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sldIdLst>
    <p:sldId id="256" r:id="rId2"/>
    <p:sldId id="258" r:id="rId3"/>
    <p:sldId id="259" r:id="rId4"/>
    <p:sldId id="260" r:id="rId5"/>
    <p:sldId id="264" r:id="rId6"/>
    <p:sldId id="265" r:id="rId7"/>
    <p:sldId id="266" r:id="rId8"/>
    <p:sldId id="262" r:id="rId9"/>
    <p:sldId id="263"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eddine Sahib (2431934)" userId="0f22f4bc-a980-4ee9-a02b-1c4b309dddfd" providerId="ADAL" clId="{4F6F7200-1FB0-43C2-B88F-6DFE52A54C78}"/>
    <pc:docChg chg="undo custSel addSld delSld modSld">
      <pc:chgData name="Alaeddine Sahib (2431934)" userId="0f22f4bc-a980-4ee9-a02b-1c4b309dddfd" providerId="ADAL" clId="{4F6F7200-1FB0-43C2-B88F-6DFE52A54C78}" dt="2025-11-06T12:43:48.680" v="645" actId="20577"/>
      <pc:docMkLst>
        <pc:docMk/>
      </pc:docMkLst>
      <pc:sldChg chg="modSp mod">
        <pc:chgData name="Alaeddine Sahib (2431934)" userId="0f22f4bc-a980-4ee9-a02b-1c4b309dddfd" providerId="ADAL" clId="{4F6F7200-1FB0-43C2-B88F-6DFE52A54C78}" dt="2025-11-06T12:19:37.458" v="620" actId="20577"/>
        <pc:sldMkLst>
          <pc:docMk/>
          <pc:sldMk cId="300155909" sldId="256"/>
        </pc:sldMkLst>
        <pc:spChg chg="mod">
          <ac:chgData name="Alaeddine Sahib (2431934)" userId="0f22f4bc-a980-4ee9-a02b-1c4b309dddfd" providerId="ADAL" clId="{4F6F7200-1FB0-43C2-B88F-6DFE52A54C78}" dt="2025-11-06T12:19:37.458" v="620" actId="20577"/>
          <ac:spMkLst>
            <pc:docMk/>
            <pc:sldMk cId="300155909" sldId="256"/>
            <ac:spMk id="3" creationId="{BDC87491-CA4E-E2DC-F4CA-38E51D1A8F51}"/>
          </ac:spMkLst>
        </pc:spChg>
      </pc:sldChg>
      <pc:sldChg chg="del">
        <pc:chgData name="Alaeddine Sahib (2431934)" userId="0f22f4bc-a980-4ee9-a02b-1c4b309dddfd" providerId="ADAL" clId="{4F6F7200-1FB0-43C2-B88F-6DFE52A54C78}" dt="2025-11-06T10:33:54.869" v="374" actId="2696"/>
        <pc:sldMkLst>
          <pc:docMk/>
          <pc:sldMk cId="2958142343" sldId="257"/>
        </pc:sldMkLst>
      </pc:sldChg>
      <pc:sldChg chg="addSp modSp mod">
        <pc:chgData name="Alaeddine Sahib (2431934)" userId="0f22f4bc-a980-4ee9-a02b-1c4b309dddfd" providerId="ADAL" clId="{4F6F7200-1FB0-43C2-B88F-6DFE52A54C78}" dt="2025-11-06T10:36:49.233" v="527" actId="207"/>
        <pc:sldMkLst>
          <pc:docMk/>
          <pc:sldMk cId="4177474509" sldId="258"/>
        </pc:sldMkLst>
        <pc:spChg chg="mod">
          <ac:chgData name="Alaeddine Sahib (2431934)" userId="0f22f4bc-a980-4ee9-a02b-1c4b309dddfd" providerId="ADAL" clId="{4F6F7200-1FB0-43C2-B88F-6DFE52A54C78}" dt="2025-11-06T10:33:43.699" v="373" actId="1076"/>
          <ac:spMkLst>
            <pc:docMk/>
            <pc:sldMk cId="4177474509" sldId="258"/>
            <ac:spMk id="3" creationId="{1658766E-DA8C-FFB1-FD06-16F8C6C88120}"/>
          </ac:spMkLst>
        </pc:spChg>
        <pc:spChg chg="add mod">
          <ac:chgData name="Alaeddine Sahib (2431934)" userId="0f22f4bc-a980-4ee9-a02b-1c4b309dddfd" providerId="ADAL" clId="{4F6F7200-1FB0-43C2-B88F-6DFE52A54C78}" dt="2025-11-06T10:33:36.205" v="372" actId="14100"/>
          <ac:spMkLst>
            <pc:docMk/>
            <pc:sldMk cId="4177474509" sldId="258"/>
            <ac:spMk id="4" creationId="{53891E2D-53F8-A200-CC0E-FC4C09BA43DF}"/>
          </ac:spMkLst>
        </pc:spChg>
        <pc:spChg chg="add mod">
          <ac:chgData name="Alaeddine Sahib (2431934)" userId="0f22f4bc-a980-4ee9-a02b-1c4b309dddfd" providerId="ADAL" clId="{4F6F7200-1FB0-43C2-B88F-6DFE52A54C78}" dt="2025-11-06T10:36:49.233" v="527" actId="207"/>
          <ac:spMkLst>
            <pc:docMk/>
            <pc:sldMk cId="4177474509" sldId="258"/>
            <ac:spMk id="5" creationId="{1D866BEF-A2E3-95B7-8D4A-083639D0A65E}"/>
          </ac:spMkLst>
        </pc:spChg>
      </pc:sldChg>
      <pc:sldChg chg="del">
        <pc:chgData name="Alaeddine Sahib (2431934)" userId="0f22f4bc-a980-4ee9-a02b-1c4b309dddfd" providerId="ADAL" clId="{4F6F7200-1FB0-43C2-B88F-6DFE52A54C78}" dt="2025-11-06T10:07:44.912" v="307" actId="2696"/>
        <pc:sldMkLst>
          <pc:docMk/>
          <pc:sldMk cId="1500221832" sldId="261"/>
        </pc:sldMkLst>
      </pc:sldChg>
      <pc:sldChg chg="addSp delSp modSp mod">
        <pc:chgData name="Alaeddine Sahib (2431934)" userId="0f22f4bc-a980-4ee9-a02b-1c4b309dddfd" providerId="ADAL" clId="{4F6F7200-1FB0-43C2-B88F-6DFE52A54C78}" dt="2025-10-30T13:01:07.125" v="117" actId="207"/>
        <pc:sldMkLst>
          <pc:docMk/>
          <pc:sldMk cId="578143658" sldId="262"/>
        </pc:sldMkLst>
        <pc:spChg chg="add mod">
          <ac:chgData name="Alaeddine Sahib (2431934)" userId="0f22f4bc-a980-4ee9-a02b-1c4b309dddfd" providerId="ADAL" clId="{4F6F7200-1FB0-43C2-B88F-6DFE52A54C78}" dt="2025-10-30T12:58:02.931" v="111" actId="1038"/>
          <ac:spMkLst>
            <pc:docMk/>
            <pc:sldMk cId="578143658" sldId="262"/>
            <ac:spMk id="4" creationId="{E8A9C686-5AD3-E421-BB01-2655ADBA2030}"/>
          </ac:spMkLst>
        </pc:spChg>
        <pc:spChg chg="add">
          <ac:chgData name="Alaeddine Sahib (2431934)" userId="0f22f4bc-a980-4ee9-a02b-1c4b309dddfd" providerId="ADAL" clId="{4F6F7200-1FB0-43C2-B88F-6DFE52A54C78}" dt="2025-10-30T12:59:59.422" v="112" actId="139"/>
          <ac:spMkLst>
            <pc:docMk/>
            <pc:sldMk cId="578143658" sldId="262"/>
            <ac:spMk id="5" creationId="{4663BB60-51FF-1666-645A-27E76F9809A3}"/>
          </ac:spMkLst>
        </pc:spChg>
        <pc:spChg chg="add mod">
          <ac:chgData name="Alaeddine Sahib (2431934)" userId="0f22f4bc-a980-4ee9-a02b-1c4b309dddfd" providerId="ADAL" clId="{4F6F7200-1FB0-43C2-B88F-6DFE52A54C78}" dt="2025-10-30T13:01:07.125" v="117" actId="207"/>
          <ac:spMkLst>
            <pc:docMk/>
            <pc:sldMk cId="578143658" sldId="262"/>
            <ac:spMk id="8" creationId="{71FDBF85-EDED-B6B9-F3EB-FEEE635A1196}"/>
          </ac:spMkLst>
        </pc:spChg>
        <pc:spChg chg="mod">
          <ac:chgData name="Alaeddine Sahib (2431934)" userId="0f22f4bc-a980-4ee9-a02b-1c4b309dddfd" providerId="ADAL" clId="{4F6F7200-1FB0-43C2-B88F-6DFE52A54C78}" dt="2025-10-30T12:57:30.475" v="22" actId="1076"/>
          <ac:spMkLst>
            <pc:docMk/>
            <pc:sldMk cId="578143658" sldId="262"/>
            <ac:spMk id="10" creationId="{BCFADA92-90D5-E82C-30CA-274BF571DD66}"/>
          </ac:spMkLst>
        </pc:spChg>
      </pc:sldChg>
      <pc:sldChg chg="modSp new mod">
        <pc:chgData name="Alaeddine Sahib (2431934)" userId="0f22f4bc-a980-4ee9-a02b-1c4b309dddfd" providerId="ADAL" clId="{4F6F7200-1FB0-43C2-B88F-6DFE52A54C78}" dt="2025-11-06T10:29:38.228" v="367" actId="115"/>
        <pc:sldMkLst>
          <pc:docMk/>
          <pc:sldMk cId="3717113861" sldId="263"/>
        </pc:sldMkLst>
        <pc:spChg chg="mod">
          <ac:chgData name="Alaeddine Sahib (2431934)" userId="0f22f4bc-a980-4ee9-a02b-1c4b309dddfd" providerId="ADAL" clId="{4F6F7200-1FB0-43C2-B88F-6DFE52A54C78}" dt="2025-10-30T13:10:11.589" v="157" actId="20577"/>
          <ac:spMkLst>
            <pc:docMk/>
            <pc:sldMk cId="3717113861" sldId="263"/>
            <ac:spMk id="2" creationId="{998E0A6A-6128-6412-FD9D-6294BE4D3C65}"/>
          </ac:spMkLst>
        </pc:spChg>
        <pc:spChg chg="mod">
          <ac:chgData name="Alaeddine Sahib (2431934)" userId="0f22f4bc-a980-4ee9-a02b-1c4b309dddfd" providerId="ADAL" clId="{4F6F7200-1FB0-43C2-B88F-6DFE52A54C78}" dt="2025-11-06T10:29:38.228" v="367" actId="115"/>
          <ac:spMkLst>
            <pc:docMk/>
            <pc:sldMk cId="3717113861" sldId="263"/>
            <ac:spMk id="3" creationId="{F719C98F-03D0-B32C-E59E-163D89765FDA}"/>
          </ac:spMkLst>
        </pc:spChg>
      </pc:sldChg>
      <pc:sldChg chg="addSp delSp modSp new mod setBg setClrOvrMap">
        <pc:chgData name="Alaeddine Sahib (2431934)" userId="0f22f4bc-a980-4ee9-a02b-1c4b309dddfd" providerId="ADAL" clId="{4F6F7200-1FB0-43C2-B88F-6DFE52A54C78}" dt="2025-11-06T10:25:14.365" v="343" actId="20577"/>
        <pc:sldMkLst>
          <pc:docMk/>
          <pc:sldMk cId="3640822761" sldId="264"/>
        </pc:sldMkLst>
        <pc:spChg chg="add">
          <ac:chgData name="Alaeddine Sahib (2431934)" userId="0f22f4bc-a980-4ee9-a02b-1c4b309dddfd" providerId="ADAL" clId="{4F6F7200-1FB0-43C2-B88F-6DFE52A54C78}" dt="2025-11-06T10:23:23.874" v="323" actId="139"/>
          <ac:spMkLst>
            <pc:docMk/>
            <pc:sldMk cId="3640822761" sldId="264"/>
            <ac:spMk id="2" creationId="{1D89C7F6-EB6D-B89A-D6B9-C0C8FDA5DE39}"/>
          </ac:spMkLst>
        </pc:spChg>
        <pc:spChg chg="del">
          <ac:chgData name="Alaeddine Sahib (2431934)" userId="0f22f4bc-a980-4ee9-a02b-1c4b309dddfd" providerId="ADAL" clId="{4F6F7200-1FB0-43C2-B88F-6DFE52A54C78}" dt="2025-11-06T09:47:47.706" v="214" actId="478"/>
          <ac:spMkLst>
            <pc:docMk/>
            <pc:sldMk cId="3640822761" sldId="264"/>
            <ac:spMk id="2" creationId="{4C03875F-DEE8-5B4D-2A32-839C6DCF9692}"/>
          </ac:spMkLst>
        </pc:spChg>
        <pc:spChg chg="del">
          <ac:chgData name="Alaeddine Sahib (2431934)" userId="0f22f4bc-a980-4ee9-a02b-1c4b309dddfd" providerId="ADAL" clId="{4F6F7200-1FB0-43C2-B88F-6DFE52A54C78}" dt="2025-11-06T09:47:37.698" v="213" actId="931"/>
          <ac:spMkLst>
            <pc:docMk/>
            <pc:sldMk cId="3640822761" sldId="264"/>
            <ac:spMk id="3" creationId="{759170B3-08EA-C6A0-9549-C2C0A6F64E0E}"/>
          </ac:spMkLst>
        </pc:spChg>
        <pc:spChg chg="add mod">
          <ac:chgData name="Alaeddine Sahib (2431934)" userId="0f22f4bc-a980-4ee9-a02b-1c4b309dddfd" providerId="ADAL" clId="{4F6F7200-1FB0-43C2-B88F-6DFE52A54C78}" dt="2025-11-06T10:25:14.365" v="343" actId="20577"/>
          <ac:spMkLst>
            <pc:docMk/>
            <pc:sldMk cId="3640822761" sldId="264"/>
            <ac:spMk id="3" creationId="{EF9F5EC7-8736-66BC-F733-C5B1505BF4B5}"/>
          </ac:spMkLst>
        </pc:spChg>
        <pc:spChg chg="add mod">
          <ac:chgData name="Alaeddine Sahib (2431934)" userId="0f22f4bc-a980-4ee9-a02b-1c4b309dddfd" providerId="ADAL" clId="{4F6F7200-1FB0-43C2-B88F-6DFE52A54C78}" dt="2025-11-06T09:51:21.530" v="235" actId="1076"/>
          <ac:spMkLst>
            <pc:docMk/>
            <pc:sldMk cId="3640822761" sldId="264"/>
            <ac:spMk id="5" creationId="{325866A1-D2F7-626C-BA59-748B5778E584}"/>
          </ac:spMkLst>
        </pc:spChg>
        <pc:spChg chg="add del mod">
          <ac:chgData name="Alaeddine Sahib (2431934)" userId="0f22f4bc-a980-4ee9-a02b-1c4b309dddfd" providerId="ADAL" clId="{4F6F7200-1FB0-43C2-B88F-6DFE52A54C78}" dt="2025-11-06T09:49:29.928" v="223" actId="931"/>
          <ac:spMkLst>
            <pc:docMk/>
            <pc:sldMk cId="3640822761" sldId="264"/>
            <ac:spMk id="7" creationId="{8A2556E7-6632-CB80-D6FB-F95236DB0E36}"/>
          </ac:spMkLst>
        </pc:spChg>
        <pc:spChg chg="add">
          <ac:chgData name="Alaeddine Sahib (2431934)" userId="0f22f4bc-a980-4ee9-a02b-1c4b309dddfd" providerId="ADAL" clId="{4F6F7200-1FB0-43C2-B88F-6DFE52A54C78}" dt="2025-11-06T10:24:23.764" v="335" actId="22"/>
          <ac:spMkLst>
            <pc:docMk/>
            <pc:sldMk cId="3640822761" sldId="264"/>
            <ac:spMk id="9" creationId="{EE81A892-07DF-8630-1196-11B813FAB3F1}"/>
          </ac:spMkLst>
        </pc:spChg>
        <pc:spChg chg="add del">
          <ac:chgData name="Alaeddine Sahib (2431934)" userId="0f22f4bc-a980-4ee9-a02b-1c4b309dddfd" providerId="ADAL" clId="{4F6F7200-1FB0-43C2-B88F-6DFE52A54C78}" dt="2025-11-06T09:50:31.808" v="229" actId="26606"/>
          <ac:spMkLst>
            <pc:docMk/>
            <pc:sldMk cId="3640822761" sldId="264"/>
            <ac:spMk id="13" creationId="{1FDFF85F-F105-40D5-9793-90419158C3BD}"/>
          </ac:spMkLst>
        </pc:spChg>
        <pc:spChg chg="add del">
          <ac:chgData name="Alaeddine Sahib (2431934)" userId="0f22f4bc-a980-4ee9-a02b-1c4b309dddfd" providerId="ADAL" clId="{4F6F7200-1FB0-43C2-B88F-6DFE52A54C78}" dt="2025-11-06T09:50:31.808" v="229" actId="26606"/>
          <ac:spMkLst>
            <pc:docMk/>
            <pc:sldMk cId="3640822761" sldId="264"/>
            <ac:spMk id="15" creationId="{35AB47A4-BA8C-4250-88BD-D49C68C5F9E9}"/>
          </ac:spMkLst>
        </pc:spChg>
        <pc:picChg chg="add del mod ord">
          <ac:chgData name="Alaeddine Sahib (2431934)" userId="0f22f4bc-a980-4ee9-a02b-1c4b309dddfd" providerId="ADAL" clId="{4F6F7200-1FB0-43C2-B88F-6DFE52A54C78}" dt="2025-11-06T09:49:16.004" v="222" actId="21"/>
          <ac:picMkLst>
            <pc:docMk/>
            <pc:sldMk cId="3640822761" sldId="264"/>
            <ac:picMk id="4" creationId="{E75F624C-64E2-6375-F69F-CCA3D2AB028A}"/>
          </ac:picMkLst>
        </pc:picChg>
        <pc:picChg chg="add mod ord modCrop">
          <ac:chgData name="Alaeddine Sahib (2431934)" userId="0f22f4bc-a980-4ee9-a02b-1c4b309dddfd" providerId="ADAL" clId="{4F6F7200-1FB0-43C2-B88F-6DFE52A54C78}" dt="2025-11-06T09:51:35.109" v="237" actId="14100"/>
          <ac:picMkLst>
            <pc:docMk/>
            <pc:sldMk cId="3640822761" sldId="264"/>
            <ac:picMk id="8" creationId="{8B691889-CB80-B01D-238C-EC45484D6807}"/>
          </ac:picMkLst>
        </pc:picChg>
        <pc:picChg chg="add del">
          <ac:chgData name="Alaeddine Sahib (2431934)" userId="0f22f4bc-a980-4ee9-a02b-1c4b309dddfd" providerId="ADAL" clId="{4F6F7200-1FB0-43C2-B88F-6DFE52A54C78}" dt="2025-11-06T09:50:31.808" v="229" actId="26606"/>
          <ac:picMkLst>
            <pc:docMk/>
            <pc:sldMk cId="3640822761" sldId="264"/>
            <ac:picMk id="17" creationId="{66C8958D-EB99-414F-B735-863B67BB14D3}"/>
          </ac:picMkLst>
        </pc:picChg>
        <pc:picChg chg="add del">
          <ac:chgData name="Alaeddine Sahib (2431934)" userId="0f22f4bc-a980-4ee9-a02b-1c4b309dddfd" providerId="ADAL" clId="{4F6F7200-1FB0-43C2-B88F-6DFE52A54C78}" dt="2025-11-06T09:50:31.808" v="229" actId="26606"/>
          <ac:picMkLst>
            <pc:docMk/>
            <pc:sldMk cId="3640822761" sldId="264"/>
            <ac:picMk id="19" creationId="{39E5F3CB-7BDD-4E64-B274-CD900F08C6F3}"/>
          </ac:picMkLst>
        </pc:picChg>
      </pc:sldChg>
      <pc:sldChg chg="modSp new mod">
        <pc:chgData name="Alaeddine Sahib (2431934)" userId="0f22f4bc-a980-4ee9-a02b-1c4b309dddfd" providerId="ADAL" clId="{4F6F7200-1FB0-43C2-B88F-6DFE52A54C78}" dt="2025-11-06T10:20:33.522" v="322" actId="20577"/>
        <pc:sldMkLst>
          <pc:docMk/>
          <pc:sldMk cId="4277085621" sldId="265"/>
        </pc:sldMkLst>
        <pc:spChg chg="mod">
          <ac:chgData name="Alaeddine Sahib (2431934)" userId="0f22f4bc-a980-4ee9-a02b-1c4b309dddfd" providerId="ADAL" clId="{4F6F7200-1FB0-43C2-B88F-6DFE52A54C78}" dt="2025-11-06T09:57:55.314" v="243" actId="2"/>
          <ac:spMkLst>
            <pc:docMk/>
            <pc:sldMk cId="4277085621" sldId="265"/>
            <ac:spMk id="2" creationId="{327EBDD0-8178-0D67-EFCB-D40EF7895068}"/>
          </ac:spMkLst>
        </pc:spChg>
        <pc:spChg chg="mod">
          <ac:chgData name="Alaeddine Sahib (2431934)" userId="0f22f4bc-a980-4ee9-a02b-1c4b309dddfd" providerId="ADAL" clId="{4F6F7200-1FB0-43C2-B88F-6DFE52A54C78}" dt="2025-11-06T10:20:33.522" v="322" actId="20577"/>
          <ac:spMkLst>
            <pc:docMk/>
            <pc:sldMk cId="4277085621" sldId="265"/>
            <ac:spMk id="3" creationId="{940FCBFC-0C8D-230C-38B5-3C70DA51D002}"/>
          </ac:spMkLst>
        </pc:spChg>
      </pc:sldChg>
      <pc:sldChg chg="addSp delSp modSp add mod">
        <pc:chgData name="Alaeddine Sahib (2431934)" userId="0f22f4bc-a980-4ee9-a02b-1c4b309dddfd" providerId="ADAL" clId="{4F6F7200-1FB0-43C2-B88F-6DFE52A54C78}" dt="2025-11-06T10:05:44.097" v="306" actId="14100"/>
        <pc:sldMkLst>
          <pc:docMk/>
          <pc:sldMk cId="1435427340" sldId="266"/>
        </pc:sldMkLst>
        <pc:spChg chg="add">
          <ac:chgData name="Alaeddine Sahib (2431934)" userId="0f22f4bc-a980-4ee9-a02b-1c4b309dddfd" providerId="ADAL" clId="{4F6F7200-1FB0-43C2-B88F-6DFE52A54C78}" dt="2025-11-06T10:01:48.803" v="270" actId="139"/>
          <ac:spMkLst>
            <pc:docMk/>
            <pc:sldMk cId="1435427340" sldId="266"/>
            <ac:spMk id="2" creationId="{AD696E1A-E3C1-09A2-AFA0-48FF61E8CE66}"/>
          </ac:spMkLst>
        </pc:spChg>
        <pc:spChg chg="add mod">
          <ac:chgData name="Alaeddine Sahib (2431934)" userId="0f22f4bc-a980-4ee9-a02b-1c4b309dddfd" providerId="ADAL" clId="{4F6F7200-1FB0-43C2-B88F-6DFE52A54C78}" dt="2025-11-06T10:04:58.915" v="303" actId="12"/>
          <ac:spMkLst>
            <pc:docMk/>
            <pc:sldMk cId="1435427340" sldId="266"/>
            <ac:spMk id="6" creationId="{726F6E2E-2A7F-5331-3481-3ECC7A0BAD20}"/>
          </ac:spMkLst>
        </pc:spChg>
        <pc:spChg chg="add del">
          <ac:chgData name="Alaeddine Sahib (2431934)" userId="0f22f4bc-a980-4ee9-a02b-1c4b309dddfd" providerId="ADAL" clId="{4F6F7200-1FB0-43C2-B88F-6DFE52A54C78}" dt="2025-11-06T10:03:57.806" v="292" actId="22"/>
          <ac:spMkLst>
            <pc:docMk/>
            <pc:sldMk cId="1435427340" sldId="266"/>
            <ac:spMk id="9" creationId="{99A5C8F5-1076-8878-8008-09109E3D9590}"/>
          </ac:spMkLst>
        </pc:spChg>
        <pc:spChg chg="add mod">
          <ac:chgData name="Alaeddine Sahib (2431934)" userId="0f22f4bc-a980-4ee9-a02b-1c4b309dddfd" providerId="ADAL" clId="{4F6F7200-1FB0-43C2-B88F-6DFE52A54C78}" dt="2025-11-06T10:05:13.985" v="305" actId="115"/>
          <ac:spMkLst>
            <pc:docMk/>
            <pc:sldMk cId="1435427340" sldId="266"/>
            <ac:spMk id="11" creationId="{B6F7790F-11B4-228A-DAEA-95D121E2B5BA}"/>
          </ac:spMkLst>
        </pc:spChg>
        <pc:spChg chg="mod">
          <ac:chgData name="Alaeddine Sahib (2431934)" userId="0f22f4bc-a980-4ee9-a02b-1c4b309dddfd" providerId="ADAL" clId="{4F6F7200-1FB0-43C2-B88F-6DFE52A54C78}" dt="2025-11-06T10:05:44.097" v="306" actId="14100"/>
          <ac:spMkLst>
            <pc:docMk/>
            <pc:sldMk cId="1435427340" sldId="266"/>
            <ac:spMk id="24" creationId="{103F8BCA-1A44-F9A8-6AAE-D2B0EACFDDF1}"/>
          </ac:spMkLst>
        </pc:spChg>
        <pc:spChg chg="mod">
          <ac:chgData name="Alaeddine Sahib (2431934)" userId="0f22f4bc-a980-4ee9-a02b-1c4b309dddfd" providerId="ADAL" clId="{4F6F7200-1FB0-43C2-B88F-6DFE52A54C78}" dt="2025-11-06T09:59:53.512" v="266" actId="1036"/>
          <ac:spMkLst>
            <pc:docMk/>
            <pc:sldMk cId="1435427340" sldId="266"/>
            <ac:spMk id="49" creationId="{43E4020C-FA2B-4E90-43B8-2C1B85B60E27}"/>
          </ac:spMkLst>
        </pc:spChg>
        <pc:picChg chg="mod">
          <ac:chgData name="Alaeddine Sahib (2431934)" userId="0f22f4bc-a980-4ee9-a02b-1c4b309dddfd" providerId="ADAL" clId="{4F6F7200-1FB0-43C2-B88F-6DFE52A54C78}" dt="2025-11-06T09:59:36.928" v="251" actId="14100"/>
          <ac:picMkLst>
            <pc:docMk/>
            <pc:sldMk cId="1435427340" sldId="266"/>
            <ac:picMk id="31" creationId="{9F3824BC-1AD0-81E8-0C1F-331532E0C4AE}"/>
          </ac:picMkLst>
        </pc:picChg>
        <pc:cxnChg chg="mod">
          <ac:chgData name="Alaeddine Sahib (2431934)" userId="0f22f4bc-a980-4ee9-a02b-1c4b309dddfd" providerId="ADAL" clId="{4F6F7200-1FB0-43C2-B88F-6DFE52A54C78}" dt="2025-11-06T10:00:15.875" v="267" actId="14100"/>
          <ac:cxnSpMkLst>
            <pc:docMk/>
            <pc:sldMk cId="1435427340" sldId="266"/>
            <ac:cxnSpMk id="25" creationId="{995F9D04-F15F-78D7-84B1-5463867E2207}"/>
          </ac:cxnSpMkLst>
        </pc:cxnChg>
        <pc:cxnChg chg="mod">
          <ac:chgData name="Alaeddine Sahib (2431934)" userId="0f22f4bc-a980-4ee9-a02b-1c4b309dddfd" providerId="ADAL" clId="{4F6F7200-1FB0-43C2-B88F-6DFE52A54C78}" dt="2025-11-06T10:00:33.974" v="269" actId="14100"/>
          <ac:cxnSpMkLst>
            <pc:docMk/>
            <pc:sldMk cId="1435427340" sldId="266"/>
            <ac:cxnSpMk id="35" creationId="{279C153D-4182-ACC6-5A6D-C6FF36E1AF9E}"/>
          </ac:cxnSpMkLst>
        </pc:cxnChg>
        <pc:cxnChg chg="mod">
          <ac:chgData name="Alaeddine Sahib (2431934)" userId="0f22f4bc-a980-4ee9-a02b-1c4b309dddfd" providerId="ADAL" clId="{4F6F7200-1FB0-43C2-B88F-6DFE52A54C78}" dt="2025-11-06T10:00:27.021" v="268" actId="14100"/>
          <ac:cxnSpMkLst>
            <pc:docMk/>
            <pc:sldMk cId="1435427340" sldId="266"/>
            <ac:cxnSpMk id="37" creationId="{3A7315B8-C6D5-E7BD-6398-4D80D06CF492}"/>
          </ac:cxnSpMkLst>
        </pc:cxnChg>
      </pc:sldChg>
      <pc:sldChg chg="modSp new mod">
        <pc:chgData name="Alaeddine Sahib (2431934)" userId="0f22f4bc-a980-4ee9-a02b-1c4b309dddfd" providerId="ADAL" clId="{4F6F7200-1FB0-43C2-B88F-6DFE52A54C78}" dt="2025-11-06T12:43:48.680" v="645" actId="20577"/>
        <pc:sldMkLst>
          <pc:docMk/>
          <pc:sldMk cId="438825823" sldId="267"/>
        </pc:sldMkLst>
        <pc:spChg chg="mod">
          <ac:chgData name="Alaeddine Sahib (2431934)" userId="0f22f4bc-a980-4ee9-a02b-1c4b309dddfd" providerId="ADAL" clId="{4F6F7200-1FB0-43C2-B88F-6DFE52A54C78}" dt="2025-11-06T12:20:21.742" v="630" actId="20577"/>
          <ac:spMkLst>
            <pc:docMk/>
            <pc:sldMk cId="438825823" sldId="267"/>
            <ac:spMk id="2" creationId="{B93786C8-263C-FE3D-36C8-6FE2C8B531DF}"/>
          </ac:spMkLst>
        </pc:spChg>
        <pc:spChg chg="mod">
          <ac:chgData name="Alaeddine Sahib (2431934)" userId="0f22f4bc-a980-4ee9-a02b-1c4b309dddfd" providerId="ADAL" clId="{4F6F7200-1FB0-43C2-B88F-6DFE52A54C78}" dt="2025-11-06T12:43:48.680" v="645" actId="20577"/>
          <ac:spMkLst>
            <pc:docMk/>
            <pc:sldMk cId="438825823" sldId="267"/>
            <ac:spMk id="3" creationId="{C724F9F1-B213-29DE-AD19-2D1955C75B3A}"/>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11/6/25</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4247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55884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11/6/25</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87473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77838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11/6/25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4920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11/6/25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52604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11/6/25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54085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44069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3142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12162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11/6/25</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040761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11/6/25</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48108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11/6/25</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655585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11/6/25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89668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11/6/25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813955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274493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11/6/25</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13841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11/6/25</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333156802"/>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n overlapping skeleton of leaves">
            <a:extLst>
              <a:ext uri="{FF2B5EF4-FFF2-40B4-BE49-F238E27FC236}">
                <a16:creationId xmlns:a16="http://schemas.microsoft.com/office/drawing/2014/main" id="{4E4CC562-1788-B7A6-2F15-8D3E2876572B}"/>
              </a:ext>
            </a:extLst>
          </p:cNvPr>
          <p:cNvPicPr>
            <a:picLocks noChangeAspect="1"/>
          </p:cNvPicPr>
          <p:nvPr/>
        </p:nvPicPr>
        <p:blipFill>
          <a:blip r:embed="rId2">
            <a:alphaModFix amt="40000"/>
          </a:blip>
          <a:srcRect t="13759" b="1335"/>
          <a:stretch>
            <a:fillRect/>
          </a:stretch>
        </p:blipFill>
        <p:spPr>
          <a:xfrm>
            <a:off x="-2" y="-2"/>
            <a:ext cx="12192001" cy="6858001"/>
          </a:xfrm>
          <a:prstGeom prst="rect">
            <a:avLst/>
          </a:prstGeom>
        </p:spPr>
      </p:pic>
      <p:sp>
        <p:nvSpPr>
          <p:cNvPr id="2" name="Title 1">
            <a:extLst>
              <a:ext uri="{FF2B5EF4-FFF2-40B4-BE49-F238E27FC236}">
                <a16:creationId xmlns:a16="http://schemas.microsoft.com/office/drawing/2014/main" id="{8B2D2231-25A9-7C81-6F11-0290D4F21A2F}"/>
              </a:ext>
            </a:extLst>
          </p:cNvPr>
          <p:cNvSpPr>
            <a:spLocks noGrp="1"/>
          </p:cNvSpPr>
          <p:nvPr>
            <p:ph type="ctrTitle"/>
          </p:nvPr>
        </p:nvSpPr>
        <p:spPr>
          <a:xfrm>
            <a:off x="517870" y="978407"/>
            <a:ext cx="5021182" cy="3290107"/>
          </a:xfrm>
        </p:spPr>
        <p:txBody>
          <a:bodyPr anchor="t">
            <a:normAutofit/>
          </a:bodyPr>
          <a:lstStyle/>
          <a:p>
            <a:r>
              <a:rPr lang="en-GB" sz="2500" i="0" u="none" strike="noStrike" dirty="0">
                <a:effectLst/>
                <a:latin typeface="Myriad Pro"/>
              </a:rPr>
              <a:t>Certificate of Higher Education in Skills for the Workplace</a:t>
            </a:r>
            <a:br>
              <a:rPr lang="en-GB" sz="2500" i="0" u="none" strike="noStrike" dirty="0">
                <a:effectLst/>
                <a:latin typeface="Myriad Pro"/>
              </a:rPr>
            </a:br>
            <a:r>
              <a:rPr lang="en-GB" sz="2500" i="0" u="none" strike="noStrike" dirty="0">
                <a:effectLst/>
                <a:latin typeface="Myriad Pro"/>
              </a:rPr>
              <a:t>Effective Team working &amp; Communications</a:t>
            </a:r>
            <a:br>
              <a:rPr lang="en-GB" sz="2500" i="0" u="none" strike="noStrike" dirty="0">
                <a:effectLst/>
                <a:latin typeface="Myriad Pro"/>
              </a:rPr>
            </a:br>
            <a:r>
              <a:rPr lang="en-GB" sz="2500" i="0" u="none" strike="noStrike" dirty="0">
                <a:effectLst/>
                <a:latin typeface="Myriad Pro"/>
              </a:rPr>
              <a:t>(LCLM4003)</a:t>
            </a:r>
            <a:endParaRPr lang="en-US" sz="2500" dirty="0"/>
          </a:p>
        </p:txBody>
      </p:sp>
      <p:sp>
        <p:nvSpPr>
          <p:cNvPr id="3" name="Subtitle 2">
            <a:extLst>
              <a:ext uri="{FF2B5EF4-FFF2-40B4-BE49-F238E27FC236}">
                <a16:creationId xmlns:a16="http://schemas.microsoft.com/office/drawing/2014/main" id="{BDC87491-CA4E-E2DC-F4CA-38E51D1A8F51}"/>
              </a:ext>
            </a:extLst>
          </p:cNvPr>
          <p:cNvSpPr>
            <a:spLocks noGrp="1"/>
          </p:cNvSpPr>
          <p:nvPr>
            <p:ph type="subTitle" idx="1"/>
          </p:nvPr>
        </p:nvSpPr>
        <p:spPr>
          <a:xfrm>
            <a:off x="498267" y="3839227"/>
            <a:ext cx="5040785" cy="2510773"/>
          </a:xfrm>
        </p:spPr>
        <p:txBody>
          <a:bodyPr anchor="t">
            <a:normAutofit/>
          </a:bodyPr>
          <a:lstStyle/>
          <a:p>
            <a:r>
              <a:rPr lang="en-GB" sz="2400" dirty="0">
                <a:solidFill>
                  <a:srgbClr val="FFFFFF"/>
                </a:solidFill>
              </a:rPr>
              <a:t>Group Members:</a:t>
            </a:r>
          </a:p>
          <a:p>
            <a:r>
              <a:rPr lang="en-GB" sz="2400" dirty="0">
                <a:solidFill>
                  <a:srgbClr val="FFFFFF"/>
                </a:solidFill>
              </a:rPr>
              <a:t>Alaeddine Sahib </a:t>
            </a:r>
          </a:p>
          <a:p>
            <a:r>
              <a:rPr lang="en-GB" sz="2400" dirty="0">
                <a:solidFill>
                  <a:srgbClr val="FFFFFF"/>
                </a:solidFill>
              </a:rPr>
              <a:t>Daniel </a:t>
            </a:r>
            <a:r>
              <a:rPr lang="en-GB" sz="2400" dirty="0" err="1">
                <a:solidFill>
                  <a:srgbClr val="FFFFFF"/>
                </a:solidFill>
              </a:rPr>
              <a:t>Boateng</a:t>
            </a:r>
            <a:endParaRPr lang="en-GB" sz="2400" dirty="0">
              <a:solidFill>
                <a:srgbClr val="FFFFFF"/>
              </a:solidFill>
            </a:endParaRPr>
          </a:p>
          <a:p>
            <a:r>
              <a:rPr lang="en-GB" sz="2400" dirty="0" err="1">
                <a:solidFill>
                  <a:srgbClr val="FFFFFF"/>
                </a:solidFill>
              </a:rPr>
              <a:t>Surjit</a:t>
            </a:r>
            <a:r>
              <a:rPr lang="en-GB" sz="2400" dirty="0">
                <a:solidFill>
                  <a:srgbClr val="FFFFFF"/>
                </a:solidFill>
              </a:rPr>
              <a:t> </a:t>
            </a:r>
            <a:r>
              <a:rPr lang="en-GB" sz="2400" dirty="0" err="1">
                <a:solidFill>
                  <a:srgbClr val="FFFFFF"/>
                </a:solidFill>
              </a:rPr>
              <a:t>Ghuman</a:t>
            </a:r>
            <a:endParaRPr lang="en-GB" sz="2400" dirty="0">
              <a:solidFill>
                <a:srgbClr val="FFFFFF"/>
              </a:solidFill>
            </a:endParaRPr>
          </a:p>
          <a:p>
            <a:r>
              <a:rPr lang="en-GB" sz="2400" dirty="0" err="1">
                <a:solidFill>
                  <a:srgbClr val="FFFFFF"/>
                </a:solidFill>
              </a:rPr>
              <a:t>Asad</a:t>
            </a:r>
            <a:r>
              <a:rPr lang="en-GB" sz="2400" dirty="0">
                <a:solidFill>
                  <a:srgbClr val="FFFFFF"/>
                </a:solidFill>
              </a:rPr>
              <a:t> </a:t>
            </a:r>
            <a:r>
              <a:rPr lang="en-GB" sz="2400" dirty="0" err="1">
                <a:solidFill>
                  <a:srgbClr val="FFFFFF"/>
                </a:solidFill>
              </a:rPr>
              <a:t>Ikram</a:t>
            </a:r>
            <a:endParaRPr lang="en-GB" sz="2400" dirty="0">
              <a:solidFill>
                <a:srgbClr val="FFFFFF"/>
              </a:solidFill>
            </a:endParaRPr>
          </a:p>
          <a:p>
            <a:endParaRPr lang="en-GB" sz="2400" dirty="0">
              <a:solidFill>
                <a:srgbClr val="FFFFFF"/>
              </a:solidFill>
            </a:endParaRPr>
          </a:p>
        </p:txBody>
      </p:sp>
    </p:spTree>
    <p:extLst>
      <p:ext uri="{BB962C8B-B14F-4D97-AF65-F5344CB8AC3E}">
        <p14:creationId xmlns:p14="http://schemas.microsoft.com/office/powerpoint/2010/main" val="30015590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ounded Rectangle 14">
            <a:extLst>
              <a:ext uri="{FF2B5EF4-FFF2-40B4-BE49-F238E27FC236}">
                <a16:creationId xmlns:a16="http://schemas.microsoft.com/office/drawing/2014/main" id="{934B872D-6FE9-472A-9E92-342E41DA7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488DEBA6-2ED2-4FED-8AAB-2F855348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32162F0F-A9B7-409A-AD12-ADD441861C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697" r="55278"/>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A4E154EC-4BA8-EEB6-DAD2-849B10AD0134}"/>
              </a:ext>
            </a:extLst>
          </p:cNvPr>
          <p:cNvSpPr>
            <a:spLocks noGrp="1"/>
          </p:cNvSpPr>
          <p:nvPr>
            <p:ph type="title"/>
          </p:nvPr>
        </p:nvSpPr>
        <p:spPr>
          <a:xfrm>
            <a:off x="0" y="712748"/>
            <a:ext cx="4400990" cy="5249333"/>
          </a:xfrm>
        </p:spPr>
        <p:txBody>
          <a:bodyPr>
            <a:normAutofit/>
          </a:bodyPr>
          <a:lstStyle/>
          <a:p>
            <a:r>
              <a:rPr lang="en-GB" dirty="0">
                <a:solidFill>
                  <a:srgbClr val="FFFFFF"/>
                </a:solidFill>
              </a:rPr>
              <a:t>INTRODUCTION</a:t>
            </a:r>
            <a:endParaRPr lang="en-US" dirty="0">
              <a:solidFill>
                <a:srgbClr val="FFFFFF"/>
              </a:solidFill>
            </a:endParaRPr>
          </a:p>
        </p:txBody>
      </p:sp>
      <p:sp>
        <p:nvSpPr>
          <p:cNvPr id="3" name="Content Placeholder 2">
            <a:extLst>
              <a:ext uri="{FF2B5EF4-FFF2-40B4-BE49-F238E27FC236}">
                <a16:creationId xmlns:a16="http://schemas.microsoft.com/office/drawing/2014/main" id="{1658766E-DA8C-FFB1-FD06-16F8C6C88120}"/>
              </a:ext>
            </a:extLst>
          </p:cNvPr>
          <p:cNvSpPr>
            <a:spLocks noGrp="1"/>
          </p:cNvSpPr>
          <p:nvPr>
            <p:ph idx="1"/>
          </p:nvPr>
        </p:nvSpPr>
        <p:spPr>
          <a:xfrm>
            <a:off x="5237741" y="1177622"/>
            <a:ext cx="6271477" cy="5249333"/>
          </a:xfrm>
        </p:spPr>
        <p:txBody>
          <a:bodyPr anchor="ctr">
            <a:normAutofit/>
          </a:bodyPr>
          <a:lstStyle/>
          <a:p>
            <a:pPr marL="0" indent="0">
              <a:buNone/>
            </a:pPr>
            <a:r>
              <a:rPr lang="en-GB" b="0" i="0" u="none" strike="noStrike" dirty="0">
                <a:solidFill>
                  <a:srgbClr val="000000"/>
                </a:solidFill>
                <a:effectLst/>
                <a:latin typeface="Baskerville Old Face" panose="02020602080505020303" pitchFamily="18" charset="77"/>
              </a:rPr>
              <a:t>Flight Foods Ltd is a medium-sized company that makes and sells ready meals to airlines. </a:t>
            </a:r>
          </a:p>
          <a:p>
            <a:pPr marL="0" indent="0">
              <a:buNone/>
            </a:pPr>
            <a:r>
              <a:rPr lang="en-GB" b="0" i="0" u="none" strike="noStrike" dirty="0">
                <a:solidFill>
                  <a:srgbClr val="000000"/>
                </a:solidFill>
                <a:effectLst/>
                <a:latin typeface="Baskerville Old Face" panose="02020602080505020303" pitchFamily="18" charset="77"/>
              </a:rPr>
              <a:t>Recently, the company has been losing customers because of problems with food quality, such as undercooked meals, poor packaging, and hygiene issues.</a:t>
            </a:r>
          </a:p>
          <a:p>
            <a:pPr marL="0" indent="0">
              <a:buNone/>
            </a:pPr>
            <a:r>
              <a:rPr lang="en-GB" b="0" i="0" u="none" strike="noStrike" dirty="0">
                <a:solidFill>
                  <a:srgbClr val="000000"/>
                </a:solidFill>
                <a:effectLst/>
                <a:latin typeface="Baskerville Old Face" panose="02020602080505020303" pitchFamily="18" charset="77"/>
              </a:rPr>
              <a:t>An investigation showed that many of these problems come from poor communication in the factory. This presentation will look at the communication issues at Flight Foods Ltd, how they affect the company’s work, and what can be done to improve the situation.</a:t>
            </a:r>
            <a:endParaRPr lang="en-US" dirty="0">
              <a:solidFill>
                <a:schemeClr val="tx2"/>
              </a:solidFill>
              <a:latin typeface="Baskerville Old Face" panose="02020602080505020303" pitchFamily="18" charset="77"/>
            </a:endParaRPr>
          </a:p>
        </p:txBody>
      </p:sp>
      <p:sp>
        <p:nvSpPr>
          <p:cNvPr id="4" name="TextBox 3">
            <a:extLst>
              <a:ext uri="{FF2B5EF4-FFF2-40B4-BE49-F238E27FC236}">
                <a16:creationId xmlns:a16="http://schemas.microsoft.com/office/drawing/2014/main" id="{53891E2D-53F8-A200-CC0E-FC4C09BA43DF}"/>
              </a:ext>
            </a:extLst>
          </p:cNvPr>
          <p:cNvSpPr txBox="1"/>
          <p:nvPr/>
        </p:nvSpPr>
        <p:spPr>
          <a:xfrm>
            <a:off x="5181600" y="431045"/>
            <a:ext cx="5644836" cy="1200329"/>
          </a:xfrm>
          <a:prstGeom prst="rect">
            <a:avLst/>
          </a:prstGeom>
          <a:noFill/>
        </p:spPr>
        <p:txBody>
          <a:bodyPr wrap="square" rtlCol="0">
            <a:spAutoFit/>
          </a:bodyPr>
          <a:lstStyle/>
          <a:p>
            <a:r>
              <a:rPr lang="en-GB" b="0" i="0" u="none" strike="noStrike" dirty="0">
                <a:solidFill>
                  <a:srgbClr val="000000"/>
                </a:solidFill>
                <a:effectLst/>
                <a:latin typeface="Arial" panose="020B0604020202020204" pitchFamily="34" charset="0"/>
              </a:rPr>
              <a:t>Company: </a:t>
            </a:r>
            <a:r>
              <a:rPr lang="en-GB" b="1" i="1" u="none" strike="noStrike" dirty="0">
                <a:solidFill>
                  <a:srgbClr val="000000"/>
                </a:solidFill>
                <a:effectLst/>
                <a:latin typeface="Arial" panose="020B0604020202020204" pitchFamily="34" charset="0"/>
              </a:rPr>
              <a:t>Flight Foods Ltd</a:t>
            </a:r>
            <a:r>
              <a:rPr lang="en-GB" b="0" i="1" u="none" strike="noStrike" dirty="0">
                <a:solidFill>
                  <a:srgbClr val="000000"/>
                </a:solidFill>
                <a:effectLst/>
                <a:latin typeface="Arial" panose="020B0604020202020204" pitchFamily="34" charset="0"/>
              </a:rPr>
              <a:t>.</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Arial" panose="020B0604020202020204" pitchFamily="34" charset="0"/>
              </a:rPr>
              <a:t>Size: </a:t>
            </a:r>
            <a:r>
              <a:rPr lang="en-GB" b="1" i="1" u="none" strike="noStrike" dirty="0">
                <a:solidFill>
                  <a:srgbClr val="000000"/>
                </a:solidFill>
                <a:effectLst/>
                <a:latin typeface="Arial" panose="020B0604020202020204" pitchFamily="34" charset="0"/>
              </a:rPr>
              <a:t>Medium</a:t>
            </a:r>
            <a:endParaRPr lang="en-GB" b="0" i="0" u="none" strike="noStrike" dirty="0">
              <a:solidFill>
                <a:srgbClr val="000000"/>
              </a:solidFill>
              <a:effectLst/>
              <a:latin typeface="Arial" panose="020B0604020202020204" pitchFamily="34" charset="0"/>
            </a:endParaRPr>
          </a:p>
          <a:p>
            <a:r>
              <a:rPr lang="en-GB" b="0" i="0" u="none" strike="noStrike" dirty="0">
                <a:solidFill>
                  <a:srgbClr val="000000"/>
                </a:solidFill>
                <a:effectLst/>
                <a:latin typeface="Arial" panose="020B0604020202020204" pitchFamily="34" charset="0"/>
              </a:rPr>
              <a:t>Nature of Business: </a:t>
            </a:r>
            <a:r>
              <a:rPr lang="en-GB" b="1" i="1" u="none" strike="noStrike" dirty="0">
                <a:solidFill>
                  <a:srgbClr val="000000"/>
                </a:solidFill>
                <a:effectLst/>
                <a:latin typeface="Arial" panose="020B0604020202020204" pitchFamily="34" charset="0"/>
              </a:rPr>
              <a:t>The manufacture and sale of ready meals to Airlines.</a:t>
            </a:r>
            <a:endParaRPr lang="en-US" dirty="0"/>
          </a:p>
        </p:txBody>
      </p:sp>
      <p:sp>
        <p:nvSpPr>
          <p:cNvPr id="5" name="TextBox 4">
            <a:extLst>
              <a:ext uri="{FF2B5EF4-FFF2-40B4-BE49-F238E27FC236}">
                <a16:creationId xmlns:a16="http://schemas.microsoft.com/office/drawing/2014/main" id="{1D866BEF-A2E3-95B7-8D4A-083639D0A65E}"/>
              </a:ext>
            </a:extLst>
          </p:cNvPr>
          <p:cNvSpPr txBox="1"/>
          <p:nvPr/>
        </p:nvSpPr>
        <p:spPr>
          <a:xfrm>
            <a:off x="682782" y="1005941"/>
            <a:ext cx="2701543" cy="692497"/>
          </a:xfrm>
          <a:prstGeom prst="rect">
            <a:avLst/>
          </a:prstGeom>
          <a:noFill/>
        </p:spPr>
        <p:txBody>
          <a:bodyPr wrap="square" rtlCol="0">
            <a:spAutoFit/>
          </a:bodyPr>
          <a:lstStyle/>
          <a:p>
            <a:pPr algn="l"/>
            <a:r>
              <a:rPr lang="en-GB" sz="3900" dirty="0">
                <a:solidFill>
                  <a:schemeClr val="bg1"/>
                </a:solidFill>
                <a:latin typeface="+mj-lt"/>
              </a:rPr>
              <a:t>CONTENT</a:t>
            </a:r>
            <a:endParaRPr lang="en-US" sz="3900" dirty="0">
              <a:solidFill>
                <a:schemeClr val="bg1"/>
              </a:solidFill>
              <a:latin typeface="+mj-lt"/>
            </a:endParaRPr>
          </a:p>
        </p:txBody>
      </p:sp>
    </p:spTree>
    <p:extLst>
      <p:ext uri="{BB962C8B-B14F-4D97-AF65-F5344CB8AC3E}">
        <p14:creationId xmlns:p14="http://schemas.microsoft.com/office/powerpoint/2010/main" val="417747450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50C76-E5BC-EBDF-8890-31F172AB5D24}"/>
              </a:ext>
            </a:extLst>
          </p:cNvPr>
          <p:cNvSpPr>
            <a:spLocks noGrp="1"/>
          </p:cNvSpPr>
          <p:nvPr>
            <p:ph type="title"/>
          </p:nvPr>
        </p:nvSpPr>
        <p:spPr/>
        <p:txBody>
          <a:bodyPr/>
          <a:lstStyle/>
          <a:p>
            <a:r>
              <a:rPr lang="en-GB" b="1" i="0" u="none" strike="noStrike" dirty="0">
                <a:effectLst/>
                <a:latin typeface="Myriad Pro"/>
              </a:rPr>
              <a:t>Summary of Case Study</a:t>
            </a:r>
            <a:r>
              <a:rPr lang="en-GB" b="1" i="0" u="none" strike="noStrike" dirty="0">
                <a:solidFill>
                  <a:srgbClr val="000000"/>
                </a:solidFill>
                <a:effectLst/>
                <a:latin typeface="Myriad Pro"/>
              </a:rPr>
              <a:t> Study</a:t>
            </a:r>
            <a:endParaRPr lang="en-US" dirty="0"/>
          </a:p>
        </p:txBody>
      </p:sp>
      <p:sp>
        <p:nvSpPr>
          <p:cNvPr id="3" name="Content Placeholder 2">
            <a:extLst>
              <a:ext uri="{FF2B5EF4-FFF2-40B4-BE49-F238E27FC236}">
                <a16:creationId xmlns:a16="http://schemas.microsoft.com/office/drawing/2014/main" id="{CA2180F5-D52D-BEB5-CCC1-415A5FF55CCE}"/>
              </a:ext>
            </a:extLst>
          </p:cNvPr>
          <p:cNvSpPr>
            <a:spLocks noGrp="1"/>
          </p:cNvSpPr>
          <p:nvPr>
            <p:ph idx="1"/>
          </p:nvPr>
        </p:nvSpPr>
        <p:spPr/>
        <p:txBody>
          <a:bodyPr>
            <a:normAutofit fontScale="85000" lnSpcReduction="20000"/>
          </a:bodyPr>
          <a:lstStyle/>
          <a:p>
            <a:pPr marL="0" indent="0">
              <a:buNone/>
            </a:pPr>
            <a:r>
              <a:rPr lang="en-GB" b="1" i="0" u="none" strike="noStrike" dirty="0">
                <a:effectLst/>
              </a:rPr>
              <a:t>Overview of Case and its Challenges</a:t>
            </a:r>
            <a:endParaRPr lang="en-GB" b="0" i="0" u="none" strike="noStrike" dirty="0">
              <a:effectLst/>
            </a:endParaRPr>
          </a:p>
          <a:p>
            <a:r>
              <a:rPr lang="en-GB" b="0" i="0" u="none" strike="noStrike" dirty="0">
                <a:effectLst/>
              </a:rPr>
              <a:t>Flight Foods Ltd is a company that makes ready meals for airlines.</a:t>
            </a:r>
          </a:p>
          <a:p>
            <a:r>
              <a:rPr lang="en-GB" b="0" i="0" u="none" strike="noStrike" dirty="0">
                <a:effectLst/>
              </a:rPr>
              <a:t>The company is losing customers because of poor food quality and hygiene problems.</a:t>
            </a:r>
          </a:p>
          <a:p>
            <a:r>
              <a:rPr lang="en-GB" b="0" i="0" u="none" strike="noStrike" dirty="0">
                <a:effectLst/>
              </a:rPr>
              <a:t>Issues include undercooked food, meat in vegetarian meals, and poor packaging.</a:t>
            </a:r>
          </a:p>
          <a:p>
            <a:r>
              <a:rPr lang="en-GB" b="0" i="0" u="none" strike="noStrike" dirty="0">
                <a:effectLst/>
              </a:rPr>
              <a:t>A consultancy report found that most problems come from poor communication on the factory floor.</a:t>
            </a:r>
          </a:p>
          <a:p>
            <a:pPr marL="0" indent="0">
              <a:buNone/>
            </a:pPr>
            <a:r>
              <a:rPr lang="en-GB" b="1" i="0" u="none" strike="noStrike" dirty="0">
                <a:effectLst/>
              </a:rPr>
              <a:t>Other Key Issues Identified</a:t>
            </a:r>
            <a:endParaRPr lang="en-GB" b="0" i="0" u="none" strike="noStrike" dirty="0">
              <a:effectLst/>
            </a:endParaRPr>
          </a:p>
          <a:p>
            <a:r>
              <a:rPr lang="en-GB" b="0" i="0" u="none" strike="noStrike" dirty="0">
                <a:effectLst/>
              </a:rPr>
              <a:t>Many workers speak little English and come from five different cultural backgrounds.</a:t>
            </a:r>
          </a:p>
          <a:p>
            <a:r>
              <a:rPr lang="en-GB" b="0" i="0" u="none" strike="noStrike" dirty="0">
                <a:effectLst/>
              </a:rPr>
              <a:t>No proper food hygiene training is given before work starts.</a:t>
            </a:r>
          </a:p>
          <a:p>
            <a:r>
              <a:rPr lang="en-GB" b="0" i="0" u="none" strike="noStrike" dirty="0">
                <a:effectLst/>
              </a:rPr>
              <a:t>The factory is noisy, making it hard to give clear verbal instructions.</a:t>
            </a:r>
          </a:p>
          <a:p>
            <a:r>
              <a:rPr lang="en-GB" b="0" i="0" u="none" strike="noStrike" dirty="0">
                <a:effectLst/>
              </a:rPr>
              <a:t>Signs and notices are only written in English, so many workers don’t understand them.</a:t>
            </a:r>
          </a:p>
          <a:p>
            <a:r>
              <a:rPr lang="en-GB" b="0" i="0" u="none" strike="noStrike" dirty="0">
                <a:effectLst/>
              </a:rPr>
              <a:t>The floor manager struggles to manage communication and training effectively.</a:t>
            </a:r>
          </a:p>
          <a:p>
            <a:pPr marL="0" indent="0">
              <a:buNone/>
            </a:pPr>
            <a:endParaRPr lang="en-US" dirty="0"/>
          </a:p>
        </p:txBody>
      </p:sp>
    </p:spTree>
    <p:extLst>
      <p:ext uri="{BB962C8B-B14F-4D97-AF65-F5344CB8AC3E}">
        <p14:creationId xmlns:p14="http://schemas.microsoft.com/office/powerpoint/2010/main" val="1378590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921A5-838F-D97A-2F67-4C4E3D4206B7}"/>
              </a:ext>
            </a:extLst>
          </p:cNvPr>
          <p:cNvSpPr>
            <a:spLocks noGrp="1"/>
          </p:cNvSpPr>
          <p:nvPr>
            <p:ph type="title"/>
          </p:nvPr>
        </p:nvSpPr>
        <p:spPr/>
        <p:txBody>
          <a:bodyPr/>
          <a:lstStyle/>
          <a:p>
            <a:r>
              <a:rPr lang="en-GB" b="0" i="0" u="none" strike="noStrike" dirty="0">
                <a:effectLst/>
                <a:latin typeface="-webkit-standard"/>
              </a:rPr>
              <a:t>Communication Barriers</a:t>
            </a:r>
            <a:endParaRPr lang="en-US" dirty="0"/>
          </a:p>
        </p:txBody>
      </p:sp>
      <p:sp>
        <p:nvSpPr>
          <p:cNvPr id="3" name="Content Placeholder 2">
            <a:extLst>
              <a:ext uri="{FF2B5EF4-FFF2-40B4-BE49-F238E27FC236}">
                <a16:creationId xmlns:a16="http://schemas.microsoft.com/office/drawing/2014/main" id="{04D550EA-7EC0-8126-ECD2-B3429DDD0FF3}"/>
              </a:ext>
            </a:extLst>
          </p:cNvPr>
          <p:cNvSpPr>
            <a:spLocks noGrp="1"/>
          </p:cNvSpPr>
          <p:nvPr>
            <p:ph idx="1"/>
          </p:nvPr>
        </p:nvSpPr>
        <p:spPr/>
        <p:txBody>
          <a:bodyPr>
            <a:normAutofit fontScale="85000" lnSpcReduction="20000"/>
          </a:bodyPr>
          <a:lstStyle/>
          <a:p>
            <a:pPr marL="0" indent="0">
              <a:buNone/>
            </a:pPr>
            <a:r>
              <a:rPr lang="en-GB" dirty="0"/>
              <a:t>These are some of the different communications barriers </a:t>
            </a:r>
            <a:r>
              <a:rPr lang="en-GB" b="1" i="1" u="none" strike="noStrike" dirty="0">
                <a:effectLst/>
                <a:latin typeface="Arial" panose="020B0604020202020204" pitchFamily="34" charset="0"/>
              </a:rPr>
              <a:t>Flight Foods Ltd</a:t>
            </a:r>
            <a:r>
              <a:rPr lang="en-GB" i="1" dirty="0">
                <a:latin typeface="Arial" panose="020B0604020202020204" pitchFamily="34" charset="0"/>
              </a:rPr>
              <a:t> are facing:</a:t>
            </a:r>
          </a:p>
          <a:p>
            <a:pPr marL="0" indent="0">
              <a:buNone/>
            </a:pPr>
            <a:r>
              <a:rPr lang="en-GB" i="0" u="none" strike="noStrike" dirty="0">
                <a:effectLst/>
                <a:latin typeface="+mj-lt"/>
              </a:rPr>
              <a:t>Language Barriers:</a:t>
            </a:r>
            <a:br>
              <a:rPr lang="en-GB" dirty="0">
                <a:latin typeface="+mj-lt"/>
              </a:rPr>
            </a:br>
            <a:r>
              <a:rPr lang="en-GB" i="0" u="none" strike="noStrike" dirty="0">
                <a:effectLst/>
                <a:latin typeface="+mj-lt"/>
              </a:rPr>
              <a:t>Many factory workers speak little English and come from different cultural backgrounds. This makes it hard for them to understand instructions from the manager.</a:t>
            </a:r>
            <a:br>
              <a:rPr lang="en-GB" dirty="0">
                <a:latin typeface="+mj-lt"/>
              </a:rPr>
            </a:br>
            <a:r>
              <a:rPr lang="en-GB" i="1" u="none" strike="noStrike" dirty="0">
                <a:effectLst/>
                <a:latin typeface="+mj-lt"/>
              </a:rPr>
              <a:t>Example:</a:t>
            </a:r>
            <a:r>
              <a:rPr lang="en-GB" i="0" u="none" strike="noStrike" dirty="0">
                <a:effectLst/>
                <a:latin typeface="+mj-lt"/>
              </a:rPr>
              <a:t> Gary said, “Most of them speak their own language with a few English words thrown in.”</a:t>
            </a:r>
          </a:p>
          <a:p>
            <a:pPr marL="0" indent="0">
              <a:buNone/>
            </a:pPr>
            <a:r>
              <a:rPr lang="en-GB" i="0" u="none" strike="noStrike" dirty="0">
                <a:effectLst/>
                <a:latin typeface="+mj-lt"/>
              </a:rPr>
              <a:t>Lack of Training:</a:t>
            </a:r>
            <a:br>
              <a:rPr lang="en-GB" dirty="0">
                <a:latin typeface="+mj-lt"/>
              </a:rPr>
            </a:br>
            <a:r>
              <a:rPr lang="en-GB" i="0" u="none" strike="noStrike" dirty="0">
                <a:effectLst/>
                <a:latin typeface="+mj-lt"/>
              </a:rPr>
              <a:t>New staff do not get proper food hygiene training before starting work. This causes confusion and mistakes.</a:t>
            </a:r>
          </a:p>
          <a:p>
            <a:pPr marL="0" indent="0">
              <a:buNone/>
            </a:pPr>
            <a:r>
              <a:rPr lang="en-GB" i="0" u="none" strike="noStrike" dirty="0">
                <a:effectLst/>
                <a:latin typeface="+mj-lt"/>
              </a:rPr>
              <a:t>Poor Written Communication:</a:t>
            </a:r>
            <a:br>
              <a:rPr lang="en-GB" dirty="0">
                <a:latin typeface="+mj-lt"/>
              </a:rPr>
            </a:br>
            <a:r>
              <a:rPr lang="en-GB" i="0" u="none" strike="noStrike" dirty="0">
                <a:effectLst/>
                <a:latin typeface="+mj-lt"/>
              </a:rPr>
              <a:t>Signs on the walls are written only in English, so many employees cannot understand the messages.</a:t>
            </a:r>
          </a:p>
          <a:p>
            <a:pPr marL="0" indent="0">
              <a:buNone/>
            </a:pPr>
            <a:r>
              <a:rPr lang="en-GB" i="0" u="none" strike="noStrike" dirty="0">
                <a:effectLst/>
                <a:latin typeface="+mj-lt"/>
              </a:rPr>
              <a:t>Managerial Communication Style:</a:t>
            </a:r>
            <a:br>
              <a:rPr lang="en-GB" dirty="0">
                <a:latin typeface="+mj-lt"/>
              </a:rPr>
            </a:br>
            <a:r>
              <a:rPr lang="en-GB" i="0" u="none" strike="noStrike" dirty="0">
                <a:effectLst/>
                <a:latin typeface="+mj-lt"/>
              </a:rPr>
              <a:t>Gary mainly gives orders without checking if workers understand. This one-way communication leads to more mistakes.</a:t>
            </a:r>
            <a:endParaRPr lang="en-US" dirty="0">
              <a:latin typeface="+mj-lt"/>
            </a:endParaRPr>
          </a:p>
        </p:txBody>
      </p:sp>
    </p:spTree>
    <p:extLst>
      <p:ext uri="{BB962C8B-B14F-4D97-AF65-F5344CB8AC3E}">
        <p14:creationId xmlns:p14="http://schemas.microsoft.com/office/powerpoint/2010/main" val="1688613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25866A1-D2F7-626C-BA59-748B5778E584}"/>
              </a:ext>
            </a:extLst>
          </p:cNvPr>
          <p:cNvSpPr txBox="1"/>
          <p:nvPr/>
        </p:nvSpPr>
        <p:spPr>
          <a:xfrm>
            <a:off x="544314" y="1416937"/>
            <a:ext cx="6832600" cy="4024125"/>
          </a:xfrm>
          <a:prstGeom prst="rect">
            <a:avLst/>
          </a:prstGeom>
        </p:spPr>
        <p:txBody>
          <a:bodyPr vert="horz" lIns="91440" tIns="45720" rIns="91440" bIns="45720" rtlCol="0">
            <a:normAutofit/>
          </a:bodyPr>
          <a:lstStyle/>
          <a:p>
            <a:pPr>
              <a:lnSpc>
                <a:spcPct val="90000"/>
              </a:lnSpc>
              <a:spcAft>
                <a:spcPts val="600"/>
              </a:spcAft>
            </a:pPr>
            <a:r>
              <a:rPr lang="en-US" b="1" i="0" u="sng" dirty="0">
                <a:effectLst/>
              </a:rPr>
              <a:t>Communication</a:t>
            </a:r>
            <a:endParaRPr lang="en-US" b="1" u="sng" dirty="0">
              <a:effectLst/>
            </a:endParaRPr>
          </a:p>
          <a:p>
            <a:pPr>
              <a:lnSpc>
                <a:spcPct val="90000"/>
              </a:lnSpc>
              <a:spcAft>
                <a:spcPts val="600"/>
              </a:spcAft>
            </a:pPr>
            <a:r>
              <a:rPr lang="en-US" b="1" i="0" u="sng" dirty="0">
                <a:effectLst/>
              </a:rPr>
              <a:t>Barriers through the Shannon &amp; Weaver</a:t>
            </a:r>
            <a:endParaRPr lang="en-US" b="1" u="sng" dirty="0">
              <a:effectLst/>
            </a:endParaRPr>
          </a:p>
          <a:p>
            <a:pPr>
              <a:lnSpc>
                <a:spcPct val="90000"/>
              </a:lnSpc>
              <a:spcAft>
                <a:spcPts val="600"/>
              </a:spcAft>
            </a:pPr>
            <a:r>
              <a:rPr lang="en-US" b="1" i="0" u="sng" dirty="0">
                <a:effectLst/>
              </a:rPr>
              <a:t>Model</a:t>
            </a:r>
            <a:endParaRPr lang="en-US" b="1" u="sng" dirty="0">
              <a:effectLst/>
            </a:endParaRPr>
          </a:p>
          <a:p>
            <a:pPr>
              <a:lnSpc>
                <a:spcPct val="90000"/>
              </a:lnSpc>
              <a:spcAft>
                <a:spcPts val="600"/>
              </a:spcAft>
            </a:pPr>
            <a:r>
              <a:rPr lang="en-US" sz="1700" b="0" i="0" dirty="0">
                <a:effectLst/>
              </a:rPr>
              <a:t>﻿﻿Language barriers - staff from 5 cultural groups with limited English</a:t>
            </a:r>
            <a:endParaRPr lang="en-US" sz="1700" dirty="0">
              <a:effectLst/>
            </a:endParaRPr>
          </a:p>
          <a:p>
            <a:pPr>
              <a:lnSpc>
                <a:spcPct val="90000"/>
              </a:lnSpc>
              <a:spcAft>
                <a:spcPts val="600"/>
              </a:spcAft>
            </a:pPr>
            <a:r>
              <a:rPr lang="en-US" sz="1700" b="0" i="0" dirty="0">
                <a:effectLst/>
              </a:rPr>
              <a:t>﻿﻿Cultural differences - varied attitudes toward hygiene and authority</a:t>
            </a:r>
            <a:endParaRPr lang="en-US" sz="1700" dirty="0">
              <a:effectLst/>
            </a:endParaRPr>
          </a:p>
          <a:p>
            <a:pPr>
              <a:lnSpc>
                <a:spcPct val="90000"/>
              </a:lnSpc>
              <a:spcAft>
                <a:spcPts val="600"/>
              </a:spcAft>
            </a:pPr>
            <a:r>
              <a:rPr lang="en-US" sz="1700" b="0" i="0" dirty="0">
                <a:effectLst/>
              </a:rPr>
              <a:t>﻿﻿Noise and physical barriers - old, noisy machines hinder verbal communication</a:t>
            </a:r>
            <a:endParaRPr lang="en-US" sz="1700" dirty="0">
              <a:effectLst/>
            </a:endParaRPr>
          </a:p>
          <a:p>
            <a:pPr>
              <a:lnSpc>
                <a:spcPct val="90000"/>
              </a:lnSpc>
              <a:spcAft>
                <a:spcPts val="600"/>
              </a:spcAft>
            </a:pPr>
            <a:r>
              <a:rPr lang="en-US" sz="1700" b="0" i="0" dirty="0">
                <a:effectLst/>
              </a:rPr>
              <a:t>﻿﻿Lack of training - workers not trained in food hygiene before starting</a:t>
            </a:r>
            <a:endParaRPr lang="en-US" sz="1700" dirty="0">
              <a:effectLst/>
            </a:endParaRPr>
          </a:p>
          <a:p>
            <a:pPr>
              <a:lnSpc>
                <a:spcPct val="90000"/>
              </a:lnSpc>
              <a:spcAft>
                <a:spcPts val="600"/>
              </a:spcAft>
            </a:pPr>
            <a:r>
              <a:rPr lang="en-US" sz="1700" b="0" i="0" dirty="0">
                <a:effectLst/>
              </a:rPr>
              <a:t>﻿﻿Poor feedback - misunderstandings not clarified or corrected</a:t>
            </a:r>
            <a:endParaRPr lang="en-US" sz="1700" dirty="0">
              <a:effectLst/>
            </a:endParaRPr>
          </a:p>
          <a:p>
            <a:pPr>
              <a:lnSpc>
                <a:spcPct val="90000"/>
              </a:lnSpc>
              <a:spcAft>
                <a:spcPts val="600"/>
              </a:spcAft>
            </a:pPr>
            <a:r>
              <a:rPr lang="en-US" sz="1700" b="0" i="0" dirty="0">
                <a:effectLst/>
              </a:rPr>
              <a:t>﻿﻿Ineffective visual signs - English-only</a:t>
            </a:r>
            <a:endParaRPr lang="en-US" sz="1700" dirty="0">
              <a:effectLst/>
            </a:endParaRPr>
          </a:p>
          <a:p>
            <a:pPr indent="-228600">
              <a:lnSpc>
                <a:spcPct val="90000"/>
              </a:lnSpc>
              <a:spcAft>
                <a:spcPts val="600"/>
              </a:spcAft>
              <a:buFont typeface="Arial" panose="020B0604020202020204" pitchFamily="34" charset="0"/>
              <a:buChar char="•"/>
            </a:pPr>
            <a:endParaRPr lang="en-US" sz="1700" dirty="0"/>
          </a:p>
        </p:txBody>
      </p:sp>
      <p:pic>
        <p:nvPicPr>
          <p:cNvPr id="8" name="Content Placeholder 7">
            <a:extLst>
              <a:ext uri="{FF2B5EF4-FFF2-40B4-BE49-F238E27FC236}">
                <a16:creationId xmlns:a16="http://schemas.microsoft.com/office/drawing/2014/main" id="{8B691889-CB80-B01D-238C-EC45484D680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38131" t="9849" b="12348"/>
          <a:stretch>
            <a:fillRect/>
          </a:stretch>
        </p:blipFill>
        <p:spPr>
          <a:xfrm>
            <a:off x="7376913" y="1843392"/>
            <a:ext cx="4573015" cy="3249182"/>
          </a:xfrm>
          <a:prstGeom prst="rect">
            <a:avLst/>
          </a:prstGeom>
        </p:spPr>
      </p:pic>
      <p:sp>
        <p:nvSpPr>
          <p:cNvPr id="2" name="TextBox 1">
            <a:extLst>
              <a:ext uri="{FF2B5EF4-FFF2-40B4-BE49-F238E27FC236}">
                <a16:creationId xmlns:a16="http://schemas.microsoft.com/office/drawing/2014/main" id="{1D89C7F6-EB6D-B89A-D6B9-C0C8FDA5DE39}"/>
              </a:ext>
            </a:extLst>
          </p:cNvPr>
          <p:cNvSpPr txBox="1"/>
          <p:nvPr/>
        </p:nvSpPr>
        <p:spPr>
          <a:xfrm>
            <a:off x="5182833" y="2513367"/>
            <a:ext cx="1828800" cy="1828800"/>
          </a:xfrm>
          <a:prstGeom prst="rect">
            <a:avLst/>
          </a:prstGeom>
          <a:noFill/>
        </p:spPr>
        <p:txBody>
          <a:bodyPr wrap="square" rtlCol="0">
            <a:spAutoFit/>
          </a:bodyPr>
          <a:lstStyle/>
          <a:p>
            <a:pPr algn="l"/>
            <a:endParaRPr lang="en-US" dirty="0"/>
          </a:p>
        </p:txBody>
      </p:sp>
      <p:sp>
        <p:nvSpPr>
          <p:cNvPr id="3" name="TextBox 2">
            <a:extLst>
              <a:ext uri="{FF2B5EF4-FFF2-40B4-BE49-F238E27FC236}">
                <a16:creationId xmlns:a16="http://schemas.microsoft.com/office/drawing/2014/main" id="{EF9F5EC7-8736-66BC-F733-C5B1505BF4B5}"/>
              </a:ext>
            </a:extLst>
          </p:cNvPr>
          <p:cNvSpPr txBox="1"/>
          <p:nvPr/>
        </p:nvSpPr>
        <p:spPr>
          <a:xfrm>
            <a:off x="7011632" y="5519029"/>
            <a:ext cx="4938295" cy="923330"/>
          </a:xfrm>
          <a:prstGeom prst="rect">
            <a:avLst/>
          </a:prstGeom>
          <a:noFill/>
        </p:spPr>
        <p:txBody>
          <a:bodyPr wrap="square" rtlCol="0">
            <a:spAutoFit/>
          </a:bodyPr>
          <a:lstStyle/>
          <a:p>
            <a:pPr algn="l"/>
            <a:r>
              <a:rPr lang="en-GB" b="0" i="0" u="none" strike="noStrike" dirty="0">
                <a:effectLst/>
                <a:latin typeface="-webkit-standard"/>
              </a:rPr>
              <a:t>“The received signal may differ from the transmitted signal due to noise.”</a:t>
            </a:r>
            <a:br>
              <a:rPr lang="en-GB" dirty="0"/>
            </a:br>
            <a:r>
              <a:rPr lang="en-GB" b="0" i="0" u="none" strike="noStrike" dirty="0">
                <a:effectLst/>
                <a:latin typeface="-webkit-standard"/>
              </a:rPr>
              <a:t>—Shannon and Weaver, (1949).</a:t>
            </a:r>
            <a:endParaRPr lang="en-US" dirty="0"/>
          </a:p>
        </p:txBody>
      </p:sp>
      <p:sp>
        <p:nvSpPr>
          <p:cNvPr id="9" name="TextBox 8">
            <a:extLst>
              <a:ext uri="{FF2B5EF4-FFF2-40B4-BE49-F238E27FC236}">
                <a16:creationId xmlns:a16="http://schemas.microsoft.com/office/drawing/2014/main" id="{EE81A892-07DF-8630-1196-11B813FAB3F1}"/>
              </a:ext>
            </a:extLst>
          </p:cNvPr>
          <p:cNvSpPr txBox="1"/>
          <p:nvPr/>
        </p:nvSpPr>
        <p:spPr>
          <a:xfrm>
            <a:off x="3049258" y="3776225"/>
            <a:ext cx="6098514" cy="369332"/>
          </a:xfrm>
          <a:prstGeom prst="rect">
            <a:avLst/>
          </a:prstGeom>
          <a:noFill/>
        </p:spPr>
        <p:txBody>
          <a:bodyPr wrap="square">
            <a:spAutoFit/>
          </a:bodyPr>
          <a:lstStyle/>
          <a:p>
            <a:r>
              <a:rPr lang="en-GB" b="0" i="0" u="none" strike="noStrike" dirty="0">
                <a:solidFill>
                  <a:srgbClr val="000000"/>
                </a:solidFill>
                <a:effectLst/>
                <a:latin typeface="-webkit-standard"/>
              </a:rPr>
              <a:t>signal</a:t>
            </a:r>
            <a:endParaRPr lang="en-US" dirty="0"/>
          </a:p>
        </p:txBody>
      </p:sp>
    </p:spTree>
    <p:extLst>
      <p:ext uri="{BB962C8B-B14F-4D97-AF65-F5344CB8AC3E}">
        <p14:creationId xmlns:p14="http://schemas.microsoft.com/office/powerpoint/2010/main" val="3640822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EBDD0-8178-0D67-EFCB-D40EF7895068}"/>
              </a:ext>
            </a:extLst>
          </p:cNvPr>
          <p:cNvSpPr>
            <a:spLocks noGrp="1"/>
          </p:cNvSpPr>
          <p:nvPr>
            <p:ph type="title"/>
          </p:nvPr>
        </p:nvSpPr>
        <p:spPr/>
        <p:txBody>
          <a:bodyPr/>
          <a:lstStyle/>
          <a:p>
            <a:r>
              <a:rPr lang="en-GB" b="1" dirty="0"/>
              <a:t>The Schramm Model of Communication</a:t>
            </a:r>
            <a:endParaRPr lang="en-US" dirty="0"/>
          </a:p>
        </p:txBody>
      </p:sp>
      <p:sp>
        <p:nvSpPr>
          <p:cNvPr id="3" name="Content Placeholder 2">
            <a:extLst>
              <a:ext uri="{FF2B5EF4-FFF2-40B4-BE49-F238E27FC236}">
                <a16:creationId xmlns:a16="http://schemas.microsoft.com/office/drawing/2014/main" id="{940FCBFC-0C8D-230C-38B5-3C70DA51D002}"/>
              </a:ext>
            </a:extLst>
          </p:cNvPr>
          <p:cNvSpPr>
            <a:spLocks noGrp="1"/>
          </p:cNvSpPr>
          <p:nvPr>
            <p:ph idx="1"/>
          </p:nvPr>
        </p:nvSpPr>
        <p:spPr/>
        <p:txBody>
          <a:bodyPr/>
          <a:lstStyle/>
          <a:p>
            <a:r>
              <a:rPr lang="en-GB" dirty="0"/>
              <a:t>The </a:t>
            </a:r>
            <a:r>
              <a:rPr lang="en-GB" b="1" dirty="0"/>
              <a:t>Schramm Model of Communication</a:t>
            </a:r>
            <a:r>
              <a:rPr lang="en-GB" dirty="0"/>
              <a:t> is a </a:t>
            </a:r>
            <a:r>
              <a:rPr lang="en-GB" b="1" dirty="0"/>
              <a:t>communication theory</a:t>
            </a:r>
            <a:r>
              <a:rPr lang="en-GB" dirty="0"/>
              <a:t> produced by </a:t>
            </a:r>
            <a:r>
              <a:rPr lang="en-GB" b="1" dirty="0"/>
              <a:t>Wilbur Schramm</a:t>
            </a:r>
            <a:r>
              <a:rPr lang="en-GB" dirty="0"/>
              <a:t>, often named </a:t>
            </a:r>
            <a:r>
              <a:rPr lang="en-GB" i="1" dirty="0"/>
              <a:t>“the father of communication studies.”</a:t>
            </a:r>
            <a:endParaRPr lang="en-GB" dirty="0"/>
          </a:p>
          <a:p>
            <a:r>
              <a:rPr lang="en-GB" dirty="0"/>
              <a:t>It suggests that communication is a </a:t>
            </a:r>
            <a:r>
              <a:rPr lang="en-GB" b="1" dirty="0"/>
              <a:t>two-way process</a:t>
            </a:r>
            <a:r>
              <a:rPr lang="en-GB" dirty="0"/>
              <a:t> that involves </a:t>
            </a:r>
            <a:r>
              <a:rPr lang="en-GB" b="1" dirty="0"/>
              <a:t>encoding, decoding, feedback, and shared comprehension</a:t>
            </a:r>
            <a:r>
              <a:rPr lang="en-GB" dirty="0"/>
              <a:t> between sender and receiver.</a:t>
            </a:r>
          </a:p>
          <a:p>
            <a:pPr marL="0" indent="0">
              <a:buNone/>
            </a:pPr>
            <a:r>
              <a:rPr lang="en-GB" b="0" i="0" u="none" strike="noStrike" dirty="0">
                <a:effectLst/>
                <a:latin typeface="-webkit-standard"/>
              </a:rPr>
              <a:t>“Communication is a process of sharing experience till it becomes a common possession.”</a:t>
            </a:r>
            <a:br>
              <a:rPr lang="en-GB" dirty="0"/>
            </a:br>
            <a:r>
              <a:rPr lang="en-GB" dirty="0"/>
              <a:t>- </a:t>
            </a:r>
            <a:r>
              <a:rPr lang="en-GB" b="0" i="0" u="none" strike="noStrike" dirty="0">
                <a:effectLst/>
                <a:latin typeface="-webkit-standard"/>
              </a:rPr>
              <a:t>Schramm (1954).</a:t>
            </a:r>
            <a:endParaRPr lang="en-GB" dirty="0"/>
          </a:p>
        </p:txBody>
      </p:sp>
    </p:spTree>
    <p:extLst>
      <p:ext uri="{BB962C8B-B14F-4D97-AF65-F5344CB8AC3E}">
        <p14:creationId xmlns:p14="http://schemas.microsoft.com/office/powerpoint/2010/main" val="4277085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0247BE9-05B1-F5B8-A634-B0B8BE2777DE}"/>
              </a:ext>
            </a:extLst>
          </p:cNvPr>
          <p:cNvPicPr>
            <a:picLocks noGrp="1" noChangeAspect="1"/>
          </p:cNvPicPr>
          <p:nvPr>
            <p:ph idx="1"/>
          </p:nvPr>
        </p:nvPicPr>
        <p:blipFill>
          <a:blip r:embed="rId2"/>
          <a:stretch>
            <a:fillRect/>
          </a:stretch>
        </p:blipFill>
        <p:spPr>
          <a:xfrm>
            <a:off x="8160766" y="2008831"/>
            <a:ext cx="3405770" cy="3566469"/>
          </a:xfrm>
          <a:prstGeom prst="rect">
            <a:avLst/>
          </a:prstGeom>
        </p:spPr>
      </p:pic>
      <p:sp>
        <p:nvSpPr>
          <p:cNvPr id="4" name="Oval 3">
            <a:extLst>
              <a:ext uri="{FF2B5EF4-FFF2-40B4-BE49-F238E27FC236}">
                <a16:creationId xmlns:a16="http://schemas.microsoft.com/office/drawing/2014/main" id="{9DAEEB5E-1B09-FC36-22A3-05D5C40A5A93}"/>
              </a:ext>
            </a:extLst>
          </p:cNvPr>
          <p:cNvSpPr/>
          <p:nvPr/>
        </p:nvSpPr>
        <p:spPr>
          <a:xfrm>
            <a:off x="647700" y="2032000"/>
            <a:ext cx="3371280" cy="35433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Connector: Curved 6">
            <a:extLst>
              <a:ext uri="{FF2B5EF4-FFF2-40B4-BE49-F238E27FC236}">
                <a16:creationId xmlns:a16="http://schemas.microsoft.com/office/drawing/2014/main" id="{47FC9F00-6341-2631-9B41-3A4549437F96}"/>
              </a:ext>
            </a:extLst>
          </p:cNvPr>
          <p:cNvCxnSpPr>
            <a:cxnSpLocks/>
          </p:cNvCxnSpPr>
          <p:nvPr/>
        </p:nvCxnSpPr>
        <p:spPr>
          <a:xfrm flipV="1">
            <a:off x="1756564" y="1409700"/>
            <a:ext cx="3526636" cy="3073400"/>
          </a:xfrm>
          <a:prstGeom prst="curvedConnector3">
            <a:avLst>
              <a:gd name="adj1" fmla="val 50000"/>
            </a:avLst>
          </a:prstGeom>
          <a:ln>
            <a:tailEnd type="triangle"/>
          </a:ln>
        </p:spPr>
        <p:style>
          <a:lnRef idx="2">
            <a:schemeClr val="accent1"/>
          </a:lnRef>
          <a:fillRef idx="0">
            <a:schemeClr val="accent1"/>
          </a:fillRef>
          <a:effectRef idx="1">
            <a:schemeClr val="accent1"/>
          </a:effectRef>
          <a:fontRef idx="minor">
            <a:schemeClr val="tx1"/>
          </a:fontRef>
        </p:style>
      </p:cxnSp>
      <p:sp>
        <p:nvSpPr>
          <p:cNvPr id="24" name="Oval 23">
            <a:extLst>
              <a:ext uri="{FF2B5EF4-FFF2-40B4-BE49-F238E27FC236}">
                <a16:creationId xmlns:a16="http://schemas.microsoft.com/office/drawing/2014/main" id="{103F8BCA-1A44-F9A8-6AAE-D2B0EACFDDF1}"/>
              </a:ext>
            </a:extLst>
          </p:cNvPr>
          <p:cNvSpPr/>
          <p:nvPr/>
        </p:nvSpPr>
        <p:spPr>
          <a:xfrm>
            <a:off x="4983736" y="552449"/>
            <a:ext cx="2710294" cy="2464931"/>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Connector: Curved 24">
            <a:extLst>
              <a:ext uri="{FF2B5EF4-FFF2-40B4-BE49-F238E27FC236}">
                <a16:creationId xmlns:a16="http://schemas.microsoft.com/office/drawing/2014/main" id="{995F9D04-F15F-78D7-84B1-5463867E2207}"/>
              </a:ext>
            </a:extLst>
          </p:cNvPr>
          <p:cNvCxnSpPr>
            <a:cxnSpLocks/>
            <a:stCxn id="46" idx="3"/>
          </p:cNvCxnSpPr>
          <p:nvPr/>
        </p:nvCxnSpPr>
        <p:spPr>
          <a:xfrm>
            <a:off x="7727952" y="1590225"/>
            <a:ext cx="929482" cy="1037777"/>
          </a:xfrm>
          <a:prstGeom prst="curvedConnector2">
            <a:avLst/>
          </a:prstGeom>
          <a:ln>
            <a:tailEnd type="triangle"/>
          </a:ln>
        </p:spPr>
        <p:style>
          <a:lnRef idx="2">
            <a:schemeClr val="accent1"/>
          </a:lnRef>
          <a:fillRef idx="0">
            <a:schemeClr val="accent1"/>
          </a:fillRef>
          <a:effectRef idx="1">
            <a:schemeClr val="accent1"/>
          </a:effectRef>
          <a:fontRef idx="minor">
            <a:schemeClr val="tx1"/>
          </a:fontRef>
        </p:style>
      </p:cxnSp>
      <p:pic>
        <p:nvPicPr>
          <p:cNvPr id="31" name="Picture 30">
            <a:extLst>
              <a:ext uri="{FF2B5EF4-FFF2-40B4-BE49-F238E27FC236}">
                <a16:creationId xmlns:a16="http://schemas.microsoft.com/office/drawing/2014/main" id="{9F3824BC-1AD0-81E8-0C1F-331532E0C4AE}"/>
              </a:ext>
            </a:extLst>
          </p:cNvPr>
          <p:cNvPicPr>
            <a:picLocks noChangeAspect="1"/>
          </p:cNvPicPr>
          <p:nvPr/>
        </p:nvPicPr>
        <p:blipFill>
          <a:blip r:embed="rId3"/>
          <a:stretch>
            <a:fillRect/>
          </a:stretch>
        </p:blipFill>
        <p:spPr>
          <a:xfrm>
            <a:off x="4799543" y="3983031"/>
            <a:ext cx="3061759" cy="2464931"/>
          </a:xfrm>
          <a:prstGeom prst="rect">
            <a:avLst/>
          </a:prstGeom>
        </p:spPr>
      </p:pic>
      <p:cxnSp>
        <p:nvCxnSpPr>
          <p:cNvPr id="35" name="Connector: Curved 34">
            <a:extLst>
              <a:ext uri="{FF2B5EF4-FFF2-40B4-BE49-F238E27FC236}">
                <a16:creationId xmlns:a16="http://schemas.microsoft.com/office/drawing/2014/main" id="{279C153D-4182-ACC6-5A6D-C6FF36E1AF9E}"/>
              </a:ext>
            </a:extLst>
          </p:cNvPr>
          <p:cNvCxnSpPr>
            <a:cxnSpLocks/>
            <a:stCxn id="4" idx="5"/>
          </p:cNvCxnSpPr>
          <p:nvPr/>
        </p:nvCxnSpPr>
        <p:spPr>
          <a:xfrm rot="16200000" flipH="1">
            <a:off x="3915177" y="4666486"/>
            <a:ext cx="518904" cy="1298724"/>
          </a:xfrm>
          <a:prstGeom prst="curvedConnector4">
            <a:avLst>
              <a:gd name="adj1" fmla="val 44054"/>
              <a:gd name="adj2" fmla="val 69008"/>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7" name="Connector: Curved 36">
            <a:extLst>
              <a:ext uri="{FF2B5EF4-FFF2-40B4-BE49-F238E27FC236}">
                <a16:creationId xmlns:a16="http://schemas.microsoft.com/office/drawing/2014/main" id="{3A7315B8-C6D5-E7BD-6398-4D80D06CF492}"/>
              </a:ext>
            </a:extLst>
          </p:cNvPr>
          <p:cNvCxnSpPr>
            <a:cxnSpLocks/>
            <a:endCxn id="31" idx="3"/>
          </p:cNvCxnSpPr>
          <p:nvPr/>
        </p:nvCxnSpPr>
        <p:spPr>
          <a:xfrm rot="10800000">
            <a:off x="7861302" y="5215497"/>
            <a:ext cx="929482" cy="12700"/>
          </a:xfrm>
          <a:prstGeom prst="curvedConnector3">
            <a:avLst>
              <a:gd name="adj1" fmla="val 50000"/>
            </a:avLst>
          </a:prstGeom>
          <a:ln>
            <a:tailEnd type="triangle"/>
          </a:ln>
        </p:spPr>
        <p:style>
          <a:lnRef idx="2">
            <a:schemeClr val="accent1"/>
          </a:lnRef>
          <a:fillRef idx="0">
            <a:schemeClr val="accent1"/>
          </a:fillRef>
          <a:effectRef idx="1">
            <a:schemeClr val="accent1"/>
          </a:effectRef>
          <a:fontRef idx="minor">
            <a:schemeClr val="tx1"/>
          </a:fontRef>
        </p:style>
      </p:cxnSp>
      <p:sp>
        <p:nvSpPr>
          <p:cNvPr id="46" name="TextBox 45">
            <a:extLst>
              <a:ext uri="{FF2B5EF4-FFF2-40B4-BE49-F238E27FC236}">
                <a16:creationId xmlns:a16="http://schemas.microsoft.com/office/drawing/2014/main" id="{94BE763D-9F6B-E6AC-71E4-BEBEA22DF92A}"/>
              </a:ext>
            </a:extLst>
          </p:cNvPr>
          <p:cNvSpPr txBox="1"/>
          <p:nvPr/>
        </p:nvSpPr>
        <p:spPr>
          <a:xfrm>
            <a:off x="5416550" y="897727"/>
            <a:ext cx="2311402" cy="1384995"/>
          </a:xfrm>
          <a:prstGeom prst="rect">
            <a:avLst/>
          </a:prstGeom>
          <a:noFill/>
        </p:spPr>
        <p:txBody>
          <a:bodyPr wrap="square" rtlCol="0">
            <a:spAutoFit/>
          </a:bodyPr>
          <a:lstStyle/>
          <a:p>
            <a:r>
              <a:rPr lang="en-GB" sz="1400"/>
              <a:t>Flight Foods has been trying to increase market share, but instead it’s been losing business,</a:t>
            </a:r>
          </a:p>
          <a:p>
            <a:r>
              <a:rPr lang="en-GB" sz="1400"/>
              <a:t>Airlines complained about poor food standards</a:t>
            </a:r>
          </a:p>
        </p:txBody>
      </p:sp>
      <p:sp>
        <p:nvSpPr>
          <p:cNvPr id="47" name="TextBox 46">
            <a:extLst>
              <a:ext uri="{FF2B5EF4-FFF2-40B4-BE49-F238E27FC236}">
                <a16:creationId xmlns:a16="http://schemas.microsoft.com/office/drawing/2014/main" id="{D133C972-3AF9-153C-33F8-484F90E291D3}"/>
              </a:ext>
            </a:extLst>
          </p:cNvPr>
          <p:cNvSpPr txBox="1"/>
          <p:nvPr/>
        </p:nvSpPr>
        <p:spPr>
          <a:xfrm>
            <a:off x="973574" y="2585978"/>
            <a:ext cx="2945050" cy="2862322"/>
          </a:xfrm>
          <a:prstGeom prst="rect">
            <a:avLst/>
          </a:prstGeom>
          <a:noFill/>
        </p:spPr>
        <p:txBody>
          <a:bodyPr wrap="square" rtlCol="0">
            <a:spAutoFit/>
          </a:bodyPr>
          <a:lstStyle/>
          <a:p>
            <a:r>
              <a:rPr lang="en-GB" b="1" dirty="0">
                <a:solidFill>
                  <a:schemeClr val="bg1">
                    <a:lumMod val="95000"/>
                  </a:schemeClr>
                </a:solidFill>
              </a:rPr>
              <a:t>Encoder: Flight Foods</a:t>
            </a:r>
          </a:p>
          <a:p>
            <a:endParaRPr lang="en-GB" b="1" dirty="0">
              <a:solidFill>
                <a:schemeClr val="bg1">
                  <a:lumMod val="95000"/>
                </a:schemeClr>
              </a:solidFill>
            </a:endParaRPr>
          </a:p>
          <a:p>
            <a:endParaRPr lang="en-GB" b="1" dirty="0">
              <a:solidFill>
                <a:schemeClr val="bg1">
                  <a:lumMod val="95000"/>
                </a:schemeClr>
              </a:solidFill>
            </a:endParaRPr>
          </a:p>
          <a:p>
            <a:endParaRPr lang="en-GB" b="1" dirty="0">
              <a:solidFill>
                <a:schemeClr val="bg1">
                  <a:lumMod val="95000"/>
                </a:schemeClr>
              </a:solidFill>
            </a:endParaRPr>
          </a:p>
          <a:p>
            <a:r>
              <a:rPr lang="en-GB" b="1" dirty="0">
                <a:solidFill>
                  <a:schemeClr val="bg1">
                    <a:lumMod val="95000"/>
                  </a:schemeClr>
                </a:solidFill>
              </a:rPr>
              <a:t>Interpreter: Consultancy</a:t>
            </a:r>
          </a:p>
          <a:p>
            <a:endParaRPr lang="en-GB" b="1" dirty="0">
              <a:solidFill>
                <a:schemeClr val="bg1">
                  <a:lumMod val="95000"/>
                </a:schemeClr>
              </a:solidFill>
            </a:endParaRPr>
          </a:p>
          <a:p>
            <a:endParaRPr lang="en-GB" b="1" dirty="0">
              <a:solidFill>
                <a:schemeClr val="bg1">
                  <a:lumMod val="95000"/>
                </a:schemeClr>
              </a:solidFill>
            </a:endParaRPr>
          </a:p>
          <a:p>
            <a:r>
              <a:rPr lang="en-GB" b="1" dirty="0">
                <a:solidFill>
                  <a:schemeClr val="bg1">
                    <a:lumMod val="95000"/>
                  </a:schemeClr>
                </a:solidFill>
              </a:rPr>
              <a:t>Decoder: Gary</a:t>
            </a:r>
          </a:p>
          <a:p>
            <a:endParaRPr lang="en-GB" b="1" dirty="0">
              <a:solidFill>
                <a:schemeClr val="bg1">
                  <a:lumMod val="95000"/>
                </a:schemeClr>
              </a:solidFill>
            </a:endParaRPr>
          </a:p>
          <a:p>
            <a:endParaRPr lang="en-GB" b="1" dirty="0">
              <a:solidFill>
                <a:schemeClr val="bg1">
                  <a:lumMod val="95000"/>
                </a:schemeClr>
              </a:solidFill>
            </a:endParaRPr>
          </a:p>
        </p:txBody>
      </p:sp>
      <p:sp>
        <p:nvSpPr>
          <p:cNvPr id="48" name="TextBox 47">
            <a:extLst>
              <a:ext uri="{FF2B5EF4-FFF2-40B4-BE49-F238E27FC236}">
                <a16:creationId xmlns:a16="http://schemas.microsoft.com/office/drawing/2014/main" id="{7F0CEAE7-3CF5-CF56-00A5-966C382A697F}"/>
              </a:ext>
            </a:extLst>
          </p:cNvPr>
          <p:cNvSpPr txBox="1"/>
          <p:nvPr/>
        </p:nvSpPr>
        <p:spPr>
          <a:xfrm>
            <a:off x="8468164" y="2628002"/>
            <a:ext cx="2931100" cy="2031325"/>
          </a:xfrm>
          <a:prstGeom prst="rect">
            <a:avLst/>
          </a:prstGeom>
          <a:noFill/>
        </p:spPr>
        <p:txBody>
          <a:bodyPr wrap="square" rtlCol="0">
            <a:spAutoFit/>
          </a:bodyPr>
          <a:lstStyle/>
          <a:p>
            <a:r>
              <a:rPr lang="en-GB" b="1" dirty="0">
                <a:solidFill>
                  <a:schemeClr val="bg1"/>
                </a:solidFill>
              </a:rPr>
              <a:t>Encoder: Gary</a:t>
            </a:r>
          </a:p>
          <a:p>
            <a:endParaRPr lang="en-GB" b="1" dirty="0">
              <a:solidFill>
                <a:schemeClr val="bg1"/>
              </a:solidFill>
            </a:endParaRPr>
          </a:p>
          <a:p>
            <a:endParaRPr lang="en-GB" b="1" dirty="0">
              <a:solidFill>
                <a:schemeClr val="bg1"/>
              </a:solidFill>
            </a:endParaRPr>
          </a:p>
          <a:p>
            <a:r>
              <a:rPr lang="en-GB" b="1" dirty="0">
                <a:solidFill>
                  <a:schemeClr val="bg1"/>
                </a:solidFill>
              </a:rPr>
              <a:t>Interpreter: Consultancy</a:t>
            </a:r>
          </a:p>
          <a:p>
            <a:endParaRPr lang="en-GB" b="1" dirty="0">
              <a:solidFill>
                <a:schemeClr val="bg1"/>
              </a:solidFill>
            </a:endParaRPr>
          </a:p>
          <a:p>
            <a:endParaRPr lang="en-GB" b="1" dirty="0">
              <a:solidFill>
                <a:schemeClr val="bg1"/>
              </a:solidFill>
            </a:endParaRPr>
          </a:p>
          <a:p>
            <a:r>
              <a:rPr lang="en-GB" b="1" dirty="0">
                <a:solidFill>
                  <a:schemeClr val="bg1"/>
                </a:solidFill>
              </a:rPr>
              <a:t>Decoder: Flight Foods</a:t>
            </a:r>
          </a:p>
        </p:txBody>
      </p:sp>
      <p:sp>
        <p:nvSpPr>
          <p:cNvPr id="49" name="TextBox 48">
            <a:extLst>
              <a:ext uri="{FF2B5EF4-FFF2-40B4-BE49-F238E27FC236}">
                <a16:creationId xmlns:a16="http://schemas.microsoft.com/office/drawing/2014/main" id="{43E4020C-FA2B-4E90-43B8-2C1B85B60E27}"/>
              </a:ext>
            </a:extLst>
          </p:cNvPr>
          <p:cNvSpPr txBox="1"/>
          <p:nvPr/>
        </p:nvSpPr>
        <p:spPr>
          <a:xfrm>
            <a:off x="5123455" y="4529441"/>
            <a:ext cx="2257634" cy="1661993"/>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chemeClr val="bg1"/>
                </a:solidFill>
              </a:rPr>
              <a:t>I</a:t>
            </a:r>
            <a:r>
              <a:rPr lang="en-GB" dirty="0">
                <a:solidFill>
                  <a:schemeClr val="bg1"/>
                </a:solidFill>
              </a:rPr>
              <a:t> </a:t>
            </a:r>
            <a:r>
              <a:rPr lang="en-GB" sz="1400" dirty="0">
                <a:solidFill>
                  <a:schemeClr val="bg1"/>
                </a:solidFill>
              </a:rPr>
              <a:t>try my best, but the staff is not trained in food hygiene, it doesn’t matter what u tell them, they seem to do</a:t>
            </a:r>
            <a:r>
              <a:rPr lang="en-GB" sz="1400" dirty="0"/>
              <a:t> </a:t>
            </a:r>
            <a:r>
              <a:rPr lang="en-GB" sz="1400" dirty="0">
                <a:solidFill>
                  <a:schemeClr val="bg1"/>
                </a:solidFill>
              </a:rPr>
              <a:t>something else</a:t>
            </a:r>
          </a:p>
        </p:txBody>
      </p:sp>
      <p:sp>
        <p:nvSpPr>
          <p:cNvPr id="2" name="TextBox 1">
            <a:extLst>
              <a:ext uri="{FF2B5EF4-FFF2-40B4-BE49-F238E27FC236}">
                <a16:creationId xmlns:a16="http://schemas.microsoft.com/office/drawing/2014/main" id="{AD696E1A-E3C1-09A2-AFA0-48FF61E8CE66}"/>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6" name="Content Placeholder 2">
            <a:extLst>
              <a:ext uri="{FF2B5EF4-FFF2-40B4-BE49-F238E27FC236}">
                <a16:creationId xmlns:a16="http://schemas.microsoft.com/office/drawing/2014/main" id="{726F6E2E-2A7F-5331-3481-3ECC7A0BAD20}"/>
              </a:ext>
            </a:extLst>
          </p:cNvPr>
          <p:cNvSpPr txBox="1">
            <a:spLocks/>
          </p:cNvSpPr>
          <p:nvPr/>
        </p:nvSpPr>
        <p:spPr>
          <a:xfrm>
            <a:off x="543507" y="228454"/>
            <a:ext cx="2851544" cy="113490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GB" dirty="0"/>
              <a:t> </a:t>
            </a:r>
            <a:endParaRPr lang="en-US" dirty="0"/>
          </a:p>
        </p:txBody>
      </p:sp>
      <p:sp>
        <p:nvSpPr>
          <p:cNvPr id="11" name="TextBox 10">
            <a:extLst>
              <a:ext uri="{FF2B5EF4-FFF2-40B4-BE49-F238E27FC236}">
                <a16:creationId xmlns:a16="http://schemas.microsoft.com/office/drawing/2014/main" id="{B6F7790F-11B4-228A-DAEA-95D121E2B5BA}"/>
              </a:ext>
            </a:extLst>
          </p:cNvPr>
          <p:cNvSpPr txBox="1"/>
          <p:nvPr/>
        </p:nvSpPr>
        <p:spPr>
          <a:xfrm>
            <a:off x="231908" y="1017198"/>
            <a:ext cx="6098514" cy="369332"/>
          </a:xfrm>
          <a:prstGeom prst="rect">
            <a:avLst/>
          </a:prstGeom>
          <a:noFill/>
        </p:spPr>
        <p:txBody>
          <a:bodyPr wrap="square">
            <a:spAutoFit/>
          </a:bodyPr>
          <a:lstStyle/>
          <a:p>
            <a:r>
              <a:rPr lang="en-GB" b="1" u="sng" dirty="0"/>
              <a:t>The Schramm Model of Communication</a:t>
            </a:r>
            <a:endParaRPr lang="en-US" u="sng" dirty="0"/>
          </a:p>
        </p:txBody>
      </p:sp>
    </p:spTree>
    <p:extLst>
      <p:ext uri="{BB962C8B-B14F-4D97-AF65-F5344CB8AC3E}">
        <p14:creationId xmlns:p14="http://schemas.microsoft.com/office/powerpoint/2010/main" val="1435427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85A46-8C75-3551-4F71-8691D7DC348C}"/>
              </a:ext>
            </a:extLst>
          </p:cNvPr>
          <p:cNvSpPr>
            <a:spLocks noGrp="1"/>
          </p:cNvSpPr>
          <p:nvPr>
            <p:ph type="title"/>
          </p:nvPr>
        </p:nvSpPr>
        <p:spPr>
          <a:xfrm>
            <a:off x="2895600" y="764373"/>
            <a:ext cx="8610600" cy="1293028"/>
          </a:xfrm>
        </p:spPr>
        <p:txBody>
          <a:bodyPr>
            <a:normAutofit/>
          </a:bodyPr>
          <a:lstStyle/>
          <a:p>
            <a:r>
              <a:rPr lang="en-GB" i="0" u="none" strike="noStrike" dirty="0">
                <a:effectLst/>
                <a:latin typeface="Myriad Pro"/>
              </a:rPr>
              <a:t>Strategies to Overcome Barriers</a:t>
            </a:r>
            <a:endParaRPr lang="en-US" dirty="0"/>
          </a:p>
        </p:txBody>
      </p:sp>
      <p:sp>
        <p:nvSpPr>
          <p:cNvPr id="10" name="Content Placeholder 9">
            <a:extLst>
              <a:ext uri="{FF2B5EF4-FFF2-40B4-BE49-F238E27FC236}">
                <a16:creationId xmlns:a16="http://schemas.microsoft.com/office/drawing/2014/main" id="{BCFADA92-90D5-E82C-30CA-274BF571DD66}"/>
              </a:ext>
            </a:extLst>
          </p:cNvPr>
          <p:cNvSpPr>
            <a:spLocks noGrp="1"/>
          </p:cNvSpPr>
          <p:nvPr>
            <p:ph idx="1"/>
          </p:nvPr>
        </p:nvSpPr>
        <p:spPr>
          <a:xfrm>
            <a:off x="677333" y="2194560"/>
            <a:ext cx="5816600" cy="4024125"/>
          </a:xfrm>
        </p:spPr>
        <p:txBody>
          <a:bodyPr>
            <a:normAutofit/>
          </a:bodyPr>
          <a:lstStyle/>
          <a:p>
            <a:pPr marL="0" indent="0">
              <a:buNone/>
            </a:pPr>
            <a:r>
              <a:rPr lang="en-GB" b="0" i="0" u="none" strike="noStrike" dirty="0">
                <a:effectLst/>
                <a:latin typeface="-webkit-standard"/>
              </a:rPr>
              <a:t>The </a:t>
            </a:r>
            <a:r>
              <a:rPr lang="en-GB" b="1" i="0" u="none" strike="noStrike" dirty="0">
                <a:effectLst/>
              </a:rPr>
              <a:t>Lengel-Daft Model</a:t>
            </a:r>
            <a:r>
              <a:rPr lang="en-GB" b="0" i="0" u="none" strike="noStrike" dirty="0">
                <a:effectLst/>
                <a:latin typeface="-webkit-standard"/>
              </a:rPr>
              <a:t> says that some ways of communicating work better because they allow people to talk and give feedback quickly. At Flight Foods Ltd, the manager mainly uses written signs, which many workers don’t understand. The company should use face-to-face talks, demonstrations, interpreters, and videos in different languages to help everyone understand better and work safely.</a:t>
            </a:r>
            <a:endParaRPr lang="en-US" dirty="0">
              <a:latin typeface="+mj-lt"/>
            </a:endParaRPr>
          </a:p>
        </p:txBody>
      </p:sp>
      <p:pic>
        <p:nvPicPr>
          <p:cNvPr id="6" name="Content Placeholder 8" descr="A screenshot of a cell phone&#10;&#10;Description automatically generated">
            <a:extLst>
              <a:ext uri="{FF2B5EF4-FFF2-40B4-BE49-F238E27FC236}">
                <a16:creationId xmlns:a16="http://schemas.microsoft.com/office/drawing/2014/main" id="{F1B2A6E0-77EF-5C00-8111-81388FF1B9B0}"/>
              </a:ext>
            </a:extLst>
          </p:cNvPr>
          <p:cNvPicPr>
            <a:picLocks noChangeAspect="1"/>
          </p:cNvPicPr>
          <p:nvPr/>
        </p:nvPicPr>
        <p:blipFill>
          <a:blip r:embed="rId2">
            <a:extLst>
              <a:ext uri="{28A0092B-C50C-407E-A947-70E740481C1C}">
                <a14:useLocalDpi xmlns:a14="http://schemas.microsoft.com/office/drawing/2010/main" val="0"/>
              </a:ext>
            </a:extLst>
          </a:blip>
          <a:srcRect r="589" b="2"/>
          <a:stretch>
            <a:fillRect/>
          </a:stretch>
        </p:blipFill>
        <p:spPr>
          <a:xfrm>
            <a:off x="6985000" y="2501159"/>
            <a:ext cx="4521200" cy="3410926"/>
          </a:xfrm>
          <a:prstGeom prst="rect">
            <a:avLst/>
          </a:prstGeom>
        </p:spPr>
      </p:pic>
      <p:sp>
        <p:nvSpPr>
          <p:cNvPr id="4" name="Arrow: Curved Up 3">
            <a:extLst>
              <a:ext uri="{FF2B5EF4-FFF2-40B4-BE49-F238E27FC236}">
                <a16:creationId xmlns:a16="http://schemas.microsoft.com/office/drawing/2014/main" id="{E8A9C686-5AD3-E421-BB01-2655ADBA2030}"/>
              </a:ext>
            </a:extLst>
          </p:cNvPr>
          <p:cNvSpPr/>
          <p:nvPr/>
        </p:nvSpPr>
        <p:spPr>
          <a:xfrm rot="2279923">
            <a:off x="5323445" y="5119819"/>
            <a:ext cx="1806657" cy="956326"/>
          </a:xfrm>
          <a:prstGeom prst="curvedUpArrow">
            <a:avLst>
              <a:gd name="adj1" fmla="val 25000"/>
              <a:gd name="adj2" fmla="val 39131"/>
              <a:gd name="adj3" fmla="val 25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TextBox 4">
            <a:extLst>
              <a:ext uri="{FF2B5EF4-FFF2-40B4-BE49-F238E27FC236}">
                <a16:creationId xmlns:a16="http://schemas.microsoft.com/office/drawing/2014/main" id="{4663BB60-51FF-1666-645A-27E76F9809A3}"/>
              </a:ext>
            </a:extLst>
          </p:cNvPr>
          <p:cNvSpPr txBox="1"/>
          <p:nvPr/>
        </p:nvSpPr>
        <p:spPr>
          <a:xfrm>
            <a:off x="5182833" y="2513367"/>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71FDBF85-EDED-B6B9-F3EB-FEEE635A1196}"/>
              </a:ext>
            </a:extLst>
          </p:cNvPr>
          <p:cNvSpPr txBox="1"/>
          <p:nvPr/>
        </p:nvSpPr>
        <p:spPr>
          <a:xfrm>
            <a:off x="128259" y="255222"/>
            <a:ext cx="4310454" cy="1200329"/>
          </a:xfrm>
          <a:prstGeom prst="rect">
            <a:avLst/>
          </a:prstGeom>
          <a:noFill/>
        </p:spPr>
        <p:txBody>
          <a:bodyPr wrap="square">
            <a:spAutoFit/>
          </a:bodyPr>
          <a:lstStyle/>
          <a:p>
            <a:r>
              <a:rPr lang="en-GB" b="1" i="0" u="none" strike="noStrike" dirty="0">
                <a:solidFill>
                  <a:schemeClr val="accent2"/>
                </a:solidFill>
                <a:effectLst/>
              </a:rPr>
              <a:t>“Effective communication is the key to good teamwork and strong performance.”</a:t>
            </a:r>
            <a:br>
              <a:rPr lang="en-GB" dirty="0">
                <a:solidFill>
                  <a:schemeClr val="accent2"/>
                </a:solidFill>
              </a:rPr>
            </a:br>
            <a:r>
              <a:rPr lang="en-GB" b="0" i="0" u="none" strike="noStrike" dirty="0">
                <a:solidFill>
                  <a:schemeClr val="accent2"/>
                </a:solidFill>
                <a:effectLst/>
                <a:latin typeface="-webkit-standard"/>
              </a:rPr>
              <a:t>– </a:t>
            </a:r>
            <a:r>
              <a:rPr lang="en-GB" b="0" i="1" u="none" strike="noStrike" dirty="0">
                <a:solidFill>
                  <a:schemeClr val="accent2"/>
                </a:solidFill>
                <a:effectLst/>
              </a:rPr>
              <a:t>Robbins &amp; Judge (2019)</a:t>
            </a:r>
            <a:endParaRPr lang="en-US" dirty="0">
              <a:solidFill>
                <a:schemeClr val="accent2"/>
              </a:solidFill>
            </a:endParaRPr>
          </a:p>
        </p:txBody>
      </p:sp>
    </p:spTree>
    <p:extLst>
      <p:ext uri="{BB962C8B-B14F-4D97-AF65-F5344CB8AC3E}">
        <p14:creationId xmlns:p14="http://schemas.microsoft.com/office/powerpoint/2010/main" val="578143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E0A6A-6128-6412-FD9D-6294BE4D3C65}"/>
              </a:ext>
            </a:extLst>
          </p:cNvPr>
          <p:cNvSpPr>
            <a:spLocks noGrp="1"/>
          </p:cNvSpPr>
          <p:nvPr>
            <p:ph type="title"/>
          </p:nvPr>
        </p:nvSpPr>
        <p:spPr>
          <a:xfrm>
            <a:off x="3373422" y="173383"/>
            <a:ext cx="8610600" cy="1293028"/>
          </a:xfrm>
        </p:spPr>
        <p:txBody>
          <a:bodyPr/>
          <a:lstStyle/>
          <a:p>
            <a:r>
              <a:rPr lang="en-GB" dirty="0"/>
              <a:t>SOLUTION / STRATEGIES</a:t>
            </a:r>
            <a:endParaRPr lang="en-US" dirty="0"/>
          </a:p>
        </p:txBody>
      </p:sp>
      <p:sp>
        <p:nvSpPr>
          <p:cNvPr id="3" name="Content Placeholder 2">
            <a:extLst>
              <a:ext uri="{FF2B5EF4-FFF2-40B4-BE49-F238E27FC236}">
                <a16:creationId xmlns:a16="http://schemas.microsoft.com/office/drawing/2014/main" id="{F719C98F-03D0-B32C-E59E-163D89765FDA}"/>
              </a:ext>
            </a:extLst>
          </p:cNvPr>
          <p:cNvSpPr>
            <a:spLocks noGrp="1"/>
          </p:cNvSpPr>
          <p:nvPr>
            <p:ph idx="1"/>
          </p:nvPr>
        </p:nvSpPr>
        <p:spPr>
          <a:xfrm>
            <a:off x="207978" y="819897"/>
            <a:ext cx="11907820" cy="4929109"/>
          </a:xfrm>
        </p:spPr>
        <p:txBody>
          <a:bodyPr>
            <a:noAutofit/>
          </a:bodyPr>
          <a:lstStyle/>
          <a:p>
            <a:pPr marL="0" indent="0">
              <a:buNone/>
            </a:pPr>
            <a:r>
              <a:rPr lang="en-GB" sz="1500" i="0" u="sng" strike="noStrike" dirty="0">
                <a:effectLst/>
                <a:latin typeface="+mj-lt"/>
              </a:rPr>
              <a:t>Possible Solutions / Strategies</a:t>
            </a:r>
          </a:p>
          <a:p>
            <a:pPr marL="457200" indent="-457200">
              <a:buAutoNum type="arabicPeriod"/>
            </a:pPr>
            <a:r>
              <a:rPr lang="en-GB" sz="1500" i="0" u="none" strike="noStrike" dirty="0">
                <a:effectLst/>
                <a:latin typeface="+mj-lt"/>
              </a:rPr>
              <a:t>Better Staff Training </a:t>
            </a:r>
          </a:p>
          <a:p>
            <a:r>
              <a:rPr lang="en-GB" sz="1500" i="0" u="none" strike="noStrike" dirty="0">
                <a:effectLst/>
                <a:latin typeface="+mj-lt"/>
              </a:rPr>
              <a:t>Give all workers proper food hygiene and safety training before they start work.</a:t>
            </a:r>
          </a:p>
          <a:p>
            <a:pPr marL="0" indent="0">
              <a:buNone/>
            </a:pPr>
            <a:r>
              <a:rPr lang="en-GB" sz="1500" i="0" u="none" strike="noStrike" dirty="0">
                <a:effectLst/>
                <a:latin typeface="+mj-lt"/>
              </a:rPr>
              <a:t>Use clear demonstrations, pictures, and translators if needed.</a:t>
            </a:r>
            <a:br>
              <a:rPr lang="en-GB" sz="1500" i="0" u="none" strike="noStrike" dirty="0">
                <a:effectLst/>
                <a:latin typeface="+mj-lt"/>
              </a:rPr>
            </a:br>
            <a:r>
              <a:rPr lang="en-GB" sz="1500" i="1" u="none" strike="noStrike" dirty="0">
                <a:effectLst/>
                <a:latin typeface="+mj-lt"/>
              </a:rPr>
              <a:t>This helps reduce mistakes and keeps food safe to eat.</a:t>
            </a:r>
            <a:endParaRPr lang="en-GB" sz="1500" i="0" u="none" strike="noStrike" dirty="0">
              <a:effectLst/>
              <a:latin typeface="+mj-lt"/>
            </a:endParaRPr>
          </a:p>
          <a:p>
            <a:pPr marL="0" indent="0">
              <a:buNone/>
            </a:pPr>
            <a:r>
              <a:rPr lang="en-GB" sz="1500" i="0" u="none" strike="noStrike" dirty="0">
                <a:effectLst/>
                <a:latin typeface="+mj-lt"/>
              </a:rPr>
              <a:t>2. Use Richer Communication Channels</a:t>
            </a:r>
          </a:p>
          <a:p>
            <a:r>
              <a:rPr lang="en-GB" sz="1500" i="0" u="none" strike="noStrike" dirty="0">
                <a:effectLst/>
                <a:latin typeface="+mj-lt"/>
              </a:rPr>
              <a:t>Use face-to-face talks, demonstrations, and multilingual videos instead of only written signs.</a:t>
            </a:r>
            <a:br>
              <a:rPr lang="en-GB" sz="1500" i="0" u="none" strike="noStrike" dirty="0">
                <a:effectLst/>
                <a:latin typeface="+mj-lt"/>
              </a:rPr>
            </a:br>
            <a:r>
              <a:rPr lang="en-GB" sz="1500" i="1" u="none" strike="noStrike" dirty="0">
                <a:effectLst/>
                <a:latin typeface="+mj-lt"/>
              </a:rPr>
              <a:t>This improves understanding, teamwork, and hygiene practices.</a:t>
            </a:r>
            <a:endParaRPr lang="en-GB" sz="1500" i="0" u="none" strike="noStrike" dirty="0">
              <a:effectLst/>
              <a:latin typeface="+mj-lt"/>
            </a:endParaRPr>
          </a:p>
          <a:p>
            <a:pPr marL="0" indent="0">
              <a:buNone/>
            </a:pPr>
            <a:r>
              <a:rPr lang="en-GB" sz="1500" i="0" u="none" strike="noStrike" dirty="0">
                <a:effectLst/>
                <a:latin typeface="+mj-lt"/>
              </a:rPr>
              <a:t>3. Translate and Simplify Information</a:t>
            </a:r>
          </a:p>
          <a:p>
            <a:r>
              <a:rPr lang="en-GB" sz="1500" i="0" u="none" strike="noStrike" dirty="0">
                <a:effectLst/>
                <a:latin typeface="+mj-lt"/>
              </a:rPr>
              <a:t>Put safety signs and instructions in the main languages spoken by workers.</a:t>
            </a:r>
            <a:br>
              <a:rPr lang="en-GB" sz="1500" i="0" u="none" strike="noStrike" dirty="0">
                <a:effectLst/>
                <a:latin typeface="+mj-lt"/>
              </a:rPr>
            </a:br>
            <a:r>
              <a:rPr lang="en-GB" sz="1500" i="1" u="none" strike="noStrike" dirty="0">
                <a:effectLst/>
                <a:latin typeface="+mj-lt"/>
              </a:rPr>
              <a:t>Everyone can understand safety rules and follow them correctly.</a:t>
            </a:r>
            <a:endParaRPr lang="en-GB" sz="1500" i="0" u="none" strike="noStrike" dirty="0">
              <a:effectLst/>
              <a:latin typeface="+mj-lt"/>
            </a:endParaRPr>
          </a:p>
          <a:p>
            <a:pPr marL="0" indent="0">
              <a:buNone/>
            </a:pPr>
            <a:r>
              <a:rPr lang="en-GB" sz="1500" i="0" u="none" strike="noStrike" dirty="0">
                <a:effectLst/>
                <a:latin typeface="+mj-lt"/>
              </a:rPr>
              <a:t>4. Appoint Bilingual Team Leaders</a:t>
            </a:r>
          </a:p>
          <a:p>
            <a:r>
              <a:rPr lang="en-GB" sz="1500" i="0" u="none" strike="noStrike" dirty="0">
                <a:effectLst/>
                <a:latin typeface="+mj-lt"/>
              </a:rPr>
              <a:t>Choose workers who can speak both English and other languages to help share messages clearly.</a:t>
            </a:r>
            <a:br>
              <a:rPr lang="en-GB" sz="1500" i="0" u="none" strike="noStrike" dirty="0">
                <a:effectLst/>
                <a:latin typeface="+mj-lt"/>
              </a:rPr>
            </a:br>
            <a:r>
              <a:rPr lang="en-GB" sz="1500" i="1" u="none" strike="noStrike" dirty="0">
                <a:effectLst/>
                <a:latin typeface="+mj-lt"/>
              </a:rPr>
              <a:t>This makes communication faster and reduces confusion on the factory floor.</a:t>
            </a:r>
            <a:endParaRPr lang="en-GB" sz="1500" i="0" u="none" strike="noStrike" dirty="0">
              <a:effectLst/>
              <a:latin typeface="+mj-lt"/>
            </a:endParaRPr>
          </a:p>
          <a:p>
            <a:pPr marL="0" indent="0">
              <a:buNone/>
            </a:pPr>
            <a:r>
              <a:rPr lang="en-GB" sz="1500" i="0" u="none" strike="noStrike" dirty="0">
                <a:effectLst/>
                <a:latin typeface="+mj-lt"/>
              </a:rPr>
              <a:t>5. Improve the Work Environment</a:t>
            </a:r>
          </a:p>
          <a:p>
            <a:r>
              <a:rPr lang="en-GB" sz="1500" i="0" u="none" strike="noStrike" dirty="0">
                <a:effectLst/>
                <a:latin typeface="+mj-lt"/>
              </a:rPr>
              <a:t>Fix or replace old, noisy machines and create quieter spaces for meetings.</a:t>
            </a:r>
            <a:br>
              <a:rPr lang="en-GB" sz="1500" i="0" u="none" strike="noStrike" dirty="0">
                <a:effectLst/>
                <a:latin typeface="+mj-lt"/>
              </a:rPr>
            </a:br>
            <a:r>
              <a:rPr lang="en-GB" sz="1500" i="1" u="none" strike="noStrike" dirty="0">
                <a:effectLst/>
                <a:latin typeface="+mj-lt"/>
              </a:rPr>
              <a:t>Workers can hear instructions better and work more safely.</a:t>
            </a:r>
            <a:endParaRPr lang="en-GB" sz="1500" i="0" u="none" strike="noStrike" dirty="0">
              <a:effectLst/>
              <a:latin typeface="+mj-lt"/>
            </a:endParaRPr>
          </a:p>
          <a:p>
            <a:pPr marL="0" indent="0">
              <a:buNone/>
            </a:pPr>
            <a:r>
              <a:rPr lang="en-GB" sz="1500" i="0" u="none" strike="noStrike" dirty="0">
                <a:effectLst/>
                <a:latin typeface="+mj-lt"/>
              </a:rPr>
              <a:t>6. Promote Cultural Awareness</a:t>
            </a:r>
          </a:p>
          <a:p>
            <a:r>
              <a:rPr lang="en-GB" sz="1500" i="0" u="none" strike="noStrike" dirty="0">
                <a:effectLst/>
                <a:latin typeface="+mj-lt"/>
              </a:rPr>
              <a:t>Provide simple training for managers and staff about working with people from different cultures.</a:t>
            </a:r>
            <a:br>
              <a:rPr lang="en-GB" sz="1500" i="0" u="none" strike="noStrike" dirty="0">
                <a:effectLst/>
                <a:latin typeface="+mj-lt"/>
              </a:rPr>
            </a:br>
            <a:r>
              <a:rPr lang="en-GB" sz="1500" i="1" u="none" strike="noStrike" dirty="0">
                <a:effectLst/>
                <a:latin typeface="+mj-lt"/>
              </a:rPr>
              <a:t>Builds respect, teamwork, and a positive work atmosphere.</a:t>
            </a:r>
            <a:endParaRPr lang="en-GB" sz="1500" i="0" u="none" strike="noStrike" dirty="0">
              <a:effectLst/>
              <a:latin typeface="+mj-lt"/>
            </a:endParaRPr>
          </a:p>
        </p:txBody>
      </p:sp>
    </p:spTree>
    <p:extLst>
      <p:ext uri="{BB962C8B-B14F-4D97-AF65-F5344CB8AC3E}">
        <p14:creationId xmlns:p14="http://schemas.microsoft.com/office/powerpoint/2010/main" val="3717113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786C8-263C-FE3D-36C8-6FE2C8B531DF}"/>
              </a:ext>
            </a:extLst>
          </p:cNvPr>
          <p:cNvSpPr>
            <a:spLocks noGrp="1"/>
          </p:cNvSpPr>
          <p:nvPr>
            <p:ph type="title"/>
          </p:nvPr>
        </p:nvSpPr>
        <p:spPr/>
        <p:txBody>
          <a:bodyPr/>
          <a:lstStyle/>
          <a:p>
            <a:r>
              <a:rPr lang="en-GB" dirty="0"/>
              <a:t>REFERENCE</a:t>
            </a:r>
            <a:endParaRPr lang="en-US" dirty="0"/>
          </a:p>
        </p:txBody>
      </p:sp>
      <p:sp>
        <p:nvSpPr>
          <p:cNvPr id="3" name="Content Placeholder 2">
            <a:extLst>
              <a:ext uri="{FF2B5EF4-FFF2-40B4-BE49-F238E27FC236}">
                <a16:creationId xmlns:a16="http://schemas.microsoft.com/office/drawing/2014/main" id="{C724F9F1-B213-29DE-AD19-2D1955C75B3A}"/>
              </a:ext>
            </a:extLst>
          </p:cNvPr>
          <p:cNvSpPr>
            <a:spLocks noGrp="1"/>
          </p:cNvSpPr>
          <p:nvPr>
            <p:ph idx="1"/>
          </p:nvPr>
        </p:nvSpPr>
        <p:spPr/>
        <p:txBody>
          <a:bodyPr/>
          <a:lstStyle/>
          <a:p>
            <a:pPr marL="0" indent="0">
              <a:buNone/>
            </a:pPr>
            <a:r>
              <a:rPr lang="en-GB" i="0" u="none" strike="noStrike" dirty="0">
                <a:effectLst/>
                <a:latin typeface="+mj-lt"/>
              </a:rPr>
              <a:t>“Effective communication is the key to good teamwork and strong performance.”</a:t>
            </a:r>
            <a:br>
              <a:rPr lang="en-GB" dirty="0">
                <a:latin typeface="+mj-lt"/>
              </a:rPr>
            </a:br>
            <a:r>
              <a:rPr lang="en-GB" i="0" u="none" strike="noStrike" dirty="0">
                <a:effectLst/>
                <a:latin typeface="+mj-lt"/>
              </a:rPr>
              <a:t>– </a:t>
            </a:r>
            <a:r>
              <a:rPr lang="en-GB" i="1" u="none" strike="noStrike" dirty="0">
                <a:effectLst/>
                <a:latin typeface="+mj-lt"/>
              </a:rPr>
              <a:t>Robbins &amp; Judge (2019)</a:t>
            </a:r>
          </a:p>
          <a:p>
            <a:pPr marL="0" indent="0">
              <a:buNone/>
            </a:pPr>
            <a:endParaRPr lang="en-GB" i="1" u="none" strike="noStrike" dirty="0">
              <a:effectLst/>
              <a:latin typeface="+mj-lt"/>
            </a:endParaRPr>
          </a:p>
          <a:p>
            <a:pPr marL="0" indent="0">
              <a:buNone/>
            </a:pPr>
            <a:r>
              <a:rPr lang="en-GB" i="0" u="none" strike="noStrike" dirty="0">
                <a:effectLst/>
                <a:latin typeface="+mj-lt"/>
              </a:rPr>
              <a:t>“The received signal may differ from the transmitted signal due to noise.”</a:t>
            </a:r>
            <a:br>
              <a:rPr lang="en-GB" dirty="0">
                <a:latin typeface="+mj-lt"/>
              </a:rPr>
            </a:br>
            <a:r>
              <a:rPr lang="en-GB" i="0" u="none" strike="noStrike" dirty="0">
                <a:effectLst/>
                <a:latin typeface="+mj-lt"/>
              </a:rPr>
              <a:t>—Shannon and Weaver, (1949).</a:t>
            </a:r>
          </a:p>
          <a:p>
            <a:pPr marL="0" indent="0">
              <a:buNone/>
            </a:pPr>
            <a:r>
              <a:rPr lang="en-GB" i="0" u="none" strike="noStrike" dirty="0">
                <a:effectLst/>
                <a:latin typeface="+mj-lt"/>
              </a:rPr>
              <a:t>“Communication is a process of sharing experience till it becomes a common possession.”</a:t>
            </a:r>
            <a:br>
              <a:rPr lang="en-GB" dirty="0">
                <a:latin typeface="+mj-lt"/>
              </a:rPr>
            </a:br>
            <a:r>
              <a:rPr lang="en-GB" dirty="0">
                <a:latin typeface="+mj-lt"/>
              </a:rPr>
              <a:t>- </a:t>
            </a:r>
            <a:r>
              <a:rPr lang="en-GB" i="0" u="none" strike="noStrike" dirty="0">
                <a:effectLst/>
                <a:latin typeface="+mj-lt"/>
              </a:rPr>
              <a:t>Schramm (1954).</a:t>
            </a:r>
            <a:endParaRPr lang="en-US" dirty="0">
              <a:latin typeface="+mj-lt"/>
            </a:endParaRPr>
          </a:p>
        </p:txBody>
      </p:sp>
    </p:spTree>
    <p:extLst>
      <p:ext uri="{BB962C8B-B14F-4D97-AF65-F5344CB8AC3E}">
        <p14:creationId xmlns:p14="http://schemas.microsoft.com/office/powerpoint/2010/main" val="43882582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Vapor Trail</vt:lpstr>
      <vt:lpstr>Certificate of Higher Education in Skills for the Workplace Effective Team working &amp; Communications (LCLM4003)</vt:lpstr>
      <vt:lpstr>INTRODUCTION</vt:lpstr>
      <vt:lpstr>Summary of Case Study Study</vt:lpstr>
      <vt:lpstr>Communication Barriers</vt:lpstr>
      <vt:lpstr>PowerPoint Presentation</vt:lpstr>
      <vt:lpstr>The Schramm Model of Communication</vt:lpstr>
      <vt:lpstr>PowerPoint Presentation</vt:lpstr>
      <vt:lpstr>Strategies to Overcome Barriers</vt:lpstr>
      <vt:lpstr>SOLUTION / STRATEGIES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(LCLM4003)</dc:title>
  <dc:creator>Alaeddine Sahib (2431934)</dc:creator>
  <cp:lastModifiedBy>Alaeddine Sahib (2431934)</cp:lastModifiedBy>
  <cp:revision>11</cp:revision>
  <dcterms:created xsi:type="dcterms:W3CDTF">2025-10-30T10:55:41Z</dcterms:created>
  <dcterms:modified xsi:type="dcterms:W3CDTF">2025-11-06T12:43:58Z</dcterms:modified>
</cp:coreProperties>
</file>