
<file path=[Content_Types].xml><?xml version="1.0" encoding="utf-8"?>
<Types xmlns="http://schemas.openxmlformats.org/package/2006/content-types">
  <Override PartName="/ppt/slideMasters/slideMaster3.xml" ContentType="application/vnd.openxmlformats-officedocument.presentationml.slideMaster+xml"/>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5.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diagrams/layout1.xml" ContentType="application/vnd.openxmlformats-officedocument.drawingml.diagramLayout+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notesSlides/notesSlide19.xml" ContentType="application/vnd.openxmlformats-officedocument.presentationml.notesSlid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diagrams/data1.xml" ContentType="application/vnd.openxmlformats-officedocument.drawingml.diagramData+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Layouts/slideLayout22.xml" ContentType="application/vnd.openxmlformats-officedocument.presentationml.slideLayout+xml"/>
  <Override PartName="/ppt/slideLayouts/slideLayout33.xml" ContentType="application/vnd.openxmlformats-officedocument.presentationml.slideLayout+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Lst>
  <p:notesMasterIdLst>
    <p:notesMasterId r:id="rId41"/>
  </p:notesMasterIdLst>
  <p:sldIdLst>
    <p:sldId id="262" r:id="rId4"/>
    <p:sldId id="265" r:id="rId5"/>
    <p:sldId id="257" r:id="rId6"/>
    <p:sldId id="258" r:id="rId7"/>
    <p:sldId id="259" r:id="rId8"/>
    <p:sldId id="260" r:id="rId9"/>
    <p:sldId id="261" r:id="rId10"/>
    <p:sldId id="264" r:id="rId11"/>
    <p:sldId id="267" r:id="rId12"/>
    <p:sldId id="268" r:id="rId13"/>
    <p:sldId id="269" r:id="rId14"/>
    <p:sldId id="270" r:id="rId15"/>
    <p:sldId id="271" r:id="rId16"/>
    <p:sldId id="272" r:id="rId17"/>
    <p:sldId id="273" r:id="rId18"/>
    <p:sldId id="274" r:id="rId19"/>
    <p:sldId id="275" r:id="rId20"/>
    <p:sldId id="277" r:id="rId21"/>
    <p:sldId id="278" r:id="rId22"/>
    <p:sldId id="279" r:id="rId23"/>
    <p:sldId id="280" r:id="rId24"/>
    <p:sldId id="281" r:id="rId25"/>
    <p:sldId id="282" r:id="rId26"/>
    <p:sldId id="283" r:id="rId27"/>
    <p:sldId id="284" r:id="rId28"/>
    <p:sldId id="285" r:id="rId29"/>
    <p:sldId id="286" r:id="rId30"/>
    <p:sldId id="287" r:id="rId31"/>
    <p:sldId id="289" r:id="rId32"/>
    <p:sldId id="290" r:id="rId33"/>
    <p:sldId id="291" r:id="rId34"/>
    <p:sldId id="292" r:id="rId35"/>
    <p:sldId id="293" r:id="rId36"/>
    <p:sldId id="294" r:id="rId37"/>
    <p:sldId id="295" r:id="rId38"/>
    <p:sldId id="296" r:id="rId39"/>
    <p:sldId id="29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68657" autoAdjust="0"/>
  </p:normalViewPr>
  <p:slideViewPr>
    <p:cSldViewPr>
      <p:cViewPr varScale="1">
        <p:scale>
          <a:sx n="61" d="100"/>
          <a:sy n="61" d="100"/>
        </p:scale>
        <p:origin x="-221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1E518F-3B1A-4AF1-94DA-99E672BB6154}" type="doc">
      <dgm:prSet loTypeId="urn:microsoft.com/office/officeart/2005/8/layout/vList3#1" loCatId="list" qsTypeId="urn:microsoft.com/office/officeart/2005/8/quickstyle/simple5" qsCatId="simple" csTypeId="urn:microsoft.com/office/officeart/2005/8/colors/accent1_2" csCatId="accent1" phldr="1"/>
      <dgm:spPr/>
    </dgm:pt>
    <dgm:pt modelId="{2836F764-A022-48EB-8300-D41BAA66C1AB}">
      <dgm:prSet phldrT="[Text]" custT="1"/>
      <dgm:spPr>
        <a:solidFill>
          <a:srgbClr val="0070C0"/>
        </a:solidFill>
      </dgm:spPr>
      <dgm:t>
        <a:bodyPr/>
        <a:lstStyle/>
        <a:p>
          <a:pPr algn="just"/>
          <a:r>
            <a:rPr lang="en-GB" sz="3200" b="1" dirty="0">
              <a:latin typeface="Times New Roman" pitchFamily="18" charset="0"/>
              <a:cs typeface="Times New Roman" pitchFamily="18" charset="0"/>
            </a:rPr>
            <a:t>Increase Productivity</a:t>
          </a:r>
          <a:endParaRPr lang="en-GB" sz="3200" dirty="0">
            <a:latin typeface="Times New Roman" pitchFamily="18" charset="0"/>
            <a:cs typeface="Times New Roman" pitchFamily="18" charset="0"/>
          </a:endParaRPr>
        </a:p>
      </dgm:t>
    </dgm:pt>
    <dgm:pt modelId="{A511B7FE-93CD-4D90-9D08-8A41D62C45FC}" type="sibTrans" cxnId="{5421C36A-6808-4556-81D9-B7C2B16DDAD6}">
      <dgm:prSet/>
      <dgm:spPr/>
      <dgm:t>
        <a:bodyPr/>
        <a:lstStyle/>
        <a:p>
          <a:endParaRPr lang="en-GB"/>
        </a:p>
      </dgm:t>
    </dgm:pt>
    <dgm:pt modelId="{E94BB583-092B-4951-B039-CCBEC88ACC43}" type="parTrans" cxnId="{5421C36A-6808-4556-81D9-B7C2B16DDAD6}">
      <dgm:prSet/>
      <dgm:spPr/>
      <dgm:t>
        <a:bodyPr/>
        <a:lstStyle/>
        <a:p>
          <a:endParaRPr lang="en-GB"/>
        </a:p>
      </dgm:t>
    </dgm:pt>
    <dgm:pt modelId="{F91CE52C-E709-4AA4-8264-F1F5B59D6EFF}">
      <dgm:prSet phldrT="[Text]" custT="1"/>
      <dgm:spPr>
        <a:solidFill>
          <a:schemeClr val="accent3"/>
        </a:solidFill>
      </dgm:spPr>
      <dgm:t>
        <a:bodyPr/>
        <a:lstStyle/>
        <a:p>
          <a:pPr algn="just"/>
          <a:r>
            <a:rPr lang="en-GB" sz="3200" b="1" dirty="0">
              <a:latin typeface="Times New Roman" pitchFamily="18" charset="0"/>
              <a:cs typeface="Times New Roman" pitchFamily="18" charset="0"/>
            </a:rPr>
            <a:t>Increase Communication Skills</a:t>
          </a:r>
          <a:endParaRPr lang="en-GB" sz="3200" dirty="0">
            <a:latin typeface="Times New Roman" pitchFamily="18" charset="0"/>
            <a:cs typeface="Times New Roman" pitchFamily="18" charset="0"/>
          </a:endParaRPr>
        </a:p>
      </dgm:t>
    </dgm:pt>
    <dgm:pt modelId="{5AD5F606-E3FD-4798-B6E5-B9398FB225C2}" type="sibTrans" cxnId="{64F4F114-7884-4A6C-8CF2-6ABEAC73BEFA}">
      <dgm:prSet/>
      <dgm:spPr/>
      <dgm:t>
        <a:bodyPr/>
        <a:lstStyle/>
        <a:p>
          <a:endParaRPr lang="en-GB"/>
        </a:p>
      </dgm:t>
    </dgm:pt>
    <dgm:pt modelId="{6B785000-C601-4F9E-A471-09E97480B5C5}" type="parTrans" cxnId="{64F4F114-7884-4A6C-8CF2-6ABEAC73BEFA}">
      <dgm:prSet/>
      <dgm:spPr/>
      <dgm:t>
        <a:bodyPr/>
        <a:lstStyle/>
        <a:p>
          <a:endParaRPr lang="en-GB"/>
        </a:p>
      </dgm:t>
    </dgm:pt>
    <dgm:pt modelId="{0384D5A3-DFDD-4B0A-873F-6570ECDFBE30}">
      <dgm:prSet phldrT="[Text]" custT="1"/>
      <dgm:spPr>
        <a:solidFill>
          <a:schemeClr val="accent2">
            <a:lumMod val="75000"/>
          </a:schemeClr>
        </a:solidFill>
      </dgm:spPr>
      <dgm:t>
        <a:bodyPr/>
        <a:lstStyle/>
        <a:p>
          <a:pPr algn="just"/>
          <a:r>
            <a:rPr lang="en-GB" sz="3200" b="1" dirty="0">
              <a:latin typeface="Times New Roman" pitchFamily="18" charset="0"/>
              <a:cs typeface="Times New Roman" pitchFamily="18" charset="0"/>
            </a:rPr>
            <a:t>New Idea Generation</a:t>
          </a:r>
          <a:endParaRPr lang="en-GB" sz="3200" dirty="0">
            <a:latin typeface="Times New Roman" pitchFamily="18" charset="0"/>
            <a:cs typeface="Times New Roman" pitchFamily="18" charset="0"/>
          </a:endParaRPr>
        </a:p>
      </dgm:t>
    </dgm:pt>
    <dgm:pt modelId="{49635DA3-6592-4ACD-A34E-13BAF6CA404E}" type="sibTrans" cxnId="{B7559054-43AA-4AA7-83F3-0844EB0638E0}">
      <dgm:prSet/>
      <dgm:spPr/>
      <dgm:t>
        <a:bodyPr/>
        <a:lstStyle/>
        <a:p>
          <a:endParaRPr lang="en-GB"/>
        </a:p>
      </dgm:t>
    </dgm:pt>
    <dgm:pt modelId="{B2F249F7-5EE5-4692-9F9A-937F353DBBF3}" type="parTrans" cxnId="{B7559054-43AA-4AA7-83F3-0844EB0638E0}">
      <dgm:prSet/>
      <dgm:spPr/>
      <dgm:t>
        <a:bodyPr/>
        <a:lstStyle/>
        <a:p>
          <a:endParaRPr lang="en-GB"/>
        </a:p>
      </dgm:t>
    </dgm:pt>
    <dgm:pt modelId="{193DCB65-D926-4F64-9F6B-F39AB29F3079}" type="pres">
      <dgm:prSet presAssocID="{501E518F-3B1A-4AF1-94DA-99E672BB6154}" presName="linearFlow" presStyleCnt="0">
        <dgm:presLayoutVars>
          <dgm:dir/>
          <dgm:resizeHandles val="exact"/>
        </dgm:presLayoutVars>
      </dgm:prSet>
      <dgm:spPr/>
    </dgm:pt>
    <dgm:pt modelId="{2C9C0FB1-2A36-4BBE-8C8D-3861F9838733}" type="pres">
      <dgm:prSet presAssocID="{0384D5A3-DFDD-4B0A-873F-6570ECDFBE30}" presName="composite" presStyleCnt="0"/>
      <dgm:spPr/>
    </dgm:pt>
    <dgm:pt modelId="{E2C8E985-F3D2-4082-BB6B-3B009E51F324}" type="pres">
      <dgm:prSet presAssocID="{0384D5A3-DFDD-4B0A-873F-6570ECDFBE30}" presName="imgShp" presStyleLbl="fgImgPlace1" presStyleIdx="0" presStyleCnt="3"/>
      <dgm:spPr>
        <a:solidFill>
          <a:schemeClr val="tx1"/>
        </a:solidFill>
      </dgm:spPr>
    </dgm:pt>
    <dgm:pt modelId="{4C8F92AC-6F72-47C4-9555-5032C8AC8EB2}" type="pres">
      <dgm:prSet presAssocID="{0384D5A3-DFDD-4B0A-873F-6570ECDFBE30}" presName="txShp" presStyleLbl="node1" presStyleIdx="0" presStyleCnt="3">
        <dgm:presLayoutVars>
          <dgm:bulletEnabled val="1"/>
        </dgm:presLayoutVars>
      </dgm:prSet>
      <dgm:spPr/>
      <dgm:t>
        <a:bodyPr/>
        <a:lstStyle/>
        <a:p>
          <a:endParaRPr lang="ro-RO"/>
        </a:p>
      </dgm:t>
    </dgm:pt>
    <dgm:pt modelId="{A9EE3005-082E-46FE-9344-D38ABBBAFB1F}" type="pres">
      <dgm:prSet presAssocID="{49635DA3-6592-4ACD-A34E-13BAF6CA404E}" presName="spacing" presStyleCnt="0"/>
      <dgm:spPr/>
    </dgm:pt>
    <dgm:pt modelId="{E9166953-1A1D-4E31-8578-6100071A26F9}" type="pres">
      <dgm:prSet presAssocID="{F91CE52C-E709-4AA4-8264-F1F5B59D6EFF}" presName="composite" presStyleCnt="0"/>
      <dgm:spPr/>
    </dgm:pt>
    <dgm:pt modelId="{7CB31900-715A-4521-A894-896032C1CD3F}" type="pres">
      <dgm:prSet presAssocID="{F91CE52C-E709-4AA4-8264-F1F5B59D6EFF}" presName="imgShp" presStyleLbl="fgImgPlace1" presStyleIdx="1" presStyleCnt="3"/>
      <dgm:spPr>
        <a:solidFill>
          <a:schemeClr val="tx1"/>
        </a:solidFill>
      </dgm:spPr>
    </dgm:pt>
    <dgm:pt modelId="{F19715F4-4EA2-484A-BB91-02B7B66A5B97}" type="pres">
      <dgm:prSet presAssocID="{F91CE52C-E709-4AA4-8264-F1F5B59D6EFF}" presName="txShp" presStyleLbl="node1" presStyleIdx="1" presStyleCnt="3">
        <dgm:presLayoutVars>
          <dgm:bulletEnabled val="1"/>
        </dgm:presLayoutVars>
      </dgm:prSet>
      <dgm:spPr/>
      <dgm:t>
        <a:bodyPr/>
        <a:lstStyle/>
        <a:p>
          <a:endParaRPr lang="ro-RO"/>
        </a:p>
      </dgm:t>
    </dgm:pt>
    <dgm:pt modelId="{63FCD017-1DE5-4C78-BC84-20696DAE8F11}" type="pres">
      <dgm:prSet presAssocID="{5AD5F606-E3FD-4798-B6E5-B9398FB225C2}" presName="spacing" presStyleCnt="0"/>
      <dgm:spPr/>
    </dgm:pt>
    <dgm:pt modelId="{84CC3713-9241-4715-A623-080EC84F0EC4}" type="pres">
      <dgm:prSet presAssocID="{2836F764-A022-48EB-8300-D41BAA66C1AB}" presName="composite" presStyleCnt="0"/>
      <dgm:spPr/>
    </dgm:pt>
    <dgm:pt modelId="{9567EC7D-FA18-4D84-82C4-16779D72647E}" type="pres">
      <dgm:prSet presAssocID="{2836F764-A022-48EB-8300-D41BAA66C1AB}" presName="imgShp" presStyleLbl="fgImgPlace1" presStyleIdx="2" presStyleCnt="3"/>
      <dgm:spPr>
        <a:solidFill>
          <a:schemeClr val="tx1"/>
        </a:solidFill>
      </dgm:spPr>
    </dgm:pt>
    <dgm:pt modelId="{73C6248A-44B5-40CB-B8F1-5067F6C61735}" type="pres">
      <dgm:prSet presAssocID="{2836F764-A022-48EB-8300-D41BAA66C1AB}" presName="txShp" presStyleLbl="node1" presStyleIdx="2" presStyleCnt="3">
        <dgm:presLayoutVars>
          <dgm:bulletEnabled val="1"/>
        </dgm:presLayoutVars>
      </dgm:prSet>
      <dgm:spPr/>
      <dgm:t>
        <a:bodyPr/>
        <a:lstStyle/>
        <a:p>
          <a:endParaRPr lang="ro-RO"/>
        </a:p>
      </dgm:t>
    </dgm:pt>
  </dgm:ptLst>
  <dgm:cxnLst>
    <dgm:cxn modelId="{64F4F114-7884-4A6C-8CF2-6ABEAC73BEFA}" srcId="{501E518F-3B1A-4AF1-94DA-99E672BB6154}" destId="{F91CE52C-E709-4AA4-8264-F1F5B59D6EFF}" srcOrd="1" destOrd="0" parTransId="{6B785000-C601-4F9E-A471-09E97480B5C5}" sibTransId="{5AD5F606-E3FD-4798-B6E5-B9398FB225C2}"/>
    <dgm:cxn modelId="{45FC3177-EAE9-4F53-A7EE-110AABFBC593}" type="presOf" srcId="{2836F764-A022-48EB-8300-D41BAA66C1AB}" destId="{73C6248A-44B5-40CB-B8F1-5067F6C61735}" srcOrd="0" destOrd="0" presId="urn:microsoft.com/office/officeart/2005/8/layout/vList3#1"/>
    <dgm:cxn modelId="{5C6E8670-EF74-48A1-9300-5F14E6D7FBEB}" type="presOf" srcId="{0384D5A3-DFDD-4B0A-873F-6570ECDFBE30}" destId="{4C8F92AC-6F72-47C4-9555-5032C8AC8EB2}" srcOrd="0" destOrd="0" presId="urn:microsoft.com/office/officeart/2005/8/layout/vList3#1"/>
    <dgm:cxn modelId="{20B4E7D7-B0F7-4A13-9FE3-E7A443FFE6DD}" type="presOf" srcId="{F91CE52C-E709-4AA4-8264-F1F5B59D6EFF}" destId="{F19715F4-4EA2-484A-BB91-02B7B66A5B97}" srcOrd="0" destOrd="0" presId="urn:microsoft.com/office/officeart/2005/8/layout/vList3#1"/>
    <dgm:cxn modelId="{B7559054-43AA-4AA7-83F3-0844EB0638E0}" srcId="{501E518F-3B1A-4AF1-94DA-99E672BB6154}" destId="{0384D5A3-DFDD-4B0A-873F-6570ECDFBE30}" srcOrd="0" destOrd="0" parTransId="{B2F249F7-5EE5-4692-9F9A-937F353DBBF3}" sibTransId="{49635DA3-6592-4ACD-A34E-13BAF6CA404E}"/>
    <dgm:cxn modelId="{5421C36A-6808-4556-81D9-B7C2B16DDAD6}" srcId="{501E518F-3B1A-4AF1-94DA-99E672BB6154}" destId="{2836F764-A022-48EB-8300-D41BAA66C1AB}" srcOrd="2" destOrd="0" parTransId="{E94BB583-092B-4951-B039-CCBEC88ACC43}" sibTransId="{A511B7FE-93CD-4D90-9D08-8A41D62C45FC}"/>
    <dgm:cxn modelId="{E60DE3EA-4A24-4329-AF27-25613341B017}" type="presOf" srcId="{501E518F-3B1A-4AF1-94DA-99E672BB6154}" destId="{193DCB65-D926-4F64-9F6B-F39AB29F3079}" srcOrd="0" destOrd="0" presId="urn:microsoft.com/office/officeart/2005/8/layout/vList3#1"/>
    <dgm:cxn modelId="{310051A2-69E6-465D-969D-3AFA882F90A1}" type="presParOf" srcId="{193DCB65-D926-4F64-9F6B-F39AB29F3079}" destId="{2C9C0FB1-2A36-4BBE-8C8D-3861F9838733}" srcOrd="0" destOrd="0" presId="urn:microsoft.com/office/officeart/2005/8/layout/vList3#1"/>
    <dgm:cxn modelId="{37F178C2-78B8-4950-89E7-033857BFBD37}" type="presParOf" srcId="{2C9C0FB1-2A36-4BBE-8C8D-3861F9838733}" destId="{E2C8E985-F3D2-4082-BB6B-3B009E51F324}" srcOrd="0" destOrd="0" presId="urn:microsoft.com/office/officeart/2005/8/layout/vList3#1"/>
    <dgm:cxn modelId="{0957A87A-E82A-4979-9016-65E9A49A59FC}" type="presParOf" srcId="{2C9C0FB1-2A36-4BBE-8C8D-3861F9838733}" destId="{4C8F92AC-6F72-47C4-9555-5032C8AC8EB2}" srcOrd="1" destOrd="0" presId="urn:microsoft.com/office/officeart/2005/8/layout/vList3#1"/>
    <dgm:cxn modelId="{E8765ADF-A69F-46EB-A3E1-1DE77C117D23}" type="presParOf" srcId="{193DCB65-D926-4F64-9F6B-F39AB29F3079}" destId="{A9EE3005-082E-46FE-9344-D38ABBBAFB1F}" srcOrd="1" destOrd="0" presId="urn:microsoft.com/office/officeart/2005/8/layout/vList3#1"/>
    <dgm:cxn modelId="{CDFF9496-E42B-4C71-8465-28326BB54A54}" type="presParOf" srcId="{193DCB65-D926-4F64-9F6B-F39AB29F3079}" destId="{E9166953-1A1D-4E31-8578-6100071A26F9}" srcOrd="2" destOrd="0" presId="urn:microsoft.com/office/officeart/2005/8/layout/vList3#1"/>
    <dgm:cxn modelId="{E1A87932-DA0B-4D02-96D4-69643A74D3DF}" type="presParOf" srcId="{E9166953-1A1D-4E31-8578-6100071A26F9}" destId="{7CB31900-715A-4521-A894-896032C1CD3F}" srcOrd="0" destOrd="0" presId="urn:microsoft.com/office/officeart/2005/8/layout/vList3#1"/>
    <dgm:cxn modelId="{23F0CBED-3669-4265-9488-9EECFDC75A2E}" type="presParOf" srcId="{E9166953-1A1D-4E31-8578-6100071A26F9}" destId="{F19715F4-4EA2-484A-BB91-02B7B66A5B97}" srcOrd="1" destOrd="0" presId="urn:microsoft.com/office/officeart/2005/8/layout/vList3#1"/>
    <dgm:cxn modelId="{15B0AFDE-A549-4A3B-AE55-5626A1A0921B}" type="presParOf" srcId="{193DCB65-D926-4F64-9F6B-F39AB29F3079}" destId="{63FCD017-1DE5-4C78-BC84-20696DAE8F11}" srcOrd="3" destOrd="0" presId="urn:microsoft.com/office/officeart/2005/8/layout/vList3#1"/>
    <dgm:cxn modelId="{E738C23C-83B9-4E6C-9899-572FE07D51E9}" type="presParOf" srcId="{193DCB65-D926-4F64-9F6B-F39AB29F3079}" destId="{84CC3713-9241-4715-A623-080EC84F0EC4}" srcOrd="4" destOrd="0" presId="urn:microsoft.com/office/officeart/2005/8/layout/vList3#1"/>
    <dgm:cxn modelId="{83457269-D746-4206-B693-E0C2C6D00CC5}" type="presParOf" srcId="{84CC3713-9241-4715-A623-080EC84F0EC4}" destId="{9567EC7D-FA18-4D84-82C4-16779D72647E}" srcOrd="0" destOrd="0" presId="urn:microsoft.com/office/officeart/2005/8/layout/vList3#1"/>
    <dgm:cxn modelId="{CCF9AE35-C54A-43B3-9B8C-11F3F0BCF455}" type="presParOf" srcId="{84CC3713-9241-4715-A623-080EC84F0EC4}" destId="{73C6248A-44B5-40CB-B8F1-5067F6C61735}" srcOrd="1" destOrd="0" presId="urn:microsoft.com/office/officeart/2005/8/layout/vList3#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F92AC-6F72-47C4-9555-5032C8AC8EB2}">
      <dsp:nvSpPr>
        <dsp:cNvPr id="0" name=""/>
        <dsp:cNvSpPr/>
      </dsp:nvSpPr>
      <dsp:spPr>
        <a:xfrm rot="10800000">
          <a:off x="1689854" y="842"/>
          <a:ext cx="5574030" cy="1143479"/>
        </a:xfrm>
        <a:prstGeom prst="homePlate">
          <a:avLst/>
        </a:prstGeom>
        <a:solidFill>
          <a:schemeClr val="accent2">
            <a:lumMod val="75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04243" tIns="121920" rIns="227584" bIns="121920" numCol="1" spcCol="1270" anchor="ctr" anchorCtr="0">
          <a:noAutofit/>
        </a:bodyPr>
        <a:lstStyle/>
        <a:p>
          <a:pPr marL="0" lvl="0" indent="0" algn="just" defTabSz="1422400">
            <a:lnSpc>
              <a:spcPct val="90000"/>
            </a:lnSpc>
            <a:spcBef>
              <a:spcPct val="0"/>
            </a:spcBef>
            <a:spcAft>
              <a:spcPct val="35000"/>
            </a:spcAft>
            <a:buNone/>
          </a:pPr>
          <a:r>
            <a:rPr lang="en-GB" sz="3200" b="1" kern="1200" dirty="0">
              <a:latin typeface="Times New Roman" pitchFamily="18" charset="0"/>
              <a:cs typeface="Times New Roman" pitchFamily="18" charset="0"/>
            </a:rPr>
            <a:t>New Idea Generation</a:t>
          </a:r>
          <a:endParaRPr lang="en-GB" sz="3200" kern="1200" dirty="0">
            <a:latin typeface="Times New Roman" pitchFamily="18" charset="0"/>
            <a:cs typeface="Times New Roman" pitchFamily="18" charset="0"/>
          </a:endParaRPr>
        </a:p>
      </dsp:txBody>
      <dsp:txXfrm rot="10800000">
        <a:off x="1975724" y="842"/>
        <a:ext cx="5288160" cy="1143479"/>
      </dsp:txXfrm>
    </dsp:sp>
    <dsp:sp modelId="{E2C8E985-F3D2-4082-BB6B-3B009E51F324}">
      <dsp:nvSpPr>
        <dsp:cNvPr id="0" name=""/>
        <dsp:cNvSpPr/>
      </dsp:nvSpPr>
      <dsp:spPr>
        <a:xfrm>
          <a:off x="1118115" y="842"/>
          <a:ext cx="1143479" cy="1143479"/>
        </a:xfrm>
        <a:prstGeom prst="ellipse">
          <a:avLst/>
        </a:prstGeom>
        <a:solidFill>
          <a:schemeClr val="tx1"/>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F19715F4-4EA2-484A-BB91-02B7B66A5B97}">
      <dsp:nvSpPr>
        <dsp:cNvPr id="0" name=""/>
        <dsp:cNvSpPr/>
      </dsp:nvSpPr>
      <dsp:spPr>
        <a:xfrm rot="10800000">
          <a:off x="1689854" y="1485660"/>
          <a:ext cx="5574030" cy="1143479"/>
        </a:xfrm>
        <a:prstGeom prst="homePlate">
          <a:avLst/>
        </a:prstGeom>
        <a:solidFill>
          <a:schemeClr val="accent3"/>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04243" tIns="121920" rIns="227584" bIns="121920" numCol="1" spcCol="1270" anchor="ctr" anchorCtr="0">
          <a:noAutofit/>
        </a:bodyPr>
        <a:lstStyle/>
        <a:p>
          <a:pPr marL="0" lvl="0" indent="0" algn="just" defTabSz="1422400">
            <a:lnSpc>
              <a:spcPct val="90000"/>
            </a:lnSpc>
            <a:spcBef>
              <a:spcPct val="0"/>
            </a:spcBef>
            <a:spcAft>
              <a:spcPct val="35000"/>
            </a:spcAft>
            <a:buNone/>
          </a:pPr>
          <a:r>
            <a:rPr lang="en-GB" sz="3200" b="1" kern="1200" dirty="0">
              <a:latin typeface="Times New Roman" pitchFamily="18" charset="0"/>
              <a:cs typeface="Times New Roman" pitchFamily="18" charset="0"/>
            </a:rPr>
            <a:t>Increase Communication Skills</a:t>
          </a:r>
          <a:endParaRPr lang="en-GB" sz="3200" kern="1200" dirty="0">
            <a:latin typeface="Times New Roman" pitchFamily="18" charset="0"/>
            <a:cs typeface="Times New Roman" pitchFamily="18" charset="0"/>
          </a:endParaRPr>
        </a:p>
      </dsp:txBody>
      <dsp:txXfrm rot="10800000">
        <a:off x="1975724" y="1485660"/>
        <a:ext cx="5288160" cy="1143479"/>
      </dsp:txXfrm>
    </dsp:sp>
    <dsp:sp modelId="{7CB31900-715A-4521-A894-896032C1CD3F}">
      <dsp:nvSpPr>
        <dsp:cNvPr id="0" name=""/>
        <dsp:cNvSpPr/>
      </dsp:nvSpPr>
      <dsp:spPr>
        <a:xfrm>
          <a:off x="1118115" y="1485660"/>
          <a:ext cx="1143479" cy="1143479"/>
        </a:xfrm>
        <a:prstGeom prst="ellipse">
          <a:avLst/>
        </a:prstGeom>
        <a:solidFill>
          <a:schemeClr val="tx1"/>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73C6248A-44B5-40CB-B8F1-5067F6C61735}">
      <dsp:nvSpPr>
        <dsp:cNvPr id="0" name=""/>
        <dsp:cNvSpPr/>
      </dsp:nvSpPr>
      <dsp:spPr>
        <a:xfrm rot="10800000">
          <a:off x="1689854" y="2970477"/>
          <a:ext cx="5574030" cy="1143479"/>
        </a:xfrm>
        <a:prstGeom prst="homePlate">
          <a:avLst/>
        </a:prstGeom>
        <a:solidFill>
          <a:srgbClr val="0070C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504243" tIns="121920" rIns="227584" bIns="121920" numCol="1" spcCol="1270" anchor="ctr" anchorCtr="0">
          <a:noAutofit/>
        </a:bodyPr>
        <a:lstStyle/>
        <a:p>
          <a:pPr marL="0" lvl="0" indent="0" algn="just" defTabSz="1422400">
            <a:lnSpc>
              <a:spcPct val="90000"/>
            </a:lnSpc>
            <a:spcBef>
              <a:spcPct val="0"/>
            </a:spcBef>
            <a:spcAft>
              <a:spcPct val="35000"/>
            </a:spcAft>
            <a:buNone/>
          </a:pPr>
          <a:r>
            <a:rPr lang="en-GB" sz="3200" b="1" kern="1200" dirty="0">
              <a:latin typeface="Times New Roman" pitchFamily="18" charset="0"/>
              <a:cs typeface="Times New Roman" pitchFamily="18" charset="0"/>
            </a:rPr>
            <a:t>Increase Productivity</a:t>
          </a:r>
          <a:endParaRPr lang="en-GB" sz="3200" kern="1200" dirty="0">
            <a:latin typeface="Times New Roman" pitchFamily="18" charset="0"/>
            <a:cs typeface="Times New Roman" pitchFamily="18" charset="0"/>
          </a:endParaRPr>
        </a:p>
      </dsp:txBody>
      <dsp:txXfrm rot="10800000">
        <a:off x="1975724" y="2970477"/>
        <a:ext cx="5288160" cy="1143479"/>
      </dsp:txXfrm>
    </dsp:sp>
    <dsp:sp modelId="{9567EC7D-FA18-4D84-82C4-16779D72647E}">
      <dsp:nvSpPr>
        <dsp:cNvPr id="0" name=""/>
        <dsp:cNvSpPr/>
      </dsp:nvSpPr>
      <dsp:spPr>
        <a:xfrm>
          <a:off x="1118115" y="2970477"/>
          <a:ext cx="1143479" cy="1143479"/>
        </a:xfrm>
        <a:prstGeom prst="ellipse">
          <a:avLst/>
        </a:prstGeom>
        <a:solidFill>
          <a:schemeClr val="tx1"/>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FD3A86-3E36-42B7-922D-B7070D8E5326}" type="datetimeFigureOut">
              <a:rPr lang="en-GB" smtClean="0"/>
              <a:pPr/>
              <a:t>24/08/2020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90E79D-20D4-4830-9C44-DB1333B785F7}" type="slidenum">
              <a:rPr lang="en-GB" smtClean="0"/>
              <a:pPr/>
              <a:t>‹#›</a:t>
            </a:fld>
            <a:endParaRPr lang="en-GB"/>
          </a:p>
        </p:txBody>
      </p:sp>
    </p:spTree>
    <p:extLst>
      <p:ext uri="{BB962C8B-B14F-4D97-AF65-F5344CB8AC3E}">
        <p14:creationId xmlns:p14="http://schemas.microsoft.com/office/powerpoint/2010/main" xmlns="" val="949691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kern="1200" dirty="0">
                <a:solidFill>
                  <a:schemeClr val="tx1"/>
                </a:solidFill>
                <a:effectLst/>
                <a:latin typeface="Times New Roman" pitchFamily="18" charset="0"/>
                <a:ea typeface="+mn-ea"/>
                <a:cs typeface="Times New Roman" pitchFamily="18" charset="0"/>
              </a:rPr>
              <a:t>Introduction</a:t>
            </a:r>
          </a:p>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Effective team work and communication is very important for any business organisation to run their organisational as well as business function properly. If there is a proper communication among the team members, it will increase the working efficiency and understanding of the team. In this report </a:t>
            </a:r>
            <a:r>
              <a:rPr lang="en-GB" sz="1200" kern="1200" dirty="0" err="1">
                <a:solidFill>
                  <a:schemeClr val="tx1"/>
                </a:solidFill>
                <a:effectLst/>
                <a:latin typeface="+mn-lt"/>
                <a:ea typeface="+mn-ea"/>
                <a:cs typeface="+mn-cs"/>
              </a:rPr>
              <a:t>BrandsForYou</a:t>
            </a:r>
            <a:r>
              <a:rPr lang="en-GB" sz="1200" kern="1200" dirty="0">
                <a:solidFill>
                  <a:schemeClr val="tx1"/>
                </a:solidFill>
                <a:effectLst/>
                <a:latin typeface="+mn-lt"/>
                <a:ea typeface="+mn-ea"/>
                <a:cs typeface="+mn-cs"/>
              </a:rPr>
              <a:t>, Company is taken to introduce effective team working and communication in the working place. The company import quality cloths from China and Turkey at minimum price and export these cloths in European market. Benefits of team working and stages of team development will be discussed here from the perspective of </a:t>
            </a:r>
            <a:r>
              <a:rPr lang="en-GB" sz="1200" kern="1200" dirty="0" err="1">
                <a:solidFill>
                  <a:schemeClr val="tx1"/>
                </a:solidFill>
                <a:effectLst/>
                <a:latin typeface="+mn-lt"/>
                <a:ea typeface="+mn-ea"/>
                <a:cs typeface="+mn-cs"/>
              </a:rPr>
              <a:t>BrandsForYou</a:t>
            </a:r>
            <a:r>
              <a:rPr lang="en-GB" sz="1200" kern="1200" dirty="0">
                <a:solidFill>
                  <a:schemeClr val="tx1"/>
                </a:solidFill>
                <a:effectLst/>
                <a:latin typeface="+mn-lt"/>
                <a:ea typeface="+mn-ea"/>
                <a:cs typeface="+mn-cs"/>
              </a:rPr>
              <a:t>. </a:t>
            </a:r>
            <a:endParaRPr lang="en-GB" sz="1200" b="1" kern="1200" dirty="0">
              <a:solidFill>
                <a:schemeClr val="tx1"/>
              </a:solidFill>
              <a:effectLst/>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D990E79D-20D4-4830-9C44-DB1333B785F7}" type="slidenum">
              <a:rPr lang="en-GB" smtClean="0"/>
              <a:pPr/>
              <a:t>3</a:t>
            </a:fld>
            <a:endParaRPr lang="en-GB"/>
          </a:p>
        </p:txBody>
      </p:sp>
    </p:spTree>
    <p:extLst>
      <p:ext uri="{BB962C8B-B14F-4D97-AF65-F5344CB8AC3E}">
        <p14:creationId xmlns:p14="http://schemas.microsoft.com/office/powerpoint/2010/main" xmlns="" val="2826318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200" b="1" kern="1200" dirty="0">
                <a:solidFill>
                  <a:schemeClr val="tx1"/>
                </a:solidFill>
                <a:effectLst/>
                <a:latin typeface="Times New Roman" pitchFamily="18" charset="0"/>
                <a:ea typeface="+mn-ea"/>
                <a:cs typeface="Times New Roman" pitchFamily="18" charset="0"/>
              </a:rPr>
              <a:t>Benefits of Team Working</a:t>
            </a:r>
          </a:p>
          <a:p>
            <a:pPr marL="0" marR="0" indent="0" algn="l"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known to all that </a:t>
            </a:r>
            <a:r>
              <a:rPr lang="en-GB" sz="1200" i="1" kern="1200" dirty="0">
                <a:solidFill>
                  <a:schemeClr val="tx1"/>
                </a:solidFill>
                <a:effectLst/>
                <a:latin typeface="+mn-lt"/>
                <a:ea typeface="+mn-ea"/>
                <a:cs typeface="+mn-cs"/>
              </a:rPr>
              <a:t>Unity is Strength.</a:t>
            </a:r>
            <a:r>
              <a:rPr lang="en-GB" sz="1200" kern="1200" dirty="0">
                <a:solidFill>
                  <a:schemeClr val="tx1"/>
                </a:solidFill>
                <a:effectLst/>
                <a:latin typeface="+mn-lt"/>
                <a:ea typeface="+mn-ea"/>
                <a:cs typeface="+mn-cs"/>
              </a:rPr>
              <a:t> A task maybe difficult for an individual but if a team perform the task, each team member’s effort will make the task easy. In </a:t>
            </a:r>
            <a:r>
              <a:rPr lang="en-GB" sz="1200" kern="1200" dirty="0" err="1">
                <a:solidFill>
                  <a:schemeClr val="tx1"/>
                </a:solidFill>
                <a:effectLst/>
                <a:latin typeface="+mn-lt"/>
                <a:ea typeface="+mn-ea"/>
                <a:cs typeface="+mn-cs"/>
              </a:rPr>
              <a:t>BrandsForYou</a:t>
            </a:r>
            <a:r>
              <a:rPr lang="en-GB" sz="1200" kern="1200" dirty="0">
                <a:solidFill>
                  <a:schemeClr val="tx1"/>
                </a:solidFill>
                <a:effectLst/>
                <a:latin typeface="+mn-lt"/>
                <a:ea typeface="+mn-ea"/>
                <a:cs typeface="+mn-cs"/>
              </a:rPr>
              <a:t> there are various types of task in their cloth import and export business. So team work is very important in the company to perform these works properly. There are some significant benefits of team working which are mentioned below:</a:t>
            </a:r>
          </a:p>
          <a:p>
            <a:pPr>
              <a:lnSpc>
                <a:spcPct val="150000"/>
              </a:lnSpc>
            </a:pPr>
            <a:endParaRPr lang="en-GB" sz="1200" b="1" kern="1200" dirty="0">
              <a:solidFill>
                <a:schemeClr val="tx1"/>
              </a:solidFill>
              <a:effectLst/>
              <a:latin typeface="Times New Roman" pitchFamily="18" charset="0"/>
              <a:ea typeface="+mn-ea"/>
              <a:cs typeface="Times New Roman" pitchFamily="18" charset="0"/>
            </a:endParaRPr>
          </a:p>
          <a:p>
            <a:pPr marL="228600" marR="0" lvl="0" indent="-228600" algn="just" defTabSz="914400" rtl="0" eaLnBrk="1" fontAlgn="auto" latinLnBrk="0" hangingPunct="1">
              <a:lnSpc>
                <a:spcPct val="150000"/>
              </a:lnSpc>
              <a:spcBef>
                <a:spcPts val="0"/>
              </a:spcBef>
              <a:spcAft>
                <a:spcPts val="0"/>
              </a:spcAft>
              <a:buClrTx/>
              <a:buSzTx/>
              <a:buFont typeface="+mj-lt"/>
              <a:buAutoNum type="arabicPeriod"/>
              <a:tabLst/>
              <a:defRPr/>
            </a:pPr>
            <a:r>
              <a:rPr lang="en-GB" sz="1200" b="0" dirty="0">
                <a:latin typeface="Times New Roman" pitchFamily="18" charset="0"/>
                <a:cs typeface="Times New Roman" pitchFamily="18" charset="0"/>
              </a:rPr>
              <a:t>New Idea Generation</a:t>
            </a:r>
          </a:p>
          <a:p>
            <a:pPr marL="228600" marR="0" lvl="0" indent="-228600" algn="just" defTabSz="914400" rtl="0" eaLnBrk="1" fontAlgn="auto" latinLnBrk="0" hangingPunct="1">
              <a:lnSpc>
                <a:spcPct val="150000"/>
              </a:lnSpc>
              <a:spcBef>
                <a:spcPts val="0"/>
              </a:spcBef>
              <a:spcAft>
                <a:spcPts val="0"/>
              </a:spcAft>
              <a:buClrTx/>
              <a:buSzTx/>
              <a:buFont typeface="+mj-lt"/>
              <a:buAutoNum type="arabicPeriod"/>
              <a:tabLst/>
              <a:defRPr/>
            </a:pPr>
            <a:r>
              <a:rPr lang="en-GB" sz="1200" b="0" dirty="0">
                <a:latin typeface="Times New Roman" pitchFamily="18" charset="0"/>
                <a:cs typeface="Times New Roman" pitchFamily="18" charset="0"/>
              </a:rPr>
              <a:t>Increase Communication Skills</a:t>
            </a:r>
          </a:p>
          <a:p>
            <a:pPr marL="228600" marR="0" lvl="0" indent="-228600" algn="just" defTabSz="914400" rtl="0" eaLnBrk="1" fontAlgn="auto" latinLnBrk="0" hangingPunct="1">
              <a:lnSpc>
                <a:spcPct val="150000"/>
              </a:lnSpc>
              <a:spcBef>
                <a:spcPts val="0"/>
              </a:spcBef>
              <a:spcAft>
                <a:spcPts val="0"/>
              </a:spcAft>
              <a:buClrTx/>
              <a:buSzTx/>
              <a:buFont typeface="+mj-lt"/>
              <a:buAutoNum type="arabicPeriod"/>
              <a:tabLst/>
              <a:defRPr/>
            </a:pPr>
            <a:r>
              <a:rPr lang="en-GB" sz="1200" b="0" dirty="0">
                <a:latin typeface="Times New Roman" pitchFamily="18" charset="0"/>
                <a:cs typeface="Times New Roman" pitchFamily="18" charset="0"/>
              </a:rPr>
              <a:t>Increase Productivity</a:t>
            </a:r>
          </a:p>
        </p:txBody>
      </p:sp>
      <p:sp>
        <p:nvSpPr>
          <p:cNvPr id="4" name="Slide Number Placeholder 3"/>
          <p:cNvSpPr>
            <a:spLocks noGrp="1"/>
          </p:cNvSpPr>
          <p:nvPr>
            <p:ph type="sldNum" sz="quarter" idx="10"/>
          </p:nvPr>
        </p:nvSpPr>
        <p:spPr/>
        <p:txBody>
          <a:bodyPr/>
          <a:lstStyle/>
          <a:p>
            <a:fld id="{D990E79D-20D4-4830-9C44-DB1333B785F7}" type="slidenum">
              <a:rPr lang="en-GB" smtClean="0"/>
              <a:pPr/>
              <a:t>4</a:t>
            </a:fld>
            <a:endParaRPr lang="en-GB"/>
          </a:p>
        </p:txBody>
      </p:sp>
    </p:spTree>
    <p:extLst>
      <p:ext uri="{BB962C8B-B14F-4D97-AF65-F5344CB8AC3E}">
        <p14:creationId xmlns:p14="http://schemas.microsoft.com/office/powerpoint/2010/main" xmlns="" val="3687051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New Idea Generation: </a:t>
            </a:r>
            <a:r>
              <a:rPr lang="en-GB" sz="1200" kern="1200" dirty="0">
                <a:solidFill>
                  <a:schemeClr val="tx1"/>
                </a:solidFill>
                <a:effectLst/>
                <a:latin typeface="+mn-lt"/>
                <a:ea typeface="+mn-ea"/>
                <a:cs typeface="+mn-cs"/>
              </a:rPr>
              <a:t>In a team there are many types of people and they have different types of think of views and knowledge. Team members share their idea about their task which helps the organisation to make decision and goal setting. New and dynamic ideas like, new design, trend and fashion etc. generated from team work and these ideas help the respected company make variation in their product line and meet up customers demand. </a:t>
            </a:r>
            <a:r>
              <a:rPr lang="en-GB" baseline="0" dirty="0"/>
              <a:t>New and innovative products are introduced from team work which helps the firm to set a new target. </a:t>
            </a:r>
            <a:endParaRPr lang="en-GB" dirty="0"/>
          </a:p>
        </p:txBody>
      </p:sp>
      <p:sp>
        <p:nvSpPr>
          <p:cNvPr id="4" name="Slide Number Placeholder 3"/>
          <p:cNvSpPr>
            <a:spLocks noGrp="1"/>
          </p:cNvSpPr>
          <p:nvPr>
            <p:ph type="sldNum" sz="quarter" idx="10"/>
          </p:nvPr>
        </p:nvSpPr>
        <p:spPr/>
        <p:txBody>
          <a:bodyPr/>
          <a:lstStyle/>
          <a:p>
            <a:fld id="{D990E79D-20D4-4830-9C44-DB1333B785F7}" type="slidenum">
              <a:rPr lang="en-GB" smtClean="0"/>
              <a:pPr/>
              <a:t>5</a:t>
            </a:fld>
            <a:endParaRPr lang="en-GB"/>
          </a:p>
        </p:txBody>
      </p:sp>
    </p:spTree>
    <p:extLst>
      <p:ext uri="{BB962C8B-B14F-4D97-AF65-F5344CB8AC3E}">
        <p14:creationId xmlns:p14="http://schemas.microsoft.com/office/powerpoint/2010/main" xmlns="" val="22430860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Increase Communication Skills:</a:t>
            </a:r>
            <a:r>
              <a:rPr lang="en-GB" sz="1200" kern="1200" dirty="0">
                <a:solidFill>
                  <a:schemeClr val="tx1"/>
                </a:solidFill>
                <a:effectLst/>
                <a:latin typeface="+mn-lt"/>
                <a:ea typeface="+mn-ea"/>
                <a:cs typeface="+mn-cs"/>
              </a:rPr>
              <a:t> Working in a team helps an individual to increase the communication skills in the organisation. While working in a team, every team member has to communicate with each other to complete the task</a:t>
            </a:r>
            <a:r>
              <a:rPr lang="en-GB" sz="1200" kern="1200" baseline="0" dirty="0">
                <a:solidFill>
                  <a:schemeClr val="tx1"/>
                </a:solidFill>
                <a:effectLst/>
                <a:latin typeface="+mn-lt"/>
                <a:ea typeface="+mn-ea"/>
                <a:cs typeface="+mn-cs"/>
              </a:rPr>
              <a:t> of the respected company like; shipment </a:t>
            </a:r>
            <a:r>
              <a:rPr lang="en-GB" sz="1200" kern="1200" dirty="0">
                <a:solidFill>
                  <a:schemeClr val="tx1"/>
                </a:solidFill>
                <a:effectLst/>
                <a:latin typeface="+mn-lt"/>
                <a:ea typeface="+mn-ea"/>
                <a:cs typeface="+mn-cs"/>
              </a:rPr>
              <a:t>sector and marketing have</a:t>
            </a:r>
            <a:r>
              <a:rPr lang="en-GB" sz="1200" kern="1200" baseline="0" dirty="0">
                <a:solidFill>
                  <a:schemeClr val="tx1"/>
                </a:solidFill>
                <a:effectLst/>
                <a:latin typeface="+mn-lt"/>
                <a:ea typeface="+mn-ea"/>
                <a:cs typeface="+mn-cs"/>
              </a:rPr>
              <a:t> to communicate with each other to order for the next import and export process.</a:t>
            </a:r>
            <a:r>
              <a:rPr lang="en-GB" sz="1200" kern="1200" dirty="0">
                <a:solidFill>
                  <a:schemeClr val="tx1"/>
                </a:solidFill>
                <a:effectLst/>
                <a:latin typeface="+mn-lt"/>
                <a:ea typeface="+mn-ea"/>
                <a:cs typeface="+mn-cs"/>
              </a:rPr>
              <a:t> Sometimes they have to communicate in written format, sometimes by oral. By working in team, they get the opportunity to improve clarity of expression, syntax and punctuation as well as grammar (Berry, 2011). These communication skills reduce the gap among all the staffs and make them united which develop their interrelation and increase working efficiency. </a:t>
            </a:r>
          </a:p>
          <a:p>
            <a:endParaRPr lang="en-GB" dirty="0"/>
          </a:p>
        </p:txBody>
      </p:sp>
      <p:sp>
        <p:nvSpPr>
          <p:cNvPr id="4" name="Slide Number Placeholder 3"/>
          <p:cNvSpPr>
            <a:spLocks noGrp="1"/>
          </p:cNvSpPr>
          <p:nvPr>
            <p:ph type="sldNum" sz="quarter" idx="10"/>
          </p:nvPr>
        </p:nvSpPr>
        <p:spPr/>
        <p:txBody>
          <a:bodyPr/>
          <a:lstStyle/>
          <a:p>
            <a:fld id="{D990E79D-20D4-4830-9C44-DB1333B785F7}" type="slidenum">
              <a:rPr lang="en-GB" smtClean="0"/>
              <a:pPr/>
              <a:t>6</a:t>
            </a:fld>
            <a:endParaRPr lang="en-GB"/>
          </a:p>
        </p:txBody>
      </p:sp>
    </p:spTree>
    <p:extLst>
      <p:ext uri="{BB962C8B-B14F-4D97-AF65-F5344CB8AC3E}">
        <p14:creationId xmlns:p14="http://schemas.microsoft.com/office/powerpoint/2010/main" xmlns="" val="1097938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200" b="1" kern="1200" dirty="0">
                <a:solidFill>
                  <a:schemeClr val="tx1"/>
                </a:solidFill>
                <a:effectLst/>
                <a:latin typeface="Times New Roman" pitchFamily="18" charset="0"/>
                <a:ea typeface="+mn-ea"/>
                <a:cs typeface="Times New Roman" pitchFamily="18" charset="0"/>
              </a:rPr>
              <a:t>Increase Productivity:</a:t>
            </a:r>
            <a:r>
              <a:rPr lang="en-GB" sz="1200" kern="1200" dirty="0">
                <a:solidFill>
                  <a:schemeClr val="tx1"/>
                </a:solidFill>
                <a:effectLst/>
                <a:latin typeface="Times New Roman" pitchFamily="18" charset="0"/>
                <a:ea typeface="+mn-ea"/>
                <a:cs typeface="Times New Roman" pitchFamily="18" charset="0"/>
              </a:rPr>
              <a:t> Team working will help the firm to increase their productivity. In a team every members are responsible for their performance and conduct their job consciously. Better service and quality products are produced when an effective team work is performed by the employees of the organisation (Terrill, 2018). </a:t>
            </a:r>
            <a:r>
              <a:rPr lang="en-GB" sz="1200" kern="1200" dirty="0" err="1">
                <a:solidFill>
                  <a:schemeClr val="tx1"/>
                </a:solidFill>
                <a:effectLst/>
                <a:latin typeface="Times New Roman" pitchFamily="18" charset="0"/>
                <a:ea typeface="+mn-ea"/>
                <a:cs typeface="Times New Roman" pitchFamily="18" charset="0"/>
              </a:rPr>
              <a:t>BrandFor</a:t>
            </a:r>
            <a:r>
              <a:rPr lang="en-GB" sz="1200" kern="1200" baseline="0" dirty="0" err="1">
                <a:solidFill>
                  <a:schemeClr val="tx1"/>
                </a:solidFill>
                <a:effectLst/>
                <a:latin typeface="Times New Roman" pitchFamily="18" charset="0"/>
                <a:ea typeface="+mn-ea"/>
                <a:cs typeface="Times New Roman" pitchFamily="18" charset="0"/>
              </a:rPr>
              <a:t>You</a:t>
            </a:r>
            <a:r>
              <a:rPr lang="en-GB" sz="1200" kern="1200" baseline="0" dirty="0">
                <a:solidFill>
                  <a:schemeClr val="tx1"/>
                </a:solidFill>
                <a:effectLst/>
                <a:latin typeface="Times New Roman" pitchFamily="18" charset="0"/>
                <a:ea typeface="+mn-ea"/>
                <a:cs typeface="Times New Roman" pitchFamily="18" charset="0"/>
              </a:rPr>
              <a:t> Company’s market analyser analyse the customers test and according to their demand they suggest the product manager and they inform these to shipment sector. All these process are done by team work.</a:t>
            </a:r>
            <a:r>
              <a:rPr lang="en-GB" sz="1200" kern="1200" dirty="0">
                <a:solidFill>
                  <a:schemeClr val="tx1"/>
                </a:solidFill>
                <a:effectLst/>
                <a:latin typeface="Times New Roman" pitchFamily="18" charset="0"/>
                <a:ea typeface="+mn-ea"/>
                <a:cs typeface="Times New Roman" pitchFamily="18" charset="0"/>
              </a:rPr>
              <a:t> It increases the</a:t>
            </a:r>
            <a:r>
              <a:rPr lang="en-GB" sz="1200" kern="1200" baseline="0" dirty="0">
                <a:solidFill>
                  <a:schemeClr val="tx1"/>
                </a:solidFill>
                <a:effectLst/>
                <a:latin typeface="Times New Roman" pitchFamily="18" charset="0"/>
                <a:ea typeface="+mn-ea"/>
                <a:cs typeface="Times New Roman" pitchFamily="18" charset="0"/>
              </a:rPr>
              <a:t> customers’ satisfaction</a:t>
            </a:r>
            <a:r>
              <a:rPr lang="en-GB" sz="1200" kern="1200" dirty="0">
                <a:solidFill>
                  <a:schemeClr val="tx1"/>
                </a:solidFill>
                <a:effectLst/>
                <a:latin typeface="Times New Roman" pitchFamily="18" charset="0"/>
                <a:ea typeface="+mn-ea"/>
                <a:cs typeface="Times New Roman" pitchFamily="18" charset="0"/>
              </a:rPr>
              <a:t>. The employees’ creativity and skills enhance the team’s strength which helps the firm attain their ultimate goals.   </a:t>
            </a: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1200" kern="1200" dirty="0">
              <a:solidFill>
                <a:schemeClr val="tx1"/>
              </a:solidFill>
              <a:effectLst/>
              <a:latin typeface="Times New Roman" pitchFamily="18" charset="0"/>
              <a:ea typeface="+mn-ea"/>
              <a:cs typeface="Times New Roman" pitchFamily="18" charset="0"/>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lang="en-GB" sz="1200" kern="1200" dirty="0">
              <a:solidFill>
                <a:schemeClr val="tx1"/>
              </a:solidFill>
              <a:effectLst/>
              <a:latin typeface="Times New Roman" pitchFamily="18" charset="0"/>
              <a:ea typeface="+mn-ea"/>
              <a:cs typeface="Times New Roman" pitchFamily="18" charset="0"/>
            </a:endParaRPr>
          </a:p>
          <a:p>
            <a:pPr>
              <a:lnSpc>
                <a:spcPct val="150000"/>
              </a:lnSpc>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990E79D-20D4-4830-9C44-DB1333B785F7}" type="slidenum">
              <a:rPr lang="en-GB" smtClean="0"/>
              <a:pPr/>
              <a:t>7</a:t>
            </a:fld>
            <a:endParaRPr lang="en-GB"/>
          </a:p>
        </p:txBody>
      </p:sp>
    </p:spTree>
    <p:extLst>
      <p:ext uri="{BB962C8B-B14F-4D97-AF65-F5344CB8AC3E}">
        <p14:creationId xmlns:p14="http://schemas.microsoft.com/office/powerpoint/2010/main" xmlns="" val="376929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Berry, G., 2011. Enhancing Effectiveness on Virtual Teams: Understanding Why Traditional Team Skills Are Insufficient. </a:t>
            </a:r>
            <a:r>
              <a:rPr lang="en-GB" sz="1200" i="1" kern="1200" dirty="0">
                <a:solidFill>
                  <a:schemeClr val="tx1"/>
                </a:solidFill>
                <a:effectLst/>
                <a:latin typeface="+mn-lt"/>
                <a:ea typeface="+mn-ea"/>
                <a:cs typeface="+mn-cs"/>
              </a:rPr>
              <a:t>Journal of Business Communication</a:t>
            </a:r>
            <a:r>
              <a:rPr lang="en-GB" sz="1200" kern="1200" dirty="0">
                <a:solidFill>
                  <a:schemeClr val="tx1"/>
                </a:solidFill>
                <a:effectLst/>
                <a:latin typeface="+mn-lt"/>
                <a:ea typeface="+mn-ea"/>
                <a:cs typeface="+mn-cs"/>
              </a:rPr>
              <a:t>, 48(2), pp.186-206.</a:t>
            </a:r>
          </a:p>
          <a:p>
            <a:r>
              <a:rPr lang="en-GB" sz="1200" kern="1200" dirty="0" err="1">
                <a:solidFill>
                  <a:schemeClr val="tx1"/>
                </a:solidFill>
                <a:effectLst/>
                <a:latin typeface="+mn-lt"/>
                <a:ea typeface="+mn-ea"/>
                <a:cs typeface="+mn-cs"/>
              </a:rPr>
              <a:t>Öberg</a:t>
            </a:r>
            <a:r>
              <a:rPr lang="en-GB" sz="1200" kern="1200" dirty="0">
                <a:solidFill>
                  <a:schemeClr val="tx1"/>
                </a:solidFill>
                <a:effectLst/>
                <a:latin typeface="+mn-lt"/>
                <a:ea typeface="+mn-ea"/>
                <a:cs typeface="+mn-cs"/>
              </a:rPr>
              <a:t>, B., 2015. Team Work in Business Negotiations. </a:t>
            </a:r>
            <a:r>
              <a:rPr lang="en-GB" sz="1200" i="1" kern="1200" dirty="0">
                <a:solidFill>
                  <a:schemeClr val="tx1"/>
                </a:solidFill>
                <a:effectLst/>
                <a:latin typeface="+mn-lt"/>
                <a:ea typeface="+mn-ea"/>
                <a:cs typeface="+mn-cs"/>
              </a:rPr>
              <a:t>HERMES - Journal of Language and Communication in Business</a:t>
            </a:r>
            <a:r>
              <a:rPr lang="en-GB" sz="1200" kern="1200" dirty="0">
                <a:solidFill>
                  <a:schemeClr val="tx1"/>
                </a:solidFill>
                <a:effectLst/>
                <a:latin typeface="+mn-lt"/>
                <a:ea typeface="+mn-ea"/>
                <a:cs typeface="+mn-cs"/>
              </a:rPr>
              <a:t>, 6(11), p.61.</a:t>
            </a:r>
          </a:p>
          <a:p>
            <a:r>
              <a:rPr lang="en-GB" sz="1200" kern="1200" dirty="0">
                <a:solidFill>
                  <a:schemeClr val="tx1"/>
                </a:solidFill>
                <a:effectLst/>
                <a:latin typeface="+mn-lt"/>
                <a:ea typeface="+mn-ea"/>
                <a:cs typeface="+mn-cs"/>
              </a:rPr>
              <a:t>Terrill, S., 2018. Leading Inclusively—Utilizing KP’s Seven Inclusive Attributes to Build Trust and Increase Engagement and Team Productivity. </a:t>
            </a:r>
            <a:r>
              <a:rPr lang="en-GB" sz="1200" i="1" kern="1200" dirty="0">
                <a:solidFill>
                  <a:schemeClr val="tx1"/>
                </a:solidFill>
                <a:effectLst/>
                <a:latin typeface="+mn-lt"/>
                <a:ea typeface="+mn-ea"/>
                <a:cs typeface="+mn-cs"/>
              </a:rPr>
              <a:t>The Permanente Journal</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Wood, S., </a:t>
            </a:r>
            <a:r>
              <a:rPr lang="en-GB" sz="1200" kern="1200" dirty="0" err="1">
                <a:solidFill>
                  <a:schemeClr val="tx1"/>
                </a:solidFill>
                <a:effectLst/>
                <a:latin typeface="+mn-lt"/>
                <a:ea typeface="+mn-ea"/>
                <a:cs typeface="+mn-cs"/>
              </a:rPr>
              <a:t>Michaelides</a:t>
            </a:r>
            <a:r>
              <a:rPr lang="en-GB" sz="1200" kern="1200" dirty="0">
                <a:solidFill>
                  <a:schemeClr val="tx1"/>
                </a:solidFill>
                <a:effectLst/>
                <a:latin typeface="+mn-lt"/>
                <a:ea typeface="+mn-ea"/>
                <a:cs typeface="+mn-cs"/>
              </a:rPr>
              <a:t>, G. and Thomson, C., 2014. Team approach, idea generation, conflict and performance. </a:t>
            </a:r>
            <a:r>
              <a:rPr lang="en-GB" sz="1200" i="1" kern="1200" dirty="0">
                <a:solidFill>
                  <a:schemeClr val="tx1"/>
                </a:solidFill>
                <a:effectLst/>
                <a:latin typeface="+mn-lt"/>
                <a:ea typeface="+mn-ea"/>
                <a:cs typeface="+mn-cs"/>
              </a:rPr>
              <a:t>Team Performance Management: An International Journal</a:t>
            </a:r>
            <a:r>
              <a:rPr lang="en-GB" sz="1200" kern="1200" dirty="0">
                <a:solidFill>
                  <a:schemeClr val="tx1"/>
                </a:solidFill>
                <a:effectLst/>
                <a:latin typeface="+mn-lt"/>
                <a:ea typeface="+mn-ea"/>
                <a:cs typeface="+mn-cs"/>
              </a:rPr>
              <a:t>, 17(7/8), pp.382-404.</a:t>
            </a:r>
          </a:p>
          <a:p>
            <a:r>
              <a:rPr lang="en-GB" sz="1200" kern="1200" dirty="0">
                <a:solidFill>
                  <a:schemeClr val="tx1"/>
                </a:solidFill>
                <a:effectLst/>
                <a:latin typeface="+mn-lt"/>
                <a:ea typeface="+mn-ea"/>
                <a:cs typeface="+mn-cs"/>
              </a:rPr>
              <a:t>Yang, H., 2019. A critical reflection on improving effective team communication. </a:t>
            </a:r>
            <a:r>
              <a:rPr lang="en-GB" sz="1200" i="1" kern="1200" dirty="0">
                <a:solidFill>
                  <a:schemeClr val="tx1"/>
                </a:solidFill>
                <a:effectLst/>
                <a:latin typeface="+mn-lt"/>
                <a:ea typeface="+mn-ea"/>
                <a:cs typeface="+mn-cs"/>
              </a:rPr>
              <a:t>Frontiers of Nursing</a:t>
            </a:r>
            <a:r>
              <a:rPr lang="en-GB" sz="1200" kern="1200" dirty="0">
                <a:solidFill>
                  <a:schemeClr val="tx1"/>
                </a:solidFill>
                <a:effectLst/>
                <a:latin typeface="+mn-lt"/>
                <a:ea typeface="+mn-ea"/>
                <a:cs typeface="+mn-cs"/>
              </a:rPr>
              <a:t>, 6(1), pp.13-18.</a:t>
            </a:r>
          </a:p>
          <a:p>
            <a:endParaRPr lang="en-SG" dirty="0"/>
          </a:p>
        </p:txBody>
      </p:sp>
      <p:sp>
        <p:nvSpPr>
          <p:cNvPr id="4" name="Slide Number Placeholder 3"/>
          <p:cNvSpPr>
            <a:spLocks noGrp="1"/>
          </p:cNvSpPr>
          <p:nvPr>
            <p:ph type="sldNum" sz="quarter" idx="10"/>
          </p:nvPr>
        </p:nvSpPr>
        <p:spPr/>
        <p:txBody>
          <a:bodyPr/>
          <a:lstStyle/>
          <a:p>
            <a:fld id="{D990E79D-20D4-4830-9C44-DB1333B785F7}" type="slidenum">
              <a:rPr lang="en-GB" smtClean="0"/>
              <a:pPr/>
              <a:t>8</a:t>
            </a:fld>
            <a:endParaRPr lang="en-GB"/>
          </a:p>
        </p:txBody>
      </p:sp>
    </p:spTree>
    <p:extLst>
      <p:ext uri="{BB962C8B-B14F-4D97-AF65-F5344CB8AC3E}">
        <p14:creationId xmlns:p14="http://schemas.microsoft.com/office/powerpoint/2010/main" xmlns="" val="3634775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290" name="Rectangle 7"/>
          <p:cNvSpPr>
            <a:spLocks noGrp="1" noChangeArrowheads="1"/>
          </p:cNvSpPr>
          <p:nvPr>
            <p:ph type="sldNum" sz="quarter"/>
          </p:nvPr>
        </p:nvSpPr>
        <p:spPr>
          <a:noFill/>
          <a:ln/>
        </p:spPr>
        <p:txBody>
          <a:bodyPr/>
          <a:lstStyle/>
          <a:p>
            <a:fld id="{5AEF0181-1855-4811-9535-0B88F3E75D92}" type="slidenum">
              <a:rPr lang="en-GB"/>
              <a:pPr/>
              <a:t>9</a:t>
            </a:fld>
            <a:endParaRPr lang="en-GB"/>
          </a:p>
        </p:txBody>
      </p:sp>
      <p:sp>
        <p:nvSpPr>
          <p:cNvPr id="12291" name="Rectangle 1"/>
          <p:cNvSpPr txBox="1">
            <a:spLocks noChangeArrowheads="1" noTextEdit="1"/>
          </p:cNvSpPr>
          <p:nvPr>
            <p:ph type="sldImg"/>
          </p:nvPr>
        </p:nvSpPr>
        <p:spPr>
          <a:xfrm>
            <a:off x="1106488" y="812800"/>
            <a:ext cx="5345112" cy="4008438"/>
          </a:xfrm>
          <a:solidFill>
            <a:srgbClr val="FFFFFF"/>
          </a:solidFill>
          <a:ln>
            <a:solidFill>
              <a:srgbClr val="000000"/>
            </a:solidFill>
            <a:miter lim="800000"/>
          </a:ln>
        </p:spPr>
      </p:sp>
      <p:sp>
        <p:nvSpPr>
          <p:cNvPr id="12292" name="Rectangle 2"/>
          <p:cNvSpPr txBox="1">
            <a:spLocks noChangeArrowheads="1"/>
          </p:cNvSpPr>
          <p:nvPr>
            <p:ph type="body" idx="1"/>
          </p:nvPr>
        </p:nvSpPr>
        <p:spPr>
          <a:xfrm>
            <a:off x="755650" y="5078413"/>
            <a:ext cx="6048375" cy="4811712"/>
          </a:xfrm>
          <a:noFill/>
          <a:ln/>
        </p:spPr>
        <p:txBody>
          <a:bodyPr wrap="none" anchor="ctr"/>
          <a:lstStyle/>
          <a:p>
            <a:endParaRPr lang="ro-RO"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p:nvPr>
        </p:nvSpPr>
        <p:spPr>
          <a:noFill/>
          <a:ln/>
        </p:spPr>
        <p:txBody>
          <a:bodyPr/>
          <a:lstStyle/>
          <a:p>
            <a:fld id="{19B9115B-FFC2-4B2C-AEC4-DCC231B9AF14}" type="slidenum">
              <a:rPr lang="en-GB"/>
              <a:pPr/>
              <a:t>10</a:t>
            </a:fld>
            <a:endParaRPr lang="en-GB"/>
          </a:p>
        </p:txBody>
      </p:sp>
      <p:sp>
        <p:nvSpPr>
          <p:cNvPr id="13315" name="Rectangle 1"/>
          <p:cNvSpPr txBox="1">
            <a:spLocks noChangeArrowheads="1" noTextEdit="1"/>
          </p:cNvSpPr>
          <p:nvPr>
            <p:ph type="sldImg"/>
          </p:nvPr>
        </p:nvSpPr>
        <p:spPr>
          <a:xfrm>
            <a:off x="1106488" y="812800"/>
            <a:ext cx="5345112" cy="4008438"/>
          </a:xfrm>
          <a:solidFill>
            <a:srgbClr val="FFFFFF"/>
          </a:solidFill>
          <a:ln>
            <a:solidFill>
              <a:srgbClr val="000000"/>
            </a:solidFill>
            <a:miter lim="800000"/>
          </a:ln>
        </p:spPr>
      </p:sp>
      <p:sp>
        <p:nvSpPr>
          <p:cNvPr id="13316" name="Rectangle 2"/>
          <p:cNvSpPr txBox="1">
            <a:spLocks noChangeArrowheads="1"/>
          </p:cNvSpPr>
          <p:nvPr>
            <p:ph type="body" idx="1"/>
          </p:nvPr>
        </p:nvSpPr>
        <p:spPr>
          <a:xfrm>
            <a:off x="755650" y="5078413"/>
            <a:ext cx="6048375" cy="4811712"/>
          </a:xfrm>
          <a:noFill/>
          <a:ln/>
        </p:spPr>
        <p:txBody>
          <a:bodyPr wrap="none" anchor="ctr"/>
          <a:lstStyle/>
          <a:p>
            <a:endParaRPr lang="ro-RO"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338" name="Rectangle 7"/>
          <p:cNvSpPr>
            <a:spLocks noGrp="1" noChangeArrowheads="1"/>
          </p:cNvSpPr>
          <p:nvPr>
            <p:ph type="sldNum" sz="quarter"/>
          </p:nvPr>
        </p:nvSpPr>
        <p:spPr>
          <a:noFill/>
          <a:ln/>
        </p:spPr>
        <p:txBody>
          <a:bodyPr/>
          <a:lstStyle/>
          <a:p>
            <a:fld id="{B3134578-B163-44EF-B66A-BD7C28D0665A}" type="slidenum">
              <a:rPr lang="en-GB"/>
              <a:pPr/>
              <a:t>11</a:t>
            </a:fld>
            <a:endParaRPr lang="en-GB"/>
          </a:p>
        </p:txBody>
      </p:sp>
      <p:sp>
        <p:nvSpPr>
          <p:cNvPr id="14339" name="Rectangle 1"/>
          <p:cNvSpPr txBox="1">
            <a:spLocks noChangeArrowheads="1" noTextEdit="1"/>
          </p:cNvSpPr>
          <p:nvPr>
            <p:ph type="sldImg"/>
          </p:nvPr>
        </p:nvSpPr>
        <p:spPr>
          <a:xfrm>
            <a:off x="1106488" y="812800"/>
            <a:ext cx="5345112" cy="4008438"/>
          </a:xfrm>
          <a:solidFill>
            <a:srgbClr val="FFFFFF"/>
          </a:solidFill>
          <a:ln>
            <a:solidFill>
              <a:srgbClr val="000000"/>
            </a:solidFill>
            <a:miter lim="800000"/>
          </a:ln>
        </p:spPr>
      </p:sp>
      <p:sp>
        <p:nvSpPr>
          <p:cNvPr id="14340" name="Text Box 2"/>
          <p:cNvSpPr txBox="1">
            <a:spLocks noChangeArrowheads="1"/>
          </p:cNvSpPr>
          <p:nvPr>
            <p:ph type="body" idx="1"/>
          </p:nvPr>
        </p:nvSpPr>
        <p:spPr>
          <a:xfrm>
            <a:off x="755650" y="5078413"/>
            <a:ext cx="6048375" cy="4811712"/>
          </a:xfrm>
          <a:noFill/>
          <a:ln/>
        </p:spPr>
        <p:txBody>
          <a:bodyPr anchor="ctr"/>
          <a:lstStyle/>
          <a:p>
            <a:pPr>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2000" smtClean="0">
                <a:ea typeface="DejaVu Sans Mono" charset="0"/>
                <a:cs typeface="DejaVu Sans Mono" charset="0"/>
              </a:rPr>
              <a:t>The current report is developed upon  an organisation known as BrandsForYou a small UK organisation which is and import and export company. Basically the firm buy products from China and sell them in higher prices in in UK and Europe. The report acknowledges all the different stages involved in effective team development. Moreover, factors which are responsible for successful team development are also evaluated and elaborated in the report as well.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7"/>
          <p:cNvSpPr>
            <a:spLocks noGrp="1" noChangeArrowheads="1"/>
          </p:cNvSpPr>
          <p:nvPr>
            <p:ph type="sldNum" sz="quarter"/>
          </p:nvPr>
        </p:nvSpPr>
        <p:spPr>
          <a:noFill/>
          <a:ln/>
        </p:spPr>
        <p:txBody>
          <a:bodyPr/>
          <a:lstStyle/>
          <a:p>
            <a:fld id="{E0C6B5ED-3262-4D0E-BC6F-1DD1E21DC75C}" type="slidenum">
              <a:rPr lang="en-GB"/>
              <a:pPr/>
              <a:t>12</a:t>
            </a:fld>
            <a:endParaRPr lang="en-GB"/>
          </a:p>
        </p:txBody>
      </p:sp>
      <p:sp>
        <p:nvSpPr>
          <p:cNvPr id="15363" name="Rectangle 1"/>
          <p:cNvSpPr txBox="1">
            <a:spLocks noChangeArrowheads="1" noTextEdit="1"/>
          </p:cNvSpPr>
          <p:nvPr>
            <p:ph type="sldImg"/>
          </p:nvPr>
        </p:nvSpPr>
        <p:spPr>
          <a:xfrm>
            <a:off x="1143000" y="685800"/>
            <a:ext cx="4572000" cy="3429000"/>
          </a:xfrm>
          <a:solidFill>
            <a:srgbClr val="FFFFFF"/>
          </a:solidFill>
          <a:ln>
            <a:solidFill>
              <a:srgbClr val="000000"/>
            </a:solidFill>
            <a:miter lim="800000"/>
          </a:ln>
        </p:spPr>
      </p:sp>
      <p:sp>
        <p:nvSpPr>
          <p:cNvPr id="2" name="Text Box 2"/>
          <p:cNvSpPr txBox="1">
            <a:spLocks noGrp="1" noChangeArrowheads="1"/>
          </p:cNvSpPr>
          <p:nvPr>
            <p:ph type="body" idx="1"/>
          </p:nvPr>
        </p:nvSpPr>
        <p:spPr>
          <a:xfrm>
            <a:off x="685800" y="4343400"/>
            <a:ext cx="5486400" cy="4114800"/>
          </a:xfrm>
          <a:ln/>
        </p:spPr>
        <p:txBody>
          <a:bodyPr lIns="90000" tIns="45000" rIns="90000" bIns="45000"/>
          <a:lstStyle/>
          <a:p>
            <a:pPr marL="215900" indent="-212725" eaLnBrk="1">
              <a:spcBef>
                <a:spcPct val="0"/>
              </a:spcBef>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pPr>
            <a:r>
              <a:rPr lang="en-GB" b="1" dirty="0" smtClean="0">
                <a:ea typeface="+mn-ea" charset="0"/>
                <a:cs typeface="+mn-ea" charset="0"/>
              </a:rPr>
              <a:t>Forming- </a:t>
            </a:r>
            <a:r>
              <a:rPr lang="en-GB" dirty="0" smtClean="0">
                <a:ea typeface="+mn-ea" charset="0"/>
                <a:cs typeface="+mn-ea" charset="0"/>
              </a:rPr>
              <a:t>It </a:t>
            </a:r>
            <a:r>
              <a:rPr lang="en-GB" b="1" dirty="0" smtClean="0">
                <a:ea typeface="+mn-ea" charset="0"/>
                <a:cs typeface="+mn-ea" charset="0"/>
              </a:rPr>
              <a:t> </a:t>
            </a:r>
            <a:r>
              <a:rPr lang="en-GB" dirty="0" smtClean="0">
                <a:ea typeface="+mn-ea" charset="0"/>
                <a:cs typeface="+mn-ea" charset="0"/>
              </a:rPr>
              <a:t>is the first stage that involves a period of orientation and getting acquainted where uncertainty level is high and the leaders are expected to the potential enough to manage all the members at this stage</a:t>
            </a:r>
            <a:r>
              <a:rPr lang="en-US" dirty="0" smtClean="0">
                <a:cs typeface="Times New Roman" pitchFamily="16" charset="0"/>
              </a:rPr>
              <a:t>(Tang and et. al., 2019)</a:t>
            </a:r>
            <a:r>
              <a:rPr lang="en-GB" dirty="0" smtClean="0">
                <a:ea typeface="+mn-ea" charset="0"/>
                <a:cs typeface="+mn-ea" charset="0"/>
              </a:rPr>
              <a:t>. There are several questions and concerns of team members which is important for the leader of team in Brands For You has to answer and keep people comfortable and calm. </a:t>
            </a:r>
          </a:p>
          <a:p>
            <a:pPr marL="215900" indent="-212725"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pPr>
            <a:r>
              <a:rPr lang="en-GB" b="1" dirty="0" smtClean="0">
                <a:ea typeface="+mn-ea" charset="0"/>
                <a:cs typeface="+mn-ea" charset="0"/>
              </a:rPr>
              <a:t>Storming- </a:t>
            </a:r>
            <a:r>
              <a:rPr lang="en-GB" dirty="0" smtClean="0">
                <a:ea typeface="+mn-ea" charset="0"/>
                <a:cs typeface="+mn-ea" charset="0"/>
              </a:rPr>
              <a:t>This</a:t>
            </a:r>
            <a:r>
              <a:rPr lang="en-GB" b="1" dirty="0" smtClean="0">
                <a:ea typeface="+mn-ea" charset="0"/>
                <a:cs typeface="+mn-ea" charset="0"/>
              </a:rPr>
              <a:t> </a:t>
            </a:r>
            <a:r>
              <a:rPr lang="en-GB" dirty="0" smtClean="0">
                <a:ea typeface="+mn-ea" charset="0"/>
                <a:cs typeface="+mn-ea" charset="0"/>
              </a:rPr>
              <a:t>is the second and the most crucial stage to pass through for becoming an effective team. At this stage conflicts and competition among individuals is high as they belong to different backgrounds holding separate expertise and personalities which makes it difficult for people to understand each other and work through it. </a:t>
            </a:r>
          </a:p>
          <a:p>
            <a:pPr marL="215900" indent="-212725"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pPr>
            <a:r>
              <a:rPr lang="en-GB" b="1" dirty="0" err="1" smtClean="0">
                <a:ea typeface="+mn-ea" charset="0"/>
                <a:cs typeface="+mn-ea" charset="0"/>
              </a:rPr>
              <a:t>Norming</a:t>
            </a:r>
            <a:r>
              <a:rPr lang="en-GB" b="1" dirty="0" smtClean="0">
                <a:ea typeface="+mn-ea" charset="0"/>
                <a:cs typeface="+mn-ea" charset="0"/>
              </a:rPr>
              <a:t>- </a:t>
            </a:r>
            <a:r>
              <a:rPr lang="en-GB" dirty="0" smtClean="0">
                <a:ea typeface="+mn-ea" charset="0"/>
                <a:cs typeface="+mn-ea" charset="0"/>
              </a:rPr>
              <a:t>It represents as a next stage of team development which is easy and relaxing then the storming stage. By the time members reach to </a:t>
            </a:r>
            <a:r>
              <a:rPr lang="en-GB" dirty="0" err="1" smtClean="0">
                <a:ea typeface="+mn-ea" charset="0"/>
                <a:cs typeface="+mn-ea" charset="0"/>
              </a:rPr>
              <a:t>norming</a:t>
            </a:r>
            <a:r>
              <a:rPr lang="en-GB" dirty="0" smtClean="0">
                <a:ea typeface="+mn-ea" charset="0"/>
                <a:cs typeface="+mn-ea" charset="0"/>
              </a:rPr>
              <a:t> stage conflicts are resolved among them and they have better clarity about their respective tasks and the in behind developing a team. People are more productive and active at this stage as they are motivated by the leaders. </a:t>
            </a:r>
          </a:p>
          <a:p>
            <a:pPr marL="215900" indent="-212725" eaLnBrk="1">
              <a:spcBef>
                <a:spcPct val="0"/>
              </a:spcBef>
              <a:buClrTx/>
              <a:buSz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pPr>
            <a:r>
              <a:rPr lang="en-GB" b="1" dirty="0" smtClean="0">
                <a:ea typeface="+mn-ea" charset="0"/>
                <a:cs typeface="+mn-ea" charset="0"/>
              </a:rPr>
              <a:t>Performing</a:t>
            </a:r>
            <a:r>
              <a:rPr lang="en-GB" dirty="0" smtClean="0">
                <a:ea typeface="+mn-ea" charset="0"/>
                <a:cs typeface="+mn-ea" charset="0"/>
              </a:rPr>
              <a:t> is the second last stage there everything is managed as the leaders have rendered appropriate clarity to members about their respective job roles, people have developed the personal relationship with each other which brings comfort and ease in the team, now the whole team is competitive against other teams rather than holding internal grudges and competition among themselves</a:t>
            </a:r>
            <a:r>
              <a:rPr lang="en-US" dirty="0" smtClean="0">
                <a:cs typeface="Times New Roman" pitchFamily="16" charset="0"/>
              </a:rPr>
              <a:t>(Tang and et. al., 2019)</a:t>
            </a:r>
            <a:r>
              <a:rPr lang="en-GB" dirty="0" smtClean="0">
                <a:ea typeface="+mn-ea" charset="0"/>
                <a:cs typeface="+mn-ea" charset="0"/>
              </a:rPr>
              <a:t>. At this stage people just perform their tasks and leaders are responsible to supervise them for effective direction and motivation. </a:t>
            </a:r>
          </a:p>
          <a:p>
            <a:pPr marL="215900" indent="-212725"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pPr>
            <a:r>
              <a:rPr lang="en-GB" b="1" dirty="0" smtClean="0">
                <a:ea typeface="+mn-ea" charset="0"/>
                <a:cs typeface="+mn-ea" charset="0"/>
              </a:rPr>
              <a:t>Adjourning- </a:t>
            </a:r>
            <a:r>
              <a:rPr lang="en-GB" dirty="0" smtClean="0">
                <a:ea typeface="+mn-ea" charset="0"/>
                <a:cs typeface="+mn-ea" charset="0"/>
              </a:rPr>
              <a:t>It is the last step of the team development process and this shows that the work can be completed. It showcasing that the leader of a team can build a success party where they can take follow ups of the team mates so that problems can be identified. It helps in reducing the problems in future terms and also helps in making positive relations within the team members. It is very essential for the Brand For you leaders to understand the issues so that they can provide better solutions which helps in eliminating the problems so that company will achieves their target of selling cheap cloths that is purchase from china and sold out in European countries on high rates and all this possible with good management of the team and this stage helps in more.</a:t>
            </a:r>
          </a:p>
          <a:p>
            <a:pPr marL="215900" indent="-212725" algn="just" eaLnBrk="1">
              <a:lnSpc>
                <a:spcPct val="150000"/>
              </a:lnSpc>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pPr>
            <a:endParaRPr lang="en-GB" dirty="0" smtClean="0">
              <a:ea typeface="+mn-ea" charset="0"/>
              <a:cs typeface="+mn-ea" charset="0"/>
            </a:endParaRPr>
          </a:p>
        </p:txBody>
      </p:sp>
      <p:sp>
        <p:nvSpPr>
          <p:cNvPr id="3" name="Text Box 3"/>
          <p:cNvSpPr txBox="1">
            <a:spLocks noChangeArrowheads="1"/>
          </p:cNvSpPr>
          <p:nvPr/>
        </p:nvSpPr>
        <p:spPr bwMode="auto">
          <a:xfrm>
            <a:off x="3884613" y="8685213"/>
            <a:ext cx="2971800" cy="457200"/>
          </a:xfrm>
          <a:prstGeom prst="rect">
            <a:avLst/>
          </a:prstGeom>
          <a:noFill/>
          <a:ln w="9525" cap="flat">
            <a:noFill/>
            <a:round/>
            <a:headEnd/>
            <a:tailEnd/>
          </a:ln>
          <a:effectLst/>
        </p:spPr>
        <p:txBody>
          <a:bodyPr lIns="90000" tIns="45000" rIns="90000" bIns="45000"/>
          <a:lstStyle/>
          <a:p>
            <a:pPr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530768DB-9909-4B62-87D9-E5B3481BFF6B}" type="slidenum">
              <a:rPr lang="en-GB">
                <a:solidFill>
                  <a:srgbClr val="000000"/>
                </a:solidFill>
                <a:latin typeface="+mn-lt" charset="0"/>
                <a:ea typeface="+mn-ea" charset="0"/>
                <a:cs typeface="+mn-ea" charset="0"/>
              </a:rPr>
              <a:pPr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12</a:t>
            </a:fld>
            <a:endParaRPr lang="en-GB">
              <a:solidFill>
                <a:srgbClr val="000000"/>
              </a:solidFill>
              <a:latin typeface="+mn-lt" charset="0"/>
              <a:ea typeface="+mn-ea" charset="0"/>
              <a:cs typeface="+mn-ea"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6" name="Rectangle 7"/>
          <p:cNvSpPr>
            <a:spLocks noGrp="1" noChangeArrowheads="1"/>
          </p:cNvSpPr>
          <p:nvPr>
            <p:ph type="sldNum" sz="quarter"/>
          </p:nvPr>
        </p:nvSpPr>
        <p:spPr>
          <a:noFill/>
          <a:ln/>
        </p:spPr>
        <p:txBody>
          <a:bodyPr/>
          <a:lstStyle/>
          <a:p>
            <a:fld id="{BAAC1E88-6700-408A-B63E-E175E1B48678}" type="slidenum">
              <a:rPr lang="en-GB"/>
              <a:pPr/>
              <a:t>13</a:t>
            </a:fld>
            <a:endParaRPr lang="en-GB"/>
          </a:p>
        </p:txBody>
      </p:sp>
      <p:sp>
        <p:nvSpPr>
          <p:cNvPr id="16387" name="Rectangle 1"/>
          <p:cNvSpPr txBox="1">
            <a:spLocks noChangeArrowheads="1" noTextEdit="1"/>
          </p:cNvSpPr>
          <p:nvPr>
            <p:ph type="sldImg"/>
          </p:nvPr>
        </p:nvSpPr>
        <p:spPr>
          <a:xfrm>
            <a:off x="1106488" y="812800"/>
            <a:ext cx="5343525" cy="4006850"/>
          </a:xfrm>
          <a:solidFill>
            <a:srgbClr val="FFFFFF"/>
          </a:solidFill>
          <a:ln>
            <a:solidFill>
              <a:srgbClr val="000000"/>
            </a:solidFill>
            <a:miter lim="800000"/>
          </a:ln>
        </p:spPr>
      </p:sp>
      <p:sp>
        <p:nvSpPr>
          <p:cNvPr id="16388" name="Rectangle 2"/>
          <p:cNvSpPr txBox="1">
            <a:spLocks noChangeArrowheads="1"/>
          </p:cNvSpPr>
          <p:nvPr>
            <p:ph type="body" idx="1"/>
          </p:nvPr>
        </p:nvSpPr>
        <p:spPr>
          <a:xfrm>
            <a:off x="755650" y="5078413"/>
            <a:ext cx="6046788" cy="4810125"/>
          </a:xfrm>
          <a:noFill/>
          <a:ln/>
        </p:spPr>
        <p:txBody>
          <a:bodyPr wrap="none" anchor="ctr"/>
          <a:lstStyle/>
          <a:p>
            <a:endParaRPr lang="ro-RO"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7"/>
          <p:cNvSpPr>
            <a:spLocks noGrp="1" noChangeArrowheads="1"/>
          </p:cNvSpPr>
          <p:nvPr>
            <p:ph type="sldNum" sz="quarter"/>
          </p:nvPr>
        </p:nvSpPr>
        <p:spPr>
          <a:noFill/>
          <a:ln/>
        </p:spPr>
        <p:txBody>
          <a:bodyPr/>
          <a:lstStyle/>
          <a:p>
            <a:fld id="{89621A20-4C10-488E-999B-2032FA89555E}" type="slidenum">
              <a:rPr lang="en-GB"/>
              <a:pPr/>
              <a:t>14</a:t>
            </a:fld>
            <a:endParaRPr lang="en-GB"/>
          </a:p>
        </p:txBody>
      </p:sp>
      <p:sp>
        <p:nvSpPr>
          <p:cNvPr id="17411" name="Rectangle 1"/>
          <p:cNvSpPr txBox="1">
            <a:spLocks noChangeArrowheads="1" noTextEdit="1"/>
          </p:cNvSpPr>
          <p:nvPr>
            <p:ph type="sldImg"/>
          </p:nvPr>
        </p:nvSpPr>
        <p:spPr>
          <a:xfrm>
            <a:off x="1143000" y="685800"/>
            <a:ext cx="4572000" cy="3429000"/>
          </a:xfrm>
          <a:solidFill>
            <a:srgbClr val="FFFFFF"/>
          </a:solidFill>
          <a:ln>
            <a:solidFill>
              <a:srgbClr val="000000"/>
            </a:solidFill>
            <a:miter lim="800000"/>
          </a:ln>
        </p:spPr>
      </p:sp>
      <p:sp>
        <p:nvSpPr>
          <p:cNvPr id="17412" name="Rectangle 2"/>
          <p:cNvSpPr txBox="1">
            <a:spLocks noChangeArrowheads="1"/>
          </p:cNvSpPr>
          <p:nvPr>
            <p:ph type="body" idx="1"/>
          </p:nvPr>
        </p:nvSpPr>
        <p:spPr>
          <a:xfrm>
            <a:off x="685800" y="4343400"/>
            <a:ext cx="5486400" cy="4114800"/>
          </a:xfrm>
          <a:noFill/>
          <a:ln/>
        </p:spPr>
        <p:txBody>
          <a:bodyPr wrap="none" anchor="ctr"/>
          <a:lstStyle/>
          <a:p>
            <a:endParaRPr lang="ro-RO" smtClean="0"/>
          </a:p>
        </p:txBody>
      </p:sp>
      <p:sp>
        <p:nvSpPr>
          <p:cNvPr id="2" name="Text Box 3"/>
          <p:cNvSpPr txBox="1">
            <a:spLocks noChangeArrowheads="1"/>
          </p:cNvSpPr>
          <p:nvPr/>
        </p:nvSpPr>
        <p:spPr bwMode="auto">
          <a:xfrm>
            <a:off x="3884613" y="8685213"/>
            <a:ext cx="2971800" cy="457200"/>
          </a:xfrm>
          <a:prstGeom prst="rect">
            <a:avLst/>
          </a:prstGeom>
          <a:noFill/>
          <a:ln w="9525" cap="flat">
            <a:noFill/>
            <a:round/>
            <a:headEnd/>
            <a:tailEnd/>
          </a:ln>
          <a:effectLst/>
        </p:spPr>
        <p:txBody>
          <a:bodyPr lIns="90000" tIns="45000" rIns="90000" bIns="45000"/>
          <a:lstStyle/>
          <a:p>
            <a:pPr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459C2110-CE41-4018-96B8-96478AE8AE8D}" type="slidenum">
              <a:rPr lang="en-GB">
                <a:solidFill>
                  <a:srgbClr val="000000"/>
                </a:solidFill>
                <a:latin typeface="+mn-lt" charset="0"/>
                <a:ea typeface="+mn-ea" charset="0"/>
                <a:cs typeface="+mn-ea" charset="0"/>
              </a:rPr>
              <a:pPr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14</a:t>
            </a:fld>
            <a:endParaRPr lang="en-GB">
              <a:solidFill>
                <a:srgbClr val="000000"/>
              </a:solidFill>
              <a:latin typeface="+mn-lt" charset="0"/>
              <a:ea typeface="+mn-ea" charset="0"/>
              <a:cs typeface="+mn-ea"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4" name="Rectangle 7"/>
          <p:cNvSpPr>
            <a:spLocks noGrp="1" noChangeArrowheads="1"/>
          </p:cNvSpPr>
          <p:nvPr>
            <p:ph type="sldNum" sz="quarter"/>
          </p:nvPr>
        </p:nvSpPr>
        <p:spPr>
          <a:noFill/>
          <a:ln/>
        </p:spPr>
        <p:txBody>
          <a:bodyPr/>
          <a:lstStyle/>
          <a:p>
            <a:fld id="{4713F43A-EDC2-4FCF-A820-FCD8BE5B747C}" type="slidenum">
              <a:rPr lang="en-GB"/>
              <a:pPr/>
              <a:t>15</a:t>
            </a:fld>
            <a:endParaRPr lang="en-GB"/>
          </a:p>
        </p:txBody>
      </p:sp>
      <p:sp>
        <p:nvSpPr>
          <p:cNvPr id="18435" name="Rectangle 1"/>
          <p:cNvSpPr txBox="1">
            <a:spLocks noChangeArrowheads="1" noTextEdit="1"/>
          </p:cNvSpPr>
          <p:nvPr>
            <p:ph type="sldImg"/>
          </p:nvPr>
        </p:nvSpPr>
        <p:spPr>
          <a:xfrm>
            <a:off x="1143000" y="685800"/>
            <a:ext cx="4572000" cy="3429000"/>
          </a:xfrm>
          <a:solidFill>
            <a:srgbClr val="FFFFFF"/>
          </a:solidFill>
          <a:ln>
            <a:solidFill>
              <a:srgbClr val="000000"/>
            </a:solidFill>
            <a:miter lim="800000"/>
          </a:ln>
        </p:spPr>
      </p:sp>
      <p:sp>
        <p:nvSpPr>
          <p:cNvPr id="18436" name="Rectangle 2"/>
          <p:cNvSpPr txBox="1">
            <a:spLocks noChangeArrowheads="1"/>
          </p:cNvSpPr>
          <p:nvPr>
            <p:ph type="body" idx="1"/>
          </p:nvPr>
        </p:nvSpPr>
        <p:spPr>
          <a:xfrm>
            <a:off x="685800" y="4343400"/>
            <a:ext cx="5486400" cy="4114800"/>
          </a:xfrm>
          <a:noFill/>
          <a:ln/>
        </p:spPr>
        <p:txBody>
          <a:bodyPr wrap="none" anchor="ctr"/>
          <a:lstStyle/>
          <a:p>
            <a:endParaRPr lang="ro-RO" smtClean="0"/>
          </a:p>
        </p:txBody>
      </p:sp>
      <p:sp>
        <p:nvSpPr>
          <p:cNvPr id="2" name="Text Box 3"/>
          <p:cNvSpPr txBox="1">
            <a:spLocks noChangeArrowheads="1"/>
          </p:cNvSpPr>
          <p:nvPr/>
        </p:nvSpPr>
        <p:spPr bwMode="auto">
          <a:xfrm>
            <a:off x="3884613" y="8685213"/>
            <a:ext cx="2971800" cy="457200"/>
          </a:xfrm>
          <a:prstGeom prst="rect">
            <a:avLst/>
          </a:prstGeom>
          <a:noFill/>
          <a:ln w="9525" cap="flat">
            <a:noFill/>
            <a:round/>
            <a:headEnd/>
            <a:tailEnd/>
          </a:ln>
          <a:effectLst/>
        </p:spPr>
        <p:txBody>
          <a:bodyPr lIns="90000" tIns="45000" rIns="90000" bIns="45000"/>
          <a:lstStyle/>
          <a:p>
            <a:pPr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D47EC4B8-81AB-4607-B5E8-93CE019B7BFE}" type="slidenum">
              <a:rPr lang="en-GB">
                <a:solidFill>
                  <a:srgbClr val="000000"/>
                </a:solidFill>
                <a:latin typeface="+mn-lt" charset="0"/>
                <a:ea typeface="+mn-ea" charset="0"/>
                <a:cs typeface="+mn-ea" charset="0"/>
              </a:rPr>
              <a:pPr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15</a:t>
            </a:fld>
            <a:endParaRPr lang="en-GB">
              <a:solidFill>
                <a:srgbClr val="000000"/>
              </a:solidFill>
              <a:latin typeface="+mn-lt" charset="0"/>
              <a:ea typeface="+mn-ea" charset="0"/>
              <a:cs typeface="+mn-ea"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7"/>
          <p:cNvSpPr>
            <a:spLocks noGrp="1" noChangeArrowheads="1"/>
          </p:cNvSpPr>
          <p:nvPr>
            <p:ph type="sldNum" sz="quarter"/>
          </p:nvPr>
        </p:nvSpPr>
        <p:spPr>
          <a:noFill/>
          <a:ln/>
        </p:spPr>
        <p:txBody>
          <a:bodyPr/>
          <a:lstStyle/>
          <a:p>
            <a:fld id="{54E801C2-F94D-4A2F-BB18-5C2689048756}" type="slidenum">
              <a:rPr lang="en-GB"/>
              <a:pPr/>
              <a:t>16</a:t>
            </a:fld>
            <a:endParaRPr lang="en-GB"/>
          </a:p>
        </p:txBody>
      </p:sp>
      <p:sp>
        <p:nvSpPr>
          <p:cNvPr id="19459" name="Rectangle 1"/>
          <p:cNvSpPr txBox="1">
            <a:spLocks noChangeArrowheads="1" noTextEdit="1"/>
          </p:cNvSpPr>
          <p:nvPr>
            <p:ph type="sldImg"/>
          </p:nvPr>
        </p:nvSpPr>
        <p:spPr>
          <a:xfrm>
            <a:off x="1106488" y="812800"/>
            <a:ext cx="5345112" cy="4008438"/>
          </a:xfrm>
          <a:solidFill>
            <a:srgbClr val="FFFFFF"/>
          </a:solidFill>
          <a:ln>
            <a:solidFill>
              <a:srgbClr val="000000"/>
            </a:solidFill>
            <a:miter lim="800000"/>
          </a:ln>
        </p:spPr>
      </p:sp>
      <p:sp>
        <p:nvSpPr>
          <p:cNvPr id="19460" name="Rectangle 2"/>
          <p:cNvSpPr txBox="1">
            <a:spLocks noChangeArrowheads="1"/>
          </p:cNvSpPr>
          <p:nvPr>
            <p:ph type="body" idx="1"/>
          </p:nvPr>
        </p:nvSpPr>
        <p:spPr>
          <a:xfrm>
            <a:off x="755650" y="5078413"/>
            <a:ext cx="6048375" cy="4811712"/>
          </a:xfrm>
          <a:noFill/>
          <a:ln/>
        </p:spPr>
        <p:txBody>
          <a:bodyPr wrap="none" anchor="ctr"/>
          <a:lstStyle/>
          <a:p>
            <a:endParaRPr lang="ro-RO"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6" name="Rectangle 1"/>
          <p:cNvSpPr>
            <a:spLocks noChangeArrowheads="1" noTextEdit="1"/>
          </p:cNvSpPr>
          <p:nvPr>
            <p:ph type="sldImg"/>
          </p:nvPr>
        </p:nvSpPr>
        <p:spPr>
          <a:xfrm>
            <a:off x="1143000" y="695325"/>
            <a:ext cx="4572000" cy="3429000"/>
          </a:xfrm>
          <a:solidFill>
            <a:srgbClr val="FFFFFF"/>
          </a:solidFill>
          <a:ln>
            <a:solidFill>
              <a:srgbClr val="000000"/>
            </a:solidFill>
            <a:miter lim="800000"/>
          </a:ln>
        </p:spPr>
      </p:sp>
      <p:sp>
        <p:nvSpPr>
          <p:cNvPr id="16387" name="Rectangle 2"/>
          <p:cNvSpPr>
            <a:spLocks noChangeArrowheads="1"/>
          </p:cNvSpPr>
          <p:nvPr>
            <p:ph type="body" idx="1"/>
          </p:nvPr>
        </p:nvSpPr>
        <p:spPr>
          <a:xfrm>
            <a:off x="685800" y="4343400"/>
            <a:ext cx="5486400" cy="4114800"/>
          </a:xfrm>
          <a:noFill/>
          <a:ln/>
        </p:spPr>
        <p:txBody>
          <a:bodyPr wrap="none" anchor="ctr"/>
          <a:lstStyle/>
          <a:p>
            <a:endParaRPr lang="ro-RO" smtClean="0">
              <a:latin typeface="Times New Roman"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1"/>
          <p:cNvSpPr>
            <a:spLocks noChangeArrowheads="1" noTextEdit="1"/>
          </p:cNvSpPr>
          <p:nvPr>
            <p:ph type="sldImg"/>
          </p:nvPr>
        </p:nvSpPr>
        <p:spPr>
          <a:xfrm>
            <a:off x="-14222413" y="-11796713"/>
            <a:ext cx="16621126" cy="12466638"/>
          </a:xfrm>
          <a:solidFill>
            <a:srgbClr val="FFFFFF"/>
          </a:solidFill>
          <a:ln>
            <a:solidFill>
              <a:srgbClr val="000000"/>
            </a:solidFill>
            <a:miter lim="800000"/>
          </a:ln>
        </p:spPr>
      </p:sp>
      <p:sp>
        <p:nvSpPr>
          <p:cNvPr id="17411" name="Text Box 2"/>
          <p:cNvSpPr>
            <a:spLocks noChangeArrowheads="1"/>
          </p:cNvSpPr>
          <p:nvPr>
            <p:ph type="body" idx="1"/>
          </p:nvPr>
        </p:nvSpPr>
        <p:spPr>
          <a:xfrm>
            <a:off x="685800" y="2160588"/>
            <a:ext cx="5459413" cy="5903912"/>
          </a:xfrm>
          <a:noFill/>
          <a:ln/>
        </p:spPr>
        <p:txBody>
          <a:bodyPr/>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2400" smtClean="0">
                <a:latin typeface="Times New Roman" pitchFamily="18" charset="0"/>
                <a:ea typeface="Droid Sans" charset="0"/>
                <a:cs typeface="Droid Sans" charset="0"/>
              </a:rPr>
              <a:t>This project is based on the Brand for you that is a import and export company who buys the cheap cloths from the China and sell it to the Europe for earning higher profits and all it can be done with effective communication between the team. For this, the report includes the various aspects of the successful team development that helps in gaining higher growth in the European market.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4" name="Rectangle 1"/>
          <p:cNvSpPr>
            <a:spLocks noChangeArrowheads="1" noTextEdit="1"/>
          </p:cNvSpPr>
          <p:nvPr>
            <p:ph type="sldImg"/>
          </p:nvPr>
        </p:nvSpPr>
        <p:spPr>
          <a:xfrm>
            <a:off x="-14222413" y="-11796713"/>
            <a:ext cx="16621126" cy="12466638"/>
          </a:xfrm>
          <a:solidFill>
            <a:srgbClr val="FFFFFF"/>
          </a:solidFill>
          <a:ln>
            <a:solidFill>
              <a:srgbClr val="000000"/>
            </a:solidFill>
            <a:miter lim="800000"/>
          </a:ln>
        </p:spPr>
      </p:sp>
      <p:sp>
        <p:nvSpPr>
          <p:cNvPr id="18435" name="Text Box 2"/>
          <p:cNvSpPr>
            <a:spLocks noChangeArrowheads="1"/>
          </p:cNvSpPr>
          <p:nvPr>
            <p:ph type="body" idx="1"/>
          </p:nvPr>
        </p:nvSpPr>
        <p:spPr>
          <a:xfrm>
            <a:off x="685800" y="4343400"/>
            <a:ext cx="5459413" cy="4087813"/>
          </a:xfrm>
          <a:noFill/>
          <a:ln/>
        </p:spPr>
        <p:txBody>
          <a:bodyPr/>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b="1" smtClean="0">
                <a:latin typeface="Times New Roman" pitchFamily="18" charset="0"/>
                <a:ea typeface="DejaVu Sans Mono" charset="0"/>
                <a:cs typeface="DejaVu Sans Mono" charset="0"/>
              </a:rPr>
              <a:t>Clear sense of direction- </a:t>
            </a:r>
            <a:r>
              <a:rPr lang="en-GB" smtClean="0">
                <a:latin typeface="Times New Roman" pitchFamily="18" charset="0"/>
                <a:ea typeface="DejaVu Sans Mono" charset="0"/>
                <a:cs typeface="DejaVu Sans Mono" charset="0"/>
              </a:rPr>
              <a:t>For successful developing the team manager of Brand for you can set and delivers the clear set of direction to all the team members so that it helps in satisfy the employees in their working and this will gives the productive outcomes to the company.</a:t>
            </a:r>
          </a:p>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b="1" smtClean="0">
                <a:latin typeface="Times New Roman" pitchFamily="18" charset="0"/>
                <a:ea typeface="DejaVu Sans Mono" charset="0"/>
                <a:cs typeface="DejaVu Sans Mono" charset="0"/>
              </a:rPr>
              <a:t>Talented members-  </a:t>
            </a:r>
            <a:r>
              <a:rPr lang="en-GB" smtClean="0">
                <a:latin typeface="Times New Roman" pitchFamily="18" charset="0"/>
                <a:ea typeface="DejaVu Sans Mono" charset="0"/>
                <a:cs typeface="DejaVu Sans Mono" charset="0"/>
              </a:rPr>
              <a:t>To successful team development it is very necessary for the Brand for you  that they can select the employees who have good communication skills who can convince the customers to buy the products at any cost. </a:t>
            </a:r>
          </a:p>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b="1" smtClean="0">
                <a:latin typeface="Times New Roman" pitchFamily="18" charset="0"/>
                <a:ea typeface="DejaVu Sans Mono" charset="0"/>
                <a:cs typeface="DejaVu Sans Mono" charset="0"/>
              </a:rPr>
              <a:t>Reasonable and efficient operating procedures- </a:t>
            </a:r>
            <a:r>
              <a:rPr lang="en-GB" smtClean="0">
                <a:latin typeface="Times New Roman" pitchFamily="18" charset="0"/>
                <a:ea typeface="DejaVu Sans Mono" charset="0"/>
                <a:cs typeface="DejaVu Sans Mono" charset="0"/>
              </a:rPr>
              <a:t>For successful development of team it is very essential to use the resources without wastage. For this every system and equipments are to be placed systematically that helps in achieving the target with high profits and revenues.</a:t>
            </a:r>
          </a:p>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b="1" smtClean="0">
                <a:latin typeface="Times New Roman" pitchFamily="18" charset="0"/>
                <a:ea typeface="DejaVu Sans Mono" charset="0"/>
                <a:cs typeface="DejaVu Sans Mono" charset="0"/>
              </a:rPr>
              <a:t>Construct external relationships- </a:t>
            </a:r>
            <a:r>
              <a:rPr lang="en-GB" smtClean="0">
                <a:latin typeface="Times New Roman" pitchFamily="18" charset="0"/>
                <a:ea typeface="DejaVu Sans Mono" charset="0"/>
                <a:cs typeface="DejaVu Sans Mono" charset="0"/>
              </a:rPr>
              <a:t>It is significant for successful team that workers are working with their full efforts with the other resources and employees of the organisation. It helps in achieving the targets on time that shows the effective team in the marketoplace.</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1"/>
          <p:cNvSpPr>
            <a:spLocks noChangeArrowheads="1" noTextEdit="1"/>
          </p:cNvSpPr>
          <p:nvPr>
            <p:ph type="sldImg"/>
          </p:nvPr>
        </p:nvSpPr>
        <p:spPr>
          <a:xfrm>
            <a:off x="-14222413" y="-11796713"/>
            <a:ext cx="16619538" cy="12465051"/>
          </a:xfrm>
          <a:solidFill>
            <a:srgbClr val="FFFFFF"/>
          </a:solidFill>
          <a:ln>
            <a:solidFill>
              <a:srgbClr val="000000"/>
            </a:solidFill>
            <a:miter lim="800000"/>
          </a:ln>
        </p:spPr>
      </p:sp>
      <p:sp>
        <p:nvSpPr>
          <p:cNvPr id="19459" name="Text Box 2"/>
          <p:cNvSpPr>
            <a:spLocks noChangeArrowheads="1"/>
          </p:cNvSpPr>
          <p:nvPr>
            <p:ph type="body" idx="1"/>
          </p:nvPr>
        </p:nvSpPr>
        <p:spPr>
          <a:xfrm>
            <a:off x="685800" y="4343400"/>
            <a:ext cx="5457825" cy="4086225"/>
          </a:xfrm>
          <a:noFill/>
          <a:ln/>
        </p:spPr>
        <p:txBody>
          <a:bodyPr/>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mtClean="0">
                <a:latin typeface="Times New Roman" pitchFamily="18" charset="0"/>
                <a:ea typeface="DejaVu Sans Mono" charset="0"/>
                <a:cs typeface="DejaVu Sans Mono" charset="0"/>
              </a:rPr>
              <a:t>It helps in achieving the targets of selling old cloths in the European market. This also helps in retaining the customers for a longer period of time with effective management of team. Proper plans and clear directions helps in satisfying the employees with their work.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2" name="Rectangle 1"/>
          <p:cNvSpPr>
            <a:spLocks noChangeArrowheads="1" noTextEdit="1"/>
          </p:cNvSpPr>
          <p:nvPr>
            <p:ph type="sldImg"/>
          </p:nvPr>
        </p:nvSpPr>
        <p:spPr>
          <a:xfrm>
            <a:off x="-14222413" y="-11796713"/>
            <a:ext cx="16619538" cy="12465051"/>
          </a:xfrm>
          <a:solidFill>
            <a:srgbClr val="FFFFFF"/>
          </a:solidFill>
          <a:ln>
            <a:solidFill>
              <a:srgbClr val="000000"/>
            </a:solidFill>
            <a:miter lim="800000"/>
          </a:ln>
        </p:spPr>
      </p:sp>
      <p:sp>
        <p:nvSpPr>
          <p:cNvPr id="20483" name="Text Box 2"/>
          <p:cNvSpPr>
            <a:spLocks noChangeArrowheads="1"/>
          </p:cNvSpPr>
          <p:nvPr>
            <p:ph type="body" idx="1"/>
          </p:nvPr>
        </p:nvSpPr>
        <p:spPr>
          <a:xfrm>
            <a:off x="685800" y="4343400"/>
            <a:ext cx="5457825" cy="4086225"/>
          </a:xfrm>
          <a:noFill/>
          <a:ln/>
        </p:spPr>
        <p:txBody>
          <a:bodyPr/>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mtClean="0">
                <a:latin typeface="Times New Roman" pitchFamily="18" charset="0"/>
                <a:ea typeface="DejaVu Sans Mono" charset="0"/>
                <a:cs typeface="DejaVu Sans Mono" charset="0"/>
              </a:rPr>
              <a:t>To successful team development it is very necessary for the Brand for you  that they can select the employees who have good communication skills who can convince the customers to buy the products at high cost in the European market.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1"/>
          <p:cNvSpPr>
            <a:spLocks noChangeArrowheads="1" noTextEdit="1"/>
          </p:cNvSpPr>
          <p:nvPr>
            <p:ph type="sldImg"/>
          </p:nvPr>
        </p:nvSpPr>
        <p:spPr>
          <a:xfrm>
            <a:off x="-14222413" y="-11796713"/>
            <a:ext cx="16619538" cy="12465051"/>
          </a:xfrm>
          <a:solidFill>
            <a:srgbClr val="FFFFFF"/>
          </a:solidFill>
          <a:ln>
            <a:solidFill>
              <a:srgbClr val="000000"/>
            </a:solidFill>
            <a:miter lim="800000"/>
          </a:ln>
        </p:spPr>
      </p:sp>
      <p:sp>
        <p:nvSpPr>
          <p:cNvPr id="21507" name="Rectangle 2"/>
          <p:cNvSpPr>
            <a:spLocks noChangeArrowheads="1"/>
          </p:cNvSpPr>
          <p:nvPr>
            <p:ph type="body" idx="1"/>
          </p:nvPr>
        </p:nvSpPr>
        <p:spPr>
          <a:xfrm>
            <a:off x="685800" y="4343400"/>
            <a:ext cx="5457825" cy="4086225"/>
          </a:xfrm>
          <a:noFill/>
          <a:ln/>
        </p:spPr>
        <p:txBody>
          <a:bodyPr wrap="none" anchor="ctr"/>
          <a:lstStyle/>
          <a:p>
            <a:endParaRPr lang="ro-RO" smtClean="0">
              <a:latin typeface="Times New Roman"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30" name="Rectangle 1"/>
          <p:cNvSpPr>
            <a:spLocks noChangeArrowheads="1" noTextEdit="1"/>
          </p:cNvSpPr>
          <p:nvPr>
            <p:ph type="sldImg"/>
          </p:nvPr>
        </p:nvSpPr>
        <p:spPr>
          <a:xfrm>
            <a:off x="-14222413" y="-11796713"/>
            <a:ext cx="16619538" cy="12465051"/>
          </a:xfrm>
          <a:solidFill>
            <a:srgbClr val="FFFFFF"/>
          </a:solidFill>
          <a:ln>
            <a:solidFill>
              <a:srgbClr val="000000"/>
            </a:solidFill>
            <a:miter lim="800000"/>
          </a:ln>
        </p:spPr>
      </p:sp>
      <p:sp>
        <p:nvSpPr>
          <p:cNvPr id="22531" name="Rectangle 2"/>
          <p:cNvSpPr>
            <a:spLocks noChangeArrowheads="1"/>
          </p:cNvSpPr>
          <p:nvPr>
            <p:ph type="body" idx="1"/>
          </p:nvPr>
        </p:nvSpPr>
        <p:spPr>
          <a:xfrm>
            <a:off x="685800" y="4343400"/>
            <a:ext cx="5457825" cy="4086225"/>
          </a:xfrm>
          <a:noFill/>
          <a:ln/>
        </p:spPr>
        <p:txBody>
          <a:bodyPr wrap="none" anchor="ctr"/>
          <a:lstStyle/>
          <a:p>
            <a:endParaRPr lang="ro-RO" smtClean="0">
              <a:latin typeface="Times New Roman"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1"/>
          <p:cNvSpPr>
            <a:spLocks noChangeArrowheads="1" noTextEdit="1"/>
          </p:cNvSpPr>
          <p:nvPr>
            <p:ph type="sldImg"/>
          </p:nvPr>
        </p:nvSpPr>
        <p:spPr>
          <a:xfrm>
            <a:off x="-14222413" y="-11796713"/>
            <a:ext cx="16619538" cy="12465051"/>
          </a:xfrm>
          <a:solidFill>
            <a:srgbClr val="FFFFFF"/>
          </a:solidFill>
          <a:ln>
            <a:solidFill>
              <a:srgbClr val="000000"/>
            </a:solidFill>
            <a:miter lim="800000"/>
          </a:ln>
        </p:spPr>
      </p:sp>
      <p:sp>
        <p:nvSpPr>
          <p:cNvPr id="23555" name="Rectangle 2"/>
          <p:cNvSpPr>
            <a:spLocks noChangeArrowheads="1"/>
          </p:cNvSpPr>
          <p:nvPr>
            <p:ph type="body" idx="1"/>
          </p:nvPr>
        </p:nvSpPr>
        <p:spPr>
          <a:xfrm>
            <a:off x="685800" y="4343400"/>
            <a:ext cx="5457825" cy="4086225"/>
          </a:xfrm>
          <a:noFill/>
          <a:ln/>
        </p:spPr>
        <p:txBody>
          <a:bodyPr wrap="none" anchor="ctr"/>
          <a:lstStyle/>
          <a:p>
            <a:endParaRPr lang="ro-RO" smtClean="0">
              <a:latin typeface="Times New Roman"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8" name="Rectangle 1"/>
          <p:cNvSpPr>
            <a:spLocks noChangeArrowheads="1" noTextEdit="1"/>
          </p:cNvSpPr>
          <p:nvPr>
            <p:ph type="sldImg"/>
          </p:nvPr>
        </p:nvSpPr>
        <p:spPr>
          <a:xfrm>
            <a:off x="-14222413" y="-11796713"/>
            <a:ext cx="16621126" cy="12466638"/>
          </a:xfrm>
          <a:solidFill>
            <a:srgbClr val="FFFFFF"/>
          </a:solidFill>
          <a:ln>
            <a:solidFill>
              <a:srgbClr val="000000"/>
            </a:solidFill>
            <a:miter lim="800000"/>
          </a:ln>
        </p:spPr>
      </p:sp>
      <p:sp>
        <p:nvSpPr>
          <p:cNvPr id="24579" name="Text Box 2"/>
          <p:cNvSpPr>
            <a:spLocks noChangeArrowheads="1"/>
          </p:cNvSpPr>
          <p:nvPr>
            <p:ph type="body" idx="1"/>
          </p:nvPr>
        </p:nvSpPr>
        <p:spPr>
          <a:xfrm>
            <a:off x="685800" y="4343400"/>
            <a:ext cx="5459413" cy="4087813"/>
          </a:xfrm>
          <a:noFill/>
          <a:ln/>
        </p:spPr>
        <p:txBody>
          <a:bodyPr anchor="ctr"/>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mtClean="0">
                <a:latin typeface="Times New Roman" pitchFamily="18" charset="0"/>
                <a:ea typeface="DejaVu Sans Mono" charset="0"/>
                <a:cs typeface="DejaVu Sans Mono" charset="0"/>
              </a:rPr>
              <a:t>In case of Brand For You It is very essential for the manager to use flawless communication so that operations can be done smoothly.</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2" name="Rectangle 1"/>
          <p:cNvSpPr>
            <a:spLocks noChangeArrowheads="1" noTextEdit="1"/>
          </p:cNvSpPr>
          <p:nvPr>
            <p:ph type="sldImg"/>
          </p:nvPr>
        </p:nvSpPr>
        <p:spPr>
          <a:xfrm>
            <a:off x="-14222413" y="-11796713"/>
            <a:ext cx="16621126" cy="12466638"/>
          </a:xfrm>
          <a:solidFill>
            <a:srgbClr val="FFFFFF"/>
          </a:solidFill>
          <a:ln>
            <a:solidFill>
              <a:srgbClr val="000000"/>
            </a:solidFill>
            <a:miter lim="800000"/>
          </a:ln>
        </p:spPr>
      </p:sp>
      <p:sp>
        <p:nvSpPr>
          <p:cNvPr id="25603" name="Rectangle 2"/>
          <p:cNvSpPr>
            <a:spLocks noChangeArrowheads="1"/>
          </p:cNvSpPr>
          <p:nvPr>
            <p:ph type="body" idx="1"/>
          </p:nvPr>
        </p:nvSpPr>
        <p:spPr>
          <a:xfrm>
            <a:off x="685800" y="4343400"/>
            <a:ext cx="5459413" cy="4087813"/>
          </a:xfrm>
          <a:noFill/>
          <a:ln/>
        </p:spPr>
        <p:txBody>
          <a:bodyPr wrap="none" anchor="ctr"/>
          <a:lstStyle/>
          <a:p>
            <a:endParaRPr lang="ro-RO" smtClean="0">
              <a:latin typeface="Times New Roman"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6" name="Rectangle 1"/>
          <p:cNvSpPr>
            <a:spLocks noChangeArrowheads="1" noTextEdit="1"/>
          </p:cNvSpPr>
          <p:nvPr>
            <p:ph type="sldImg"/>
          </p:nvPr>
        </p:nvSpPr>
        <p:spPr>
          <a:xfrm>
            <a:off x="-14224000" y="-11796713"/>
            <a:ext cx="16638588" cy="12480926"/>
          </a:xfrm>
          <a:solidFill>
            <a:srgbClr val="FFFFFF"/>
          </a:solidFill>
          <a:ln>
            <a:solidFill>
              <a:srgbClr val="000000"/>
            </a:solidFill>
            <a:miter lim="800000"/>
          </a:ln>
        </p:spPr>
      </p:sp>
      <p:sp>
        <p:nvSpPr>
          <p:cNvPr id="26627" name="Rectangle 2"/>
          <p:cNvSpPr>
            <a:spLocks noChangeArrowheads="1"/>
          </p:cNvSpPr>
          <p:nvPr>
            <p:ph type="body" idx="1"/>
          </p:nvPr>
        </p:nvSpPr>
        <p:spPr>
          <a:xfrm>
            <a:off x="685800" y="4343400"/>
            <a:ext cx="5473700" cy="4102100"/>
          </a:xfrm>
          <a:noFill/>
          <a:ln/>
        </p:spPr>
        <p:txBody>
          <a:bodyPr wrap="none" anchor="ctr"/>
          <a:lstStyle/>
          <a:p>
            <a:endParaRPr lang="ro-RO" smtClean="0">
              <a:latin typeface="Times New Roman" pitchFamily="1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6C31DD-519C-4F74-A90C-41117D519D44}" type="slidenum">
              <a:rPr lang="en-US" smtClean="0"/>
              <a:pPr/>
              <a:t>31</a:t>
            </a:fld>
            <a:endParaRPr lang="en-US"/>
          </a:p>
        </p:txBody>
      </p:sp>
    </p:spTree>
    <p:extLst>
      <p:ext uri="{BB962C8B-B14F-4D97-AF65-F5344CB8AC3E}">
        <p14:creationId xmlns:p14="http://schemas.microsoft.com/office/powerpoint/2010/main" xmlns="" val="1412966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3578217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1375323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3804326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3964963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2927886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348189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1098281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343516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1491332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3801110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BB406E-15ED-405E-A1FF-F9364C154B8C}" type="datetimeFigureOut">
              <a:rPr lang="en-GB" smtClean="0"/>
              <a:pPr/>
              <a:t>24/08/2020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22722827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685800" y="2130425"/>
            <a:ext cx="7772400" cy="1470025"/>
          </a:xfrm>
        </p:spPr>
        <p:txBody>
          <a:bodyPr/>
          <a:lstStyle/>
          <a:p>
            <a:r>
              <a:rPr lang="ro-RO" smtClean="0"/>
              <a:t>Faceți clic pentru a edita stilul de titlu Coordonator</a:t>
            </a:r>
            <a:endParaRPr lang="ro-RO"/>
          </a:p>
        </p:txBody>
      </p:sp>
      <p:sp>
        <p:nvSpPr>
          <p:cNvPr id="3" name="Subtitlu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ro-RO" smtClean="0"/>
              <a:t>Faceți clic pentru editarea stilului de subtitlu al coordonatorului</a:t>
            </a:r>
            <a:endParaRPr lang="ro-RO"/>
          </a:p>
        </p:txBody>
      </p:sp>
      <p:sp>
        <p:nvSpPr>
          <p:cNvPr id="4" name="Rectangle 12"/>
          <p:cNvSpPr>
            <a:spLocks noGrp="1" noChangeArrowheads="1"/>
          </p:cNvSpPr>
          <p:nvPr>
            <p:ph type="dt" idx="10"/>
          </p:nvPr>
        </p:nvSpPr>
        <p:spPr>
          <a:ln/>
        </p:spPr>
        <p:txBody>
          <a:bodyPr/>
          <a:lstStyle>
            <a:lvl1pPr>
              <a:defRPr/>
            </a:lvl1pPr>
          </a:lstStyle>
          <a:p>
            <a:pPr>
              <a:defRPr/>
            </a:pPr>
            <a:r>
              <a:rPr lang="en-GB"/>
              <a:t>04/08/20</a:t>
            </a:r>
          </a:p>
        </p:txBody>
      </p:sp>
      <p:sp>
        <p:nvSpPr>
          <p:cNvPr id="5" name="Rectangle 14"/>
          <p:cNvSpPr>
            <a:spLocks noGrp="1" noChangeArrowheads="1"/>
          </p:cNvSpPr>
          <p:nvPr>
            <p:ph type="sldNum" idx="11"/>
          </p:nvPr>
        </p:nvSpPr>
        <p:spPr>
          <a:ln/>
        </p:spPr>
        <p:txBody>
          <a:bodyPr/>
          <a:lstStyle>
            <a:lvl1pPr>
              <a:defRPr/>
            </a:lvl1pPr>
          </a:lstStyle>
          <a:p>
            <a:pPr>
              <a:defRPr/>
            </a:pPr>
            <a:fld id="{A6CA7F60-F2D9-4EC1-96ED-CE39FBEC4EA0}"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smtClean="0"/>
              <a:t>Faceți clic pentru a edita stilul de titlu Coordonator</a:t>
            </a:r>
            <a:endParaRPr lang="ro-RO"/>
          </a:p>
        </p:txBody>
      </p:sp>
      <p:sp>
        <p:nvSpPr>
          <p:cNvPr id="3" name="Substituent conținut 2"/>
          <p:cNvSpPr>
            <a:spLocks noGrp="1"/>
          </p:cNvSpPr>
          <p:nvPr>
            <p:ph idx="1"/>
          </p:nvPr>
        </p:nvSpPr>
        <p:spPr/>
        <p:txBody>
          <a:body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4" name="Rectangle 12"/>
          <p:cNvSpPr>
            <a:spLocks noGrp="1" noChangeArrowheads="1"/>
          </p:cNvSpPr>
          <p:nvPr>
            <p:ph type="dt" idx="10"/>
          </p:nvPr>
        </p:nvSpPr>
        <p:spPr>
          <a:ln/>
        </p:spPr>
        <p:txBody>
          <a:bodyPr/>
          <a:lstStyle>
            <a:lvl1pPr>
              <a:defRPr/>
            </a:lvl1pPr>
          </a:lstStyle>
          <a:p>
            <a:pPr>
              <a:defRPr/>
            </a:pPr>
            <a:r>
              <a:rPr lang="en-GB"/>
              <a:t>04/08/20</a:t>
            </a:r>
          </a:p>
        </p:txBody>
      </p:sp>
      <p:sp>
        <p:nvSpPr>
          <p:cNvPr id="5" name="Rectangle 14"/>
          <p:cNvSpPr>
            <a:spLocks noGrp="1" noChangeArrowheads="1"/>
          </p:cNvSpPr>
          <p:nvPr>
            <p:ph type="sldNum" idx="11"/>
          </p:nvPr>
        </p:nvSpPr>
        <p:spPr>
          <a:ln/>
        </p:spPr>
        <p:txBody>
          <a:bodyPr/>
          <a:lstStyle>
            <a:lvl1pPr>
              <a:defRPr/>
            </a:lvl1pPr>
          </a:lstStyle>
          <a:p>
            <a:pPr>
              <a:defRPr/>
            </a:pPr>
            <a:fld id="{37646C65-7111-4FDF-9906-8EAA0BE086DC}"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722313" y="4406900"/>
            <a:ext cx="7772400" cy="1362075"/>
          </a:xfrm>
        </p:spPr>
        <p:txBody>
          <a:bodyPr anchor="t"/>
          <a:lstStyle>
            <a:lvl1pPr algn="l">
              <a:defRPr sz="4000" b="1" cap="all"/>
            </a:lvl1pPr>
          </a:lstStyle>
          <a:p>
            <a:r>
              <a:rPr lang="ro-RO" smtClean="0"/>
              <a:t>Faceți clic pentru a edita stilul de titlu Coordonator</a:t>
            </a:r>
            <a:endParaRPr lang="ro-RO"/>
          </a:p>
        </p:txBody>
      </p:sp>
      <p:sp>
        <p:nvSpPr>
          <p:cNvPr id="3" name="Substituent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ro-RO" smtClean="0"/>
              <a:t>Faceți clic pentru a edita stilurile de text Coordonator</a:t>
            </a:r>
          </a:p>
        </p:txBody>
      </p:sp>
      <p:sp>
        <p:nvSpPr>
          <p:cNvPr id="4" name="Rectangle 12"/>
          <p:cNvSpPr>
            <a:spLocks noGrp="1" noChangeArrowheads="1"/>
          </p:cNvSpPr>
          <p:nvPr>
            <p:ph type="dt" idx="10"/>
          </p:nvPr>
        </p:nvSpPr>
        <p:spPr>
          <a:ln/>
        </p:spPr>
        <p:txBody>
          <a:bodyPr/>
          <a:lstStyle>
            <a:lvl1pPr>
              <a:defRPr/>
            </a:lvl1pPr>
          </a:lstStyle>
          <a:p>
            <a:pPr>
              <a:defRPr/>
            </a:pPr>
            <a:r>
              <a:rPr lang="en-GB"/>
              <a:t>04/08/20</a:t>
            </a:r>
          </a:p>
        </p:txBody>
      </p:sp>
      <p:sp>
        <p:nvSpPr>
          <p:cNvPr id="5" name="Rectangle 14"/>
          <p:cNvSpPr>
            <a:spLocks noGrp="1" noChangeArrowheads="1"/>
          </p:cNvSpPr>
          <p:nvPr>
            <p:ph type="sldNum" idx="11"/>
          </p:nvPr>
        </p:nvSpPr>
        <p:spPr>
          <a:ln/>
        </p:spPr>
        <p:txBody>
          <a:bodyPr/>
          <a:lstStyle>
            <a:lvl1pPr>
              <a:defRPr/>
            </a:lvl1pPr>
          </a:lstStyle>
          <a:p>
            <a:pPr>
              <a:defRPr/>
            </a:pPr>
            <a:fld id="{91A82D19-6EA8-4CC0-93FF-AA1ABBEF9A14}"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smtClean="0"/>
              <a:t>Faceți clic pentru a edita stilul de titlu Coordonator</a:t>
            </a:r>
            <a:endParaRPr lang="ro-RO"/>
          </a:p>
        </p:txBody>
      </p:sp>
      <p:sp>
        <p:nvSpPr>
          <p:cNvPr id="3" name="Substituent conținut 2"/>
          <p:cNvSpPr>
            <a:spLocks noGrp="1"/>
          </p:cNvSpPr>
          <p:nvPr>
            <p:ph sz="half" idx="1"/>
          </p:nvPr>
        </p:nvSpPr>
        <p:spPr>
          <a:xfrm>
            <a:off x="457200" y="1604963"/>
            <a:ext cx="4037013" cy="45227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4" name="Substituent conținut 3"/>
          <p:cNvSpPr>
            <a:spLocks noGrp="1"/>
          </p:cNvSpPr>
          <p:nvPr>
            <p:ph sz="half" idx="2"/>
          </p:nvPr>
        </p:nvSpPr>
        <p:spPr>
          <a:xfrm>
            <a:off x="4646613" y="1604963"/>
            <a:ext cx="4037012" cy="45227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5" name="Rectangle 12"/>
          <p:cNvSpPr>
            <a:spLocks noGrp="1" noChangeArrowheads="1"/>
          </p:cNvSpPr>
          <p:nvPr>
            <p:ph type="dt" idx="10"/>
          </p:nvPr>
        </p:nvSpPr>
        <p:spPr>
          <a:ln/>
        </p:spPr>
        <p:txBody>
          <a:bodyPr/>
          <a:lstStyle>
            <a:lvl1pPr>
              <a:defRPr/>
            </a:lvl1pPr>
          </a:lstStyle>
          <a:p>
            <a:pPr>
              <a:defRPr/>
            </a:pPr>
            <a:r>
              <a:rPr lang="en-GB"/>
              <a:t>04/08/20</a:t>
            </a:r>
          </a:p>
        </p:txBody>
      </p:sp>
      <p:sp>
        <p:nvSpPr>
          <p:cNvPr id="6" name="Rectangle 14"/>
          <p:cNvSpPr>
            <a:spLocks noGrp="1" noChangeArrowheads="1"/>
          </p:cNvSpPr>
          <p:nvPr>
            <p:ph type="sldNum" idx="11"/>
          </p:nvPr>
        </p:nvSpPr>
        <p:spPr>
          <a:ln/>
        </p:spPr>
        <p:txBody>
          <a:bodyPr/>
          <a:lstStyle>
            <a:lvl1pPr>
              <a:defRPr/>
            </a:lvl1pPr>
          </a:lstStyle>
          <a:p>
            <a:pPr>
              <a:defRPr/>
            </a:pPr>
            <a:fld id="{EBF00E17-A6DD-4F44-A83F-546AF1962E5C}"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457200" y="274638"/>
            <a:ext cx="8229600" cy="1143000"/>
          </a:xfrm>
        </p:spPr>
        <p:txBody>
          <a:bodyPr/>
          <a:lstStyle>
            <a:lvl1pPr>
              <a:defRPr/>
            </a:lvl1pPr>
          </a:lstStyle>
          <a:p>
            <a:r>
              <a:rPr lang="ro-RO" smtClean="0"/>
              <a:t>Faceți clic pentru a edita stilul de titlu Coordonator</a:t>
            </a:r>
            <a:endParaRPr lang="ro-RO"/>
          </a:p>
        </p:txBody>
      </p:sp>
      <p:sp>
        <p:nvSpPr>
          <p:cNvPr id="3" name="Substituent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smtClean="0"/>
              <a:t>Faceți clic pentru a edita stilurile de text Coordonator</a:t>
            </a:r>
          </a:p>
        </p:txBody>
      </p:sp>
      <p:sp>
        <p:nvSpPr>
          <p:cNvPr id="4" name="Substituent conținut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5" name="Substituent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smtClean="0"/>
              <a:t>Faceți clic pentru a edita stilurile de text Coordonator</a:t>
            </a:r>
          </a:p>
        </p:txBody>
      </p:sp>
      <p:sp>
        <p:nvSpPr>
          <p:cNvPr id="6" name="Substituent conținut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7" name="Rectangle 12"/>
          <p:cNvSpPr>
            <a:spLocks noGrp="1" noChangeArrowheads="1"/>
          </p:cNvSpPr>
          <p:nvPr>
            <p:ph type="dt" idx="10"/>
          </p:nvPr>
        </p:nvSpPr>
        <p:spPr>
          <a:ln/>
        </p:spPr>
        <p:txBody>
          <a:bodyPr/>
          <a:lstStyle>
            <a:lvl1pPr>
              <a:defRPr/>
            </a:lvl1pPr>
          </a:lstStyle>
          <a:p>
            <a:pPr>
              <a:defRPr/>
            </a:pPr>
            <a:r>
              <a:rPr lang="en-GB"/>
              <a:t>04/08/20</a:t>
            </a:r>
          </a:p>
        </p:txBody>
      </p:sp>
      <p:sp>
        <p:nvSpPr>
          <p:cNvPr id="8" name="Rectangle 14"/>
          <p:cNvSpPr>
            <a:spLocks noGrp="1" noChangeArrowheads="1"/>
          </p:cNvSpPr>
          <p:nvPr>
            <p:ph type="sldNum" idx="11"/>
          </p:nvPr>
        </p:nvSpPr>
        <p:spPr>
          <a:ln/>
        </p:spPr>
        <p:txBody>
          <a:bodyPr/>
          <a:lstStyle>
            <a:lvl1pPr>
              <a:defRPr/>
            </a:lvl1pPr>
          </a:lstStyle>
          <a:p>
            <a:pPr>
              <a:defRPr/>
            </a:pPr>
            <a:fld id="{01FAF1AC-30AB-4F22-AD30-AB7C3B848083}"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smtClean="0"/>
              <a:t>Faceți clic pentru a edita stilul de titlu Coordonator</a:t>
            </a:r>
            <a:endParaRPr lang="ro-RO"/>
          </a:p>
        </p:txBody>
      </p:sp>
      <p:sp>
        <p:nvSpPr>
          <p:cNvPr id="3" name="Rectangle 12"/>
          <p:cNvSpPr>
            <a:spLocks noGrp="1" noChangeArrowheads="1"/>
          </p:cNvSpPr>
          <p:nvPr>
            <p:ph type="dt" idx="10"/>
          </p:nvPr>
        </p:nvSpPr>
        <p:spPr>
          <a:ln/>
        </p:spPr>
        <p:txBody>
          <a:bodyPr/>
          <a:lstStyle>
            <a:lvl1pPr>
              <a:defRPr/>
            </a:lvl1pPr>
          </a:lstStyle>
          <a:p>
            <a:pPr>
              <a:defRPr/>
            </a:pPr>
            <a:r>
              <a:rPr lang="en-GB"/>
              <a:t>04/08/20</a:t>
            </a:r>
          </a:p>
        </p:txBody>
      </p:sp>
      <p:sp>
        <p:nvSpPr>
          <p:cNvPr id="4" name="Rectangle 14"/>
          <p:cNvSpPr>
            <a:spLocks noGrp="1" noChangeArrowheads="1"/>
          </p:cNvSpPr>
          <p:nvPr>
            <p:ph type="sldNum" idx="11"/>
          </p:nvPr>
        </p:nvSpPr>
        <p:spPr>
          <a:ln/>
        </p:spPr>
        <p:txBody>
          <a:bodyPr/>
          <a:lstStyle>
            <a:lvl1pPr>
              <a:defRPr/>
            </a:lvl1pPr>
          </a:lstStyle>
          <a:p>
            <a:pPr>
              <a:defRPr/>
            </a:pPr>
            <a:fld id="{4DF8D1D9-408A-4BF7-B089-8AC7CBB2AF59}"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Rectangle 12"/>
          <p:cNvSpPr>
            <a:spLocks noGrp="1" noChangeArrowheads="1"/>
          </p:cNvSpPr>
          <p:nvPr>
            <p:ph type="dt" idx="10"/>
          </p:nvPr>
        </p:nvSpPr>
        <p:spPr>
          <a:ln/>
        </p:spPr>
        <p:txBody>
          <a:bodyPr/>
          <a:lstStyle>
            <a:lvl1pPr>
              <a:defRPr/>
            </a:lvl1pPr>
          </a:lstStyle>
          <a:p>
            <a:pPr>
              <a:defRPr/>
            </a:pPr>
            <a:r>
              <a:rPr lang="en-GB"/>
              <a:t>04/08/20</a:t>
            </a:r>
          </a:p>
        </p:txBody>
      </p:sp>
      <p:sp>
        <p:nvSpPr>
          <p:cNvPr id="3" name="Rectangle 14"/>
          <p:cNvSpPr>
            <a:spLocks noGrp="1" noChangeArrowheads="1"/>
          </p:cNvSpPr>
          <p:nvPr>
            <p:ph type="sldNum" idx="11"/>
          </p:nvPr>
        </p:nvSpPr>
        <p:spPr>
          <a:ln/>
        </p:spPr>
        <p:txBody>
          <a:bodyPr/>
          <a:lstStyle>
            <a:lvl1pPr>
              <a:defRPr/>
            </a:lvl1pPr>
          </a:lstStyle>
          <a:p>
            <a:pPr>
              <a:defRPr/>
            </a:pPr>
            <a:fld id="{7C01C939-63DC-425A-9157-C8D4A50189ED}" type="slidenum">
              <a:rPr lang="en-GB"/>
              <a:pPr>
                <a:defRPr/>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457200" y="273050"/>
            <a:ext cx="3008313" cy="1162050"/>
          </a:xfrm>
        </p:spPr>
        <p:txBody>
          <a:bodyPr/>
          <a:lstStyle>
            <a:lvl1pPr algn="l">
              <a:defRPr sz="2000" b="1"/>
            </a:lvl1pPr>
          </a:lstStyle>
          <a:p>
            <a:r>
              <a:rPr lang="ro-RO" smtClean="0"/>
              <a:t>Faceți clic pentru a edita stilul de titlu Coordonator</a:t>
            </a:r>
            <a:endParaRPr lang="ro-RO"/>
          </a:p>
        </p:txBody>
      </p:sp>
      <p:sp>
        <p:nvSpPr>
          <p:cNvPr id="3" name="Substituent conținut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4" name="Substituent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smtClean="0"/>
              <a:t>Faceți clic pentru a edita stilurile de text Coordonator</a:t>
            </a:r>
          </a:p>
        </p:txBody>
      </p:sp>
      <p:sp>
        <p:nvSpPr>
          <p:cNvPr id="5" name="Rectangle 12"/>
          <p:cNvSpPr>
            <a:spLocks noGrp="1" noChangeArrowheads="1"/>
          </p:cNvSpPr>
          <p:nvPr>
            <p:ph type="dt" idx="10"/>
          </p:nvPr>
        </p:nvSpPr>
        <p:spPr>
          <a:ln/>
        </p:spPr>
        <p:txBody>
          <a:bodyPr/>
          <a:lstStyle>
            <a:lvl1pPr>
              <a:defRPr/>
            </a:lvl1pPr>
          </a:lstStyle>
          <a:p>
            <a:pPr>
              <a:defRPr/>
            </a:pPr>
            <a:r>
              <a:rPr lang="en-GB"/>
              <a:t>04/08/20</a:t>
            </a:r>
          </a:p>
        </p:txBody>
      </p:sp>
      <p:sp>
        <p:nvSpPr>
          <p:cNvPr id="6" name="Rectangle 14"/>
          <p:cNvSpPr>
            <a:spLocks noGrp="1" noChangeArrowheads="1"/>
          </p:cNvSpPr>
          <p:nvPr>
            <p:ph type="sldNum" idx="11"/>
          </p:nvPr>
        </p:nvSpPr>
        <p:spPr>
          <a:ln/>
        </p:spPr>
        <p:txBody>
          <a:bodyPr/>
          <a:lstStyle>
            <a:lvl1pPr>
              <a:defRPr/>
            </a:lvl1pPr>
          </a:lstStyle>
          <a:p>
            <a:pPr>
              <a:defRPr/>
            </a:pPr>
            <a:fld id="{3FC944E3-BFD3-4171-A29E-6E8A815E09BD}" type="slidenum">
              <a:rPr lang="en-GB"/>
              <a:pPr>
                <a:defRPr/>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1792288" y="4800600"/>
            <a:ext cx="5486400" cy="566738"/>
          </a:xfrm>
        </p:spPr>
        <p:txBody>
          <a:bodyPr/>
          <a:lstStyle>
            <a:lvl1pPr algn="l">
              <a:defRPr sz="2000" b="1"/>
            </a:lvl1pPr>
          </a:lstStyle>
          <a:p>
            <a:r>
              <a:rPr lang="ro-RO" smtClean="0"/>
              <a:t>Faceți clic pentru a edita stilul de titlu Coordonator</a:t>
            </a:r>
            <a:endParaRPr lang="ro-RO"/>
          </a:p>
        </p:txBody>
      </p:sp>
      <p:sp>
        <p:nvSpPr>
          <p:cNvPr id="3" name="Substituent imagin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ro-RO" noProof="0" smtClean="0"/>
          </a:p>
        </p:txBody>
      </p:sp>
      <p:sp>
        <p:nvSpPr>
          <p:cNvPr id="4" name="Substituent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smtClean="0"/>
              <a:t>Faceți clic pentru a edita stilurile de text Coordonator</a:t>
            </a:r>
          </a:p>
        </p:txBody>
      </p:sp>
      <p:sp>
        <p:nvSpPr>
          <p:cNvPr id="5" name="Rectangle 12"/>
          <p:cNvSpPr>
            <a:spLocks noGrp="1" noChangeArrowheads="1"/>
          </p:cNvSpPr>
          <p:nvPr>
            <p:ph type="dt" idx="10"/>
          </p:nvPr>
        </p:nvSpPr>
        <p:spPr>
          <a:ln/>
        </p:spPr>
        <p:txBody>
          <a:bodyPr/>
          <a:lstStyle>
            <a:lvl1pPr>
              <a:defRPr/>
            </a:lvl1pPr>
          </a:lstStyle>
          <a:p>
            <a:pPr>
              <a:defRPr/>
            </a:pPr>
            <a:r>
              <a:rPr lang="en-GB"/>
              <a:t>04/08/20</a:t>
            </a:r>
          </a:p>
        </p:txBody>
      </p:sp>
      <p:sp>
        <p:nvSpPr>
          <p:cNvPr id="6" name="Rectangle 14"/>
          <p:cNvSpPr>
            <a:spLocks noGrp="1" noChangeArrowheads="1"/>
          </p:cNvSpPr>
          <p:nvPr>
            <p:ph type="sldNum" idx="11"/>
          </p:nvPr>
        </p:nvSpPr>
        <p:spPr>
          <a:ln/>
        </p:spPr>
        <p:txBody>
          <a:bodyPr/>
          <a:lstStyle>
            <a:lvl1pPr>
              <a:defRPr/>
            </a:lvl1pPr>
          </a:lstStyle>
          <a:p>
            <a:pPr>
              <a:defRPr/>
            </a:pPr>
            <a:fld id="{4AE49AC7-3CDB-4312-AA84-A33D1B09CA07}" type="slidenum">
              <a:rPr lang="en-GB"/>
              <a:pPr>
                <a:defRPr/>
              </a:p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smtClean="0"/>
              <a:t>Faceți clic pentru a edita stilul de titlu Coordonator</a:t>
            </a:r>
            <a:endParaRPr lang="ro-RO"/>
          </a:p>
        </p:txBody>
      </p:sp>
      <p:sp>
        <p:nvSpPr>
          <p:cNvPr id="3" name="Substituent text vertical 2"/>
          <p:cNvSpPr>
            <a:spLocks noGrp="1"/>
          </p:cNvSpPr>
          <p:nvPr>
            <p:ph type="body" orient="vert" idx="1"/>
          </p:nvPr>
        </p:nvSpPr>
        <p:spPr/>
        <p:txBody>
          <a:bodyPr vert="eaVert"/>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4" name="Rectangle 12"/>
          <p:cNvSpPr>
            <a:spLocks noGrp="1" noChangeArrowheads="1"/>
          </p:cNvSpPr>
          <p:nvPr>
            <p:ph type="dt" idx="10"/>
          </p:nvPr>
        </p:nvSpPr>
        <p:spPr>
          <a:ln/>
        </p:spPr>
        <p:txBody>
          <a:bodyPr/>
          <a:lstStyle>
            <a:lvl1pPr>
              <a:defRPr/>
            </a:lvl1pPr>
          </a:lstStyle>
          <a:p>
            <a:pPr>
              <a:defRPr/>
            </a:pPr>
            <a:r>
              <a:rPr lang="en-GB"/>
              <a:t>04/08/20</a:t>
            </a:r>
          </a:p>
        </p:txBody>
      </p:sp>
      <p:sp>
        <p:nvSpPr>
          <p:cNvPr id="5" name="Rectangle 14"/>
          <p:cNvSpPr>
            <a:spLocks noGrp="1" noChangeArrowheads="1"/>
          </p:cNvSpPr>
          <p:nvPr>
            <p:ph type="sldNum" idx="11"/>
          </p:nvPr>
        </p:nvSpPr>
        <p:spPr>
          <a:ln/>
        </p:spPr>
        <p:txBody>
          <a:bodyPr/>
          <a:lstStyle>
            <a:lvl1pPr>
              <a:defRPr/>
            </a:lvl1pPr>
          </a:lstStyle>
          <a:p>
            <a:pPr>
              <a:defRPr/>
            </a:pPr>
            <a:fld id="{2368C3AB-F20B-43A8-BD5E-E14EF7C79907}" type="slidenum">
              <a:rPr lang="en-GB"/>
              <a:pPr>
                <a:defRPr/>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6627813" y="1604963"/>
            <a:ext cx="2055812" cy="4522787"/>
          </a:xfrm>
        </p:spPr>
        <p:txBody>
          <a:bodyPr vert="eaVert"/>
          <a:lstStyle/>
          <a:p>
            <a:r>
              <a:rPr lang="ro-RO" smtClean="0"/>
              <a:t>Faceți clic pentru a edita stilul de titlu Coordonator</a:t>
            </a:r>
            <a:endParaRPr lang="ro-RO"/>
          </a:p>
        </p:txBody>
      </p:sp>
      <p:sp>
        <p:nvSpPr>
          <p:cNvPr id="3" name="Substituent text vertical 2"/>
          <p:cNvSpPr>
            <a:spLocks noGrp="1"/>
          </p:cNvSpPr>
          <p:nvPr>
            <p:ph type="body" orient="vert" idx="1"/>
          </p:nvPr>
        </p:nvSpPr>
        <p:spPr>
          <a:xfrm>
            <a:off x="457200" y="1604963"/>
            <a:ext cx="6018213" cy="4522787"/>
          </a:xfrm>
        </p:spPr>
        <p:txBody>
          <a:bodyPr vert="eaVert"/>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4" name="Rectangle 12"/>
          <p:cNvSpPr>
            <a:spLocks noGrp="1" noChangeArrowheads="1"/>
          </p:cNvSpPr>
          <p:nvPr>
            <p:ph type="dt" idx="10"/>
          </p:nvPr>
        </p:nvSpPr>
        <p:spPr>
          <a:ln/>
        </p:spPr>
        <p:txBody>
          <a:bodyPr/>
          <a:lstStyle>
            <a:lvl1pPr>
              <a:defRPr/>
            </a:lvl1pPr>
          </a:lstStyle>
          <a:p>
            <a:pPr>
              <a:defRPr/>
            </a:pPr>
            <a:r>
              <a:rPr lang="en-GB"/>
              <a:t>04/08/20</a:t>
            </a:r>
          </a:p>
        </p:txBody>
      </p:sp>
      <p:sp>
        <p:nvSpPr>
          <p:cNvPr id="5" name="Rectangle 14"/>
          <p:cNvSpPr>
            <a:spLocks noGrp="1" noChangeArrowheads="1"/>
          </p:cNvSpPr>
          <p:nvPr>
            <p:ph type="sldNum" idx="11"/>
          </p:nvPr>
        </p:nvSpPr>
        <p:spPr>
          <a:ln/>
        </p:spPr>
        <p:txBody>
          <a:bodyPr/>
          <a:lstStyle>
            <a:lvl1pPr>
              <a:defRPr/>
            </a:lvl1pPr>
          </a:lstStyle>
          <a:p>
            <a:pPr>
              <a:defRPr/>
            </a:pPr>
            <a:fld id="{CD772E73-BAF7-42DC-90DF-ED317AA582EC}" type="slidenum">
              <a:rPr lang="en-GB"/>
              <a:pPr>
                <a:defRPr/>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Aspect particularizat">
    <p:spTree>
      <p:nvGrpSpPr>
        <p:cNvPr id="1" name=""/>
        <p:cNvGrpSpPr/>
        <p:nvPr/>
      </p:nvGrpSpPr>
      <p:grpSpPr>
        <a:xfrm>
          <a:off x="0" y="0"/>
          <a:ext cx="0" cy="0"/>
          <a:chOff x="0" y="0"/>
          <a:chExt cx="0" cy="0"/>
        </a:xfrm>
      </p:grpSpPr>
      <p:sp>
        <p:nvSpPr>
          <p:cNvPr id="2" name="Titlu 1"/>
          <p:cNvSpPr>
            <a:spLocks noGrp="1"/>
          </p:cNvSpPr>
          <p:nvPr>
            <p:ph type="title"/>
          </p:nvPr>
        </p:nvSpPr>
        <p:spPr>
          <a:xfrm>
            <a:off x="685800" y="1752600"/>
            <a:ext cx="7769225" cy="1825625"/>
          </a:xfrm>
        </p:spPr>
        <p:txBody>
          <a:bodyPr/>
          <a:lstStyle/>
          <a:p>
            <a:r>
              <a:rPr lang="ro-RO" smtClean="0"/>
              <a:t>Faceți clic pentru a edita stilul de titlu Coordonator</a:t>
            </a:r>
            <a:endParaRPr lang="ro-RO"/>
          </a:p>
        </p:txBody>
      </p:sp>
      <p:sp>
        <p:nvSpPr>
          <p:cNvPr id="3" name="Rectangle 12"/>
          <p:cNvSpPr>
            <a:spLocks noGrp="1" noChangeArrowheads="1"/>
          </p:cNvSpPr>
          <p:nvPr>
            <p:ph type="dt" idx="10"/>
          </p:nvPr>
        </p:nvSpPr>
        <p:spPr>
          <a:ln/>
        </p:spPr>
        <p:txBody>
          <a:bodyPr/>
          <a:lstStyle>
            <a:lvl1pPr>
              <a:defRPr/>
            </a:lvl1pPr>
          </a:lstStyle>
          <a:p>
            <a:pPr>
              <a:defRPr/>
            </a:pPr>
            <a:r>
              <a:rPr lang="en-GB"/>
              <a:t>04/08/20</a:t>
            </a:r>
          </a:p>
        </p:txBody>
      </p:sp>
      <p:sp>
        <p:nvSpPr>
          <p:cNvPr id="4" name="Rectangle 14"/>
          <p:cNvSpPr>
            <a:spLocks noGrp="1" noChangeArrowheads="1"/>
          </p:cNvSpPr>
          <p:nvPr>
            <p:ph type="sldNum" idx="11"/>
          </p:nvPr>
        </p:nvSpPr>
        <p:spPr>
          <a:ln/>
        </p:spPr>
        <p:txBody>
          <a:bodyPr/>
          <a:lstStyle>
            <a:lvl1pPr>
              <a:defRPr/>
            </a:lvl1pPr>
          </a:lstStyle>
          <a:p>
            <a:pPr>
              <a:defRPr/>
            </a:pPr>
            <a:fld id="{B21978BD-8DC4-4C89-AFAC-ADCE978477B0}" type="slidenum">
              <a:rPr lang="en-GB"/>
              <a:pPr>
                <a:defRPr/>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p:cNvSpPr>
            <a:spLocks noGrp="1"/>
          </p:cNvSpPr>
          <p:nvPr>
            <p:ph type="ctrTitle"/>
          </p:nvPr>
        </p:nvSpPr>
        <p:spPr>
          <a:xfrm>
            <a:off x="685800" y="2130425"/>
            <a:ext cx="7772400" cy="1470025"/>
          </a:xfrm>
        </p:spPr>
        <p:txBody>
          <a:bodyPr/>
          <a:lstStyle/>
          <a:p>
            <a:r>
              <a:rPr lang="ro-RO" smtClean="0"/>
              <a:t>Faceți clic pentru a edita stilul de titlu Coordonator</a:t>
            </a:r>
            <a:endParaRPr lang="ro-RO"/>
          </a:p>
        </p:txBody>
      </p:sp>
      <p:sp>
        <p:nvSpPr>
          <p:cNvPr id="3" name="Subtitlu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ro-RO" smtClean="0"/>
              <a:t>Faceți clic pentru editarea stilului de subtitlu al coordonatorului</a:t>
            </a:r>
            <a:endParaRPr lang="ro-RO"/>
          </a:p>
        </p:txBody>
      </p:sp>
      <p:sp>
        <p:nvSpPr>
          <p:cNvPr id="4" name="Rectangle 6"/>
          <p:cNvSpPr>
            <a:spLocks noGrp="1" noChangeArrowheads="1"/>
          </p:cNvSpPr>
          <p:nvPr>
            <p:ph type="dt" idx="10"/>
          </p:nvPr>
        </p:nvSpPr>
        <p:spPr>
          <a:ln/>
        </p:spPr>
        <p:txBody>
          <a:bodyPr/>
          <a:lstStyle>
            <a:lvl1pPr>
              <a:defRPr/>
            </a:lvl1pPr>
          </a:lstStyle>
          <a:p>
            <a:pPr>
              <a:defRPr/>
            </a:pPr>
            <a:r>
              <a:rPr lang="en-GB"/>
              <a:t>04/08/20</a:t>
            </a:r>
          </a:p>
        </p:txBody>
      </p:sp>
      <p:sp>
        <p:nvSpPr>
          <p:cNvPr id="5" name="Rectangle 8"/>
          <p:cNvSpPr>
            <a:spLocks noGrp="1" noChangeArrowheads="1"/>
          </p:cNvSpPr>
          <p:nvPr>
            <p:ph type="sldNum" idx="11"/>
          </p:nvPr>
        </p:nvSpPr>
        <p:spPr>
          <a:ln/>
        </p:spPr>
        <p:txBody>
          <a:bodyPr/>
          <a:lstStyle>
            <a:lvl1pPr>
              <a:defRPr/>
            </a:lvl1pPr>
          </a:lstStyle>
          <a:p>
            <a:pPr>
              <a:defRPr/>
            </a:pPr>
            <a:fld id="{F40978B2-A6A2-4444-9F68-1D5673A38774}" type="slidenum">
              <a:rPr lang="en-GB"/>
              <a:pPr>
                <a:defRPr/>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smtClean="0"/>
              <a:t>Faceți clic pentru a edita stilul de titlu Coordonator</a:t>
            </a:r>
            <a:endParaRPr lang="ro-RO"/>
          </a:p>
        </p:txBody>
      </p:sp>
      <p:sp>
        <p:nvSpPr>
          <p:cNvPr id="3" name="Substituent conținut 2"/>
          <p:cNvSpPr>
            <a:spLocks noGrp="1"/>
          </p:cNvSpPr>
          <p:nvPr>
            <p:ph idx="1"/>
          </p:nvPr>
        </p:nvSpPr>
        <p:spPr/>
        <p:txBody>
          <a:body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4" name="Rectangle 6"/>
          <p:cNvSpPr>
            <a:spLocks noGrp="1" noChangeArrowheads="1"/>
          </p:cNvSpPr>
          <p:nvPr>
            <p:ph type="dt" idx="10"/>
          </p:nvPr>
        </p:nvSpPr>
        <p:spPr>
          <a:ln/>
        </p:spPr>
        <p:txBody>
          <a:bodyPr/>
          <a:lstStyle>
            <a:lvl1pPr>
              <a:defRPr/>
            </a:lvl1pPr>
          </a:lstStyle>
          <a:p>
            <a:pPr>
              <a:defRPr/>
            </a:pPr>
            <a:r>
              <a:rPr lang="en-GB"/>
              <a:t>04/08/20</a:t>
            </a:r>
          </a:p>
        </p:txBody>
      </p:sp>
      <p:sp>
        <p:nvSpPr>
          <p:cNvPr id="5" name="Rectangle 8"/>
          <p:cNvSpPr>
            <a:spLocks noGrp="1" noChangeArrowheads="1"/>
          </p:cNvSpPr>
          <p:nvPr>
            <p:ph type="sldNum" idx="11"/>
          </p:nvPr>
        </p:nvSpPr>
        <p:spPr>
          <a:ln/>
        </p:spPr>
        <p:txBody>
          <a:bodyPr/>
          <a:lstStyle>
            <a:lvl1pPr>
              <a:defRPr/>
            </a:lvl1pPr>
          </a:lstStyle>
          <a:p>
            <a:pPr>
              <a:defRPr/>
            </a:pPr>
            <a:fld id="{7D8C9356-0731-4CB7-9EBF-572F8B8A45F1}" type="slidenum">
              <a:rPr lang="en-GB"/>
              <a:pPr>
                <a:defRPr/>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p:cNvSpPr>
            <a:spLocks noGrp="1"/>
          </p:cNvSpPr>
          <p:nvPr>
            <p:ph type="title"/>
          </p:nvPr>
        </p:nvSpPr>
        <p:spPr>
          <a:xfrm>
            <a:off x="722313" y="4406900"/>
            <a:ext cx="7772400" cy="1362075"/>
          </a:xfrm>
        </p:spPr>
        <p:txBody>
          <a:bodyPr/>
          <a:lstStyle>
            <a:lvl1pPr algn="l">
              <a:defRPr sz="4000" b="1" cap="all"/>
            </a:lvl1pPr>
          </a:lstStyle>
          <a:p>
            <a:r>
              <a:rPr lang="ro-RO" smtClean="0"/>
              <a:t>Faceți clic pentru a edita stilul de titlu Coordonator</a:t>
            </a:r>
            <a:endParaRPr lang="ro-RO"/>
          </a:p>
        </p:txBody>
      </p:sp>
      <p:sp>
        <p:nvSpPr>
          <p:cNvPr id="3" name="Substituent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ro-RO" smtClean="0"/>
              <a:t>Faceți clic pentru a edita stilurile de text Coordonator</a:t>
            </a:r>
          </a:p>
        </p:txBody>
      </p:sp>
      <p:sp>
        <p:nvSpPr>
          <p:cNvPr id="4" name="Rectangle 6"/>
          <p:cNvSpPr>
            <a:spLocks noGrp="1" noChangeArrowheads="1"/>
          </p:cNvSpPr>
          <p:nvPr>
            <p:ph type="dt" idx="10"/>
          </p:nvPr>
        </p:nvSpPr>
        <p:spPr>
          <a:ln/>
        </p:spPr>
        <p:txBody>
          <a:bodyPr/>
          <a:lstStyle>
            <a:lvl1pPr>
              <a:defRPr/>
            </a:lvl1pPr>
          </a:lstStyle>
          <a:p>
            <a:pPr>
              <a:defRPr/>
            </a:pPr>
            <a:r>
              <a:rPr lang="en-GB"/>
              <a:t>04/08/20</a:t>
            </a:r>
          </a:p>
        </p:txBody>
      </p:sp>
      <p:sp>
        <p:nvSpPr>
          <p:cNvPr id="5" name="Rectangle 8"/>
          <p:cNvSpPr>
            <a:spLocks noGrp="1" noChangeArrowheads="1"/>
          </p:cNvSpPr>
          <p:nvPr>
            <p:ph type="sldNum" idx="11"/>
          </p:nvPr>
        </p:nvSpPr>
        <p:spPr>
          <a:ln/>
        </p:spPr>
        <p:txBody>
          <a:bodyPr/>
          <a:lstStyle>
            <a:lvl1pPr>
              <a:defRPr/>
            </a:lvl1pPr>
          </a:lstStyle>
          <a:p>
            <a:pPr>
              <a:defRPr/>
            </a:pPr>
            <a:fld id="{CC6AB099-C276-4923-83C6-625B37CF770B}" type="slidenum">
              <a:rPr lang="en-GB"/>
              <a:pPr>
                <a:defRPr/>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smtClean="0"/>
              <a:t>Faceți clic pentru a edita stilul de titlu Coordonator</a:t>
            </a:r>
            <a:endParaRPr lang="ro-RO"/>
          </a:p>
        </p:txBody>
      </p:sp>
      <p:sp>
        <p:nvSpPr>
          <p:cNvPr id="3" name="Substituent conținut 2"/>
          <p:cNvSpPr>
            <a:spLocks noGrp="1"/>
          </p:cNvSpPr>
          <p:nvPr>
            <p:ph sz="half" idx="1"/>
          </p:nvPr>
        </p:nvSpPr>
        <p:spPr>
          <a:xfrm>
            <a:off x="457200" y="1481138"/>
            <a:ext cx="4037013" cy="45227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4" name="Substituent conținut 3"/>
          <p:cNvSpPr>
            <a:spLocks noGrp="1"/>
          </p:cNvSpPr>
          <p:nvPr>
            <p:ph sz="half" idx="2"/>
          </p:nvPr>
        </p:nvSpPr>
        <p:spPr>
          <a:xfrm>
            <a:off x="4646613" y="1481138"/>
            <a:ext cx="4037012" cy="45227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5" name="Rectangle 6"/>
          <p:cNvSpPr>
            <a:spLocks noGrp="1" noChangeArrowheads="1"/>
          </p:cNvSpPr>
          <p:nvPr>
            <p:ph type="dt" idx="10"/>
          </p:nvPr>
        </p:nvSpPr>
        <p:spPr>
          <a:ln/>
        </p:spPr>
        <p:txBody>
          <a:bodyPr/>
          <a:lstStyle>
            <a:lvl1pPr>
              <a:defRPr/>
            </a:lvl1pPr>
          </a:lstStyle>
          <a:p>
            <a:pPr>
              <a:defRPr/>
            </a:pPr>
            <a:r>
              <a:rPr lang="en-GB"/>
              <a:t>04/08/20</a:t>
            </a:r>
          </a:p>
        </p:txBody>
      </p:sp>
      <p:sp>
        <p:nvSpPr>
          <p:cNvPr id="6" name="Rectangle 8"/>
          <p:cNvSpPr>
            <a:spLocks noGrp="1" noChangeArrowheads="1"/>
          </p:cNvSpPr>
          <p:nvPr>
            <p:ph type="sldNum" idx="11"/>
          </p:nvPr>
        </p:nvSpPr>
        <p:spPr>
          <a:ln/>
        </p:spPr>
        <p:txBody>
          <a:bodyPr/>
          <a:lstStyle>
            <a:lvl1pPr>
              <a:defRPr/>
            </a:lvl1pPr>
          </a:lstStyle>
          <a:p>
            <a:pPr>
              <a:defRPr/>
            </a:pPr>
            <a:fld id="{2745B51F-FB78-4990-A51E-CC9B001827B8}" type="slidenum">
              <a:rPr lang="en-GB"/>
              <a:pPr>
                <a:defRPr/>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p:cNvSpPr>
            <a:spLocks noGrp="1"/>
          </p:cNvSpPr>
          <p:nvPr>
            <p:ph type="title"/>
          </p:nvPr>
        </p:nvSpPr>
        <p:spPr>
          <a:xfrm>
            <a:off x="457200" y="274638"/>
            <a:ext cx="8229600" cy="1143000"/>
          </a:xfrm>
        </p:spPr>
        <p:txBody>
          <a:bodyPr/>
          <a:lstStyle>
            <a:lvl1pPr>
              <a:defRPr/>
            </a:lvl1pPr>
          </a:lstStyle>
          <a:p>
            <a:r>
              <a:rPr lang="ro-RO" smtClean="0"/>
              <a:t>Faceți clic pentru a edita stilul de titlu Coordonator</a:t>
            </a:r>
            <a:endParaRPr lang="ro-RO"/>
          </a:p>
        </p:txBody>
      </p:sp>
      <p:sp>
        <p:nvSpPr>
          <p:cNvPr id="3" name="Substituent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smtClean="0"/>
              <a:t>Faceți clic pentru a edita stilurile de text Coordonator</a:t>
            </a:r>
          </a:p>
        </p:txBody>
      </p:sp>
      <p:sp>
        <p:nvSpPr>
          <p:cNvPr id="4" name="Substituent conținut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5" name="Substituent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smtClean="0"/>
              <a:t>Faceți clic pentru a edita stilurile de text Coordonator</a:t>
            </a:r>
          </a:p>
        </p:txBody>
      </p:sp>
      <p:sp>
        <p:nvSpPr>
          <p:cNvPr id="6" name="Substituent conținut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7" name="Rectangle 6"/>
          <p:cNvSpPr>
            <a:spLocks noGrp="1" noChangeArrowheads="1"/>
          </p:cNvSpPr>
          <p:nvPr>
            <p:ph type="dt" idx="10"/>
          </p:nvPr>
        </p:nvSpPr>
        <p:spPr>
          <a:ln/>
        </p:spPr>
        <p:txBody>
          <a:bodyPr/>
          <a:lstStyle>
            <a:lvl1pPr>
              <a:defRPr/>
            </a:lvl1pPr>
          </a:lstStyle>
          <a:p>
            <a:pPr>
              <a:defRPr/>
            </a:pPr>
            <a:r>
              <a:rPr lang="en-GB"/>
              <a:t>04/08/20</a:t>
            </a:r>
          </a:p>
        </p:txBody>
      </p:sp>
      <p:sp>
        <p:nvSpPr>
          <p:cNvPr id="8" name="Rectangle 8"/>
          <p:cNvSpPr>
            <a:spLocks noGrp="1" noChangeArrowheads="1"/>
          </p:cNvSpPr>
          <p:nvPr>
            <p:ph type="sldNum" idx="11"/>
          </p:nvPr>
        </p:nvSpPr>
        <p:spPr>
          <a:ln/>
        </p:spPr>
        <p:txBody>
          <a:bodyPr/>
          <a:lstStyle>
            <a:lvl1pPr>
              <a:defRPr/>
            </a:lvl1pPr>
          </a:lstStyle>
          <a:p>
            <a:pPr>
              <a:defRPr/>
            </a:pPr>
            <a:fld id="{4F8612B4-603E-425E-A4BE-88DD407EA6CC}" type="slidenum">
              <a:rPr lang="en-GB"/>
              <a:pPr>
                <a:defRPr/>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smtClean="0"/>
              <a:t>Faceți clic pentru a edita stilul de titlu Coordonator</a:t>
            </a:r>
            <a:endParaRPr lang="ro-RO"/>
          </a:p>
        </p:txBody>
      </p:sp>
      <p:sp>
        <p:nvSpPr>
          <p:cNvPr id="3" name="Rectangle 6"/>
          <p:cNvSpPr>
            <a:spLocks noGrp="1" noChangeArrowheads="1"/>
          </p:cNvSpPr>
          <p:nvPr>
            <p:ph type="dt" idx="10"/>
          </p:nvPr>
        </p:nvSpPr>
        <p:spPr>
          <a:ln/>
        </p:spPr>
        <p:txBody>
          <a:bodyPr/>
          <a:lstStyle>
            <a:lvl1pPr>
              <a:defRPr/>
            </a:lvl1pPr>
          </a:lstStyle>
          <a:p>
            <a:pPr>
              <a:defRPr/>
            </a:pPr>
            <a:r>
              <a:rPr lang="en-GB"/>
              <a:t>04/08/20</a:t>
            </a:r>
          </a:p>
        </p:txBody>
      </p:sp>
      <p:sp>
        <p:nvSpPr>
          <p:cNvPr id="4" name="Rectangle 8"/>
          <p:cNvSpPr>
            <a:spLocks noGrp="1" noChangeArrowheads="1"/>
          </p:cNvSpPr>
          <p:nvPr>
            <p:ph type="sldNum" idx="11"/>
          </p:nvPr>
        </p:nvSpPr>
        <p:spPr>
          <a:ln/>
        </p:spPr>
        <p:txBody>
          <a:bodyPr/>
          <a:lstStyle>
            <a:lvl1pPr>
              <a:defRPr/>
            </a:lvl1pPr>
          </a:lstStyle>
          <a:p>
            <a:pPr>
              <a:defRPr/>
            </a:pPr>
            <a:fld id="{64F354E4-33EC-41CE-AB12-5AF02D925F0C}" type="slidenum">
              <a:rPr lang="en-GB"/>
              <a:pPr>
                <a:defRPr/>
              </a:p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Rectangle 6"/>
          <p:cNvSpPr>
            <a:spLocks noGrp="1" noChangeArrowheads="1"/>
          </p:cNvSpPr>
          <p:nvPr>
            <p:ph type="dt" idx="10"/>
          </p:nvPr>
        </p:nvSpPr>
        <p:spPr>
          <a:ln/>
        </p:spPr>
        <p:txBody>
          <a:bodyPr/>
          <a:lstStyle>
            <a:lvl1pPr>
              <a:defRPr/>
            </a:lvl1pPr>
          </a:lstStyle>
          <a:p>
            <a:pPr>
              <a:defRPr/>
            </a:pPr>
            <a:r>
              <a:rPr lang="en-GB"/>
              <a:t>04/08/20</a:t>
            </a:r>
          </a:p>
        </p:txBody>
      </p:sp>
      <p:sp>
        <p:nvSpPr>
          <p:cNvPr id="3" name="Rectangle 8"/>
          <p:cNvSpPr>
            <a:spLocks noGrp="1" noChangeArrowheads="1"/>
          </p:cNvSpPr>
          <p:nvPr>
            <p:ph type="sldNum" idx="11"/>
          </p:nvPr>
        </p:nvSpPr>
        <p:spPr>
          <a:ln/>
        </p:spPr>
        <p:txBody>
          <a:bodyPr/>
          <a:lstStyle>
            <a:lvl1pPr>
              <a:defRPr/>
            </a:lvl1pPr>
          </a:lstStyle>
          <a:p>
            <a:pPr>
              <a:defRPr/>
            </a:pPr>
            <a:fld id="{F7C6A253-A580-4B16-B435-5F0712EEDA64}" type="slidenum">
              <a:rPr lang="en-GB"/>
              <a:pPr>
                <a:defRPr/>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457200" y="273050"/>
            <a:ext cx="3008313" cy="1162050"/>
          </a:xfrm>
        </p:spPr>
        <p:txBody>
          <a:bodyPr anchor="b"/>
          <a:lstStyle>
            <a:lvl1pPr algn="l">
              <a:defRPr sz="2000" b="1"/>
            </a:lvl1pPr>
          </a:lstStyle>
          <a:p>
            <a:r>
              <a:rPr lang="ro-RO" smtClean="0"/>
              <a:t>Faceți clic pentru a edita stilul de titlu Coordonator</a:t>
            </a:r>
            <a:endParaRPr lang="ro-RO"/>
          </a:p>
        </p:txBody>
      </p:sp>
      <p:sp>
        <p:nvSpPr>
          <p:cNvPr id="3" name="Substituent conținut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4" name="Substituent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smtClean="0"/>
              <a:t>Faceți clic pentru a edita stilurile de text Coordonator</a:t>
            </a:r>
          </a:p>
        </p:txBody>
      </p:sp>
      <p:sp>
        <p:nvSpPr>
          <p:cNvPr id="5" name="Rectangle 6"/>
          <p:cNvSpPr>
            <a:spLocks noGrp="1" noChangeArrowheads="1"/>
          </p:cNvSpPr>
          <p:nvPr>
            <p:ph type="dt" idx="10"/>
          </p:nvPr>
        </p:nvSpPr>
        <p:spPr>
          <a:ln/>
        </p:spPr>
        <p:txBody>
          <a:bodyPr/>
          <a:lstStyle>
            <a:lvl1pPr>
              <a:defRPr/>
            </a:lvl1pPr>
          </a:lstStyle>
          <a:p>
            <a:pPr>
              <a:defRPr/>
            </a:pPr>
            <a:r>
              <a:rPr lang="en-GB"/>
              <a:t>04/08/20</a:t>
            </a:r>
          </a:p>
        </p:txBody>
      </p:sp>
      <p:sp>
        <p:nvSpPr>
          <p:cNvPr id="6" name="Rectangle 8"/>
          <p:cNvSpPr>
            <a:spLocks noGrp="1" noChangeArrowheads="1"/>
          </p:cNvSpPr>
          <p:nvPr>
            <p:ph type="sldNum" idx="11"/>
          </p:nvPr>
        </p:nvSpPr>
        <p:spPr>
          <a:ln/>
        </p:spPr>
        <p:txBody>
          <a:bodyPr/>
          <a:lstStyle>
            <a:lvl1pPr>
              <a:defRPr/>
            </a:lvl1pPr>
          </a:lstStyle>
          <a:p>
            <a:pPr>
              <a:defRPr/>
            </a:pPr>
            <a:fld id="{F68D3F1A-C0FC-47EF-A5D6-1AB9C0F41760}" type="slidenum">
              <a:rPr lang="en-GB"/>
              <a:pPr>
                <a:defRPr/>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p:cNvSpPr>
            <a:spLocks noGrp="1"/>
          </p:cNvSpPr>
          <p:nvPr>
            <p:ph type="title"/>
          </p:nvPr>
        </p:nvSpPr>
        <p:spPr>
          <a:xfrm>
            <a:off x="1792288" y="4800600"/>
            <a:ext cx="5486400" cy="566738"/>
          </a:xfrm>
        </p:spPr>
        <p:txBody>
          <a:bodyPr anchor="b"/>
          <a:lstStyle>
            <a:lvl1pPr algn="l">
              <a:defRPr sz="2000" b="1"/>
            </a:lvl1pPr>
          </a:lstStyle>
          <a:p>
            <a:r>
              <a:rPr lang="ro-RO" smtClean="0"/>
              <a:t>Faceți clic pentru a edita stilul de titlu Coordonator</a:t>
            </a:r>
            <a:endParaRPr lang="ro-RO"/>
          </a:p>
        </p:txBody>
      </p:sp>
      <p:sp>
        <p:nvSpPr>
          <p:cNvPr id="3" name="Substituent imagine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ro-RO" noProof="0" smtClean="0"/>
          </a:p>
        </p:txBody>
      </p:sp>
      <p:sp>
        <p:nvSpPr>
          <p:cNvPr id="4" name="Substituent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smtClean="0"/>
              <a:t>Faceți clic pentru a edita stilurile de text Coordonator</a:t>
            </a:r>
          </a:p>
        </p:txBody>
      </p:sp>
      <p:sp>
        <p:nvSpPr>
          <p:cNvPr id="5" name="Rectangle 6"/>
          <p:cNvSpPr>
            <a:spLocks noGrp="1" noChangeArrowheads="1"/>
          </p:cNvSpPr>
          <p:nvPr>
            <p:ph type="dt" idx="10"/>
          </p:nvPr>
        </p:nvSpPr>
        <p:spPr>
          <a:ln/>
        </p:spPr>
        <p:txBody>
          <a:bodyPr/>
          <a:lstStyle>
            <a:lvl1pPr>
              <a:defRPr/>
            </a:lvl1pPr>
          </a:lstStyle>
          <a:p>
            <a:pPr>
              <a:defRPr/>
            </a:pPr>
            <a:r>
              <a:rPr lang="en-GB"/>
              <a:t>04/08/20</a:t>
            </a:r>
          </a:p>
        </p:txBody>
      </p:sp>
      <p:sp>
        <p:nvSpPr>
          <p:cNvPr id="6" name="Rectangle 8"/>
          <p:cNvSpPr>
            <a:spLocks noGrp="1" noChangeArrowheads="1"/>
          </p:cNvSpPr>
          <p:nvPr>
            <p:ph type="sldNum" idx="11"/>
          </p:nvPr>
        </p:nvSpPr>
        <p:spPr>
          <a:ln/>
        </p:spPr>
        <p:txBody>
          <a:bodyPr/>
          <a:lstStyle>
            <a:lvl1pPr>
              <a:defRPr/>
            </a:lvl1pPr>
          </a:lstStyle>
          <a:p>
            <a:pPr>
              <a:defRPr/>
            </a:pPr>
            <a:fld id="{B197BAB7-A26D-47F8-A5E4-94544AB53742}" type="slidenum">
              <a:rPr lang="en-GB"/>
              <a:pPr>
                <a:defRPr/>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ro-RO" smtClean="0"/>
              <a:t>Faceți clic pentru a edita stilul de titlu Coordonator</a:t>
            </a:r>
            <a:endParaRPr lang="ro-RO"/>
          </a:p>
        </p:txBody>
      </p:sp>
      <p:sp>
        <p:nvSpPr>
          <p:cNvPr id="3" name="Substituent text vertical 2"/>
          <p:cNvSpPr>
            <a:spLocks noGrp="1"/>
          </p:cNvSpPr>
          <p:nvPr>
            <p:ph type="body" orient="vert" idx="1"/>
          </p:nvPr>
        </p:nvSpPr>
        <p:spPr/>
        <p:txBody>
          <a:bodyPr vert="eaVert"/>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4" name="Rectangle 6"/>
          <p:cNvSpPr>
            <a:spLocks noGrp="1" noChangeArrowheads="1"/>
          </p:cNvSpPr>
          <p:nvPr>
            <p:ph type="dt" idx="10"/>
          </p:nvPr>
        </p:nvSpPr>
        <p:spPr>
          <a:ln/>
        </p:spPr>
        <p:txBody>
          <a:bodyPr/>
          <a:lstStyle>
            <a:lvl1pPr>
              <a:defRPr/>
            </a:lvl1pPr>
          </a:lstStyle>
          <a:p>
            <a:pPr>
              <a:defRPr/>
            </a:pPr>
            <a:r>
              <a:rPr lang="en-GB"/>
              <a:t>04/08/20</a:t>
            </a:r>
          </a:p>
        </p:txBody>
      </p:sp>
      <p:sp>
        <p:nvSpPr>
          <p:cNvPr id="5" name="Rectangle 8"/>
          <p:cNvSpPr>
            <a:spLocks noGrp="1" noChangeArrowheads="1"/>
          </p:cNvSpPr>
          <p:nvPr>
            <p:ph type="sldNum" idx="11"/>
          </p:nvPr>
        </p:nvSpPr>
        <p:spPr>
          <a:ln/>
        </p:spPr>
        <p:txBody>
          <a:bodyPr/>
          <a:lstStyle>
            <a:lvl1pPr>
              <a:defRPr/>
            </a:lvl1pPr>
          </a:lstStyle>
          <a:p>
            <a:pPr>
              <a:defRPr/>
            </a:pPr>
            <a:fld id="{10E65109-0854-4C4A-A81C-4A40C26A99F7}" type="slidenum">
              <a:rPr lang="en-GB"/>
              <a:pPr>
                <a:defRPr/>
              </a:pPr>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p:cNvSpPr>
            <a:spLocks noGrp="1"/>
          </p:cNvSpPr>
          <p:nvPr>
            <p:ph type="title" orient="vert"/>
          </p:nvPr>
        </p:nvSpPr>
        <p:spPr>
          <a:xfrm>
            <a:off x="6627813" y="274638"/>
            <a:ext cx="2055812" cy="5729287"/>
          </a:xfrm>
        </p:spPr>
        <p:txBody>
          <a:bodyPr vert="eaVert"/>
          <a:lstStyle/>
          <a:p>
            <a:r>
              <a:rPr lang="ro-RO" smtClean="0"/>
              <a:t>Faceți clic pentru a edita stilul de titlu Coordonator</a:t>
            </a:r>
            <a:endParaRPr lang="ro-RO"/>
          </a:p>
        </p:txBody>
      </p:sp>
      <p:sp>
        <p:nvSpPr>
          <p:cNvPr id="3" name="Substituent text vertical 2"/>
          <p:cNvSpPr>
            <a:spLocks noGrp="1"/>
          </p:cNvSpPr>
          <p:nvPr>
            <p:ph type="body" orient="vert" idx="1"/>
          </p:nvPr>
        </p:nvSpPr>
        <p:spPr>
          <a:xfrm>
            <a:off x="457200" y="274638"/>
            <a:ext cx="6018213" cy="5729287"/>
          </a:xfrm>
        </p:spPr>
        <p:txBody>
          <a:bodyPr vert="eaVert"/>
          <a:lstStyle/>
          <a:p>
            <a:pPr lvl="0"/>
            <a:r>
              <a:rPr lang="ro-RO" smtClean="0"/>
              <a:t>Faceți clic pentru a edita stilurile de text Coordonator</a:t>
            </a:r>
          </a:p>
          <a:p>
            <a:pPr lvl="1"/>
            <a:r>
              <a:rPr lang="ro-RO" smtClean="0"/>
              <a:t>Al doilea nivel</a:t>
            </a:r>
          </a:p>
          <a:p>
            <a:pPr lvl="2"/>
            <a:r>
              <a:rPr lang="ro-RO" smtClean="0"/>
              <a:t>Al treilea nivel</a:t>
            </a:r>
          </a:p>
          <a:p>
            <a:pPr lvl="3"/>
            <a:r>
              <a:rPr lang="ro-RO" smtClean="0"/>
              <a:t>Al patrulea nivel</a:t>
            </a:r>
          </a:p>
          <a:p>
            <a:pPr lvl="4"/>
            <a:r>
              <a:rPr lang="ro-RO" smtClean="0"/>
              <a:t>Al cincilea nivel</a:t>
            </a:r>
            <a:endParaRPr lang="ro-RO"/>
          </a:p>
        </p:txBody>
      </p:sp>
      <p:sp>
        <p:nvSpPr>
          <p:cNvPr id="4" name="Rectangle 6"/>
          <p:cNvSpPr>
            <a:spLocks noGrp="1" noChangeArrowheads="1"/>
          </p:cNvSpPr>
          <p:nvPr>
            <p:ph type="dt" idx="10"/>
          </p:nvPr>
        </p:nvSpPr>
        <p:spPr>
          <a:ln/>
        </p:spPr>
        <p:txBody>
          <a:bodyPr/>
          <a:lstStyle>
            <a:lvl1pPr>
              <a:defRPr/>
            </a:lvl1pPr>
          </a:lstStyle>
          <a:p>
            <a:pPr>
              <a:defRPr/>
            </a:pPr>
            <a:r>
              <a:rPr lang="en-GB"/>
              <a:t>04/08/20</a:t>
            </a:r>
          </a:p>
        </p:txBody>
      </p:sp>
      <p:sp>
        <p:nvSpPr>
          <p:cNvPr id="5" name="Rectangle 8"/>
          <p:cNvSpPr>
            <a:spLocks noGrp="1" noChangeArrowheads="1"/>
          </p:cNvSpPr>
          <p:nvPr>
            <p:ph type="sldNum" idx="11"/>
          </p:nvPr>
        </p:nvSpPr>
        <p:spPr>
          <a:ln/>
        </p:spPr>
        <p:txBody>
          <a:bodyPr/>
          <a:lstStyle>
            <a:lvl1pPr>
              <a:defRPr/>
            </a:lvl1pPr>
          </a:lstStyle>
          <a:p>
            <a:pPr>
              <a:defRPr/>
            </a:pPr>
            <a:fld id="{748F1DC8-D3C6-40E6-AD9A-5F23D696595A}" type="slidenum">
              <a:rPr lang="en-GB"/>
              <a:pPr>
                <a:defRPr/>
              </a:pPr>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Aspect particularizat">
    <p:spTree>
      <p:nvGrpSpPr>
        <p:cNvPr id="1" name=""/>
        <p:cNvGrpSpPr/>
        <p:nvPr/>
      </p:nvGrpSpPr>
      <p:grpSpPr>
        <a:xfrm>
          <a:off x="0" y="0"/>
          <a:ext cx="0" cy="0"/>
          <a:chOff x="0" y="0"/>
          <a:chExt cx="0" cy="0"/>
        </a:xfrm>
      </p:grpSpPr>
      <p:sp>
        <p:nvSpPr>
          <p:cNvPr id="2" name="Titlu 1"/>
          <p:cNvSpPr>
            <a:spLocks noGrp="1"/>
          </p:cNvSpPr>
          <p:nvPr>
            <p:ph type="title"/>
          </p:nvPr>
        </p:nvSpPr>
        <p:spPr>
          <a:xfrm>
            <a:off x="457200" y="274638"/>
            <a:ext cx="8226425" cy="1139825"/>
          </a:xfrm>
        </p:spPr>
        <p:txBody>
          <a:bodyPr/>
          <a:lstStyle/>
          <a:p>
            <a:r>
              <a:rPr lang="ro-RO" smtClean="0"/>
              <a:t>Faceți clic pentru a edita stilul de titlu Coordonator</a:t>
            </a:r>
            <a:endParaRPr lang="ro-RO"/>
          </a:p>
        </p:txBody>
      </p:sp>
      <p:sp>
        <p:nvSpPr>
          <p:cNvPr id="3" name="Rectangle 6"/>
          <p:cNvSpPr>
            <a:spLocks noGrp="1" noChangeArrowheads="1"/>
          </p:cNvSpPr>
          <p:nvPr>
            <p:ph type="dt" idx="10"/>
          </p:nvPr>
        </p:nvSpPr>
        <p:spPr>
          <a:ln/>
        </p:spPr>
        <p:txBody>
          <a:bodyPr/>
          <a:lstStyle>
            <a:lvl1pPr>
              <a:defRPr/>
            </a:lvl1pPr>
          </a:lstStyle>
          <a:p>
            <a:pPr>
              <a:defRPr/>
            </a:pPr>
            <a:r>
              <a:rPr lang="en-GB"/>
              <a:t>04/08/20</a:t>
            </a:r>
          </a:p>
        </p:txBody>
      </p:sp>
      <p:sp>
        <p:nvSpPr>
          <p:cNvPr id="4" name="Rectangle 8"/>
          <p:cNvSpPr>
            <a:spLocks noGrp="1" noChangeArrowheads="1"/>
          </p:cNvSpPr>
          <p:nvPr>
            <p:ph type="sldNum" idx="11"/>
          </p:nvPr>
        </p:nvSpPr>
        <p:spPr>
          <a:ln/>
        </p:spPr>
        <p:txBody>
          <a:bodyPr/>
          <a:lstStyle>
            <a:lvl1pPr>
              <a:defRPr/>
            </a:lvl1pPr>
          </a:lstStyle>
          <a:p>
            <a:pPr>
              <a:defRPr/>
            </a:pPr>
            <a:fld id="{079929E9-621C-4688-B537-A68DE0C13611}"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BB406E-15ED-405E-A1FF-F9364C154B8C}" type="datetimeFigureOut">
              <a:rPr lang="en-GB" smtClean="0"/>
              <a:pPr/>
              <a:t>24/08/2020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DA0258-BBC1-4B07-BE27-C3AA83E7A778}" type="slidenum">
              <a:rPr lang="en-GB" smtClean="0"/>
              <a:pPr/>
              <a:t>‹#›</a:t>
            </a:fld>
            <a:endParaRPr lang="en-GB"/>
          </a:p>
        </p:txBody>
      </p:sp>
    </p:spTree>
    <p:extLst>
      <p:ext uri="{BB962C8B-B14F-4D97-AF65-F5344CB8AC3E}">
        <p14:creationId xmlns:p14="http://schemas.microsoft.com/office/powerpoint/2010/main" xmlns="" val="20545273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5" name="Freeform 1"/>
          <p:cNvSpPr>
            <a:spLocks noChangeArrowheads="1"/>
          </p:cNvSpPr>
          <p:nvPr/>
        </p:nvSpPr>
        <p:spPr bwMode="auto">
          <a:xfrm>
            <a:off x="500063" y="5945188"/>
            <a:ext cx="4940300" cy="920750"/>
          </a:xfrm>
          <a:custGeom>
            <a:avLst/>
            <a:gdLst/>
            <a:ahLst/>
            <a:cxnLst>
              <a:cxn ang="0">
                <a:pos x="0" y="2"/>
              </a:cxn>
              <a:cxn ang="0">
                <a:pos x="7485" y="337"/>
              </a:cxn>
              <a:cxn ang="0">
                <a:pos x="5558" y="337"/>
              </a:cxn>
              <a:cxn ang="0">
                <a:pos x="1" y="0"/>
              </a:cxn>
            </a:cxnLst>
            <a:rect l="0" t="0" r="r" b="b"/>
            <a:pathLst>
              <a:path w="7485" h="337">
                <a:moveTo>
                  <a:pt x="0" y="2"/>
                </a:moveTo>
                <a:lnTo>
                  <a:pt x="7485" y="337"/>
                </a:lnTo>
                <a:lnTo>
                  <a:pt x="5558" y="337"/>
                </a:lnTo>
                <a:lnTo>
                  <a:pt x="1" y="0"/>
                </a:lnTo>
              </a:path>
            </a:pathLst>
          </a:custGeom>
          <a:solidFill>
            <a:srgbClr val="9FCBDC">
              <a:alpha val="39999"/>
            </a:srgbClr>
          </a:solidFill>
          <a:ln w="9525" cap="flat">
            <a:noFill/>
            <a:round/>
            <a:headEnd/>
            <a:tailEnd/>
          </a:ln>
          <a:effectLst/>
        </p:spPr>
        <p:txBody>
          <a:bodyPr wrap="none" anchor="ctr"/>
          <a:lstStyle/>
          <a:p>
            <a:pPr>
              <a:defRPr/>
            </a:pPr>
            <a:endParaRPr lang="ro-RO"/>
          </a:p>
        </p:txBody>
      </p:sp>
      <p:sp>
        <p:nvSpPr>
          <p:cNvPr id="1026" name="Freeform 2"/>
          <p:cNvSpPr>
            <a:spLocks noChangeArrowheads="1"/>
          </p:cNvSpPr>
          <p:nvPr/>
        </p:nvSpPr>
        <p:spPr bwMode="auto">
          <a:xfrm>
            <a:off x="485775" y="5938838"/>
            <a:ext cx="3689350" cy="933450"/>
          </a:xfrm>
          <a:custGeom>
            <a:avLst/>
            <a:gdLst/>
            <a:ahLst/>
            <a:cxnLst>
              <a:cxn ang="0">
                <a:pos x="0" y="0"/>
              </a:cxn>
              <a:cxn ang="0">
                <a:pos x="5591" y="585"/>
              </a:cxn>
              <a:cxn ang="0">
                <a:pos x="4415" y="588"/>
              </a:cxn>
              <a:cxn ang="0">
                <a:pos x="12" y="4"/>
              </a:cxn>
            </a:cxnLst>
            <a:rect l="0" t="0" r="r" b="b"/>
            <a:pathLst>
              <a:path w="5591" h="588">
                <a:moveTo>
                  <a:pt x="0" y="0"/>
                </a:moveTo>
                <a:lnTo>
                  <a:pt x="5591" y="585"/>
                </a:lnTo>
                <a:lnTo>
                  <a:pt x="4415" y="588"/>
                </a:lnTo>
                <a:lnTo>
                  <a:pt x="12" y="4"/>
                </a:lnTo>
              </a:path>
            </a:pathLst>
          </a:custGeom>
          <a:solidFill>
            <a:srgbClr val="000000"/>
          </a:solidFill>
          <a:ln w="9525" cap="flat">
            <a:noFill/>
            <a:round/>
            <a:headEnd/>
            <a:tailEnd/>
          </a:ln>
          <a:effectLst/>
        </p:spPr>
        <p:txBody>
          <a:bodyPr wrap="none" anchor="ctr"/>
          <a:lstStyle/>
          <a:p>
            <a:pPr>
              <a:defRPr/>
            </a:pPr>
            <a:endParaRPr lang="ro-RO"/>
          </a:p>
        </p:txBody>
      </p:sp>
      <p:sp>
        <p:nvSpPr>
          <p:cNvPr id="1027" name="AutoShape 3"/>
          <p:cNvSpPr>
            <a:spLocks noChangeArrowheads="1"/>
          </p:cNvSpPr>
          <p:nvPr/>
        </p:nvSpPr>
        <p:spPr bwMode="auto">
          <a:xfrm>
            <a:off x="-6350" y="5791200"/>
            <a:ext cx="3402013" cy="1081088"/>
          </a:xfrm>
          <a:prstGeom prst="rtTriangle">
            <a:avLst/>
          </a:prstGeom>
          <a:blipFill dpi="0" rotWithShape="0">
            <a:blip r:embed="rId14"/>
            <a:srcRect/>
            <a:tile tx="0" ty="0" sx="100000" sy="100000" flip="none" algn="tl"/>
          </a:blipFill>
          <a:ln w="9525" cap="flat">
            <a:noFill/>
            <a:round/>
            <a:headEnd/>
            <a:tailEnd/>
          </a:ln>
          <a:effectLst/>
        </p:spPr>
        <p:txBody>
          <a:bodyPr wrap="none" anchor="ctr"/>
          <a:lstStyle/>
          <a:p>
            <a:pPr>
              <a:defRPr/>
            </a:pPr>
            <a:endParaRPr lang="ro-RO"/>
          </a:p>
        </p:txBody>
      </p:sp>
      <p:sp>
        <p:nvSpPr>
          <p:cNvPr id="1028" name="Line 4"/>
          <p:cNvSpPr>
            <a:spLocks noChangeShapeType="1"/>
          </p:cNvSpPr>
          <p:nvPr/>
        </p:nvSpPr>
        <p:spPr bwMode="auto">
          <a:xfrm>
            <a:off x="-9525" y="5788025"/>
            <a:ext cx="3405188" cy="1084263"/>
          </a:xfrm>
          <a:prstGeom prst="line">
            <a:avLst/>
          </a:prstGeom>
          <a:noFill/>
          <a:ln w="12240" cap="flat">
            <a:solidFill>
              <a:srgbClr val="196F85"/>
            </a:solidFill>
            <a:miter lim="800000"/>
            <a:headEnd/>
            <a:tailEnd/>
          </a:ln>
          <a:effectLst/>
        </p:spPr>
        <p:txBody>
          <a:bodyPr/>
          <a:lstStyle/>
          <a:p>
            <a:pPr>
              <a:defRPr/>
            </a:pPr>
            <a:endParaRPr lang="ro-RO"/>
          </a:p>
        </p:txBody>
      </p:sp>
      <p:sp>
        <p:nvSpPr>
          <p:cNvPr id="1029" name="AutoShape 5"/>
          <p:cNvSpPr>
            <a:spLocks noChangeArrowheads="1"/>
          </p:cNvSpPr>
          <p:nvPr/>
        </p:nvSpPr>
        <p:spPr bwMode="auto">
          <a:xfrm>
            <a:off x="0" y="4664075"/>
            <a:ext cx="9150350" cy="1588"/>
          </a:xfrm>
          <a:prstGeom prst="rtTriangle">
            <a:avLst/>
          </a:prstGeom>
          <a:gradFill rotWithShape="0">
            <a:gsLst>
              <a:gs pos="0">
                <a:srgbClr val="007795"/>
              </a:gs>
              <a:gs pos="50000">
                <a:srgbClr val="4BBADE"/>
              </a:gs>
              <a:gs pos="100000">
                <a:srgbClr val="007795"/>
              </a:gs>
            </a:gsLst>
            <a:lin ang="13800000" scaled="1"/>
          </a:gradFill>
          <a:ln w="9525" cap="flat">
            <a:noFill/>
            <a:round/>
            <a:headEnd/>
            <a:tailEnd/>
          </a:ln>
          <a:effectLst/>
        </p:spPr>
        <p:txBody>
          <a:bodyPr wrap="none" anchor="ctr"/>
          <a:lstStyle/>
          <a:p>
            <a:pPr>
              <a:defRPr/>
            </a:pPr>
            <a:endParaRPr lang="ro-RO"/>
          </a:p>
        </p:txBody>
      </p:sp>
      <p:sp>
        <p:nvSpPr>
          <p:cNvPr id="1031" name="Rectangle 6"/>
          <p:cNvSpPr>
            <a:spLocks noGrp="1" noChangeArrowheads="1"/>
          </p:cNvSpPr>
          <p:nvPr>
            <p:ph type="title"/>
          </p:nvPr>
        </p:nvSpPr>
        <p:spPr bwMode="auto">
          <a:xfrm>
            <a:off x="685800" y="1752600"/>
            <a:ext cx="7769225" cy="1825625"/>
          </a:xfrm>
          <a:prstGeom prst="rect">
            <a:avLst/>
          </a:prstGeom>
          <a:noFill/>
          <a:ln w="9525">
            <a:noFill/>
            <a:round/>
            <a:headEnd/>
            <a:tailEnd/>
          </a:ln>
        </p:spPr>
        <p:txBody>
          <a:bodyPr vert="horz" wrap="square" lIns="90000" tIns="45000" rIns="90000" bIns="45000" numCol="1" anchor="b" anchorCtr="0" compatLnSpc="1">
            <a:prstTxWarp prst="textNoShape">
              <a:avLst/>
            </a:prstTxWarp>
          </a:bodyPr>
          <a:lstStyle/>
          <a:p>
            <a:pPr lvl="0"/>
            <a:r>
              <a:rPr lang="en-GB" smtClean="0"/>
              <a:t>Click to edit the title text format</a:t>
            </a:r>
          </a:p>
        </p:txBody>
      </p:sp>
      <p:grpSp>
        <p:nvGrpSpPr>
          <p:cNvPr id="4" name="Group 7"/>
          <p:cNvGrpSpPr>
            <a:grpSpLocks/>
          </p:cNvGrpSpPr>
          <p:nvPr/>
        </p:nvGrpSpPr>
        <p:grpSpPr bwMode="auto">
          <a:xfrm>
            <a:off x="-3175" y="4953000"/>
            <a:ext cx="9144000" cy="1908175"/>
            <a:chOff x="-2" y="3120"/>
            <a:chExt cx="5760" cy="1202"/>
          </a:xfrm>
        </p:grpSpPr>
        <p:sp>
          <p:nvSpPr>
            <p:cNvPr id="2" name="Freeform 8"/>
            <p:cNvSpPr>
              <a:spLocks noChangeArrowheads="1"/>
            </p:cNvSpPr>
            <p:nvPr/>
          </p:nvSpPr>
          <p:spPr bwMode="auto">
            <a:xfrm>
              <a:off x="1063" y="3120"/>
              <a:ext cx="4695" cy="305"/>
            </a:xfrm>
            <a:custGeom>
              <a:avLst/>
              <a:gdLst/>
              <a:ahLst/>
              <a:cxnLst>
                <a:cxn ang="0">
                  <a:pos x="4697" y="0"/>
                </a:cxn>
                <a:cxn ang="0">
                  <a:pos x="4697" y="367"/>
                </a:cxn>
                <a:cxn ang="0">
                  <a:pos x="0" y="218"/>
                </a:cxn>
                <a:cxn ang="0">
                  <a:pos x="4697" y="0"/>
                </a:cxn>
              </a:cxnLst>
              <a:rect l="0" t="0" r="r" b="b"/>
              <a:pathLst>
                <a:path w="4697" h="367">
                  <a:moveTo>
                    <a:pt x="4697" y="0"/>
                  </a:moveTo>
                  <a:lnTo>
                    <a:pt x="4697" y="367"/>
                  </a:lnTo>
                  <a:lnTo>
                    <a:pt x="0" y="218"/>
                  </a:lnTo>
                  <a:lnTo>
                    <a:pt x="4697" y="0"/>
                  </a:lnTo>
                  <a:close/>
                </a:path>
              </a:pathLst>
            </a:custGeom>
            <a:solidFill>
              <a:srgbClr val="9FCBDC">
                <a:alpha val="39999"/>
              </a:srgbClr>
            </a:solidFill>
            <a:ln w="9525" cap="flat">
              <a:noFill/>
              <a:round/>
              <a:headEnd/>
              <a:tailEnd/>
            </a:ln>
            <a:effectLst/>
          </p:spPr>
          <p:txBody>
            <a:bodyPr wrap="none" anchor="ctr"/>
            <a:lstStyle/>
            <a:p>
              <a:pPr>
                <a:defRPr/>
              </a:pPr>
              <a:endParaRPr lang="ro-RO"/>
            </a:p>
          </p:txBody>
        </p:sp>
        <p:sp>
          <p:nvSpPr>
            <p:cNvPr id="1033" name="Freeform 9"/>
            <p:cNvSpPr>
              <a:spLocks noChangeArrowheads="1"/>
            </p:cNvSpPr>
            <p:nvPr/>
          </p:nvSpPr>
          <p:spPr bwMode="auto">
            <a:xfrm>
              <a:off x="22" y="3299"/>
              <a:ext cx="5736" cy="495"/>
            </a:xfrm>
            <a:custGeom>
              <a:avLst/>
              <a:gdLst/>
              <a:ahLst/>
              <a:cxnLst>
                <a:cxn ang="0">
                  <a:pos x="0" y="0"/>
                </a:cxn>
                <a:cxn ang="0">
                  <a:pos x="5760" y="0"/>
                </a:cxn>
                <a:cxn ang="0">
                  <a:pos x="5760" y="528"/>
                </a:cxn>
                <a:cxn ang="0">
                  <a:pos x="48" y="0"/>
                </a:cxn>
              </a:cxnLst>
              <a:rect l="0" t="0" r="r" b="b"/>
              <a:pathLst>
                <a:path w="5760" h="528">
                  <a:moveTo>
                    <a:pt x="0" y="0"/>
                  </a:moveTo>
                  <a:lnTo>
                    <a:pt x="5760" y="0"/>
                  </a:lnTo>
                  <a:lnTo>
                    <a:pt x="5760" y="528"/>
                  </a:lnTo>
                  <a:lnTo>
                    <a:pt x="48" y="0"/>
                  </a:lnTo>
                </a:path>
              </a:pathLst>
            </a:custGeom>
            <a:solidFill>
              <a:srgbClr val="000000"/>
            </a:solidFill>
            <a:ln w="9525" cap="flat">
              <a:noFill/>
              <a:round/>
              <a:headEnd/>
              <a:tailEnd/>
            </a:ln>
            <a:effectLst/>
          </p:spPr>
          <p:txBody>
            <a:bodyPr wrap="none" anchor="ctr"/>
            <a:lstStyle/>
            <a:p>
              <a:pPr>
                <a:defRPr/>
              </a:pPr>
              <a:endParaRPr lang="ro-RO"/>
            </a:p>
          </p:txBody>
        </p:sp>
        <p:sp>
          <p:nvSpPr>
            <p:cNvPr id="1034" name="Freeform 10"/>
            <p:cNvSpPr>
              <a:spLocks noChangeArrowheads="1"/>
            </p:cNvSpPr>
            <p:nvPr/>
          </p:nvSpPr>
          <p:spPr bwMode="auto">
            <a:xfrm>
              <a:off x="0" y="3150"/>
              <a:ext cx="5758" cy="1172"/>
            </a:xfrm>
            <a:custGeom>
              <a:avLst/>
              <a:gdLst/>
              <a:ahLst/>
              <a:cxnLst>
                <a:cxn ang="0">
                  <a:pos x="0" y="0"/>
                </a:cxn>
                <a:cxn ang="0">
                  <a:pos x="0" y="1248"/>
                </a:cxn>
                <a:cxn ang="0">
                  <a:pos x="5760" y="1248"/>
                </a:cxn>
                <a:cxn ang="0">
                  <a:pos x="5760" y="528"/>
                </a:cxn>
                <a:cxn ang="0">
                  <a:pos x="0" y="0"/>
                </a:cxn>
              </a:cxnLst>
              <a:rect l="0" t="0" r="r" b="b"/>
              <a:pathLst>
                <a:path w="5760" h="1248">
                  <a:moveTo>
                    <a:pt x="0" y="0"/>
                  </a:moveTo>
                  <a:lnTo>
                    <a:pt x="0" y="1248"/>
                  </a:lnTo>
                  <a:lnTo>
                    <a:pt x="5760" y="1248"/>
                  </a:lnTo>
                  <a:lnTo>
                    <a:pt x="5760" y="528"/>
                  </a:lnTo>
                  <a:lnTo>
                    <a:pt x="0" y="0"/>
                  </a:lnTo>
                  <a:close/>
                </a:path>
              </a:pathLst>
            </a:custGeom>
            <a:blipFill dpi="0" rotWithShape="0">
              <a:blip r:embed="rId14"/>
              <a:srcRect/>
              <a:tile tx="0" ty="0" sx="100000" sy="100000" flip="none" algn="tl"/>
            </a:blipFill>
            <a:ln w="9525" cap="flat">
              <a:noFill/>
              <a:round/>
              <a:headEnd/>
              <a:tailEnd/>
            </a:ln>
            <a:effectLst/>
          </p:spPr>
          <p:txBody>
            <a:bodyPr wrap="none" anchor="ctr"/>
            <a:lstStyle/>
            <a:p>
              <a:pPr>
                <a:defRPr/>
              </a:pPr>
              <a:endParaRPr lang="ro-RO"/>
            </a:p>
          </p:txBody>
        </p:sp>
        <p:sp>
          <p:nvSpPr>
            <p:cNvPr id="1035" name="Line 11"/>
            <p:cNvSpPr>
              <a:spLocks noChangeShapeType="1"/>
            </p:cNvSpPr>
            <p:nvPr/>
          </p:nvSpPr>
          <p:spPr bwMode="auto">
            <a:xfrm>
              <a:off x="-2" y="3148"/>
              <a:ext cx="5760" cy="496"/>
            </a:xfrm>
            <a:prstGeom prst="line">
              <a:avLst/>
            </a:prstGeom>
            <a:noFill/>
            <a:ln w="12240" cap="flat">
              <a:solidFill>
                <a:srgbClr val="196F85"/>
              </a:solidFill>
              <a:miter lim="800000"/>
              <a:headEnd/>
              <a:tailEnd/>
            </a:ln>
            <a:effectLst/>
          </p:spPr>
          <p:txBody>
            <a:bodyPr/>
            <a:lstStyle/>
            <a:p>
              <a:pPr>
                <a:defRPr/>
              </a:pPr>
              <a:endParaRPr lang="ro-RO"/>
            </a:p>
          </p:txBody>
        </p:sp>
      </p:grpSp>
      <p:sp>
        <p:nvSpPr>
          <p:cNvPr id="1036" name="Rectangle 12"/>
          <p:cNvSpPr>
            <a:spLocks noGrp="1" noChangeArrowheads="1"/>
          </p:cNvSpPr>
          <p:nvPr>
            <p:ph type="dt"/>
          </p:nvPr>
        </p:nvSpPr>
        <p:spPr bwMode="auto">
          <a:xfrm>
            <a:off x="6726238" y="6408738"/>
            <a:ext cx="1916112" cy="361950"/>
          </a:xfrm>
          <a:prstGeom prst="rect">
            <a:avLst/>
          </a:prstGeom>
          <a:noFill/>
          <a:ln w="9525" cap="flat">
            <a:noFill/>
            <a:round/>
            <a:headEnd/>
            <a:tailEnd/>
          </a:ln>
          <a:effectLst/>
        </p:spPr>
        <p:txBody>
          <a:bodyPr vert="horz" wrap="square" lIns="90000" tIns="45000" rIns="90000" bIns="45000" numCol="1" anchor="t"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mtClean="0">
                <a:solidFill>
                  <a:srgbClr val="000000"/>
                </a:solidFill>
                <a:ea typeface="+mn-ea"/>
                <a:cs typeface="+mn-cs"/>
              </a:defRPr>
            </a:lvl1pPr>
          </a:lstStyle>
          <a:p>
            <a:pPr>
              <a:defRPr/>
            </a:pPr>
            <a:r>
              <a:rPr lang="en-GB"/>
              <a:t>04/08/20</a:t>
            </a:r>
          </a:p>
        </p:txBody>
      </p:sp>
      <p:sp>
        <p:nvSpPr>
          <p:cNvPr id="1037" name="Text Box 13"/>
          <p:cNvSpPr txBox="1">
            <a:spLocks noChangeArrowheads="1"/>
          </p:cNvSpPr>
          <p:nvPr/>
        </p:nvSpPr>
        <p:spPr bwMode="auto">
          <a:xfrm>
            <a:off x="4379913" y="6408738"/>
            <a:ext cx="2351087" cy="365125"/>
          </a:xfrm>
          <a:prstGeom prst="rect">
            <a:avLst/>
          </a:prstGeom>
          <a:noFill/>
          <a:ln w="9525" cap="flat">
            <a:noFill/>
            <a:round/>
            <a:headEnd/>
            <a:tailEnd/>
          </a:ln>
          <a:effectLst/>
        </p:spPr>
        <p:txBody>
          <a:bodyPr wrap="none" anchor="ctr"/>
          <a:lstStyle/>
          <a:p>
            <a:pPr>
              <a:defRPr/>
            </a:pPr>
            <a:endParaRPr lang="ro-RO"/>
          </a:p>
        </p:txBody>
      </p:sp>
      <p:sp>
        <p:nvSpPr>
          <p:cNvPr id="1038" name="Rectangle 14"/>
          <p:cNvSpPr>
            <a:spLocks noGrp="1" noChangeArrowheads="1"/>
          </p:cNvSpPr>
          <p:nvPr>
            <p:ph type="sldNum"/>
          </p:nvPr>
        </p:nvSpPr>
        <p:spPr bwMode="auto">
          <a:xfrm>
            <a:off x="8647113" y="6408738"/>
            <a:ext cx="361950" cy="361950"/>
          </a:xfrm>
          <a:prstGeom prst="rect">
            <a:avLst/>
          </a:prstGeom>
          <a:noFill/>
          <a:ln w="9525" cap="flat">
            <a:noFill/>
            <a:round/>
            <a:headEnd/>
            <a:tailEnd/>
          </a:ln>
          <a:effectLst/>
        </p:spPr>
        <p:txBody>
          <a:bodyPr vert="horz" wrap="square" lIns="90000" tIns="45000" rIns="90000" bIns="45000" numCol="1" anchor="t"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mtClean="0">
                <a:solidFill>
                  <a:srgbClr val="000000"/>
                </a:solidFill>
                <a:ea typeface="+mn-ea"/>
                <a:cs typeface="+mn-cs"/>
              </a:defRPr>
            </a:lvl1pPr>
          </a:lstStyle>
          <a:p>
            <a:pPr>
              <a:defRPr/>
            </a:pPr>
            <a:fld id="{9BB2C5A1-155C-4150-A98D-C8BAF83408DC}" type="slidenum">
              <a:rPr lang="en-GB"/>
              <a:pPr>
                <a:defRPr/>
              </a:pPr>
              <a:t>‹#›</a:t>
            </a:fld>
            <a:endParaRPr lang="en-GB"/>
          </a:p>
        </p:txBody>
      </p:sp>
      <p:sp>
        <p:nvSpPr>
          <p:cNvPr id="3" name="Rectangle 15"/>
          <p:cNvSpPr>
            <a:spLocks noGrp="1" noChangeArrowheads="1"/>
          </p:cNvSpPr>
          <p:nvPr>
            <p:ph type="body" idx="1"/>
          </p:nvPr>
        </p:nvSpPr>
        <p:spPr bwMode="auto">
          <a:xfrm>
            <a:off x="457200" y="1604963"/>
            <a:ext cx="8226425" cy="4522787"/>
          </a:xfrm>
          <a:prstGeom prst="rect">
            <a:avLst/>
          </a:prstGeom>
          <a:noFill/>
          <a:ln w="9525">
            <a:noFill/>
            <a:round/>
            <a:headEnd/>
            <a:tailEnd/>
          </a:ln>
        </p:spPr>
        <p:txBody>
          <a:bodyPr vert="horz" wrap="square" lIns="0" tIns="6840" rIns="0" bIns="0" numCol="1" anchor="t" anchorCtr="0" compatLnSpc="1">
            <a:prstTxWarp prst="textNoShape">
              <a:avLst/>
            </a:prstTxWarp>
          </a:bodyPr>
          <a:lstStyle/>
          <a:p>
            <a:pPr lvl="0"/>
            <a:r>
              <a:rPr lang="en-GB" smtClean="0"/>
              <a:t>Click to edit the outline text format</a:t>
            </a:r>
          </a:p>
          <a:p>
            <a:pPr lvl="1"/>
            <a:r>
              <a:rPr lang="en-GB" smtClean="0"/>
              <a:t>Second Outline Level</a:t>
            </a:r>
          </a:p>
          <a:p>
            <a:pPr lvl="2"/>
            <a:r>
              <a:rPr lang="en-GB" smtClean="0"/>
              <a:t>Third Outline Level</a:t>
            </a:r>
          </a:p>
          <a:p>
            <a:pPr lvl="3"/>
            <a:r>
              <a:rPr lang="en-GB" smtClean="0"/>
              <a:t>Fourth Outline Level</a:t>
            </a:r>
          </a:p>
          <a:p>
            <a:pPr lvl="4"/>
            <a:r>
              <a:rPr lang="en-GB" smtClean="0"/>
              <a:t>Fifth Outline Level</a:t>
            </a:r>
          </a:p>
          <a:p>
            <a:pPr lvl="4"/>
            <a:r>
              <a:rPr lang="en-GB" smtClean="0"/>
              <a:t>Sixth Outline Level</a:t>
            </a:r>
          </a:p>
          <a:p>
            <a:pPr lvl="4"/>
            <a:r>
              <a:rPr lang="en-GB" smtClean="0"/>
              <a:t>Seventh Outline Level</a:t>
            </a:r>
          </a:p>
          <a:p>
            <a:pPr lvl="4"/>
            <a:r>
              <a:rPr lang="en-GB" smtClean="0"/>
              <a:t>Eighth Outline Level</a:t>
            </a:r>
          </a:p>
          <a:p>
            <a:pPr lvl="4"/>
            <a:r>
              <a:rPr lang="en-GB" smtClean="0"/>
              <a:t>Ninth Outline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p:txStyles>
    <p:titleStyle>
      <a:lvl1pPr algn="l" defTabSz="449263" rtl="0" eaLnBrk="0" fontAlgn="base" hangingPunct="0">
        <a:lnSpc>
          <a:spcPct val="98000"/>
        </a:lnSpc>
        <a:spcBef>
          <a:spcPct val="0"/>
        </a:spcBef>
        <a:spcAft>
          <a:spcPct val="0"/>
        </a:spcAft>
        <a:buClr>
          <a:srgbClr val="000000"/>
        </a:buClr>
        <a:buSzPct val="100000"/>
        <a:buFont typeface="Times New Roman" pitchFamily="16" charset="0"/>
        <a:defRPr sz="4400">
          <a:solidFill>
            <a:srgbClr val="000000"/>
          </a:solidFill>
          <a:latin typeface="+mj-lt"/>
          <a:ea typeface="+mj-ea"/>
          <a:cs typeface="+mj-cs"/>
        </a:defRPr>
      </a:lvl1pPr>
      <a:lvl2pPr algn="l" defTabSz="449263" rtl="0" eaLnBrk="0" fontAlgn="base" hangingPunct="0">
        <a:lnSpc>
          <a:spcPct val="98000"/>
        </a:lnSpc>
        <a:spcBef>
          <a:spcPct val="0"/>
        </a:spcBef>
        <a:spcAft>
          <a:spcPct val="0"/>
        </a:spcAft>
        <a:buClr>
          <a:srgbClr val="000000"/>
        </a:buClr>
        <a:buSzPct val="100000"/>
        <a:buFont typeface="Times New Roman" pitchFamily="16" charset="0"/>
        <a:defRPr sz="4400">
          <a:solidFill>
            <a:srgbClr val="000000"/>
          </a:solidFill>
          <a:latin typeface="Lucida Sans Unicode" charset="0"/>
          <a:ea typeface="DejaVu Sans Mono" charset="0"/>
          <a:cs typeface="DejaVu Sans Mono" charset="0"/>
        </a:defRPr>
      </a:lvl2pPr>
      <a:lvl3pPr algn="l" defTabSz="449263" rtl="0" eaLnBrk="0" fontAlgn="base" hangingPunct="0">
        <a:lnSpc>
          <a:spcPct val="98000"/>
        </a:lnSpc>
        <a:spcBef>
          <a:spcPct val="0"/>
        </a:spcBef>
        <a:spcAft>
          <a:spcPct val="0"/>
        </a:spcAft>
        <a:buClr>
          <a:srgbClr val="000000"/>
        </a:buClr>
        <a:buSzPct val="100000"/>
        <a:buFont typeface="Times New Roman" pitchFamily="16" charset="0"/>
        <a:defRPr sz="4400">
          <a:solidFill>
            <a:srgbClr val="000000"/>
          </a:solidFill>
          <a:latin typeface="Lucida Sans Unicode" charset="0"/>
          <a:ea typeface="DejaVu Sans Mono" charset="0"/>
          <a:cs typeface="DejaVu Sans Mono" charset="0"/>
        </a:defRPr>
      </a:lvl3pPr>
      <a:lvl4pPr algn="l" defTabSz="449263" rtl="0" eaLnBrk="0" fontAlgn="base" hangingPunct="0">
        <a:lnSpc>
          <a:spcPct val="98000"/>
        </a:lnSpc>
        <a:spcBef>
          <a:spcPct val="0"/>
        </a:spcBef>
        <a:spcAft>
          <a:spcPct val="0"/>
        </a:spcAft>
        <a:buClr>
          <a:srgbClr val="000000"/>
        </a:buClr>
        <a:buSzPct val="100000"/>
        <a:buFont typeface="Times New Roman" pitchFamily="16" charset="0"/>
        <a:defRPr sz="4400">
          <a:solidFill>
            <a:srgbClr val="000000"/>
          </a:solidFill>
          <a:latin typeface="Lucida Sans Unicode" charset="0"/>
          <a:ea typeface="DejaVu Sans Mono" charset="0"/>
          <a:cs typeface="DejaVu Sans Mono" charset="0"/>
        </a:defRPr>
      </a:lvl4pPr>
      <a:lvl5pPr algn="l" defTabSz="449263" rtl="0" eaLnBrk="0" fontAlgn="base" hangingPunct="0">
        <a:lnSpc>
          <a:spcPct val="98000"/>
        </a:lnSpc>
        <a:spcBef>
          <a:spcPct val="0"/>
        </a:spcBef>
        <a:spcAft>
          <a:spcPct val="0"/>
        </a:spcAft>
        <a:buClr>
          <a:srgbClr val="000000"/>
        </a:buClr>
        <a:buSzPct val="100000"/>
        <a:buFont typeface="Times New Roman" pitchFamily="16" charset="0"/>
        <a:defRPr sz="4400">
          <a:solidFill>
            <a:srgbClr val="000000"/>
          </a:solidFill>
          <a:latin typeface="Lucida Sans Unicode" charset="0"/>
          <a:ea typeface="DejaVu Sans Mono" charset="0"/>
          <a:cs typeface="DejaVu Sans Mono" charset="0"/>
        </a:defRPr>
      </a:lvl5pPr>
      <a:lvl6pPr marL="2514600" indent="-228600" algn="l" defTabSz="449263" rtl="0" fontAlgn="base">
        <a:lnSpc>
          <a:spcPct val="98000"/>
        </a:lnSpc>
        <a:spcBef>
          <a:spcPct val="0"/>
        </a:spcBef>
        <a:spcAft>
          <a:spcPct val="0"/>
        </a:spcAft>
        <a:buClr>
          <a:srgbClr val="000000"/>
        </a:buClr>
        <a:buSzPct val="100000"/>
        <a:buFont typeface="Times New Roman" pitchFamily="16" charset="0"/>
        <a:defRPr>
          <a:solidFill>
            <a:srgbClr val="000000"/>
          </a:solidFill>
          <a:latin typeface="Lucida Sans Unicode" charset="0"/>
          <a:ea typeface="DejaVu Sans Mono" charset="0"/>
          <a:cs typeface="DejaVu Sans Mono" charset="0"/>
        </a:defRPr>
      </a:lvl6pPr>
      <a:lvl7pPr marL="2971800" indent="-228600" algn="l" defTabSz="449263" rtl="0" fontAlgn="base">
        <a:lnSpc>
          <a:spcPct val="98000"/>
        </a:lnSpc>
        <a:spcBef>
          <a:spcPct val="0"/>
        </a:spcBef>
        <a:spcAft>
          <a:spcPct val="0"/>
        </a:spcAft>
        <a:buClr>
          <a:srgbClr val="000000"/>
        </a:buClr>
        <a:buSzPct val="100000"/>
        <a:buFont typeface="Times New Roman" pitchFamily="16" charset="0"/>
        <a:defRPr>
          <a:solidFill>
            <a:srgbClr val="000000"/>
          </a:solidFill>
          <a:latin typeface="Lucida Sans Unicode" charset="0"/>
          <a:ea typeface="DejaVu Sans Mono" charset="0"/>
          <a:cs typeface="DejaVu Sans Mono" charset="0"/>
        </a:defRPr>
      </a:lvl7pPr>
      <a:lvl8pPr marL="3429000" indent="-228600" algn="l" defTabSz="449263" rtl="0" fontAlgn="base">
        <a:lnSpc>
          <a:spcPct val="98000"/>
        </a:lnSpc>
        <a:spcBef>
          <a:spcPct val="0"/>
        </a:spcBef>
        <a:spcAft>
          <a:spcPct val="0"/>
        </a:spcAft>
        <a:buClr>
          <a:srgbClr val="000000"/>
        </a:buClr>
        <a:buSzPct val="100000"/>
        <a:buFont typeface="Times New Roman" pitchFamily="16" charset="0"/>
        <a:defRPr>
          <a:solidFill>
            <a:srgbClr val="000000"/>
          </a:solidFill>
          <a:latin typeface="Lucida Sans Unicode" charset="0"/>
          <a:ea typeface="DejaVu Sans Mono" charset="0"/>
          <a:cs typeface="DejaVu Sans Mono" charset="0"/>
        </a:defRPr>
      </a:lvl8pPr>
      <a:lvl9pPr marL="3886200" indent="-228600" algn="l" defTabSz="449263" rtl="0" fontAlgn="base">
        <a:lnSpc>
          <a:spcPct val="98000"/>
        </a:lnSpc>
        <a:spcBef>
          <a:spcPct val="0"/>
        </a:spcBef>
        <a:spcAft>
          <a:spcPct val="0"/>
        </a:spcAft>
        <a:buClr>
          <a:srgbClr val="000000"/>
        </a:buClr>
        <a:buSzPct val="100000"/>
        <a:buFont typeface="Times New Roman" pitchFamily="16" charset="0"/>
        <a:defRPr>
          <a:solidFill>
            <a:srgbClr val="000000"/>
          </a:solidFill>
          <a:latin typeface="Lucida Sans Unicode" charset="0"/>
          <a:ea typeface="DejaVu Sans Mono" charset="0"/>
          <a:cs typeface="DejaVu Sans Mono" charset="0"/>
        </a:defRPr>
      </a:lvl9pPr>
    </p:titleStyle>
    <p:bodyStyle>
      <a:lvl1pPr marL="342900" indent="-342900" algn="l" defTabSz="449263" rtl="0" eaLnBrk="0" fontAlgn="base" hangingPunct="0">
        <a:lnSpc>
          <a:spcPct val="98000"/>
        </a:lnSpc>
        <a:spcBef>
          <a:spcPct val="0"/>
        </a:spcBef>
        <a:spcAft>
          <a:spcPts val="1425"/>
        </a:spcAft>
        <a:buClr>
          <a:srgbClr val="000000"/>
        </a:buClr>
        <a:buSzPct val="100000"/>
        <a:buFont typeface="Times New Roman" pitchFamily="16" charset="0"/>
        <a:buChar char="•"/>
        <a:defRPr sz="2700">
          <a:solidFill>
            <a:srgbClr val="000000"/>
          </a:solidFill>
          <a:latin typeface="+mn-lt"/>
          <a:ea typeface="+mn-ea"/>
          <a:cs typeface="+mn-cs"/>
        </a:defRPr>
      </a:lvl1pPr>
      <a:lvl2pPr marL="742950" indent="-285750" algn="l" defTabSz="449263" rtl="0" eaLnBrk="0" fontAlgn="base" hangingPunct="0">
        <a:lnSpc>
          <a:spcPct val="98000"/>
        </a:lnSpc>
        <a:spcBef>
          <a:spcPct val="0"/>
        </a:spcBef>
        <a:spcAft>
          <a:spcPts val="1138"/>
        </a:spcAft>
        <a:buClr>
          <a:srgbClr val="000000"/>
        </a:buClr>
        <a:buSzPct val="100000"/>
        <a:buFont typeface="Times New Roman" pitchFamily="16" charset="0"/>
        <a:buChar char="–"/>
        <a:defRPr sz="2100">
          <a:solidFill>
            <a:srgbClr val="000000"/>
          </a:solidFill>
          <a:latin typeface="+mn-lt"/>
          <a:ea typeface="+mn-ea"/>
          <a:cs typeface="+mn-cs"/>
        </a:defRPr>
      </a:lvl2pPr>
      <a:lvl3pPr marL="1143000" indent="-228600" algn="l" defTabSz="449263" rtl="0" eaLnBrk="0" fontAlgn="base" hangingPunct="0">
        <a:lnSpc>
          <a:spcPct val="98000"/>
        </a:lnSpc>
        <a:spcBef>
          <a:spcPct val="0"/>
        </a:spcBef>
        <a:spcAft>
          <a:spcPts val="850"/>
        </a:spcAft>
        <a:buClr>
          <a:srgbClr val="000000"/>
        </a:buClr>
        <a:buSzPct val="100000"/>
        <a:buFont typeface="Times New Roman" pitchFamily="16" charset="0"/>
        <a:buChar char="•"/>
        <a:defRPr sz="1900">
          <a:solidFill>
            <a:srgbClr val="000000"/>
          </a:solidFill>
          <a:latin typeface="+mn-lt"/>
          <a:ea typeface="+mn-ea"/>
          <a:cs typeface="+mn-cs"/>
        </a:defRPr>
      </a:lvl3pPr>
      <a:lvl4pPr marL="1600200" indent="-228600" algn="l" defTabSz="449263" rtl="0" eaLnBrk="0" fontAlgn="base" hangingPunct="0">
        <a:lnSpc>
          <a:spcPct val="98000"/>
        </a:lnSpc>
        <a:spcBef>
          <a:spcPct val="0"/>
        </a:spcBef>
        <a:spcAft>
          <a:spcPts val="575"/>
        </a:spcAft>
        <a:buClr>
          <a:srgbClr val="000000"/>
        </a:buClr>
        <a:buSzPct val="100000"/>
        <a:buFont typeface="Times New Roman" pitchFamily="16" charset="0"/>
        <a:buChar char="–"/>
        <a:defRPr sz="2000">
          <a:solidFill>
            <a:srgbClr val="000000"/>
          </a:solidFill>
          <a:latin typeface="+mn-lt"/>
          <a:ea typeface="+mn-ea"/>
          <a:cs typeface="+mn-cs"/>
        </a:defRPr>
      </a:lvl4pPr>
      <a:lvl5pPr marL="2057400" indent="-228600" algn="l" defTabSz="449263" rtl="0" eaLnBrk="0" fontAlgn="base" hangingPunct="0">
        <a:lnSpc>
          <a:spcPct val="98000"/>
        </a:lnSpc>
        <a:spcBef>
          <a:spcPct val="0"/>
        </a:spcBef>
        <a:spcAft>
          <a:spcPts val="288"/>
        </a:spcAft>
        <a:buClr>
          <a:srgbClr val="000000"/>
        </a:buClr>
        <a:buSzPct val="100000"/>
        <a:buFont typeface="Times New Roman" pitchFamily="16" charset="0"/>
        <a:buChar char="»"/>
        <a:defRPr sz="2000">
          <a:solidFill>
            <a:srgbClr val="000000"/>
          </a:solidFill>
          <a:latin typeface="+mn-lt"/>
          <a:ea typeface="+mn-ea"/>
          <a:cs typeface="+mn-cs"/>
        </a:defRPr>
      </a:lvl5pPr>
      <a:lvl6pPr marL="2514600" indent="-228600" algn="l" defTabSz="449263" rtl="0" fontAlgn="base">
        <a:lnSpc>
          <a:spcPct val="98000"/>
        </a:lnSpc>
        <a:spcBef>
          <a:spcPct val="0"/>
        </a:spcBef>
        <a:spcAft>
          <a:spcPts val="288"/>
        </a:spcAft>
        <a:buClr>
          <a:srgbClr val="000000"/>
        </a:buClr>
        <a:buSzPct val="100000"/>
        <a:buFont typeface="Times New Roman" pitchFamily="16" charset="0"/>
        <a:defRPr sz="2000">
          <a:solidFill>
            <a:srgbClr val="000000"/>
          </a:solidFill>
          <a:latin typeface="+mn-lt"/>
          <a:ea typeface="+mn-ea"/>
          <a:cs typeface="+mn-cs"/>
        </a:defRPr>
      </a:lvl6pPr>
      <a:lvl7pPr marL="2971800" indent="-228600" algn="l" defTabSz="449263" rtl="0" fontAlgn="base">
        <a:lnSpc>
          <a:spcPct val="98000"/>
        </a:lnSpc>
        <a:spcBef>
          <a:spcPct val="0"/>
        </a:spcBef>
        <a:spcAft>
          <a:spcPts val="288"/>
        </a:spcAft>
        <a:buClr>
          <a:srgbClr val="000000"/>
        </a:buClr>
        <a:buSzPct val="100000"/>
        <a:buFont typeface="Times New Roman" pitchFamily="16" charset="0"/>
        <a:defRPr sz="2000">
          <a:solidFill>
            <a:srgbClr val="000000"/>
          </a:solidFill>
          <a:latin typeface="+mn-lt"/>
          <a:ea typeface="+mn-ea"/>
          <a:cs typeface="+mn-cs"/>
        </a:defRPr>
      </a:lvl7pPr>
      <a:lvl8pPr marL="3429000" indent="-228600" algn="l" defTabSz="449263" rtl="0" fontAlgn="base">
        <a:lnSpc>
          <a:spcPct val="98000"/>
        </a:lnSpc>
        <a:spcBef>
          <a:spcPct val="0"/>
        </a:spcBef>
        <a:spcAft>
          <a:spcPts val="288"/>
        </a:spcAft>
        <a:buClr>
          <a:srgbClr val="000000"/>
        </a:buClr>
        <a:buSzPct val="100000"/>
        <a:buFont typeface="Times New Roman" pitchFamily="16" charset="0"/>
        <a:defRPr sz="2000">
          <a:solidFill>
            <a:srgbClr val="000000"/>
          </a:solidFill>
          <a:latin typeface="+mn-lt"/>
          <a:ea typeface="+mn-ea"/>
          <a:cs typeface="+mn-cs"/>
        </a:defRPr>
      </a:lvl8pPr>
      <a:lvl9pPr marL="3886200" indent="-228600" algn="l" defTabSz="449263" rtl="0" fontAlgn="base">
        <a:lnSpc>
          <a:spcPct val="98000"/>
        </a:lnSpc>
        <a:spcBef>
          <a:spcPct val="0"/>
        </a:spcBef>
        <a:spcAft>
          <a:spcPts val="288"/>
        </a:spcAft>
        <a:buClr>
          <a:srgbClr val="000000"/>
        </a:buClr>
        <a:buSzPct val="100000"/>
        <a:buFont typeface="Times New Roman" pitchFamily="16" charset="0"/>
        <a:defRPr sz="2000">
          <a:solidFill>
            <a:srgbClr val="000000"/>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9" name="Freeform 1"/>
          <p:cNvSpPr>
            <a:spLocks noChangeArrowheads="1"/>
          </p:cNvSpPr>
          <p:nvPr/>
        </p:nvSpPr>
        <p:spPr bwMode="auto">
          <a:xfrm>
            <a:off x="500063" y="5945188"/>
            <a:ext cx="4940300" cy="920750"/>
          </a:xfrm>
          <a:custGeom>
            <a:avLst/>
            <a:gdLst/>
            <a:ahLst/>
            <a:cxnLst>
              <a:cxn ang="0">
                <a:pos x="0" y="2"/>
              </a:cxn>
              <a:cxn ang="0">
                <a:pos x="7485" y="337"/>
              </a:cxn>
              <a:cxn ang="0">
                <a:pos x="5558" y="337"/>
              </a:cxn>
              <a:cxn ang="0">
                <a:pos x="1" y="0"/>
              </a:cxn>
            </a:cxnLst>
            <a:rect l="0" t="0" r="r" b="b"/>
            <a:pathLst>
              <a:path w="7485" h="337">
                <a:moveTo>
                  <a:pt x="0" y="2"/>
                </a:moveTo>
                <a:lnTo>
                  <a:pt x="7485" y="337"/>
                </a:lnTo>
                <a:lnTo>
                  <a:pt x="5558" y="337"/>
                </a:lnTo>
                <a:lnTo>
                  <a:pt x="1" y="0"/>
                </a:lnTo>
              </a:path>
            </a:pathLst>
          </a:custGeom>
          <a:solidFill>
            <a:srgbClr val="9FCBDC">
              <a:alpha val="39999"/>
            </a:srgbClr>
          </a:solidFill>
          <a:ln w="9525" cap="flat">
            <a:noFill/>
            <a:round/>
            <a:headEnd/>
            <a:tailEnd/>
          </a:ln>
          <a:effectLst/>
        </p:spPr>
        <p:txBody>
          <a:bodyPr wrap="none" anchor="ctr"/>
          <a:lstStyle/>
          <a:p>
            <a:pPr>
              <a:defRPr/>
            </a:pPr>
            <a:endParaRPr lang="ro-RO"/>
          </a:p>
        </p:txBody>
      </p:sp>
      <p:sp>
        <p:nvSpPr>
          <p:cNvPr id="2050" name="Freeform 2"/>
          <p:cNvSpPr>
            <a:spLocks noChangeArrowheads="1"/>
          </p:cNvSpPr>
          <p:nvPr/>
        </p:nvSpPr>
        <p:spPr bwMode="auto">
          <a:xfrm>
            <a:off x="485775" y="5938838"/>
            <a:ext cx="3689350" cy="933450"/>
          </a:xfrm>
          <a:custGeom>
            <a:avLst/>
            <a:gdLst/>
            <a:ahLst/>
            <a:cxnLst>
              <a:cxn ang="0">
                <a:pos x="0" y="0"/>
              </a:cxn>
              <a:cxn ang="0">
                <a:pos x="5591" y="585"/>
              </a:cxn>
              <a:cxn ang="0">
                <a:pos x="4415" y="588"/>
              </a:cxn>
              <a:cxn ang="0">
                <a:pos x="12" y="4"/>
              </a:cxn>
            </a:cxnLst>
            <a:rect l="0" t="0" r="r" b="b"/>
            <a:pathLst>
              <a:path w="5591" h="588">
                <a:moveTo>
                  <a:pt x="0" y="0"/>
                </a:moveTo>
                <a:lnTo>
                  <a:pt x="5591" y="585"/>
                </a:lnTo>
                <a:lnTo>
                  <a:pt x="4415" y="588"/>
                </a:lnTo>
                <a:lnTo>
                  <a:pt x="12" y="4"/>
                </a:lnTo>
              </a:path>
            </a:pathLst>
          </a:custGeom>
          <a:solidFill>
            <a:srgbClr val="000000"/>
          </a:solidFill>
          <a:ln w="9525" cap="flat">
            <a:noFill/>
            <a:round/>
            <a:headEnd/>
            <a:tailEnd/>
          </a:ln>
          <a:effectLst/>
        </p:spPr>
        <p:txBody>
          <a:bodyPr wrap="none" anchor="ctr"/>
          <a:lstStyle/>
          <a:p>
            <a:pPr>
              <a:defRPr/>
            </a:pPr>
            <a:endParaRPr lang="ro-RO"/>
          </a:p>
        </p:txBody>
      </p:sp>
      <p:sp>
        <p:nvSpPr>
          <p:cNvPr id="2051" name="AutoShape 3"/>
          <p:cNvSpPr>
            <a:spLocks noChangeArrowheads="1"/>
          </p:cNvSpPr>
          <p:nvPr/>
        </p:nvSpPr>
        <p:spPr bwMode="auto">
          <a:xfrm>
            <a:off x="-6350" y="5791200"/>
            <a:ext cx="3402013" cy="1081088"/>
          </a:xfrm>
          <a:prstGeom prst="rtTriangle">
            <a:avLst/>
          </a:prstGeom>
          <a:blipFill dpi="0" rotWithShape="0">
            <a:blip r:embed="rId14"/>
            <a:srcRect/>
            <a:tile tx="0" ty="0" sx="100000" sy="100000" flip="none" algn="tl"/>
          </a:blipFill>
          <a:ln w="9525" cap="flat">
            <a:noFill/>
            <a:round/>
            <a:headEnd/>
            <a:tailEnd/>
          </a:ln>
          <a:effectLst/>
        </p:spPr>
        <p:txBody>
          <a:bodyPr wrap="none" anchor="ctr"/>
          <a:lstStyle/>
          <a:p>
            <a:pPr>
              <a:defRPr/>
            </a:pPr>
            <a:endParaRPr lang="ro-RO"/>
          </a:p>
        </p:txBody>
      </p:sp>
      <p:sp>
        <p:nvSpPr>
          <p:cNvPr id="2052" name="Line 4"/>
          <p:cNvSpPr>
            <a:spLocks noChangeShapeType="1"/>
          </p:cNvSpPr>
          <p:nvPr/>
        </p:nvSpPr>
        <p:spPr bwMode="auto">
          <a:xfrm>
            <a:off x="-9525" y="5788025"/>
            <a:ext cx="3405188" cy="1084263"/>
          </a:xfrm>
          <a:prstGeom prst="line">
            <a:avLst/>
          </a:prstGeom>
          <a:noFill/>
          <a:ln w="12240" cap="flat">
            <a:solidFill>
              <a:srgbClr val="196F85"/>
            </a:solidFill>
            <a:miter lim="800000"/>
            <a:headEnd/>
            <a:tailEnd/>
          </a:ln>
          <a:effectLst/>
        </p:spPr>
        <p:txBody>
          <a:bodyPr/>
          <a:lstStyle/>
          <a:p>
            <a:pPr>
              <a:defRPr/>
            </a:pPr>
            <a:endParaRPr lang="ro-RO"/>
          </a:p>
        </p:txBody>
      </p:sp>
      <p:sp>
        <p:nvSpPr>
          <p:cNvPr id="2054" name="Rectangle 5"/>
          <p:cNvSpPr>
            <a:spLocks noGrp="1" noChangeArrowheads="1"/>
          </p:cNvSpPr>
          <p:nvPr>
            <p:ph type="body" idx="1"/>
          </p:nvPr>
        </p:nvSpPr>
        <p:spPr bwMode="auto">
          <a:xfrm>
            <a:off x="457200" y="1481138"/>
            <a:ext cx="8226425" cy="4522787"/>
          </a:xfrm>
          <a:prstGeom prst="rect">
            <a:avLst/>
          </a:prstGeom>
          <a:noFill/>
          <a:ln w="9525">
            <a:noFill/>
            <a:round/>
            <a:headEnd/>
            <a:tailEnd/>
          </a:ln>
        </p:spPr>
        <p:txBody>
          <a:bodyPr vert="horz" wrap="square" lIns="90000" tIns="45000" rIns="90000" bIns="45000" numCol="1" anchor="t" anchorCtr="0" compatLnSpc="1">
            <a:prstTxWarp prst="textNoShape">
              <a:avLst/>
            </a:prstTxWarp>
          </a:bodyPr>
          <a:lstStyle/>
          <a:p>
            <a:pPr lvl="0"/>
            <a:r>
              <a:rPr lang="en-GB" smtClean="0"/>
              <a:t>Click to edit the outline text format</a:t>
            </a:r>
          </a:p>
          <a:p>
            <a:pPr lvl="1"/>
            <a:r>
              <a:rPr lang="en-GB" smtClean="0"/>
              <a:t>Second Outline Level</a:t>
            </a:r>
          </a:p>
          <a:p>
            <a:pPr lvl="2"/>
            <a:r>
              <a:rPr lang="en-GB" smtClean="0"/>
              <a:t>Third Outline Level</a:t>
            </a:r>
          </a:p>
          <a:p>
            <a:pPr lvl="3"/>
            <a:r>
              <a:rPr lang="en-GB" smtClean="0"/>
              <a:t>Fourth Outline Level</a:t>
            </a:r>
          </a:p>
          <a:p>
            <a:pPr lvl="4"/>
            <a:r>
              <a:rPr lang="en-GB" smtClean="0"/>
              <a:t>Fifth Outline Level</a:t>
            </a:r>
          </a:p>
          <a:p>
            <a:pPr lvl="4"/>
            <a:r>
              <a:rPr lang="en-GB" smtClean="0"/>
              <a:t>Sixth Outline Level</a:t>
            </a:r>
          </a:p>
          <a:p>
            <a:pPr lvl="4"/>
            <a:r>
              <a:rPr lang="en-GB" smtClean="0"/>
              <a:t>Seventh Outline Level</a:t>
            </a:r>
          </a:p>
          <a:p>
            <a:pPr lvl="4"/>
            <a:r>
              <a:rPr lang="en-GB" smtClean="0"/>
              <a:t>Eighth Outline Level</a:t>
            </a:r>
          </a:p>
          <a:p>
            <a:pPr lvl="4"/>
            <a:r>
              <a:rPr lang="en-GB" smtClean="0"/>
              <a:t>Ninth Outline Level</a:t>
            </a:r>
          </a:p>
        </p:txBody>
      </p:sp>
      <p:sp>
        <p:nvSpPr>
          <p:cNvPr id="2" name="Rectangle 6"/>
          <p:cNvSpPr>
            <a:spLocks noGrp="1" noChangeArrowheads="1"/>
          </p:cNvSpPr>
          <p:nvPr>
            <p:ph type="dt"/>
          </p:nvPr>
        </p:nvSpPr>
        <p:spPr bwMode="auto">
          <a:xfrm>
            <a:off x="6726238" y="6408738"/>
            <a:ext cx="1916112" cy="361950"/>
          </a:xfrm>
          <a:prstGeom prst="rect">
            <a:avLst/>
          </a:prstGeom>
          <a:noFill/>
          <a:ln w="9525" cap="flat">
            <a:noFill/>
            <a:round/>
            <a:headEnd/>
            <a:tailEnd/>
          </a:ln>
          <a:effectLst/>
        </p:spPr>
        <p:txBody>
          <a:bodyPr vert="horz" wrap="square" lIns="90000" tIns="45000" rIns="90000" bIns="45000" numCol="1" anchor="t" anchorCtr="0" compatLnSpc="1">
            <a:prstTxWarp prst="textNoShape">
              <a:avLst/>
            </a:prstTxWarp>
          </a:bodyPr>
          <a:lstStyle>
            <a:lvl1pPr hangingPunct="1">
              <a:lnSpc>
                <a:spcPct val="100000"/>
              </a:lnSpc>
              <a:buClrTx/>
              <a:buFontTx/>
              <a:buNone/>
              <a:tabLst>
                <a:tab pos="723900" algn="l"/>
                <a:tab pos="1447800" algn="l"/>
              </a:tabLst>
              <a:defRPr smtClean="0">
                <a:solidFill>
                  <a:srgbClr val="000000"/>
                </a:solidFill>
                <a:latin typeface="+mn-lt"/>
                <a:ea typeface="DejaVu Sans" charset="0"/>
                <a:cs typeface="DejaVu Sans" charset="0"/>
              </a:defRPr>
            </a:lvl1pPr>
          </a:lstStyle>
          <a:p>
            <a:pPr>
              <a:defRPr/>
            </a:pPr>
            <a:r>
              <a:rPr lang="en-GB"/>
              <a:t>04/08/20</a:t>
            </a:r>
          </a:p>
        </p:txBody>
      </p:sp>
      <p:sp>
        <p:nvSpPr>
          <p:cNvPr id="2055" name="Text Box 7"/>
          <p:cNvSpPr txBox="1">
            <a:spLocks noChangeArrowheads="1"/>
          </p:cNvSpPr>
          <p:nvPr/>
        </p:nvSpPr>
        <p:spPr bwMode="auto">
          <a:xfrm>
            <a:off x="4379913" y="6408738"/>
            <a:ext cx="2351087" cy="365125"/>
          </a:xfrm>
          <a:prstGeom prst="rect">
            <a:avLst/>
          </a:prstGeom>
          <a:noFill/>
          <a:ln w="9525" cap="flat">
            <a:noFill/>
            <a:round/>
            <a:headEnd/>
            <a:tailEnd/>
          </a:ln>
          <a:effectLst/>
        </p:spPr>
        <p:txBody>
          <a:bodyPr wrap="none" anchor="ctr"/>
          <a:lstStyle/>
          <a:p>
            <a:pPr>
              <a:defRPr/>
            </a:pPr>
            <a:endParaRPr lang="ro-RO"/>
          </a:p>
        </p:txBody>
      </p:sp>
      <p:sp>
        <p:nvSpPr>
          <p:cNvPr id="2056" name="Rectangle 8"/>
          <p:cNvSpPr>
            <a:spLocks noGrp="1" noChangeArrowheads="1"/>
          </p:cNvSpPr>
          <p:nvPr>
            <p:ph type="sldNum"/>
          </p:nvPr>
        </p:nvSpPr>
        <p:spPr bwMode="auto">
          <a:xfrm>
            <a:off x="8647113" y="6408738"/>
            <a:ext cx="361950" cy="361950"/>
          </a:xfrm>
          <a:prstGeom prst="rect">
            <a:avLst/>
          </a:prstGeom>
          <a:noFill/>
          <a:ln w="9525" cap="flat">
            <a:noFill/>
            <a:round/>
            <a:headEnd/>
            <a:tailEnd/>
          </a:ln>
          <a:effectLst/>
        </p:spPr>
        <p:txBody>
          <a:bodyPr vert="horz" wrap="square" lIns="90000" tIns="45000" rIns="90000" bIns="45000" numCol="1" anchor="t" anchorCtr="0" compatLnSpc="1">
            <a:prstTxWarp prst="textNoShape">
              <a:avLst/>
            </a:prstTxWarp>
          </a:bodyPr>
          <a:lstStyle>
            <a:lvl1pPr hangingPunct="1">
              <a:lnSpc>
                <a:spcPct val="100000"/>
              </a:lnSpc>
              <a:buClrTx/>
              <a:buFontTx/>
              <a:buNone/>
              <a:defRPr smtClean="0">
                <a:solidFill>
                  <a:srgbClr val="000000"/>
                </a:solidFill>
                <a:latin typeface="+mn-lt"/>
                <a:ea typeface="DejaVu Sans" charset="0"/>
                <a:cs typeface="DejaVu Sans" charset="0"/>
              </a:defRPr>
            </a:lvl1pPr>
          </a:lstStyle>
          <a:p>
            <a:pPr>
              <a:defRPr/>
            </a:pPr>
            <a:fld id="{248E414C-6E46-4819-836F-A82239F7D57F}" type="slidenum">
              <a:rPr lang="en-GB"/>
              <a:pPr>
                <a:defRPr/>
              </a:pPr>
              <a:t>‹#›</a:t>
            </a:fld>
            <a:endParaRPr lang="en-GB"/>
          </a:p>
        </p:txBody>
      </p:sp>
      <p:sp>
        <p:nvSpPr>
          <p:cNvPr id="2058" name="Rectangle 9"/>
          <p:cNvSpPr>
            <a:spLocks noGrp="1" noChangeArrowheads="1"/>
          </p:cNvSpPr>
          <p:nvPr>
            <p:ph type="title"/>
          </p:nvPr>
        </p:nvSpPr>
        <p:spPr bwMode="auto">
          <a:xfrm>
            <a:off x="457200" y="274638"/>
            <a:ext cx="8226425" cy="1139825"/>
          </a:xfrm>
          <a:prstGeom prst="rect">
            <a:avLst/>
          </a:prstGeom>
          <a:noFill/>
          <a:ln w="9525">
            <a:noFill/>
            <a:round/>
            <a:headEnd/>
            <a:tailEnd/>
          </a:ln>
        </p:spPr>
        <p:txBody>
          <a:bodyPr vert="horz" wrap="square" lIns="90000" tIns="45000" rIns="90000" bIns="45000" numCol="1" anchor="t" anchorCtr="0" compatLnSpc="1">
            <a:prstTxWarp prst="textNoShape">
              <a:avLst/>
            </a:prstTxWarp>
          </a:bodyPr>
          <a:lstStyle/>
          <a:p>
            <a:pPr lvl="0"/>
            <a:r>
              <a:rPr lang="en-GB" smtClean="0"/>
              <a:t>Click to edit the title text format</a:t>
            </a:r>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p:txStyles>
    <p:titleStyle>
      <a:lvl1pPr algn="l" defTabSz="449263" rtl="0" eaLnBrk="0" fontAlgn="base" hangingPunct="0">
        <a:lnSpc>
          <a:spcPct val="98000"/>
        </a:lnSpc>
        <a:spcBef>
          <a:spcPct val="0"/>
        </a:spcBef>
        <a:spcAft>
          <a:spcPct val="0"/>
        </a:spcAft>
        <a:buClr>
          <a:srgbClr val="000000"/>
        </a:buClr>
        <a:buSzPct val="100000"/>
        <a:buFont typeface="Times New Roman" pitchFamily="16" charset="0"/>
        <a:defRPr sz="4400">
          <a:solidFill>
            <a:srgbClr val="000000"/>
          </a:solidFill>
          <a:latin typeface="+mj-lt"/>
          <a:ea typeface="+mj-ea"/>
          <a:cs typeface="+mj-cs"/>
        </a:defRPr>
      </a:lvl1pPr>
      <a:lvl2pPr algn="l" defTabSz="449263" rtl="0" eaLnBrk="0" fontAlgn="base" hangingPunct="0">
        <a:lnSpc>
          <a:spcPct val="98000"/>
        </a:lnSpc>
        <a:spcBef>
          <a:spcPct val="0"/>
        </a:spcBef>
        <a:spcAft>
          <a:spcPct val="0"/>
        </a:spcAft>
        <a:buClr>
          <a:srgbClr val="000000"/>
        </a:buClr>
        <a:buSzPct val="100000"/>
        <a:buFont typeface="Times New Roman" pitchFamily="16" charset="0"/>
        <a:defRPr sz="4400">
          <a:solidFill>
            <a:srgbClr val="000000"/>
          </a:solidFill>
          <a:latin typeface="Lucida Sans Unicode" charset="0"/>
          <a:ea typeface="DejaVu Sans Mono" charset="0"/>
          <a:cs typeface="DejaVu Sans Mono" charset="0"/>
        </a:defRPr>
      </a:lvl2pPr>
      <a:lvl3pPr algn="l" defTabSz="449263" rtl="0" eaLnBrk="0" fontAlgn="base" hangingPunct="0">
        <a:lnSpc>
          <a:spcPct val="98000"/>
        </a:lnSpc>
        <a:spcBef>
          <a:spcPct val="0"/>
        </a:spcBef>
        <a:spcAft>
          <a:spcPct val="0"/>
        </a:spcAft>
        <a:buClr>
          <a:srgbClr val="000000"/>
        </a:buClr>
        <a:buSzPct val="100000"/>
        <a:buFont typeface="Times New Roman" pitchFamily="16" charset="0"/>
        <a:defRPr sz="4400">
          <a:solidFill>
            <a:srgbClr val="000000"/>
          </a:solidFill>
          <a:latin typeface="Lucida Sans Unicode" charset="0"/>
          <a:ea typeface="DejaVu Sans Mono" charset="0"/>
          <a:cs typeface="DejaVu Sans Mono" charset="0"/>
        </a:defRPr>
      </a:lvl3pPr>
      <a:lvl4pPr algn="l" defTabSz="449263" rtl="0" eaLnBrk="0" fontAlgn="base" hangingPunct="0">
        <a:lnSpc>
          <a:spcPct val="98000"/>
        </a:lnSpc>
        <a:spcBef>
          <a:spcPct val="0"/>
        </a:spcBef>
        <a:spcAft>
          <a:spcPct val="0"/>
        </a:spcAft>
        <a:buClr>
          <a:srgbClr val="000000"/>
        </a:buClr>
        <a:buSzPct val="100000"/>
        <a:buFont typeface="Times New Roman" pitchFamily="16" charset="0"/>
        <a:defRPr sz="4400">
          <a:solidFill>
            <a:srgbClr val="000000"/>
          </a:solidFill>
          <a:latin typeface="Lucida Sans Unicode" charset="0"/>
          <a:ea typeface="DejaVu Sans Mono" charset="0"/>
          <a:cs typeface="DejaVu Sans Mono" charset="0"/>
        </a:defRPr>
      </a:lvl4pPr>
      <a:lvl5pPr algn="l" defTabSz="449263" rtl="0" eaLnBrk="0" fontAlgn="base" hangingPunct="0">
        <a:lnSpc>
          <a:spcPct val="98000"/>
        </a:lnSpc>
        <a:spcBef>
          <a:spcPct val="0"/>
        </a:spcBef>
        <a:spcAft>
          <a:spcPct val="0"/>
        </a:spcAft>
        <a:buClr>
          <a:srgbClr val="000000"/>
        </a:buClr>
        <a:buSzPct val="100000"/>
        <a:buFont typeface="Times New Roman" pitchFamily="16" charset="0"/>
        <a:defRPr sz="4400">
          <a:solidFill>
            <a:srgbClr val="000000"/>
          </a:solidFill>
          <a:latin typeface="Lucida Sans Unicode" charset="0"/>
          <a:ea typeface="DejaVu Sans Mono" charset="0"/>
          <a:cs typeface="DejaVu Sans Mono" charset="0"/>
        </a:defRPr>
      </a:lvl5pPr>
      <a:lvl6pPr marL="2514600" indent="-228600" algn="l" defTabSz="449263" rtl="0" fontAlgn="base">
        <a:lnSpc>
          <a:spcPct val="98000"/>
        </a:lnSpc>
        <a:spcBef>
          <a:spcPct val="0"/>
        </a:spcBef>
        <a:spcAft>
          <a:spcPct val="0"/>
        </a:spcAft>
        <a:buClr>
          <a:srgbClr val="000000"/>
        </a:buClr>
        <a:buSzPct val="100000"/>
        <a:buFont typeface="Times New Roman" pitchFamily="16" charset="0"/>
        <a:defRPr>
          <a:solidFill>
            <a:srgbClr val="000000"/>
          </a:solidFill>
          <a:latin typeface="Lucida Sans Unicode" charset="0"/>
          <a:ea typeface="DejaVu Sans Mono" charset="0"/>
          <a:cs typeface="DejaVu Sans Mono" charset="0"/>
        </a:defRPr>
      </a:lvl6pPr>
      <a:lvl7pPr marL="2971800" indent="-228600" algn="l" defTabSz="449263" rtl="0" fontAlgn="base">
        <a:lnSpc>
          <a:spcPct val="98000"/>
        </a:lnSpc>
        <a:spcBef>
          <a:spcPct val="0"/>
        </a:spcBef>
        <a:spcAft>
          <a:spcPct val="0"/>
        </a:spcAft>
        <a:buClr>
          <a:srgbClr val="000000"/>
        </a:buClr>
        <a:buSzPct val="100000"/>
        <a:buFont typeface="Times New Roman" pitchFamily="16" charset="0"/>
        <a:defRPr>
          <a:solidFill>
            <a:srgbClr val="000000"/>
          </a:solidFill>
          <a:latin typeface="Lucida Sans Unicode" charset="0"/>
          <a:ea typeface="DejaVu Sans Mono" charset="0"/>
          <a:cs typeface="DejaVu Sans Mono" charset="0"/>
        </a:defRPr>
      </a:lvl7pPr>
      <a:lvl8pPr marL="3429000" indent="-228600" algn="l" defTabSz="449263" rtl="0" fontAlgn="base">
        <a:lnSpc>
          <a:spcPct val="98000"/>
        </a:lnSpc>
        <a:spcBef>
          <a:spcPct val="0"/>
        </a:spcBef>
        <a:spcAft>
          <a:spcPct val="0"/>
        </a:spcAft>
        <a:buClr>
          <a:srgbClr val="000000"/>
        </a:buClr>
        <a:buSzPct val="100000"/>
        <a:buFont typeface="Times New Roman" pitchFamily="16" charset="0"/>
        <a:defRPr>
          <a:solidFill>
            <a:srgbClr val="000000"/>
          </a:solidFill>
          <a:latin typeface="Lucida Sans Unicode" charset="0"/>
          <a:ea typeface="DejaVu Sans Mono" charset="0"/>
          <a:cs typeface="DejaVu Sans Mono" charset="0"/>
        </a:defRPr>
      </a:lvl8pPr>
      <a:lvl9pPr marL="3886200" indent="-228600" algn="l" defTabSz="449263" rtl="0" fontAlgn="base">
        <a:lnSpc>
          <a:spcPct val="98000"/>
        </a:lnSpc>
        <a:spcBef>
          <a:spcPct val="0"/>
        </a:spcBef>
        <a:spcAft>
          <a:spcPct val="0"/>
        </a:spcAft>
        <a:buClr>
          <a:srgbClr val="000000"/>
        </a:buClr>
        <a:buSzPct val="100000"/>
        <a:buFont typeface="Times New Roman" pitchFamily="16" charset="0"/>
        <a:defRPr>
          <a:solidFill>
            <a:srgbClr val="000000"/>
          </a:solidFill>
          <a:latin typeface="Lucida Sans Unicode" charset="0"/>
          <a:ea typeface="DejaVu Sans Mono" charset="0"/>
          <a:cs typeface="DejaVu Sans Mono" charset="0"/>
        </a:defRPr>
      </a:lvl9pPr>
    </p:titleStyle>
    <p:bodyStyle>
      <a:lvl1pPr marL="342900" indent="-342900" algn="l" defTabSz="449263" rtl="0" eaLnBrk="0" fontAlgn="base" hangingPunct="0">
        <a:lnSpc>
          <a:spcPct val="98000"/>
        </a:lnSpc>
        <a:spcBef>
          <a:spcPct val="0"/>
        </a:spcBef>
        <a:spcAft>
          <a:spcPts val="1425"/>
        </a:spcAft>
        <a:buClr>
          <a:srgbClr val="000000"/>
        </a:buClr>
        <a:buSzPct val="100000"/>
        <a:buFont typeface="Times New Roman" pitchFamily="16" charset="0"/>
        <a:buChar char="•"/>
        <a:defRPr sz="2700">
          <a:solidFill>
            <a:srgbClr val="000000"/>
          </a:solidFill>
          <a:latin typeface="+mn-lt"/>
          <a:ea typeface="+mn-ea"/>
          <a:cs typeface="+mn-cs"/>
        </a:defRPr>
      </a:lvl1pPr>
      <a:lvl2pPr marL="742950" indent="-285750" algn="l" defTabSz="449263" rtl="0" eaLnBrk="0" fontAlgn="base" hangingPunct="0">
        <a:lnSpc>
          <a:spcPct val="98000"/>
        </a:lnSpc>
        <a:spcBef>
          <a:spcPct val="0"/>
        </a:spcBef>
        <a:spcAft>
          <a:spcPts val="1138"/>
        </a:spcAft>
        <a:buClr>
          <a:srgbClr val="000000"/>
        </a:buClr>
        <a:buSzPct val="100000"/>
        <a:buFont typeface="Times New Roman" pitchFamily="16" charset="0"/>
        <a:buChar char="–"/>
        <a:defRPr sz="2100">
          <a:solidFill>
            <a:srgbClr val="000000"/>
          </a:solidFill>
          <a:latin typeface="+mn-lt"/>
          <a:ea typeface="+mn-ea"/>
          <a:cs typeface="+mn-cs"/>
        </a:defRPr>
      </a:lvl2pPr>
      <a:lvl3pPr marL="1143000" indent="-228600" algn="l" defTabSz="449263" rtl="0" eaLnBrk="0" fontAlgn="base" hangingPunct="0">
        <a:lnSpc>
          <a:spcPct val="98000"/>
        </a:lnSpc>
        <a:spcBef>
          <a:spcPct val="0"/>
        </a:spcBef>
        <a:spcAft>
          <a:spcPts val="850"/>
        </a:spcAft>
        <a:buClr>
          <a:srgbClr val="000000"/>
        </a:buClr>
        <a:buSzPct val="100000"/>
        <a:buFont typeface="Times New Roman" pitchFamily="16" charset="0"/>
        <a:buChar char="•"/>
        <a:defRPr sz="1900">
          <a:solidFill>
            <a:srgbClr val="000000"/>
          </a:solidFill>
          <a:latin typeface="+mn-lt"/>
          <a:ea typeface="+mn-ea"/>
          <a:cs typeface="+mn-cs"/>
        </a:defRPr>
      </a:lvl3pPr>
      <a:lvl4pPr marL="1600200" indent="-228600" algn="l" defTabSz="449263" rtl="0" eaLnBrk="0" fontAlgn="base" hangingPunct="0">
        <a:lnSpc>
          <a:spcPct val="98000"/>
        </a:lnSpc>
        <a:spcBef>
          <a:spcPct val="0"/>
        </a:spcBef>
        <a:spcAft>
          <a:spcPts val="575"/>
        </a:spcAft>
        <a:buClr>
          <a:srgbClr val="000000"/>
        </a:buClr>
        <a:buSzPct val="100000"/>
        <a:buFont typeface="Times New Roman" pitchFamily="16" charset="0"/>
        <a:buChar char="–"/>
        <a:defRPr sz="2000">
          <a:solidFill>
            <a:srgbClr val="000000"/>
          </a:solidFill>
          <a:latin typeface="+mn-lt"/>
          <a:ea typeface="+mn-ea"/>
          <a:cs typeface="+mn-cs"/>
        </a:defRPr>
      </a:lvl4pPr>
      <a:lvl5pPr marL="2057400" indent="-228600" algn="l" defTabSz="449263" rtl="0" eaLnBrk="0" fontAlgn="base" hangingPunct="0">
        <a:lnSpc>
          <a:spcPct val="98000"/>
        </a:lnSpc>
        <a:spcBef>
          <a:spcPct val="0"/>
        </a:spcBef>
        <a:spcAft>
          <a:spcPts val="288"/>
        </a:spcAft>
        <a:buClr>
          <a:srgbClr val="000000"/>
        </a:buClr>
        <a:buSzPct val="100000"/>
        <a:buFont typeface="Times New Roman" pitchFamily="16" charset="0"/>
        <a:buChar char="»"/>
        <a:defRPr sz="2000">
          <a:solidFill>
            <a:srgbClr val="000000"/>
          </a:solidFill>
          <a:latin typeface="+mn-lt"/>
          <a:ea typeface="+mn-ea"/>
          <a:cs typeface="+mn-cs"/>
        </a:defRPr>
      </a:lvl5pPr>
      <a:lvl6pPr marL="2514600" indent="-228600" algn="l" defTabSz="449263" rtl="0" fontAlgn="base">
        <a:lnSpc>
          <a:spcPct val="98000"/>
        </a:lnSpc>
        <a:spcBef>
          <a:spcPct val="0"/>
        </a:spcBef>
        <a:spcAft>
          <a:spcPts val="288"/>
        </a:spcAft>
        <a:buClr>
          <a:srgbClr val="000000"/>
        </a:buClr>
        <a:buSzPct val="100000"/>
        <a:buFont typeface="Times New Roman" pitchFamily="16" charset="0"/>
        <a:defRPr sz="2000">
          <a:solidFill>
            <a:srgbClr val="000000"/>
          </a:solidFill>
          <a:latin typeface="+mn-lt"/>
          <a:ea typeface="+mn-ea"/>
          <a:cs typeface="+mn-cs"/>
        </a:defRPr>
      </a:lvl6pPr>
      <a:lvl7pPr marL="2971800" indent="-228600" algn="l" defTabSz="449263" rtl="0" fontAlgn="base">
        <a:lnSpc>
          <a:spcPct val="98000"/>
        </a:lnSpc>
        <a:spcBef>
          <a:spcPct val="0"/>
        </a:spcBef>
        <a:spcAft>
          <a:spcPts val="288"/>
        </a:spcAft>
        <a:buClr>
          <a:srgbClr val="000000"/>
        </a:buClr>
        <a:buSzPct val="100000"/>
        <a:buFont typeface="Times New Roman" pitchFamily="16" charset="0"/>
        <a:defRPr sz="2000">
          <a:solidFill>
            <a:srgbClr val="000000"/>
          </a:solidFill>
          <a:latin typeface="+mn-lt"/>
          <a:ea typeface="+mn-ea"/>
          <a:cs typeface="+mn-cs"/>
        </a:defRPr>
      </a:lvl7pPr>
      <a:lvl8pPr marL="3429000" indent="-228600" algn="l" defTabSz="449263" rtl="0" fontAlgn="base">
        <a:lnSpc>
          <a:spcPct val="98000"/>
        </a:lnSpc>
        <a:spcBef>
          <a:spcPct val="0"/>
        </a:spcBef>
        <a:spcAft>
          <a:spcPts val="288"/>
        </a:spcAft>
        <a:buClr>
          <a:srgbClr val="000000"/>
        </a:buClr>
        <a:buSzPct val="100000"/>
        <a:buFont typeface="Times New Roman" pitchFamily="16" charset="0"/>
        <a:defRPr sz="2000">
          <a:solidFill>
            <a:srgbClr val="000000"/>
          </a:solidFill>
          <a:latin typeface="+mn-lt"/>
          <a:ea typeface="+mn-ea"/>
          <a:cs typeface="+mn-cs"/>
        </a:defRPr>
      </a:lvl8pPr>
      <a:lvl9pPr marL="3886200" indent="-228600" algn="l" defTabSz="449263" rtl="0" fontAlgn="base">
        <a:lnSpc>
          <a:spcPct val="98000"/>
        </a:lnSpc>
        <a:spcBef>
          <a:spcPct val="0"/>
        </a:spcBef>
        <a:spcAft>
          <a:spcPts val="288"/>
        </a:spcAft>
        <a:buClr>
          <a:srgbClr val="000000"/>
        </a:buClr>
        <a:buSzPct val="100000"/>
        <a:buFont typeface="Times New Roman" pitchFamily="16" charset="0"/>
        <a:defRPr sz="2000">
          <a:solidFill>
            <a:srgbClr val="000000"/>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6.xml"/><Relationship Id="rId1" Type="http://schemas.openxmlformats.org/officeDocument/2006/relationships/slideLayout" Target="../slideLayouts/slideLayout13.xml"/><Relationship Id="rId4" Type="http://schemas.openxmlformats.org/officeDocument/2006/relationships/image" Target="../media/image9.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62200" y="2516326"/>
            <a:ext cx="6096000" cy="1323439"/>
          </a:xfrm>
          <a:prstGeom prst="rect">
            <a:avLst/>
          </a:prstGeom>
          <a:solidFill>
            <a:schemeClr val="accent1">
              <a:lumMod val="75000"/>
            </a:schemeClr>
          </a:solidFill>
          <a:ln>
            <a:solidFill>
              <a:schemeClr val="tx1"/>
            </a:solidFill>
          </a:ln>
        </p:spPr>
        <p:txBody>
          <a:bodyPr wrap="square" rtlCol="0">
            <a:spAutoFit/>
          </a:bodyPr>
          <a:lstStyle/>
          <a:p>
            <a:pPr algn="ctr"/>
            <a:r>
              <a:rPr lang="en-US" sz="4000" b="1" i="1" dirty="0">
                <a:latin typeface="Times New Roman" pitchFamily="18" charset="0"/>
                <a:cs typeface="Times New Roman" pitchFamily="18" charset="0"/>
              </a:rPr>
              <a:t>Effective Team Working and Communication</a:t>
            </a:r>
            <a:endParaRPr lang="en-GB" sz="4000" i="1" dirty="0"/>
          </a:p>
        </p:txBody>
      </p:sp>
      <p:sp>
        <p:nvSpPr>
          <p:cNvPr id="4" name="TextBox 3"/>
          <p:cNvSpPr txBox="1"/>
          <p:nvPr/>
        </p:nvSpPr>
        <p:spPr>
          <a:xfrm>
            <a:off x="1295400" y="990600"/>
            <a:ext cx="6553200" cy="1569660"/>
          </a:xfrm>
          <a:prstGeom prst="rect">
            <a:avLst/>
          </a:prstGeom>
          <a:solidFill>
            <a:schemeClr val="tx1"/>
          </a:solidFill>
        </p:spPr>
        <p:txBody>
          <a:bodyPr wrap="square" rtlCol="0">
            <a:spAutoFit/>
          </a:bodyPr>
          <a:lstStyle/>
          <a:p>
            <a:pPr algn="ctr"/>
            <a:r>
              <a:rPr lang="en-GB" sz="4800" b="1" dirty="0">
                <a:solidFill>
                  <a:schemeClr val="bg1"/>
                </a:solidFill>
                <a:latin typeface="Times New Roman" pitchFamily="18" charset="0"/>
                <a:cs typeface="Times New Roman" pitchFamily="18" charset="0"/>
              </a:rPr>
              <a:t>Welcome to the Presentation</a:t>
            </a:r>
          </a:p>
        </p:txBody>
      </p:sp>
      <p:sp>
        <p:nvSpPr>
          <p:cNvPr id="2" name="TextBox 1"/>
          <p:cNvSpPr txBox="1"/>
          <p:nvPr/>
        </p:nvSpPr>
        <p:spPr>
          <a:xfrm>
            <a:off x="1073129" y="4120622"/>
            <a:ext cx="8190576" cy="2246769"/>
          </a:xfrm>
          <a:prstGeom prst="rect">
            <a:avLst/>
          </a:prstGeom>
          <a:noFill/>
        </p:spPr>
        <p:txBody>
          <a:bodyPr wrap="none" rtlCol="0">
            <a:spAutoFit/>
          </a:bodyPr>
          <a:lstStyle/>
          <a:p>
            <a:r>
              <a:rPr lang="en-SG" sz="2800" b="1" i="1" dirty="0"/>
              <a:t>University : University of Wales Trinity Saint David</a:t>
            </a:r>
          </a:p>
          <a:p>
            <a:r>
              <a:rPr lang="en-SG" sz="2800" b="1" i="1" dirty="0"/>
              <a:t>Student : </a:t>
            </a:r>
            <a:r>
              <a:rPr lang="en-SG" sz="2800" b="1" i="1" dirty="0" err="1"/>
              <a:t>Antu</a:t>
            </a:r>
            <a:r>
              <a:rPr lang="en-SG" sz="2800" b="1" i="1" dirty="0"/>
              <a:t> </a:t>
            </a:r>
            <a:r>
              <a:rPr lang="en-SG" sz="2800" b="1" i="1" dirty="0" err="1"/>
              <a:t>Bhomik</a:t>
            </a:r>
            <a:endParaRPr lang="en-SG" sz="2800" b="1" i="1" dirty="0"/>
          </a:p>
          <a:p>
            <a:r>
              <a:rPr lang="en-SG" sz="2800" b="1" i="1" dirty="0"/>
              <a:t>Student’s ID : 1818298</a:t>
            </a:r>
          </a:p>
          <a:p>
            <a:r>
              <a:rPr lang="en-US" sz="2800" b="1" i="1" dirty="0"/>
              <a:t>BMSW4002- </a:t>
            </a:r>
            <a:r>
              <a:rPr lang="en-US" sz="2800" b="1" i="1"/>
              <a:t>Effective Teamwork </a:t>
            </a:r>
            <a:r>
              <a:rPr lang="en-US" sz="2800" b="1" i="1" dirty="0"/>
              <a:t>and Communication</a:t>
            </a:r>
          </a:p>
          <a:p>
            <a:r>
              <a:rPr lang="en-SG" sz="2800" b="1" i="1" dirty="0"/>
              <a:t>Lecturer Name : Diya </a:t>
            </a:r>
            <a:r>
              <a:rPr lang="en-SG" sz="2800" b="1" i="1" dirty="0" err="1"/>
              <a:t>Ganguly</a:t>
            </a:r>
            <a:endParaRPr lang="en-SG" sz="2800" b="1" i="1" dirty="0"/>
          </a:p>
        </p:txBody>
      </p:sp>
    </p:spTree>
    <p:extLst>
      <p:ext uri="{BB962C8B-B14F-4D97-AF65-F5344CB8AC3E}">
        <p14:creationId xmlns:p14="http://schemas.microsoft.com/office/powerpoint/2010/main" xmlns="" val="1358478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2663" y="1524000"/>
            <a:ext cx="8598568" cy="4370427"/>
          </a:xfrm>
          <a:prstGeom prst="rect">
            <a:avLst/>
          </a:prstGeom>
          <a:solidFill>
            <a:schemeClr val="accent1">
              <a:lumMod val="60000"/>
              <a:lumOff val="40000"/>
            </a:schemeClr>
          </a:solidFill>
          <a:ln>
            <a:solidFill>
              <a:schemeClr val="tx1"/>
            </a:solidFill>
          </a:ln>
        </p:spPr>
        <p:txBody>
          <a:bodyPr wrap="square" rtlCol="0">
            <a:spAutoFit/>
          </a:bodyPr>
          <a:lstStyle/>
          <a:p>
            <a:pPr marL="571500" indent="-571500" algn="just">
              <a:lnSpc>
                <a:spcPct val="150000"/>
              </a:lnSpc>
              <a:buFont typeface="Arial" panose="020B0604020202020204" pitchFamily="34" charset="0"/>
              <a:buChar char="•"/>
            </a:pPr>
            <a:r>
              <a:rPr lang="en-US" sz="2800" dirty="0">
                <a:latin typeface="Times New Roman" pitchFamily="18" charset="0"/>
                <a:cs typeface="Times New Roman" pitchFamily="18" charset="0"/>
              </a:rPr>
              <a:t>Introduction	</a:t>
            </a:r>
          </a:p>
          <a:p>
            <a:pPr marL="571500" indent="-571500" algn="just">
              <a:lnSpc>
                <a:spcPct val="150000"/>
              </a:lnSpc>
              <a:buFont typeface="Arial" panose="020B0604020202020204" pitchFamily="34" charset="0"/>
              <a:buChar char="•"/>
            </a:pPr>
            <a:r>
              <a:rPr lang="en-US" sz="2800" dirty="0">
                <a:latin typeface="Times New Roman" pitchFamily="18" charset="0"/>
                <a:cs typeface="Times New Roman" pitchFamily="18" charset="0"/>
              </a:rPr>
              <a:t>Benefits of Team Working	</a:t>
            </a:r>
          </a:p>
          <a:p>
            <a:pPr marL="571500" indent="-571500" algn="just">
              <a:lnSpc>
                <a:spcPct val="150000"/>
              </a:lnSpc>
              <a:buFont typeface="Arial" panose="020B0604020202020204" pitchFamily="34" charset="0"/>
              <a:buChar char="•"/>
            </a:pPr>
            <a:r>
              <a:rPr lang="en-US" sz="2800" dirty="0">
                <a:latin typeface="Times New Roman" pitchFamily="18" charset="0"/>
                <a:cs typeface="Times New Roman" pitchFamily="18" charset="0"/>
              </a:rPr>
              <a:t>New Idea Generation</a:t>
            </a:r>
          </a:p>
          <a:p>
            <a:pPr marL="571500" indent="-571500" algn="just">
              <a:lnSpc>
                <a:spcPct val="150000"/>
              </a:lnSpc>
              <a:buFont typeface="Arial" panose="020B0604020202020204" pitchFamily="34" charset="0"/>
              <a:buChar char="•"/>
            </a:pPr>
            <a:r>
              <a:rPr lang="en-US" sz="2800" dirty="0">
                <a:latin typeface="Times New Roman" pitchFamily="18" charset="0"/>
                <a:cs typeface="Times New Roman" pitchFamily="18" charset="0"/>
              </a:rPr>
              <a:t>Increase Communication Skills</a:t>
            </a:r>
          </a:p>
          <a:p>
            <a:pPr marL="571500" indent="-571500" algn="just">
              <a:lnSpc>
                <a:spcPct val="150000"/>
              </a:lnSpc>
              <a:buFont typeface="Arial" panose="020B0604020202020204" pitchFamily="34" charset="0"/>
              <a:buChar char="•"/>
            </a:pPr>
            <a:r>
              <a:rPr lang="en-US" sz="2800" dirty="0">
                <a:latin typeface="Times New Roman" pitchFamily="18" charset="0"/>
                <a:cs typeface="Times New Roman" pitchFamily="18" charset="0"/>
              </a:rPr>
              <a:t>Increase Productivity	</a:t>
            </a:r>
          </a:p>
          <a:p>
            <a:pPr marL="571500" indent="-571500" algn="just">
              <a:buFont typeface="Arial" panose="020B0604020202020204" pitchFamily="34" charset="0"/>
              <a:buChar char="•"/>
            </a:pPr>
            <a:r>
              <a:rPr lang="en-US" sz="2800" dirty="0">
                <a:latin typeface="Times New Roman" pitchFamily="18" charset="0"/>
                <a:cs typeface="Times New Roman" pitchFamily="18" charset="0"/>
              </a:rPr>
              <a:t>Conclusion	</a:t>
            </a:r>
          </a:p>
          <a:p>
            <a:pPr marL="571500" indent="-571500" algn="just">
              <a:buFont typeface="Arial" panose="020B0604020202020204" pitchFamily="34" charset="0"/>
              <a:buChar char="•"/>
            </a:pPr>
            <a:r>
              <a:rPr lang="en-US" sz="2800" dirty="0">
                <a:latin typeface="Times New Roman" pitchFamily="18" charset="0"/>
                <a:cs typeface="Times New Roman" pitchFamily="18" charset="0"/>
              </a:rPr>
              <a:t>References</a:t>
            </a:r>
            <a:r>
              <a:rPr lang="en-US" sz="4000" dirty="0">
                <a:latin typeface="Times New Roman" pitchFamily="18" charset="0"/>
                <a:cs typeface="Times New Roman" pitchFamily="18" charset="0"/>
              </a:rPr>
              <a:t>	</a:t>
            </a:r>
          </a:p>
        </p:txBody>
      </p:sp>
      <p:sp>
        <p:nvSpPr>
          <p:cNvPr id="4" name="TextBox 3"/>
          <p:cNvSpPr txBox="1"/>
          <p:nvPr/>
        </p:nvSpPr>
        <p:spPr>
          <a:xfrm>
            <a:off x="457200" y="457200"/>
            <a:ext cx="5029200" cy="769441"/>
          </a:xfrm>
          <a:prstGeom prst="rect">
            <a:avLst/>
          </a:prstGeom>
          <a:solidFill>
            <a:schemeClr val="accent1">
              <a:lumMod val="75000"/>
            </a:schemeClr>
          </a:solidFill>
          <a:ln>
            <a:solidFill>
              <a:schemeClr val="tx1"/>
            </a:solidFill>
          </a:ln>
        </p:spPr>
        <p:txBody>
          <a:bodyPr wrap="square" rtlCol="0">
            <a:spAutoFit/>
          </a:bodyPr>
          <a:lstStyle/>
          <a:p>
            <a:r>
              <a:rPr lang="en-GB" sz="4400" dirty="0">
                <a:latin typeface="Times New Roman" pitchFamily="18" charset="0"/>
                <a:cs typeface="Times New Roman" pitchFamily="18" charset="0"/>
              </a:rPr>
              <a:t>Table of Contents</a:t>
            </a:r>
          </a:p>
        </p:txBody>
      </p:sp>
    </p:spTree>
    <p:extLst>
      <p:ext uri="{BB962C8B-B14F-4D97-AF65-F5344CB8AC3E}">
        <p14:creationId xmlns:p14="http://schemas.microsoft.com/office/powerpoint/2010/main" xmlns="" val="2818619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8885" y="381000"/>
            <a:ext cx="7315200" cy="584775"/>
          </a:xfrm>
          <a:prstGeom prst="rect">
            <a:avLst/>
          </a:prstGeom>
          <a:solidFill>
            <a:schemeClr val="accent1">
              <a:lumMod val="75000"/>
            </a:schemeClr>
          </a:solidFill>
          <a:ln>
            <a:solidFill>
              <a:schemeClr val="tx1"/>
            </a:solidFill>
          </a:ln>
        </p:spPr>
        <p:txBody>
          <a:bodyPr wrap="square" rtlCol="0">
            <a:spAutoFit/>
          </a:bodyPr>
          <a:lstStyle/>
          <a:p>
            <a:r>
              <a:rPr lang="en-GB" sz="3200" b="1" dirty="0">
                <a:latin typeface="Times New Roman" pitchFamily="18" charset="0"/>
                <a:cs typeface="Times New Roman" pitchFamily="18" charset="0"/>
              </a:rPr>
              <a:t>Introduction</a:t>
            </a:r>
          </a:p>
        </p:txBody>
      </p:sp>
      <p:sp>
        <p:nvSpPr>
          <p:cNvPr id="3" name="TextBox 2"/>
          <p:cNvSpPr txBox="1"/>
          <p:nvPr/>
        </p:nvSpPr>
        <p:spPr>
          <a:xfrm>
            <a:off x="679835" y="1371600"/>
            <a:ext cx="8077200" cy="3785652"/>
          </a:xfrm>
          <a:prstGeom prst="rect">
            <a:avLst/>
          </a:prstGeom>
          <a:noFill/>
        </p:spPr>
        <p:txBody>
          <a:bodyPr wrap="square" rtlCol="0">
            <a:spAutoFit/>
          </a:bodyPr>
          <a:lstStyle/>
          <a:p>
            <a:pPr algn="just">
              <a:defRPr/>
            </a:pPr>
            <a:r>
              <a:rPr lang="en-GB" sz="2400" dirty="0"/>
              <a:t>Effective team work and communication is very important for any business organisation to run their organisational as well as business function properly. If there is a proper communication among the team members, it will increase the working efficiency and understanding of the team.</a:t>
            </a:r>
          </a:p>
          <a:p>
            <a:pPr algn="just">
              <a:defRPr/>
            </a:pPr>
            <a:r>
              <a:rPr lang="en-GB" sz="2400" dirty="0"/>
              <a:t>In this report </a:t>
            </a:r>
            <a:r>
              <a:rPr lang="en-GB" sz="2400" dirty="0" err="1"/>
              <a:t>BrandsForYou</a:t>
            </a:r>
            <a:r>
              <a:rPr lang="en-GB" sz="2400" dirty="0"/>
              <a:t>, Company is taken to introduce effective team working and communication in the working place. Benefits of team working and stages of team development will be discussed here from the perspective of </a:t>
            </a:r>
            <a:r>
              <a:rPr lang="en-GB" sz="2400" dirty="0" err="1"/>
              <a:t>BrandsForYou</a:t>
            </a:r>
            <a:r>
              <a:rPr lang="en-GB" sz="2400" dirty="0"/>
              <a:t>. </a:t>
            </a:r>
            <a:endParaRPr lang="en-GB" sz="2400" b="1" dirty="0">
              <a:latin typeface="Times New Roman" pitchFamily="18" charset="0"/>
              <a:cs typeface="Times New Roman" pitchFamily="18" charset="0"/>
            </a:endParaRPr>
          </a:p>
        </p:txBody>
      </p:sp>
    </p:spTree>
    <p:extLst>
      <p:ext uri="{BB962C8B-B14F-4D97-AF65-F5344CB8AC3E}">
        <p14:creationId xmlns:p14="http://schemas.microsoft.com/office/powerpoint/2010/main" xmlns="" val="1689077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457200"/>
            <a:ext cx="7848600" cy="830997"/>
          </a:xfrm>
          <a:prstGeom prst="rect">
            <a:avLst/>
          </a:prstGeom>
          <a:solidFill>
            <a:schemeClr val="accent1">
              <a:lumMod val="75000"/>
            </a:schemeClr>
          </a:solidFill>
          <a:ln>
            <a:solidFill>
              <a:schemeClr val="tx1"/>
            </a:solidFill>
          </a:ln>
        </p:spPr>
        <p:txBody>
          <a:bodyPr wrap="square" rtlCol="0">
            <a:spAutoFit/>
          </a:bodyPr>
          <a:lstStyle/>
          <a:p>
            <a:pPr algn="ctr"/>
            <a:r>
              <a:rPr lang="en-GB" sz="4800" b="1" dirty="0">
                <a:latin typeface="Times New Roman" pitchFamily="18" charset="0"/>
                <a:cs typeface="Times New Roman" pitchFamily="18" charset="0"/>
              </a:rPr>
              <a:t>Benefits of Team Working</a:t>
            </a:r>
          </a:p>
        </p:txBody>
      </p:sp>
      <p:graphicFrame>
        <p:nvGraphicFramePr>
          <p:cNvPr id="3" name="Diagram 2"/>
          <p:cNvGraphicFramePr/>
          <p:nvPr>
            <p:extLst>
              <p:ext uri="{D42A27DB-BD31-4B8C-83A1-F6EECF244321}">
                <p14:modId xmlns:p14="http://schemas.microsoft.com/office/powerpoint/2010/main" xmlns="" val="2419679608"/>
              </p:ext>
            </p:extLst>
          </p:nvPr>
        </p:nvGraphicFramePr>
        <p:xfrm>
          <a:off x="381000" y="1981200"/>
          <a:ext cx="83820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2874256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457200"/>
            <a:ext cx="8229600" cy="1143000"/>
          </a:xfrm>
          <a:solidFill>
            <a:schemeClr val="accent1">
              <a:lumMod val="75000"/>
            </a:schemeClr>
          </a:solidFill>
          <a:ln>
            <a:solidFill>
              <a:schemeClr val="tx1"/>
            </a:solidFill>
          </a:ln>
        </p:spPr>
        <p:txBody>
          <a:bodyPr>
            <a:normAutofit/>
          </a:bodyPr>
          <a:lstStyle/>
          <a:p>
            <a:r>
              <a:rPr lang="en-GB" sz="5400" b="1" dirty="0">
                <a:latin typeface="Times New Roman" pitchFamily="18" charset="0"/>
                <a:cs typeface="Times New Roman" pitchFamily="18" charset="0"/>
              </a:rPr>
              <a:t>New Idea Generation</a:t>
            </a:r>
          </a:p>
        </p:txBody>
      </p:sp>
      <p:sp>
        <p:nvSpPr>
          <p:cNvPr id="8" name="TextBox 7"/>
          <p:cNvSpPr txBox="1"/>
          <p:nvPr/>
        </p:nvSpPr>
        <p:spPr>
          <a:xfrm>
            <a:off x="685800" y="1828800"/>
            <a:ext cx="8001000" cy="4832092"/>
          </a:xfrm>
          <a:prstGeom prst="rect">
            <a:avLst/>
          </a:prstGeom>
          <a:solidFill>
            <a:schemeClr val="tx2">
              <a:lumMod val="40000"/>
              <a:lumOff val="60000"/>
            </a:schemeClr>
          </a:solidFill>
          <a:ln>
            <a:solidFill>
              <a:schemeClr val="tx1"/>
            </a:solidFill>
          </a:ln>
        </p:spPr>
        <p:txBody>
          <a:bodyPr wrap="square" rtlCol="0">
            <a:spAutoFit/>
          </a:bodyPr>
          <a:lstStyle/>
          <a:p>
            <a:pPr marL="571500" indent="-571500" algn="just">
              <a:buFont typeface="Wingdings" pitchFamily="2" charset="2"/>
              <a:buChar char="q"/>
            </a:pPr>
            <a:r>
              <a:rPr lang="en-GB" sz="4400" dirty="0">
                <a:latin typeface="Times New Roman" pitchFamily="18" charset="0"/>
                <a:cs typeface="Times New Roman" pitchFamily="18" charset="0"/>
              </a:rPr>
              <a:t>Team members’ ideas helps to select right decision</a:t>
            </a:r>
          </a:p>
          <a:p>
            <a:pPr marL="571500" indent="-571500" algn="just">
              <a:buFont typeface="Wingdings" pitchFamily="2" charset="2"/>
              <a:buChar char="q"/>
            </a:pPr>
            <a:r>
              <a:rPr lang="en-GB" sz="4400" dirty="0">
                <a:latin typeface="Times New Roman" pitchFamily="18" charset="0"/>
                <a:cs typeface="Times New Roman" pitchFamily="18" charset="0"/>
              </a:rPr>
              <a:t>New and innovative product are introduced from team work</a:t>
            </a:r>
          </a:p>
          <a:p>
            <a:pPr marL="571500" indent="-571500" algn="just">
              <a:buFont typeface="Wingdings" pitchFamily="2" charset="2"/>
              <a:buChar char="q"/>
            </a:pPr>
            <a:r>
              <a:rPr lang="en-GB" sz="4400" dirty="0">
                <a:latin typeface="Times New Roman" pitchFamily="18" charset="0"/>
                <a:cs typeface="Times New Roman" pitchFamily="18" charset="0"/>
              </a:rPr>
              <a:t>New ideas help to set a new target for the company </a:t>
            </a:r>
          </a:p>
          <a:p>
            <a:pPr algn="just"/>
            <a:endParaRPr lang="en-GB" sz="4400" dirty="0">
              <a:latin typeface="Times New Roman" pitchFamily="18" charset="0"/>
              <a:cs typeface="Times New Roman" pitchFamily="18" charset="0"/>
            </a:endParaRPr>
          </a:p>
        </p:txBody>
      </p:sp>
    </p:spTree>
    <p:extLst>
      <p:ext uri="{BB962C8B-B14F-4D97-AF65-F5344CB8AC3E}">
        <p14:creationId xmlns:p14="http://schemas.microsoft.com/office/powerpoint/2010/main" xmlns="" val="70241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126" y="180109"/>
            <a:ext cx="8229600" cy="1143000"/>
          </a:xfrm>
          <a:solidFill>
            <a:schemeClr val="accent1">
              <a:lumMod val="75000"/>
            </a:schemeClr>
          </a:solidFill>
          <a:ln>
            <a:solidFill>
              <a:schemeClr val="tx1"/>
            </a:solidFill>
          </a:ln>
        </p:spPr>
        <p:txBody>
          <a:bodyPr/>
          <a:lstStyle/>
          <a:p>
            <a:r>
              <a:rPr lang="en-GB" b="1" dirty="0">
                <a:latin typeface="Times New Roman" pitchFamily="18" charset="0"/>
                <a:cs typeface="Times New Roman" pitchFamily="18" charset="0"/>
              </a:rPr>
              <a:t>Increase Communication Skills</a:t>
            </a:r>
            <a:r>
              <a:rPr lang="en-GB" dirty="0">
                <a:latin typeface="Times New Roman" pitchFamily="18" charset="0"/>
                <a:cs typeface="Times New Roman" pitchFamily="18" charset="0"/>
              </a:rPr>
              <a:t> </a:t>
            </a:r>
          </a:p>
        </p:txBody>
      </p:sp>
      <p:sp>
        <p:nvSpPr>
          <p:cNvPr id="3" name="TextBox 2"/>
          <p:cNvSpPr txBox="1"/>
          <p:nvPr/>
        </p:nvSpPr>
        <p:spPr>
          <a:xfrm>
            <a:off x="540327" y="1600200"/>
            <a:ext cx="8021053" cy="5016758"/>
          </a:xfrm>
          <a:prstGeom prst="rect">
            <a:avLst/>
          </a:prstGeom>
          <a:solidFill>
            <a:schemeClr val="tx2">
              <a:lumMod val="40000"/>
              <a:lumOff val="60000"/>
            </a:schemeClr>
          </a:solidFill>
          <a:ln>
            <a:solidFill>
              <a:schemeClr val="tx1"/>
            </a:solidFill>
          </a:ln>
        </p:spPr>
        <p:txBody>
          <a:bodyPr wrap="square" rtlCol="0">
            <a:spAutoFit/>
          </a:bodyPr>
          <a:lstStyle/>
          <a:p>
            <a:pPr marL="571500" indent="-571500" algn="just">
              <a:buFont typeface="Wingdings" pitchFamily="2" charset="2"/>
              <a:buChar char="q"/>
            </a:pPr>
            <a:r>
              <a:rPr lang="en-GB" sz="4000" dirty="0">
                <a:latin typeface="Times New Roman" pitchFamily="18" charset="0"/>
                <a:cs typeface="Times New Roman" pitchFamily="18" charset="0"/>
              </a:rPr>
              <a:t>Working in a team helps an individual to increase the communication skills in the organisation</a:t>
            </a:r>
          </a:p>
          <a:p>
            <a:pPr marL="571500" indent="-571500" algn="just">
              <a:buFont typeface="Wingdings" pitchFamily="2" charset="2"/>
              <a:buChar char="q"/>
            </a:pPr>
            <a:r>
              <a:rPr lang="en-GB" sz="4000" dirty="0">
                <a:latin typeface="Times New Roman" pitchFamily="18" charset="0"/>
                <a:cs typeface="Times New Roman" pitchFamily="18" charset="0"/>
              </a:rPr>
              <a:t>Written and oral communication skills are developed.</a:t>
            </a:r>
          </a:p>
          <a:p>
            <a:pPr marL="571500" indent="-571500" algn="just">
              <a:buFont typeface="Wingdings" pitchFamily="2" charset="2"/>
              <a:buChar char="q"/>
            </a:pPr>
            <a:r>
              <a:rPr lang="en-GB" sz="4000" dirty="0">
                <a:latin typeface="Times New Roman" pitchFamily="18" charset="0"/>
                <a:cs typeface="Times New Roman" pitchFamily="18" charset="0"/>
              </a:rPr>
              <a:t>Reduce the communication gap among the employees.</a:t>
            </a:r>
          </a:p>
        </p:txBody>
      </p:sp>
    </p:spTree>
    <p:extLst>
      <p:ext uri="{BB962C8B-B14F-4D97-AF65-F5344CB8AC3E}">
        <p14:creationId xmlns:p14="http://schemas.microsoft.com/office/powerpoint/2010/main" xmlns="" val="3093964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75000"/>
            </a:schemeClr>
          </a:solidFill>
          <a:ln>
            <a:solidFill>
              <a:schemeClr val="tx1"/>
            </a:solidFill>
          </a:ln>
        </p:spPr>
        <p:txBody>
          <a:bodyPr>
            <a:normAutofit/>
          </a:bodyPr>
          <a:lstStyle/>
          <a:p>
            <a:r>
              <a:rPr lang="en-GB" sz="5400" b="1" dirty="0">
                <a:latin typeface="Times New Roman" pitchFamily="18" charset="0"/>
                <a:cs typeface="Times New Roman" pitchFamily="18" charset="0"/>
              </a:rPr>
              <a:t>Increase Productivity</a:t>
            </a:r>
            <a:endParaRPr lang="en-GB" sz="5400" dirty="0">
              <a:latin typeface="Times New Roman" pitchFamily="18" charset="0"/>
              <a:cs typeface="Times New Roman" pitchFamily="18" charset="0"/>
            </a:endParaRPr>
          </a:p>
        </p:txBody>
      </p:sp>
      <p:sp>
        <p:nvSpPr>
          <p:cNvPr id="3" name="TextBox 2"/>
          <p:cNvSpPr txBox="1"/>
          <p:nvPr/>
        </p:nvSpPr>
        <p:spPr>
          <a:xfrm>
            <a:off x="228600" y="1981200"/>
            <a:ext cx="8686800" cy="4154984"/>
          </a:xfrm>
          <a:prstGeom prst="rect">
            <a:avLst/>
          </a:prstGeom>
          <a:solidFill>
            <a:schemeClr val="tx2">
              <a:lumMod val="40000"/>
              <a:lumOff val="60000"/>
            </a:schemeClr>
          </a:solidFill>
          <a:ln>
            <a:solidFill>
              <a:schemeClr val="tx1"/>
            </a:solidFill>
          </a:ln>
        </p:spPr>
        <p:txBody>
          <a:bodyPr wrap="square" rtlCol="0">
            <a:spAutoFit/>
          </a:bodyPr>
          <a:lstStyle/>
          <a:p>
            <a:pPr marL="571500" lvl="0" indent="-571500" algn="just">
              <a:buFont typeface="Wingdings" pitchFamily="2" charset="2"/>
              <a:buChar char="q"/>
              <a:defRPr/>
            </a:pPr>
            <a:r>
              <a:rPr lang="en-GB" sz="4400" dirty="0">
                <a:latin typeface="Times New Roman" pitchFamily="18" charset="0"/>
                <a:cs typeface="Times New Roman" pitchFamily="18" charset="0"/>
              </a:rPr>
              <a:t>Increase the productivity of the organisation</a:t>
            </a:r>
          </a:p>
          <a:p>
            <a:pPr marL="571500" lvl="0" indent="-571500" algn="just">
              <a:buFont typeface="Wingdings" pitchFamily="2" charset="2"/>
              <a:buChar char="q"/>
              <a:defRPr/>
            </a:pPr>
            <a:r>
              <a:rPr lang="en-GB" sz="4400" dirty="0">
                <a:latin typeface="Times New Roman" pitchFamily="18" charset="0"/>
                <a:cs typeface="Times New Roman" pitchFamily="18" charset="0"/>
              </a:rPr>
              <a:t>Better service and quality products are produced</a:t>
            </a:r>
          </a:p>
          <a:p>
            <a:pPr marL="571500" lvl="0" indent="-571500" algn="just">
              <a:buFont typeface="Wingdings" pitchFamily="2" charset="2"/>
              <a:buChar char="q"/>
              <a:defRPr/>
            </a:pPr>
            <a:r>
              <a:rPr lang="en-GB" sz="4400" dirty="0">
                <a:latin typeface="Times New Roman" pitchFamily="18" charset="0"/>
                <a:cs typeface="Times New Roman" pitchFamily="18" charset="0"/>
              </a:rPr>
              <a:t>Customers’ satisfaction is increased </a:t>
            </a:r>
          </a:p>
        </p:txBody>
      </p:sp>
    </p:spTree>
    <p:extLst>
      <p:ext uri="{BB962C8B-B14F-4D97-AF65-F5344CB8AC3E}">
        <p14:creationId xmlns:p14="http://schemas.microsoft.com/office/powerpoint/2010/main" xmlns="" val="1051394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0" y="1662704"/>
            <a:ext cx="8991600" cy="5167587"/>
          </a:xfrm>
          <a:prstGeom prst="rect">
            <a:avLst/>
          </a:prstGeom>
        </p:spPr>
      </p:pic>
      <p:sp>
        <p:nvSpPr>
          <p:cNvPr id="4" name="Title 1"/>
          <p:cNvSpPr>
            <a:spLocks noGrp="1"/>
          </p:cNvSpPr>
          <p:nvPr>
            <p:ph type="title"/>
          </p:nvPr>
        </p:nvSpPr>
        <p:spPr>
          <a:solidFill>
            <a:schemeClr val="accent1">
              <a:lumMod val="75000"/>
            </a:schemeClr>
          </a:solidFill>
          <a:ln>
            <a:solidFill>
              <a:schemeClr val="tx1"/>
            </a:solidFill>
          </a:ln>
        </p:spPr>
        <p:txBody>
          <a:bodyPr>
            <a:normAutofit/>
          </a:bodyPr>
          <a:lstStyle/>
          <a:p>
            <a:pPr algn="l"/>
            <a:r>
              <a:rPr lang="en-GB" sz="3600" b="1" dirty="0">
                <a:latin typeface="Times New Roman" pitchFamily="18" charset="0"/>
                <a:cs typeface="Times New Roman" pitchFamily="18" charset="0"/>
              </a:rPr>
              <a:t>References</a:t>
            </a:r>
            <a:endParaRPr lang="en-GB" sz="3600" dirty="0">
              <a:latin typeface="Times New Roman" pitchFamily="18" charset="0"/>
              <a:cs typeface="Times New Roman" pitchFamily="18" charset="0"/>
            </a:endParaRPr>
          </a:p>
        </p:txBody>
      </p:sp>
    </p:spTree>
    <p:extLst>
      <p:ext uri="{BB962C8B-B14F-4D97-AF65-F5344CB8AC3E}">
        <p14:creationId xmlns:p14="http://schemas.microsoft.com/office/powerpoint/2010/main" xmlns="" val="2160302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4" name="Rectangle 1"/>
          <p:cNvSpPr>
            <a:spLocks noGrp="1" noChangeArrowheads="1"/>
          </p:cNvSpPr>
          <p:nvPr>
            <p:ph type="title" idx="4294967295"/>
          </p:nvPr>
        </p:nvSpPr>
        <p:spPr>
          <a:xfrm>
            <a:off x="685800" y="2786058"/>
            <a:ext cx="7772400" cy="1785950"/>
          </a:xfrm>
        </p:spPr>
        <p:txBody>
          <a:bodyPr anchor="t"/>
          <a:lstStyle/>
          <a:p>
            <a:pPr algn="ctr" eaLnBrk="1"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5000" b="1" i="1" dirty="0" smtClean="0">
                <a:solidFill>
                  <a:srgbClr val="464646"/>
                </a:solidFill>
                <a:latin typeface="Times New Roman" pitchFamily="16" charset="0"/>
              </a:rPr>
              <a:t>Effective Teamwork and Communication</a:t>
            </a:r>
          </a:p>
        </p:txBody>
      </p:sp>
      <p:sp>
        <p:nvSpPr>
          <p:cNvPr id="3075" name="Rectangle 3"/>
          <p:cNvSpPr>
            <a:spLocks noChangeArrowheads="1"/>
          </p:cNvSpPr>
          <p:nvPr/>
        </p:nvSpPr>
        <p:spPr bwMode="auto">
          <a:xfrm>
            <a:off x="0" y="0"/>
            <a:ext cx="9144000" cy="130189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449263" rtl="0" eaLnBrk="0" fontAlgn="base" latinLnBrk="0" hangingPunct="0">
              <a:lnSpc>
                <a:spcPct val="93000"/>
              </a:lnSpc>
              <a:spcBef>
                <a:spcPct val="0"/>
              </a:spcBef>
              <a:spcAft>
                <a:spcPct val="0"/>
              </a:spcAft>
              <a:buClr>
                <a:srgbClr val="000000"/>
              </a:buClr>
              <a:buSzPct val="100000"/>
              <a:buFont typeface="Times New Roman" pitchFamily="18" charset="0"/>
              <a:buNone/>
              <a:tabLst/>
            </a:pPr>
            <a:r>
              <a:rPr kumimoji="0" lang="en-US" sz="2000" b="1" i="1" u="none" strike="noStrike" cap="none" normalizeH="0" baseline="0" dirty="0" smtClean="0">
                <a:ln>
                  <a:noFill/>
                </a:ln>
                <a:solidFill>
                  <a:srgbClr val="464646"/>
                </a:solidFill>
                <a:effectLst/>
                <a:latin typeface="Arial" pitchFamily="34" charset="0"/>
                <a:cs typeface="Arial" pitchFamily="34" charset="0"/>
              </a:rPr>
              <a:t>Student name : Diana </a:t>
            </a:r>
            <a:r>
              <a:rPr kumimoji="0" lang="en-US" sz="2000" b="1" i="1" u="none" strike="noStrike" cap="none" normalizeH="0" baseline="0" dirty="0" err="1" smtClean="0">
                <a:ln>
                  <a:noFill/>
                </a:ln>
                <a:solidFill>
                  <a:srgbClr val="464646"/>
                </a:solidFill>
                <a:effectLst/>
                <a:latin typeface="Arial" pitchFamily="34" charset="0"/>
                <a:cs typeface="Arial" pitchFamily="34" charset="0"/>
              </a:rPr>
              <a:t>Madalina</a:t>
            </a:r>
            <a:r>
              <a:rPr kumimoji="0" lang="en-US" sz="2000" b="1" i="1" u="none" strike="noStrike" cap="none" normalizeH="0" baseline="0" dirty="0" smtClean="0">
                <a:ln>
                  <a:noFill/>
                </a:ln>
                <a:solidFill>
                  <a:srgbClr val="464646"/>
                </a:solidFill>
                <a:effectLst/>
                <a:latin typeface="Arial" pitchFamily="34" charset="0"/>
                <a:cs typeface="Arial" pitchFamily="34" charset="0"/>
              </a:rPr>
              <a:t> </a:t>
            </a:r>
            <a:r>
              <a:rPr kumimoji="0" lang="en-US" sz="2000" b="1" i="1" u="none" strike="noStrike" cap="none" normalizeH="0" baseline="0" dirty="0" err="1" smtClean="0">
                <a:ln>
                  <a:noFill/>
                </a:ln>
                <a:solidFill>
                  <a:srgbClr val="464646"/>
                </a:solidFill>
                <a:effectLst/>
                <a:latin typeface="Arial" pitchFamily="34" charset="0"/>
                <a:cs typeface="Arial" pitchFamily="34" charset="0"/>
              </a:rPr>
              <a:t>Miron</a:t>
            </a:r>
            <a:r>
              <a:rPr kumimoji="0" lang="en-US" sz="2000" b="1" i="1" u="none" strike="noStrike" cap="none" normalizeH="0" baseline="0" dirty="0" smtClean="0">
                <a:ln>
                  <a:noFill/>
                </a:ln>
                <a:solidFill>
                  <a:srgbClr val="464646"/>
                </a:solidFill>
                <a:effectLst/>
                <a:latin typeface="Arial" pitchFamily="34" charset="0"/>
                <a:cs typeface="Arial" pitchFamily="34" charset="0"/>
              </a:rPr>
              <a:t> </a:t>
            </a:r>
            <a:endParaRPr kumimoji="0" lang="ro-RO" sz="700" b="0" i="0" u="none" strike="noStrike" cap="none" normalizeH="0" baseline="0" dirty="0" smtClean="0">
              <a:ln>
                <a:noFill/>
              </a:ln>
              <a:solidFill>
                <a:schemeClr val="bg1"/>
              </a:solidFill>
              <a:effectLst/>
              <a:latin typeface="Arial" pitchFamily="34" charset="0"/>
              <a:ea typeface="DejaVu Sans Mono" charset="0"/>
              <a:cs typeface="DejaVu Sans Mono" charset="0"/>
            </a:endParaRPr>
          </a:p>
          <a:p>
            <a:pPr marL="0" marR="0" lvl="0" indent="0" algn="l" defTabSz="449263" rtl="0" eaLnBrk="0" fontAlgn="base" latinLnBrk="0" hangingPunct="0">
              <a:lnSpc>
                <a:spcPct val="100000"/>
              </a:lnSpc>
              <a:spcBef>
                <a:spcPct val="0"/>
              </a:spcBef>
              <a:spcAft>
                <a:spcPct val="0"/>
              </a:spcAft>
              <a:buClrTx/>
              <a:buSzTx/>
              <a:buFontTx/>
              <a:buNone/>
              <a:tabLst/>
            </a:pPr>
            <a:r>
              <a:rPr kumimoji="0" lang="en-US" sz="2000" b="1" i="1" u="none" strike="noStrike" cap="none" normalizeH="0" baseline="0" dirty="0" smtClean="0">
                <a:ln>
                  <a:noFill/>
                </a:ln>
                <a:solidFill>
                  <a:srgbClr val="464646"/>
                </a:solidFill>
                <a:effectLst/>
                <a:latin typeface="Arial" pitchFamily="34" charset="0"/>
                <a:cs typeface="Arial" pitchFamily="34" charset="0"/>
              </a:rPr>
              <a:t>Student number: 1914912</a:t>
            </a:r>
            <a:endParaRPr kumimoji="0" lang="ro-RO" sz="700" b="0" i="0" u="none" strike="noStrike" cap="none" normalizeH="0" baseline="0" dirty="0" smtClean="0">
              <a:ln>
                <a:noFill/>
              </a:ln>
              <a:solidFill>
                <a:schemeClr val="bg1"/>
              </a:solidFill>
              <a:effectLst/>
              <a:latin typeface="Arial" pitchFamily="34" charset="0"/>
              <a:ea typeface="DejaVu Sans Mono" charset="0"/>
              <a:cs typeface="DejaVu Sans Mono" charset="0"/>
            </a:endParaRPr>
          </a:p>
          <a:p>
            <a:pPr marL="0" marR="0" lvl="0" indent="0" algn="l" defTabSz="449263" rtl="0" eaLnBrk="0" fontAlgn="base" latinLnBrk="0" hangingPunct="0">
              <a:lnSpc>
                <a:spcPct val="100000"/>
              </a:lnSpc>
              <a:spcBef>
                <a:spcPct val="0"/>
              </a:spcBef>
              <a:spcAft>
                <a:spcPct val="0"/>
              </a:spcAft>
              <a:buClrTx/>
              <a:buSzTx/>
              <a:buFontTx/>
              <a:buNone/>
              <a:tabLst/>
            </a:pPr>
            <a:r>
              <a:rPr kumimoji="0" lang="en-US" sz="2000" b="1" i="1" u="none" strike="noStrike" cap="none" normalizeH="0" baseline="0" dirty="0" smtClean="0">
                <a:ln>
                  <a:noFill/>
                </a:ln>
                <a:solidFill>
                  <a:srgbClr val="464646"/>
                </a:solidFill>
                <a:effectLst/>
                <a:latin typeface="Arial" pitchFamily="34" charset="0"/>
                <a:cs typeface="Arial" pitchFamily="34" charset="0"/>
              </a:rPr>
              <a:t>Module Lecture s Name:  </a:t>
            </a:r>
            <a:r>
              <a:rPr kumimoji="0" lang="en-US" sz="2000" b="1" i="1" u="none" strike="noStrike" cap="none" normalizeH="0" baseline="0" dirty="0" err="1" smtClean="0">
                <a:ln>
                  <a:noFill/>
                </a:ln>
                <a:solidFill>
                  <a:srgbClr val="464646"/>
                </a:solidFill>
                <a:effectLst/>
                <a:latin typeface="Arial" pitchFamily="34" charset="0"/>
                <a:cs typeface="Arial" pitchFamily="34" charset="0"/>
              </a:rPr>
              <a:t>Diya</a:t>
            </a:r>
            <a:r>
              <a:rPr kumimoji="0" lang="en-US" sz="2000" b="1" i="1" u="none" strike="noStrike" cap="none" normalizeH="0" baseline="0" dirty="0" smtClean="0">
                <a:ln>
                  <a:noFill/>
                </a:ln>
                <a:solidFill>
                  <a:srgbClr val="464646"/>
                </a:solidFill>
                <a:effectLst/>
                <a:latin typeface="Arial" pitchFamily="34" charset="0"/>
                <a:cs typeface="Arial" pitchFamily="34" charset="0"/>
              </a:rPr>
              <a:t> </a:t>
            </a:r>
            <a:r>
              <a:rPr kumimoji="0" lang="en-US" sz="2000" b="1" i="1" u="none" strike="noStrike" cap="none" normalizeH="0" baseline="0" dirty="0" err="1" smtClean="0">
                <a:ln>
                  <a:noFill/>
                </a:ln>
                <a:solidFill>
                  <a:srgbClr val="464646"/>
                </a:solidFill>
                <a:effectLst/>
                <a:latin typeface="Arial" pitchFamily="34" charset="0"/>
                <a:cs typeface="Arial" pitchFamily="34" charset="0"/>
              </a:rPr>
              <a:t>Ganguly</a:t>
            </a:r>
            <a:endParaRPr kumimoji="0" lang="en-US" sz="2000" b="1" i="1" u="none" strike="noStrike" cap="none" normalizeH="0" baseline="0" dirty="0" smtClean="0">
              <a:ln>
                <a:noFill/>
              </a:ln>
              <a:solidFill>
                <a:srgbClr val="464646"/>
              </a:solidFill>
              <a:effectLst/>
              <a:latin typeface="Arial" pitchFamily="34" charset="0"/>
              <a:cs typeface="Arial" pitchFamily="34" charset="0"/>
            </a:endParaRPr>
          </a:p>
          <a:p>
            <a:pPr marL="0" marR="0" lvl="0" indent="0" algn="l" defTabSz="449263" rtl="0" eaLnBrk="0" fontAlgn="base" latinLnBrk="0" hangingPunct="0">
              <a:lnSpc>
                <a:spcPct val="100000"/>
              </a:lnSpc>
              <a:spcBef>
                <a:spcPct val="0"/>
              </a:spcBef>
              <a:spcAft>
                <a:spcPct val="0"/>
              </a:spcAft>
              <a:buClrTx/>
              <a:buSzTx/>
              <a:buFontTx/>
              <a:buNone/>
              <a:tabLst/>
            </a:pPr>
            <a:r>
              <a:rPr kumimoji="0" lang="en-US" sz="2000" b="1" i="1" u="none" strike="noStrike" cap="none" normalizeH="0" baseline="0" dirty="0" smtClean="0">
                <a:ln>
                  <a:noFill/>
                </a:ln>
                <a:solidFill>
                  <a:srgbClr val="464646"/>
                </a:solidFill>
                <a:effectLst/>
                <a:latin typeface="Arial" pitchFamily="34" charset="0"/>
                <a:cs typeface="Arial" pitchFamily="34" charset="0"/>
              </a:rPr>
              <a:t>Module number and name: BMSW4002</a:t>
            </a:r>
            <a:r>
              <a:rPr kumimoji="0" lang="ro-RO" sz="700" b="0" i="0" u="none" strike="noStrike" cap="none" normalizeH="0" baseline="0" dirty="0" smtClean="0">
                <a:ln>
                  <a:noFill/>
                </a:ln>
                <a:solidFill>
                  <a:schemeClr val="bg1"/>
                </a:solidFill>
                <a:effectLst/>
                <a:latin typeface="Arial" pitchFamily="34" charset="0"/>
                <a:ea typeface="DejaVu Sans Mono" charset="0"/>
                <a:cs typeface="DejaVu Sans Mono" charset="0"/>
              </a:rPr>
              <a:t> </a:t>
            </a:r>
            <a:endParaRPr kumimoji="0" lang="ro-RO" sz="1800" b="0" i="0" u="none" strike="noStrike" cap="none" normalizeH="0" baseline="0" dirty="0" smtClean="0">
              <a:ln>
                <a:noFill/>
              </a:ln>
              <a:solidFill>
                <a:schemeClr val="bg1"/>
              </a:solidFill>
              <a:effectLst/>
              <a:latin typeface="Arial" pitchFamily="34" charset="0"/>
              <a:ea typeface="DejaVu Sans Mono" charset="0"/>
              <a:cs typeface="DejaVu Sans Mono" charset="0"/>
            </a:endParaRPr>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Text Box 1"/>
          <p:cNvSpPr txBox="1">
            <a:spLocks noChangeArrowheads="1"/>
          </p:cNvSpPr>
          <p:nvPr/>
        </p:nvSpPr>
        <p:spPr bwMode="auto">
          <a:xfrm>
            <a:off x="457200" y="1481138"/>
            <a:ext cx="8229600" cy="4525962"/>
          </a:xfrm>
          <a:prstGeom prst="rect">
            <a:avLst/>
          </a:prstGeom>
          <a:noFill/>
          <a:ln w="9525">
            <a:noFill/>
            <a:round/>
            <a:headEnd/>
            <a:tailEnd/>
          </a:ln>
        </p:spPr>
        <p:txBody>
          <a:bodyPr lIns="90000" tIns="45000" rIns="90000" bIns="45000"/>
          <a:lstStyle/>
          <a:p>
            <a:pPr marL="363538" indent="-255588" hangingPunct="1">
              <a:lnSpc>
                <a:spcPct val="100000"/>
              </a:lnSpc>
              <a:spcBef>
                <a:spcPts val="400"/>
              </a:spcBef>
              <a:buClr>
                <a:srgbClr val="2DA2BF"/>
              </a:buClr>
              <a:buSzPct val="68000"/>
              <a:buFont typeface="Wingdings 3" charset="2"/>
              <a:buChar char=""/>
              <a:tabLst>
                <a:tab pos="363538" algn="l"/>
                <a:tab pos="811213" algn="l"/>
                <a:tab pos="1260475" algn="l"/>
                <a:tab pos="1709738" algn="l"/>
                <a:tab pos="2159000" algn="l"/>
                <a:tab pos="2608263" algn="l"/>
                <a:tab pos="3057525" algn="l"/>
                <a:tab pos="3506788" algn="l"/>
                <a:tab pos="3956050" algn="l"/>
                <a:tab pos="4405313" algn="l"/>
                <a:tab pos="4854575" algn="l"/>
                <a:tab pos="5303838" algn="l"/>
                <a:tab pos="5753100" algn="l"/>
                <a:tab pos="6202363" algn="l"/>
                <a:tab pos="6651625" algn="l"/>
                <a:tab pos="7100888" algn="l"/>
                <a:tab pos="7550150" algn="l"/>
                <a:tab pos="7999413" algn="l"/>
                <a:tab pos="8448675" algn="l"/>
                <a:tab pos="8897938" algn="l"/>
                <a:tab pos="9347200" algn="l"/>
              </a:tabLst>
            </a:pPr>
            <a:r>
              <a:rPr lang="en-US" sz="2000" b="1">
                <a:solidFill>
                  <a:srgbClr val="000000"/>
                </a:solidFill>
                <a:latin typeface="Times New Roman" pitchFamily="16" charset="0"/>
              </a:rPr>
              <a:t>Introduction </a:t>
            </a:r>
          </a:p>
          <a:p>
            <a:pPr marL="363538" indent="-255588" hangingPunct="1">
              <a:lnSpc>
                <a:spcPct val="100000"/>
              </a:lnSpc>
              <a:spcBef>
                <a:spcPts val="400"/>
              </a:spcBef>
              <a:buClr>
                <a:srgbClr val="2DA2BF"/>
              </a:buClr>
              <a:buSzPct val="68000"/>
              <a:buFont typeface="Wingdings 3" charset="2"/>
              <a:buChar char=""/>
              <a:tabLst>
                <a:tab pos="363538" algn="l"/>
                <a:tab pos="811213" algn="l"/>
                <a:tab pos="1260475" algn="l"/>
                <a:tab pos="1709738" algn="l"/>
                <a:tab pos="2159000" algn="l"/>
                <a:tab pos="2608263" algn="l"/>
                <a:tab pos="3057525" algn="l"/>
                <a:tab pos="3506788" algn="l"/>
                <a:tab pos="3956050" algn="l"/>
                <a:tab pos="4405313" algn="l"/>
                <a:tab pos="4854575" algn="l"/>
                <a:tab pos="5303838" algn="l"/>
                <a:tab pos="5753100" algn="l"/>
                <a:tab pos="6202363" algn="l"/>
                <a:tab pos="6651625" algn="l"/>
                <a:tab pos="7100888" algn="l"/>
                <a:tab pos="7550150" algn="l"/>
                <a:tab pos="7999413" algn="l"/>
                <a:tab pos="8448675" algn="l"/>
                <a:tab pos="8897938" algn="l"/>
                <a:tab pos="9347200" algn="l"/>
              </a:tabLst>
            </a:pPr>
            <a:r>
              <a:rPr lang="en-US" sz="2000" b="1">
                <a:solidFill>
                  <a:srgbClr val="000000"/>
                </a:solidFill>
                <a:latin typeface="Times New Roman" pitchFamily="16" charset="0"/>
              </a:rPr>
              <a:t>Stages of Team Development</a:t>
            </a:r>
          </a:p>
          <a:p>
            <a:pPr marL="363538" indent="-255588" hangingPunct="1">
              <a:lnSpc>
                <a:spcPct val="100000"/>
              </a:lnSpc>
              <a:spcBef>
                <a:spcPts val="400"/>
              </a:spcBef>
              <a:buClr>
                <a:srgbClr val="2DA2BF"/>
              </a:buClr>
              <a:buSzPct val="68000"/>
              <a:buFont typeface="Wingdings 3" charset="2"/>
              <a:buChar char=""/>
              <a:tabLst>
                <a:tab pos="363538" algn="l"/>
                <a:tab pos="811213" algn="l"/>
                <a:tab pos="1260475" algn="l"/>
                <a:tab pos="1709738" algn="l"/>
                <a:tab pos="2159000" algn="l"/>
                <a:tab pos="2608263" algn="l"/>
                <a:tab pos="3057525" algn="l"/>
                <a:tab pos="3506788" algn="l"/>
                <a:tab pos="3956050" algn="l"/>
                <a:tab pos="4405313" algn="l"/>
                <a:tab pos="4854575" algn="l"/>
                <a:tab pos="5303838" algn="l"/>
                <a:tab pos="5753100" algn="l"/>
                <a:tab pos="6202363" algn="l"/>
                <a:tab pos="6651625" algn="l"/>
                <a:tab pos="7100888" algn="l"/>
                <a:tab pos="7550150" algn="l"/>
                <a:tab pos="7999413" algn="l"/>
                <a:tab pos="8448675" algn="l"/>
                <a:tab pos="8897938" algn="l"/>
                <a:tab pos="9347200" algn="l"/>
              </a:tabLst>
            </a:pPr>
            <a:r>
              <a:rPr lang="en-US" sz="2000" b="1">
                <a:solidFill>
                  <a:srgbClr val="000000"/>
                </a:solidFill>
                <a:latin typeface="Times New Roman" pitchFamily="16" charset="0"/>
              </a:rPr>
              <a:t>Conclusion </a:t>
            </a:r>
          </a:p>
          <a:p>
            <a:pPr marL="363538" indent="-255588" hangingPunct="1">
              <a:lnSpc>
                <a:spcPct val="100000"/>
              </a:lnSpc>
              <a:spcBef>
                <a:spcPts val="400"/>
              </a:spcBef>
              <a:buClr>
                <a:srgbClr val="2DA2BF"/>
              </a:buClr>
              <a:buSzPct val="68000"/>
              <a:buFont typeface="Wingdings 3" charset="2"/>
              <a:buChar char=""/>
              <a:tabLst>
                <a:tab pos="363538" algn="l"/>
                <a:tab pos="811213" algn="l"/>
                <a:tab pos="1260475" algn="l"/>
                <a:tab pos="1709738" algn="l"/>
                <a:tab pos="2159000" algn="l"/>
                <a:tab pos="2608263" algn="l"/>
                <a:tab pos="3057525" algn="l"/>
                <a:tab pos="3506788" algn="l"/>
                <a:tab pos="3956050" algn="l"/>
                <a:tab pos="4405313" algn="l"/>
                <a:tab pos="4854575" algn="l"/>
                <a:tab pos="5303838" algn="l"/>
                <a:tab pos="5753100" algn="l"/>
                <a:tab pos="6202363" algn="l"/>
                <a:tab pos="6651625" algn="l"/>
                <a:tab pos="7100888" algn="l"/>
                <a:tab pos="7550150" algn="l"/>
                <a:tab pos="7999413" algn="l"/>
                <a:tab pos="8448675" algn="l"/>
                <a:tab pos="8897938" algn="l"/>
                <a:tab pos="9347200" algn="l"/>
              </a:tabLst>
            </a:pPr>
            <a:r>
              <a:rPr lang="en-US" sz="2000" b="1">
                <a:solidFill>
                  <a:srgbClr val="000000"/>
                </a:solidFill>
                <a:latin typeface="Times New Roman" pitchFamily="16" charset="0"/>
              </a:rPr>
              <a:t>References</a:t>
            </a:r>
          </a:p>
        </p:txBody>
      </p:sp>
      <p:sp>
        <p:nvSpPr>
          <p:cNvPr id="4099" name="Rectangle 2"/>
          <p:cNvSpPr>
            <a:spLocks noGrp="1" noChangeArrowheads="1"/>
          </p:cNvSpPr>
          <p:nvPr>
            <p:ph type="title"/>
          </p:nvPr>
        </p:nvSpPr>
        <p:spPr>
          <a:xfrm>
            <a:off x="457200" y="274638"/>
            <a:ext cx="8229600" cy="1143000"/>
          </a:xfrm>
        </p:spPr>
        <p:txBody>
          <a:bodyPr/>
          <a:lstStyle/>
          <a:p>
            <a:pPr algn="ctr" eaLnBrk="1"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4000" b="1" i="1" smtClean="0">
                <a:solidFill>
                  <a:srgbClr val="464646"/>
                </a:solidFill>
                <a:latin typeface="Times New Roman" pitchFamily="16" charset="0"/>
              </a:rPr>
              <a:t>Table of Content</a:t>
            </a:r>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rgbClr val="FFFFFF"/>
        </a:solidFill>
        <a:effectLst/>
      </p:bgPr>
    </p:bg>
    <p:spTree>
      <p:nvGrpSpPr>
        <p:cNvPr id="1" name=""/>
        <p:cNvGrpSpPr/>
        <p:nvPr/>
      </p:nvGrpSpPr>
      <p:grpSpPr>
        <a:xfrm>
          <a:off x="0" y="0"/>
          <a:ext cx="0" cy="0"/>
          <a:chOff x="0" y="0"/>
          <a:chExt cx="0" cy="0"/>
        </a:xfrm>
      </p:grpSpPr>
      <p:sp>
        <p:nvSpPr>
          <p:cNvPr id="5122" name="Text Box 1"/>
          <p:cNvSpPr txBox="1">
            <a:spLocks noChangeArrowheads="1"/>
          </p:cNvSpPr>
          <p:nvPr/>
        </p:nvSpPr>
        <p:spPr bwMode="auto">
          <a:xfrm>
            <a:off x="1187450" y="1481138"/>
            <a:ext cx="6769100" cy="3100387"/>
          </a:xfrm>
          <a:prstGeom prst="rect">
            <a:avLst/>
          </a:prstGeom>
          <a:noFill/>
          <a:ln w="9525">
            <a:noFill/>
            <a:round/>
            <a:headEnd/>
            <a:tailEnd/>
          </a:ln>
        </p:spPr>
        <p:txBody>
          <a:bodyPr lIns="90000" tIns="45000" rIns="90000" bIns="45000"/>
          <a:lstStyle/>
          <a:p>
            <a:pPr marL="109538" algn="just">
              <a:lnSpc>
                <a:spcPct val="150000"/>
              </a:lnSpc>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2000">
                <a:solidFill>
                  <a:srgbClr val="000000"/>
                </a:solidFill>
                <a:latin typeface="Times New Roman" pitchFamily="16" charset="0"/>
              </a:rPr>
              <a:t>Teamwork is considered to be one basic employability skill which is expected by every employer in their employees and for which disease wild conducting hiring procedures. Teamwork is an ability to work with others either subordinates or leaders of the group effectively and collaboratively by making at most use of personal expertise and others abilities in order to attain the common objective of the team</a:t>
            </a:r>
            <a:r>
              <a:rPr lang="en-US" sz="2000">
                <a:solidFill>
                  <a:srgbClr val="000000"/>
                </a:solidFill>
                <a:latin typeface="Times New Roman" pitchFamily="16" charset="0"/>
                <a:cs typeface="Times New Roman" pitchFamily="16" charset="0"/>
              </a:rPr>
              <a:t>(Delisle and et. al., 2020)</a:t>
            </a:r>
            <a:r>
              <a:rPr lang="en-US" sz="2000">
                <a:solidFill>
                  <a:srgbClr val="000000"/>
                </a:solidFill>
                <a:latin typeface="Times New Roman" pitchFamily="16" charset="0"/>
              </a:rPr>
              <a:t>. </a:t>
            </a:r>
          </a:p>
          <a:p>
            <a:pPr marL="109538" algn="just" hangingPunct="1">
              <a:lnSpc>
                <a:spcPct val="150000"/>
              </a:lnSpc>
              <a:spcBef>
                <a:spcPts val="40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US" sz="2000">
              <a:solidFill>
                <a:srgbClr val="000000"/>
              </a:solidFill>
              <a:latin typeface="Times New Roman" pitchFamily="16" charset="0"/>
            </a:endParaRPr>
          </a:p>
        </p:txBody>
      </p:sp>
      <p:sp>
        <p:nvSpPr>
          <p:cNvPr id="5123" name="Rectangle 2"/>
          <p:cNvSpPr>
            <a:spLocks noGrp="1" noChangeArrowheads="1"/>
          </p:cNvSpPr>
          <p:nvPr>
            <p:ph type="title"/>
          </p:nvPr>
        </p:nvSpPr>
        <p:spPr>
          <a:xfrm>
            <a:off x="457200" y="274638"/>
            <a:ext cx="8228013" cy="1141412"/>
          </a:xfrm>
        </p:spPr>
        <p:txBody>
          <a:bodyPr/>
          <a:lstStyle/>
          <a:p>
            <a:pPr algn="ctr" eaLnBrk="1"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4000" b="1" i="1" dirty="0" smtClean="0">
                <a:solidFill>
                  <a:srgbClr val="464646"/>
                </a:solidFill>
                <a:latin typeface="Times New Roman" pitchFamily="16" charset="0"/>
              </a:rPr>
              <a:t>Introduction </a:t>
            </a:r>
          </a:p>
        </p:txBody>
      </p:sp>
      <p:sp>
        <p:nvSpPr>
          <p:cNvPr id="5124" name="Rectangle 3"/>
          <p:cNvSpPr>
            <a:spLocks noGrp="1" noChangeArrowheads="1"/>
          </p:cNvSpPr>
          <p:nvPr>
            <p:ph type="subTitle" idx="4294967295"/>
          </p:nvPr>
        </p:nvSpPr>
        <p:spPr>
          <a:xfrm>
            <a:off x="360363" y="1481138"/>
            <a:ext cx="8228012" cy="4524375"/>
          </a:xfrm>
        </p:spPr>
        <p:txBody>
          <a:bodyPr lIns="0" tIns="0" rIns="0" bIns="0" anchor="ctr"/>
          <a:lstStyle/>
          <a:p>
            <a:pPr eaLnBrk="1" hangingPunct="1">
              <a:buFont typeface="Times New Roman" pitchFamily="16" charset="0"/>
              <a:buNone/>
            </a:pPr>
            <a:endParaRPr lang="ro-RO" dirty="0" smtClean="0"/>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46" name="Text Box 1"/>
          <p:cNvSpPr txBox="1">
            <a:spLocks noChangeArrowheads="1"/>
          </p:cNvSpPr>
          <p:nvPr/>
        </p:nvSpPr>
        <p:spPr bwMode="auto">
          <a:xfrm>
            <a:off x="611188" y="1481138"/>
            <a:ext cx="7920037" cy="4251325"/>
          </a:xfrm>
          <a:prstGeom prst="rect">
            <a:avLst/>
          </a:prstGeom>
          <a:noFill/>
          <a:ln w="9525">
            <a:noFill/>
            <a:round/>
            <a:headEnd/>
            <a:tailEnd/>
          </a:ln>
        </p:spPr>
        <p:txBody>
          <a:bodyPr lIns="90000" tIns="45000" rIns="90000" bIns="45000"/>
          <a:lstStyle/>
          <a:p>
            <a:pPr marL="109538" algn="just" hangingPunct="1">
              <a:lnSpc>
                <a:spcPct val="150000"/>
              </a:lnSpc>
              <a:spcBef>
                <a:spcPts val="400"/>
              </a:spcBef>
              <a:tabLst>
                <a:tab pos="109538" algn="l"/>
                <a:tab pos="722313" algn="l"/>
                <a:tab pos="1446213" algn="l"/>
                <a:tab pos="2170113" algn="l"/>
                <a:tab pos="2894013" algn="l"/>
                <a:tab pos="3617913" algn="l"/>
                <a:tab pos="4341813" algn="l"/>
                <a:tab pos="5065713" algn="l"/>
                <a:tab pos="5789613" algn="l"/>
                <a:tab pos="6513513" algn="l"/>
                <a:tab pos="7237413" algn="l"/>
                <a:tab pos="7635875" algn="l"/>
                <a:tab pos="8085138" algn="l"/>
                <a:tab pos="8534400" algn="l"/>
                <a:tab pos="8983663" algn="l"/>
                <a:tab pos="9432925" algn="l"/>
                <a:tab pos="9882188" algn="l"/>
                <a:tab pos="10331450" algn="l"/>
                <a:tab pos="10780713" algn="l"/>
              </a:tabLst>
            </a:pPr>
            <a:r>
              <a:rPr lang="en-US" sz="2000">
                <a:solidFill>
                  <a:srgbClr val="000000"/>
                </a:solidFill>
                <a:latin typeface="Times New Roman" pitchFamily="16" charset="0"/>
              </a:rPr>
              <a:t>	A team is referred to a group of individuals who are brought together for working on a common objective and aim. A group turns into an effective team when all the people and members of the group are working collaboratively by cooperating with each other and for the common objective by aligning there was null agendas to it and completing the task in time for attaining the ultimate goal. Team development is a crucial and a tedious job that is the responsibility of a leader to perform. There are several different ways through which an effective team and which can be developed which can be used by the leaders of BrandsForYou</a:t>
            </a:r>
            <a:r>
              <a:rPr lang="en-US" sz="2000">
                <a:solidFill>
                  <a:srgbClr val="000000"/>
                </a:solidFill>
                <a:latin typeface="Times New Roman" pitchFamily="16" charset="0"/>
                <a:cs typeface="Times New Roman" pitchFamily="16" charset="0"/>
              </a:rPr>
              <a:t>(Sherman and et. al., 2020)</a:t>
            </a:r>
            <a:r>
              <a:rPr lang="en-US" sz="2000">
                <a:solidFill>
                  <a:srgbClr val="000000"/>
                </a:solidFill>
                <a:latin typeface="Times New Roman" pitchFamily="16" charset="0"/>
              </a:rPr>
              <a:t>. </a:t>
            </a:r>
          </a:p>
          <a:p>
            <a:pPr marL="109538" algn="just" hangingPunct="1">
              <a:lnSpc>
                <a:spcPct val="150000"/>
              </a:lnSpc>
              <a:spcBef>
                <a:spcPts val="400"/>
              </a:spcBef>
              <a:buClrTx/>
              <a:buFontTx/>
              <a:buNone/>
              <a:tabLst>
                <a:tab pos="109538" algn="l"/>
                <a:tab pos="722313" algn="l"/>
                <a:tab pos="1446213" algn="l"/>
                <a:tab pos="2170113" algn="l"/>
                <a:tab pos="2894013" algn="l"/>
                <a:tab pos="3617913" algn="l"/>
                <a:tab pos="4341813" algn="l"/>
                <a:tab pos="5065713" algn="l"/>
                <a:tab pos="5789613" algn="l"/>
                <a:tab pos="6513513" algn="l"/>
                <a:tab pos="7237413" algn="l"/>
                <a:tab pos="7635875" algn="l"/>
                <a:tab pos="8085138" algn="l"/>
                <a:tab pos="8534400" algn="l"/>
                <a:tab pos="8983663" algn="l"/>
                <a:tab pos="9432925" algn="l"/>
                <a:tab pos="9882188" algn="l"/>
                <a:tab pos="10331450" algn="l"/>
                <a:tab pos="10780713" algn="l"/>
              </a:tabLst>
            </a:pPr>
            <a:r>
              <a:rPr lang="en-US" sz="2000">
                <a:solidFill>
                  <a:srgbClr val="000000"/>
                </a:solidFill>
                <a:latin typeface="Times New Roman" pitchFamily="16" charset="0"/>
              </a:rPr>
              <a:t>	</a:t>
            </a:r>
          </a:p>
        </p:txBody>
      </p:sp>
      <p:sp>
        <p:nvSpPr>
          <p:cNvPr id="6147" name="Rectangle 2"/>
          <p:cNvSpPr>
            <a:spLocks noGrp="1" noChangeArrowheads="1"/>
          </p:cNvSpPr>
          <p:nvPr>
            <p:ph type="title"/>
          </p:nvPr>
        </p:nvSpPr>
        <p:spPr>
          <a:xfrm>
            <a:off x="457200" y="274638"/>
            <a:ext cx="8228013" cy="725470"/>
          </a:xfrm>
        </p:spPr>
        <p:txBody>
          <a:bodyPr/>
          <a:lstStyle/>
          <a:p>
            <a:pPr algn="ctr" eaLnBrk="1"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4000" b="1" i="1" dirty="0" smtClean="0">
                <a:solidFill>
                  <a:srgbClr val="464646"/>
                </a:solidFill>
                <a:latin typeface="Times New Roman" pitchFamily="16" charset="0"/>
              </a:rPr>
              <a:t>Stages of Team Development</a:t>
            </a:r>
          </a:p>
        </p:txBody>
      </p:sp>
      <p:sp>
        <p:nvSpPr>
          <p:cNvPr id="6148" name="Rectangle 3"/>
          <p:cNvSpPr>
            <a:spLocks noGrp="1" noChangeArrowheads="1"/>
          </p:cNvSpPr>
          <p:nvPr>
            <p:ph type="subTitle" idx="4294967295"/>
          </p:nvPr>
        </p:nvSpPr>
        <p:spPr>
          <a:xfrm>
            <a:off x="285720" y="928670"/>
            <a:ext cx="8572560" cy="5076843"/>
          </a:xfrm>
        </p:spPr>
        <p:txBody>
          <a:bodyPr lIns="0" tIns="0" rIns="0" bIns="0" anchor="ctr"/>
          <a:lstStyle/>
          <a:p>
            <a:pPr eaLnBrk="1" hangingPunct="1">
              <a:buFont typeface="Times New Roman" pitchFamily="16" charset="0"/>
              <a:buNone/>
            </a:pPr>
            <a:endParaRPr lang="ro-RO" dirty="0" smtClean="0"/>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
          <p:cNvSpPr>
            <a:spLocks noGrp="1" noChangeArrowheads="1"/>
          </p:cNvSpPr>
          <p:nvPr>
            <p:ph type="title"/>
          </p:nvPr>
        </p:nvSpPr>
        <p:spPr>
          <a:xfrm>
            <a:off x="457200" y="274638"/>
            <a:ext cx="8228013" cy="733425"/>
          </a:xfrm>
        </p:spPr>
        <p:txBody>
          <a:bodyPr/>
          <a:lstStyle/>
          <a:p>
            <a:pPr eaLnBrk="1" hangingPunct="1">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3600" smtClean="0">
                <a:latin typeface="Times New Roman" pitchFamily="16" charset="0"/>
              </a:rPr>
              <a:t>CONTINUE...</a:t>
            </a:r>
          </a:p>
        </p:txBody>
      </p:sp>
      <p:sp>
        <p:nvSpPr>
          <p:cNvPr id="7171" name="Rectangle 2"/>
          <p:cNvSpPr>
            <a:spLocks noGrp="1" noChangeArrowheads="1"/>
          </p:cNvSpPr>
          <p:nvPr>
            <p:ph type="body" idx="1"/>
          </p:nvPr>
        </p:nvSpPr>
        <p:spPr>
          <a:xfrm>
            <a:off x="71438" y="1368425"/>
            <a:ext cx="4400550" cy="5051425"/>
          </a:xfrm>
        </p:spPr>
        <p:txBody>
          <a:bodyPr/>
          <a:lstStyle/>
          <a:p>
            <a:pPr indent="-341313" eaLnBrk="1" hangingPunct="1">
              <a:buFont typeface="Times New Roman" pitchFamily="16"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1800" smtClean="0">
                <a:latin typeface="Times New Roman" pitchFamily="16" charset="0"/>
              </a:rPr>
              <a:t>The Tuckman’s development theory is suitable and appropriate for creating a efficient team for the entity. This team development theory has four stages which ones followed properly by the leaders can lead to the generating a effective and efficient team for or the organisation BrandsForYou(</a:t>
            </a:r>
            <a:r>
              <a:rPr lang="en-US" sz="1800" smtClean="0">
                <a:latin typeface="Times New Roman" pitchFamily="16" charset="0"/>
                <a:cs typeface="Times New Roman" pitchFamily="16" charset="0"/>
              </a:rPr>
              <a:t>Super, 2020)</a:t>
            </a:r>
            <a:r>
              <a:rPr lang="en-US" sz="1800" smtClean="0">
                <a:latin typeface="Times New Roman" pitchFamily="16" charset="0"/>
              </a:rPr>
              <a:t>. The stages of Tuckman’s in development theory are as follows:</a:t>
            </a:r>
          </a:p>
          <a:p>
            <a:pPr indent="-341313" algn="just" eaLnBrk="1" hangingPunct="1">
              <a:lnSpc>
                <a:spcPct val="100000"/>
              </a:lnSpc>
              <a:buFont typeface="Times New Roman" pitchFamily="16"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1800" b="1" smtClean="0">
                <a:latin typeface="Times New Roman" pitchFamily="16" charset="0"/>
              </a:rPr>
              <a:t>Forming </a:t>
            </a:r>
          </a:p>
          <a:p>
            <a:pPr indent="-341313" algn="just" eaLnBrk="1" hangingPunct="1">
              <a:lnSpc>
                <a:spcPct val="100000"/>
              </a:lnSpc>
              <a:buFont typeface="Times New Roman" pitchFamily="16"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1800" b="1" smtClean="0">
                <a:latin typeface="Times New Roman" pitchFamily="16" charset="0"/>
              </a:rPr>
              <a:t>Storming</a:t>
            </a:r>
          </a:p>
          <a:p>
            <a:pPr indent="-341313" algn="just" eaLnBrk="1" hangingPunct="1">
              <a:lnSpc>
                <a:spcPct val="100000"/>
              </a:lnSpc>
              <a:buFont typeface="Times New Roman" pitchFamily="16"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1800" b="1" smtClean="0">
                <a:latin typeface="Times New Roman" pitchFamily="16" charset="0"/>
              </a:rPr>
              <a:t>Norming</a:t>
            </a:r>
          </a:p>
          <a:p>
            <a:pPr indent="-341313" algn="just" eaLnBrk="1" hangingPunct="1">
              <a:lnSpc>
                <a:spcPct val="100000"/>
              </a:lnSpc>
              <a:buFont typeface="Times New Roman" pitchFamily="16"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1800" b="1" smtClean="0">
                <a:latin typeface="Times New Roman" pitchFamily="16" charset="0"/>
              </a:rPr>
              <a:t>Performing </a:t>
            </a:r>
          </a:p>
          <a:p>
            <a:pPr indent="-341313" algn="just" eaLnBrk="1" hangingPunct="1">
              <a:lnSpc>
                <a:spcPct val="100000"/>
              </a:lnSpc>
              <a:buFont typeface="Times New Roman" pitchFamily="16"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1800" b="1" smtClean="0">
                <a:latin typeface="Times New Roman" pitchFamily="16" charset="0"/>
              </a:rPr>
              <a:t>Adjourning </a:t>
            </a:r>
          </a:p>
        </p:txBody>
      </p:sp>
      <p:sp>
        <p:nvSpPr>
          <p:cNvPr id="7172" name="Rectangle 3"/>
          <p:cNvSpPr>
            <a:spLocks noGrp="1" noChangeArrowheads="1"/>
          </p:cNvSpPr>
          <p:nvPr>
            <p:ph type="body" idx="2"/>
          </p:nvPr>
        </p:nvSpPr>
        <p:spPr>
          <a:xfrm>
            <a:off x="4673600" y="1481138"/>
            <a:ext cx="4014788" cy="4524375"/>
          </a:xfrm>
        </p:spPr>
        <p:txBody>
          <a:bodyPr/>
          <a:lstStyle/>
          <a:p>
            <a:pPr eaLnBrk="1" hangingPunct="1">
              <a:buFont typeface="Times New Roman" pitchFamily="16" charset="0"/>
              <a:buNone/>
            </a:pPr>
            <a:endParaRPr lang="ro-RO" smtClean="0"/>
          </a:p>
        </p:txBody>
      </p:sp>
      <p:pic>
        <p:nvPicPr>
          <p:cNvPr id="7173" name="Picture 4"/>
          <p:cNvPicPr>
            <a:picLocks noChangeAspect="1" noChangeArrowheads="1"/>
          </p:cNvPicPr>
          <p:nvPr/>
        </p:nvPicPr>
        <p:blipFill>
          <a:blip r:embed="rId3"/>
          <a:srcRect/>
          <a:stretch>
            <a:fillRect/>
          </a:stretch>
        </p:blipFill>
        <p:spPr bwMode="auto">
          <a:xfrm>
            <a:off x="4673600" y="1481138"/>
            <a:ext cx="3987800" cy="4789487"/>
          </a:xfrm>
          <a:prstGeom prst="rect">
            <a:avLst/>
          </a:prstGeom>
          <a:noFill/>
          <a:ln w="9525">
            <a:noFill/>
            <a:round/>
            <a:headEnd/>
            <a:tailEnd/>
          </a:ln>
        </p:spPr>
      </p:pic>
    </p:spTree>
  </p:cSld>
  <p:clrMapOvr>
    <a:masterClrMapping/>
  </p:clrMapOvr>
  <p:transition spd="med"/>
  <p:timing>
    <p:tnLst>
      <p:par>
        <p:cTn id="1" dur="indefinite"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4" name="Text Box 1"/>
          <p:cNvSpPr txBox="1">
            <a:spLocks noChangeArrowheads="1"/>
          </p:cNvSpPr>
          <p:nvPr/>
        </p:nvSpPr>
        <p:spPr bwMode="auto">
          <a:xfrm>
            <a:off x="1042988" y="1481138"/>
            <a:ext cx="7056437" cy="3532187"/>
          </a:xfrm>
          <a:prstGeom prst="rect">
            <a:avLst/>
          </a:prstGeom>
          <a:noFill/>
          <a:ln w="9525">
            <a:noFill/>
            <a:round/>
            <a:headEnd/>
            <a:tailEnd/>
          </a:ln>
        </p:spPr>
        <p:txBody>
          <a:bodyPr lIns="90000" tIns="45000" rIns="90000" bIns="45000"/>
          <a:lstStyle/>
          <a:p>
            <a:pPr marL="109538" algn="just" hangingPunct="1">
              <a:lnSpc>
                <a:spcPct val="150000"/>
              </a:lnSpc>
              <a:spcBef>
                <a:spcPts val="400"/>
              </a:spcBef>
              <a:tabLst>
                <a:tab pos="109538" algn="l"/>
                <a:tab pos="557213" algn="l"/>
                <a:tab pos="1006475" algn="l"/>
                <a:tab pos="1455738" algn="l"/>
                <a:tab pos="1905000" algn="l"/>
                <a:tab pos="2354263" algn="l"/>
                <a:tab pos="2803525" algn="l"/>
                <a:tab pos="3252788" algn="l"/>
                <a:tab pos="3702050" algn="l"/>
                <a:tab pos="4151313" algn="l"/>
                <a:tab pos="4600575" algn="l"/>
                <a:tab pos="5049838" algn="l"/>
                <a:tab pos="5499100" algn="l"/>
                <a:tab pos="5948363" algn="l"/>
                <a:tab pos="6397625" algn="l"/>
                <a:tab pos="6846888" algn="l"/>
                <a:tab pos="7296150" algn="l"/>
                <a:tab pos="7745413" algn="l"/>
                <a:tab pos="8194675" algn="l"/>
                <a:tab pos="8643938" algn="l"/>
                <a:tab pos="9093200" algn="l"/>
              </a:tabLst>
            </a:pPr>
            <a:r>
              <a:rPr lang="en-US" sz="2000">
                <a:solidFill>
                  <a:srgbClr val="000000"/>
                </a:solidFill>
                <a:latin typeface="Times New Roman" pitchFamily="16" charset="0"/>
              </a:rPr>
              <a:t>The above report summarises the importance of team development and other respective features such as communication and motivation for making the team successful and potential for future growth. It is important that organisation has appropriate teams for supporting their ultimate objectives by performing collaboratively and with cooperation with one another</a:t>
            </a:r>
            <a:r>
              <a:rPr lang="en-US" sz="2000">
                <a:solidFill>
                  <a:srgbClr val="000000"/>
                </a:solidFill>
                <a:latin typeface="Times New Roman" pitchFamily="16" charset="0"/>
                <a:cs typeface="Times New Roman" pitchFamily="16" charset="0"/>
              </a:rPr>
              <a:t>(Super, 2020)</a:t>
            </a:r>
            <a:r>
              <a:rPr lang="en-US" sz="2000">
                <a:solidFill>
                  <a:srgbClr val="000000"/>
                </a:solidFill>
                <a:latin typeface="Times New Roman" pitchFamily="16" charset="0"/>
              </a:rPr>
              <a:t>. </a:t>
            </a:r>
          </a:p>
          <a:p>
            <a:pPr marL="109538" algn="just" hangingPunct="1">
              <a:lnSpc>
                <a:spcPct val="150000"/>
              </a:lnSpc>
              <a:spcBef>
                <a:spcPts val="400"/>
              </a:spcBef>
              <a:buClrTx/>
              <a:buFontTx/>
              <a:buNone/>
              <a:tabLst>
                <a:tab pos="109538" algn="l"/>
                <a:tab pos="557213" algn="l"/>
                <a:tab pos="1006475" algn="l"/>
                <a:tab pos="1455738" algn="l"/>
                <a:tab pos="1905000" algn="l"/>
                <a:tab pos="2354263" algn="l"/>
                <a:tab pos="2803525" algn="l"/>
                <a:tab pos="3252788" algn="l"/>
                <a:tab pos="3702050" algn="l"/>
                <a:tab pos="4151313" algn="l"/>
                <a:tab pos="4600575" algn="l"/>
                <a:tab pos="5049838" algn="l"/>
                <a:tab pos="5499100" algn="l"/>
                <a:tab pos="5948363" algn="l"/>
                <a:tab pos="6397625" algn="l"/>
                <a:tab pos="6846888" algn="l"/>
                <a:tab pos="7296150" algn="l"/>
                <a:tab pos="7745413" algn="l"/>
                <a:tab pos="8194675" algn="l"/>
                <a:tab pos="8643938" algn="l"/>
                <a:tab pos="9093200" algn="l"/>
              </a:tabLst>
            </a:pPr>
            <a:endParaRPr lang="en-US" sz="2000">
              <a:solidFill>
                <a:srgbClr val="000000"/>
              </a:solidFill>
              <a:latin typeface="Times New Roman" pitchFamily="16" charset="0"/>
            </a:endParaRPr>
          </a:p>
        </p:txBody>
      </p:sp>
      <p:sp>
        <p:nvSpPr>
          <p:cNvPr id="8195" name="Rectangle 2"/>
          <p:cNvSpPr>
            <a:spLocks noGrp="1" noChangeArrowheads="1"/>
          </p:cNvSpPr>
          <p:nvPr>
            <p:ph type="title"/>
          </p:nvPr>
        </p:nvSpPr>
        <p:spPr>
          <a:xfrm>
            <a:off x="457200" y="274638"/>
            <a:ext cx="8228013" cy="1141412"/>
          </a:xfrm>
        </p:spPr>
        <p:txBody>
          <a:bodyPr/>
          <a:lstStyle/>
          <a:p>
            <a:pPr algn="ctr" eaLnBrk="1"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4000" b="1" i="1" smtClean="0">
                <a:solidFill>
                  <a:srgbClr val="464646"/>
                </a:solidFill>
                <a:latin typeface="Times New Roman" pitchFamily="16" charset="0"/>
              </a:rPr>
              <a:t>Conclusion </a:t>
            </a:r>
          </a:p>
        </p:txBody>
      </p:sp>
      <p:sp>
        <p:nvSpPr>
          <p:cNvPr id="8196" name="Rectangle 3"/>
          <p:cNvSpPr>
            <a:spLocks noGrp="1" noChangeArrowheads="1"/>
          </p:cNvSpPr>
          <p:nvPr>
            <p:ph type="subTitle" idx="4294967295"/>
          </p:nvPr>
        </p:nvSpPr>
        <p:spPr>
          <a:xfrm>
            <a:off x="457200" y="1481138"/>
            <a:ext cx="8228013" cy="4524375"/>
          </a:xfrm>
        </p:spPr>
        <p:txBody>
          <a:bodyPr lIns="0" tIns="0" rIns="0" bIns="0" anchor="ctr"/>
          <a:lstStyle/>
          <a:p>
            <a:pPr eaLnBrk="1" hangingPunct="1">
              <a:buFont typeface="Times New Roman" pitchFamily="16" charset="0"/>
              <a:buNone/>
            </a:pPr>
            <a:endParaRPr lang="ro-RO" smtClean="0"/>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Text Box 1"/>
          <p:cNvSpPr txBox="1">
            <a:spLocks noChangeArrowheads="1"/>
          </p:cNvSpPr>
          <p:nvPr/>
        </p:nvSpPr>
        <p:spPr bwMode="auto">
          <a:xfrm>
            <a:off x="1042988" y="1481138"/>
            <a:ext cx="7056437" cy="3532187"/>
          </a:xfrm>
          <a:prstGeom prst="rect">
            <a:avLst/>
          </a:prstGeom>
          <a:noFill/>
          <a:ln w="9525">
            <a:noFill/>
            <a:round/>
            <a:headEnd/>
            <a:tailEnd/>
          </a:ln>
        </p:spPr>
        <p:txBody>
          <a:bodyPr lIns="90000" tIns="45000" rIns="90000" bIns="45000"/>
          <a:lstStyle/>
          <a:p>
            <a:pPr marL="109538" algn="just" hangingPunct="1">
              <a:lnSpc>
                <a:spcPct val="100000"/>
              </a:lnSpc>
              <a:spcBef>
                <a:spcPts val="400"/>
              </a:spcBef>
              <a:buClrTx/>
              <a:buFontTx/>
              <a:buNone/>
              <a:tabLst>
                <a:tab pos="109538" algn="l"/>
                <a:tab pos="557213" algn="l"/>
                <a:tab pos="1006475" algn="l"/>
                <a:tab pos="1455738" algn="l"/>
                <a:tab pos="1905000" algn="l"/>
                <a:tab pos="2354263" algn="l"/>
                <a:tab pos="2803525" algn="l"/>
                <a:tab pos="3252788" algn="l"/>
                <a:tab pos="3702050" algn="l"/>
                <a:tab pos="4151313" algn="l"/>
                <a:tab pos="4600575" algn="l"/>
                <a:tab pos="5049838" algn="l"/>
                <a:tab pos="5499100" algn="l"/>
                <a:tab pos="5948363" algn="l"/>
                <a:tab pos="6397625" algn="l"/>
                <a:tab pos="6846888" algn="l"/>
                <a:tab pos="7296150" algn="l"/>
                <a:tab pos="7745413" algn="l"/>
                <a:tab pos="8194675" algn="l"/>
                <a:tab pos="8643938" algn="l"/>
                <a:tab pos="9093200" algn="l"/>
              </a:tabLst>
            </a:pPr>
            <a:r>
              <a:rPr lang="en-US" sz="2000" u="sng">
                <a:solidFill>
                  <a:srgbClr val="000000"/>
                </a:solidFill>
                <a:latin typeface="Times New Roman" pitchFamily="16" charset="0"/>
              </a:rPr>
              <a:t>Books and Journals</a:t>
            </a:r>
          </a:p>
          <a:p>
            <a:pPr marL="109538" algn="just" hangingPunct="1">
              <a:lnSpc>
                <a:spcPct val="100000"/>
              </a:lnSpc>
              <a:spcBef>
                <a:spcPts val="400"/>
              </a:spcBef>
              <a:buClrTx/>
              <a:buFontTx/>
              <a:buNone/>
              <a:tabLst>
                <a:tab pos="109538" algn="l"/>
                <a:tab pos="557213" algn="l"/>
                <a:tab pos="1006475" algn="l"/>
                <a:tab pos="1455738" algn="l"/>
                <a:tab pos="1905000" algn="l"/>
                <a:tab pos="2354263" algn="l"/>
                <a:tab pos="2803525" algn="l"/>
                <a:tab pos="3252788" algn="l"/>
                <a:tab pos="3702050" algn="l"/>
                <a:tab pos="4151313" algn="l"/>
                <a:tab pos="4600575" algn="l"/>
                <a:tab pos="5049838" algn="l"/>
                <a:tab pos="5499100" algn="l"/>
                <a:tab pos="5948363" algn="l"/>
                <a:tab pos="6397625" algn="l"/>
                <a:tab pos="6846888" algn="l"/>
                <a:tab pos="7296150" algn="l"/>
                <a:tab pos="7745413" algn="l"/>
                <a:tab pos="8194675" algn="l"/>
                <a:tab pos="8643938" algn="l"/>
                <a:tab pos="9093200" algn="l"/>
              </a:tabLst>
            </a:pPr>
            <a:endParaRPr lang="en-US" sz="2000">
              <a:solidFill>
                <a:srgbClr val="000000"/>
              </a:solidFill>
              <a:latin typeface="Times New Roman" pitchFamily="16" charset="0"/>
            </a:endParaRPr>
          </a:p>
          <a:p>
            <a:pPr marL="109538" algn="just" hangingPunct="1">
              <a:lnSpc>
                <a:spcPct val="100000"/>
              </a:lnSpc>
              <a:spcBef>
                <a:spcPts val="400"/>
              </a:spcBef>
              <a:buClrTx/>
              <a:buFontTx/>
              <a:buNone/>
              <a:tabLst>
                <a:tab pos="109538" algn="l"/>
                <a:tab pos="557213" algn="l"/>
                <a:tab pos="1006475" algn="l"/>
                <a:tab pos="1455738" algn="l"/>
                <a:tab pos="1905000" algn="l"/>
                <a:tab pos="2354263" algn="l"/>
                <a:tab pos="2803525" algn="l"/>
                <a:tab pos="3252788" algn="l"/>
                <a:tab pos="3702050" algn="l"/>
                <a:tab pos="4151313" algn="l"/>
                <a:tab pos="4600575" algn="l"/>
                <a:tab pos="5049838" algn="l"/>
                <a:tab pos="5499100" algn="l"/>
                <a:tab pos="5948363" algn="l"/>
                <a:tab pos="6397625" algn="l"/>
                <a:tab pos="6846888" algn="l"/>
                <a:tab pos="7296150" algn="l"/>
                <a:tab pos="7745413" algn="l"/>
                <a:tab pos="8194675" algn="l"/>
                <a:tab pos="8643938" algn="l"/>
                <a:tab pos="9093200" algn="l"/>
              </a:tabLst>
            </a:pPr>
            <a:r>
              <a:rPr lang="en-US" sz="2000">
                <a:solidFill>
                  <a:srgbClr val="000000"/>
                </a:solidFill>
                <a:latin typeface="Times New Roman" pitchFamily="16" charset="0"/>
              </a:rPr>
              <a:t>Delisle, M. and et. al., 2020. Methods for scaling simulation-based teamwork training.</a:t>
            </a:r>
          </a:p>
          <a:p>
            <a:pPr marL="109538" algn="just" hangingPunct="1">
              <a:lnSpc>
                <a:spcPct val="100000"/>
              </a:lnSpc>
              <a:spcBef>
                <a:spcPts val="400"/>
              </a:spcBef>
              <a:buClrTx/>
              <a:buFontTx/>
              <a:buNone/>
              <a:tabLst>
                <a:tab pos="109538" algn="l"/>
                <a:tab pos="557213" algn="l"/>
                <a:tab pos="1006475" algn="l"/>
                <a:tab pos="1455738" algn="l"/>
                <a:tab pos="1905000" algn="l"/>
                <a:tab pos="2354263" algn="l"/>
                <a:tab pos="2803525" algn="l"/>
                <a:tab pos="3252788" algn="l"/>
                <a:tab pos="3702050" algn="l"/>
                <a:tab pos="4151313" algn="l"/>
                <a:tab pos="4600575" algn="l"/>
                <a:tab pos="5049838" algn="l"/>
                <a:tab pos="5499100" algn="l"/>
                <a:tab pos="5948363" algn="l"/>
                <a:tab pos="6397625" algn="l"/>
                <a:tab pos="6846888" algn="l"/>
                <a:tab pos="7296150" algn="l"/>
                <a:tab pos="7745413" algn="l"/>
                <a:tab pos="8194675" algn="l"/>
                <a:tab pos="8643938" algn="l"/>
                <a:tab pos="9093200" algn="l"/>
              </a:tabLst>
            </a:pPr>
            <a:r>
              <a:rPr lang="en-US" sz="2000">
                <a:solidFill>
                  <a:srgbClr val="000000"/>
                </a:solidFill>
                <a:latin typeface="Times New Roman" pitchFamily="16" charset="0"/>
              </a:rPr>
              <a:t>Sherman, J. M. and et. al., 2020. Barriers to effective teamwork relating to pediatric resuscitations: perceptions of pediatric emergency medicine staff. </a:t>
            </a:r>
            <a:r>
              <a:rPr lang="en-US" sz="2000" i="1">
                <a:solidFill>
                  <a:srgbClr val="000000"/>
                </a:solidFill>
                <a:latin typeface="Times New Roman" pitchFamily="16" charset="0"/>
              </a:rPr>
              <a:t>Pediatric emergency care</a:t>
            </a:r>
            <a:r>
              <a:rPr lang="en-US" sz="2000">
                <a:solidFill>
                  <a:srgbClr val="000000"/>
                </a:solidFill>
                <a:latin typeface="Times New Roman" pitchFamily="16" charset="0"/>
              </a:rPr>
              <a:t>. 36(3). pp.e146-e150.</a:t>
            </a:r>
          </a:p>
          <a:p>
            <a:pPr marL="109538" algn="just" hangingPunct="1">
              <a:lnSpc>
                <a:spcPct val="100000"/>
              </a:lnSpc>
              <a:spcBef>
                <a:spcPts val="400"/>
              </a:spcBef>
              <a:buClrTx/>
              <a:buFontTx/>
              <a:buNone/>
              <a:tabLst>
                <a:tab pos="109538" algn="l"/>
                <a:tab pos="557213" algn="l"/>
                <a:tab pos="1006475" algn="l"/>
                <a:tab pos="1455738" algn="l"/>
                <a:tab pos="1905000" algn="l"/>
                <a:tab pos="2354263" algn="l"/>
                <a:tab pos="2803525" algn="l"/>
                <a:tab pos="3252788" algn="l"/>
                <a:tab pos="3702050" algn="l"/>
                <a:tab pos="4151313" algn="l"/>
                <a:tab pos="4600575" algn="l"/>
                <a:tab pos="5049838" algn="l"/>
                <a:tab pos="5499100" algn="l"/>
                <a:tab pos="5948363" algn="l"/>
                <a:tab pos="6397625" algn="l"/>
                <a:tab pos="6846888" algn="l"/>
                <a:tab pos="7296150" algn="l"/>
                <a:tab pos="7745413" algn="l"/>
                <a:tab pos="8194675" algn="l"/>
                <a:tab pos="8643938" algn="l"/>
                <a:tab pos="9093200" algn="l"/>
              </a:tabLst>
            </a:pPr>
            <a:r>
              <a:rPr lang="en-US" sz="2000">
                <a:solidFill>
                  <a:srgbClr val="000000"/>
                </a:solidFill>
                <a:latin typeface="Times New Roman" pitchFamily="16" charset="0"/>
              </a:rPr>
              <a:t>Super, J. F., 2020. Building innovative teams: Leadership strategies across the various stages of team development. </a:t>
            </a:r>
            <a:r>
              <a:rPr lang="en-US" sz="2000" i="1">
                <a:solidFill>
                  <a:srgbClr val="000000"/>
                </a:solidFill>
                <a:latin typeface="Times New Roman" pitchFamily="16" charset="0"/>
              </a:rPr>
              <a:t>Business Horizons</a:t>
            </a:r>
            <a:r>
              <a:rPr lang="en-US" sz="2000">
                <a:solidFill>
                  <a:srgbClr val="000000"/>
                </a:solidFill>
                <a:latin typeface="Times New Roman" pitchFamily="16" charset="0"/>
              </a:rPr>
              <a:t>.</a:t>
            </a:r>
          </a:p>
          <a:p>
            <a:pPr marL="109538" algn="just" hangingPunct="1">
              <a:lnSpc>
                <a:spcPct val="100000"/>
              </a:lnSpc>
              <a:spcBef>
                <a:spcPts val="400"/>
              </a:spcBef>
              <a:buClrTx/>
              <a:buFontTx/>
              <a:buNone/>
              <a:tabLst>
                <a:tab pos="109538" algn="l"/>
                <a:tab pos="557213" algn="l"/>
                <a:tab pos="1006475" algn="l"/>
                <a:tab pos="1455738" algn="l"/>
                <a:tab pos="1905000" algn="l"/>
                <a:tab pos="2354263" algn="l"/>
                <a:tab pos="2803525" algn="l"/>
                <a:tab pos="3252788" algn="l"/>
                <a:tab pos="3702050" algn="l"/>
                <a:tab pos="4151313" algn="l"/>
                <a:tab pos="4600575" algn="l"/>
                <a:tab pos="5049838" algn="l"/>
                <a:tab pos="5499100" algn="l"/>
                <a:tab pos="5948363" algn="l"/>
                <a:tab pos="6397625" algn="l"/>
                <a:tab pos="6846888" algn="l"/>
                <a:tab pos="7296150" algn="l"/>
                <a:tab pos="7745413" algn="l"/>
                <a:tab pos="8194675" algn="l"/>
                <a:tab pos="8643938" algn="l"/>
                <a:tab pos="9093200" algn="l"/>
              </a:tabLst>
            </a:pPr>
            <a:r>
              <a:rPr lang="en-US" sz="2000">
                <a:solidFill>
                  <a:srgbClr val="000000"/>
                </a:solidFill>
                <a:latin typeface="Times New Roman" pitchFamily="16" charset="0"/>
              </a:rPr>
              <a:t>Tang, T. and et. al., 2019. Using an electronic tool to improve teamwork and interprofessional communication to meet the needs of complex hospitalized patients: A mixed methods study. </a:t>
            </a:r>
            <a:r>
              <a:rPr lang="en-US" sz="2000" i="1">
                <a:solidFill>
                  <a:srgbClr val="000000"/>
                </a:solidFill>
                <a:latin typeface="Times New Roman" pitchFamily="16" charset="0"/>
              </a:rPr>
              <a:t>International journal of medical informatics</a:t>
            </a:r>
            <a:r>
              <a:rPr lang="en-US" sz="2000">
                <a:solidFill>
                  <a:srgbClr val="000000"/>
                </a:solidFill>
                <a:latin typeface="Times New Roman" pitchFamily="16" charset="0"/>
              </a:rPr>
              <a:t>. 127. pp.35-42.</a:t>
            </a:r>
          </a:p>
          <a:p>
            <a:pPr marL="109538" algn="just" hangingPunct="1">
              <a:lnSpc>
                <a:spcPct val="150000"/>
              </a:lnSpc>
              <a:spcBef>
                <a:spcPts val="400"/>
              </a:spcBef>
              <a:buClrTx/>
              <a:buFontTx/>
              <a:buNone/>
              <a:tabLst>
                <a:tab pos="109538" algn="l"/>
                <a:tab pos="557213" algn="l"/>
                <a:tab pos="1006475" algn="l"/>
                <a:tab pos="1455738" algn="l"/>
                <a:tab pos="1905000" algn="l"/>
                <a:tab pos="2354263" algn="l"/>
                <a:tab pos="2803525" algn="l"/>
                <a:tab pos="3252788" algn="l"/>
                <a:tab pos="3702050" algn="l"/>
                <a:tab pos="4151313" algn="l"/>
                <a:tab pos="4600575" algn="l"/>
                <a:tab pos="5049838" algn="l"/>
                <a:tab pos="5499100" algn="l"/>
                <a:tab pos="5948363" algn="l"/>
                <a:tab pos="6397625" algn="l"/>
                <a:tab pos="6846888" algn="l"/>
                <a:tab pos="7296150" algn="l"/>
                <a:tab pos="7745413" algn="l"/>
                <a:tab pos="8194675" algn="l"/>
                <a:tab pos="8643938" algn="l"/>
                <a:tab pos="9093200" algn="l"/>
              </a:tabLst>
            </a:pPr>
            <a:endParaRPr lang="en-US" sz="2000">
              <a:solidFill>
                <a:srgbClr val="000000"/>
              </a:solidFill>
              <a:latin typeface="Times New Roman" pitchFamily="16" charset="0"/>
            </a:endParaRPr>
          </a:p>
        </p:txBody>
      </p:sp>
      <p:sp>
        <p:nvSpPr>
          <p:cNvPr id="9219" name="Rectangle 2"/>
          <p:cNvSpPr>
            <a:spLocks noGrp="1" noChangeArrowheads="1"/>
          </p:cNvSpPr>
          <p:nvPr>
            <p:ph type="title"/>
          </p:nvPr>
        </p:nvSpPr>
        <p:spPr>
          <a:xfrm>
            <a:off x="457200" y="274638"/>
            <a:ext cx="8229600" cy="1143000"/>
          </a:xfrm>
        </p:spPr>
        <p:txBody>
          <a:bodyPr/>
          <a:lstStyle/>
          <a:p>
            <a:pPr algn="ctr" eaLnBrk="1"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4000" b="1" i="1" smtClean="0">
                <a:solidFill>
                  <a:srgbClr val="464646"/>
                </a:solidFill>
                <a:latin typeface="Times New Roman" pitchFamily="16" charset="0"/>
              </a:rPr>
              <a:t>References</a:t>
            </a:r>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42" name="Rectangle 1"/>
          <p:cNvSpPr>
            <a:spLocks noGrp="1" noChangeArrowheads="1"/>
          </p:cNvSpPr>
          <p:nvPr>
            <p:ph type="title" idx="4294967295"/>
          </p:nvPr>
        </p:nvSpPr>
        <p:spPr>
          <a:xfrm>
            <a:off x="685800" y="1752600"/>
            <a:ext cx="7772400" cy="1828800"/>
          </a:xfrm>
        </p:spPr>
        <p:txBody>
          <a:bodyPr anchor="t"/>
          <a:lstStyle/>
          <a:p>
            <a:pPr algn="ctr" eaLnBrk="1" hangingPunct="1">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5000" b="1" i="1" smtClean="0">
                <a:solidFill>
                  <a:srgbClr val="464646"/>
                </a:solidFill>
                <a:latin typeface="Times New Roman" pitchFamily="16" charset="0"/>
              </a:rPr>
              <a:t>Thank You</a:t>
            </a:r>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a:xfrm>
            <a:off x="685800" y="214290"/>
            <a:ext cx="7769225" cy="3857652"/>
          </a:xfrm>
        </p:spPr>
        <p:txBody>
          <a:bodyPr/>
          <a:lstStyle/>
          <a:p>
            <a:r>
              <a:rPr lang="ro-RO" sz="2400" b="1" i="1" dirty="0" smtClean="0">
                <a:latin typeface="Arial" pitchFamily="34" charset="0"/>
                <a:cs typeface="Arial" pitchFamily="34" charset="0"/>
              </a:rPr>
              <a:t>Student </a:t>
            </a:r>
            <a:r>
              <a:rPr lang="ro-RO" sz="2400" b="1" i="1" dirty="0" err="1" smtClean="0">
                <a:latin typeface="Arial" pitchFamily="34" charset="0"/>
                <a:cs typeface="Arial" pitchFamily="34" charset="0"/>
              </a:rPr>
              <a:t>name</a:t>
            </a:r>
            <a:r>
              <a:rPr lang="ro-RO" sz="2400" b="1" i="1" dirty="0" smtClean="0">
                <a:latin typeface="Arial" pitchFamily="34" charset="0"/>
                <a:cs typeface="Arial" pitchFamily="34" charset="0"/>
              </a:rPr>
              <a:t>: Vasile </a:t>
            </a:r>
            <a:r>
              <a:rPr lang="ro-RO" sz="2400" b="1" i="1" dirty="0" err="1" smtClean="0">
                <a:latin typeface="Arial" pitchFamily="34" charset="0"/>
                <a:cs typeface="Arial" pitchFamily="34" charset="0"/>
              </a:rPr>
              <a:t>E.Miron</a:t>
            </a:r>
            <a:r>
              <a:rPr lang="ro-RO" sz="2400" dirty="0" smtClean="0">
                <a:latin typeface="Arial" pitchFamily="34" charset="0"/>
                <a:cs typeface="Arial" pitchFamily="34" charset="0"/>
              </a:rPr>
              <a:t/>
            </a:r>
            <a:br>
              <a:rPr lang="ro-RO" sz="2400" dirty="0" smtClean="0">
                <a:latin typeface="Arial" pitchFamily="34" charset="0"/>
                <a:cs typeface="Arial" pitchFamily="34" charset="0"/>
              </a:rPr>
            </a:br>
            <a:r>
              <a:rPr lang="ro-RO" sz="2400" dirty="0" smtClean="0">
                <a:latin typeface="Arial" pitchFamily="34" charset="0"/>
                <a:cs typeface="Arial" pitchFamily="34" charset="0"/>
              </a:rPr>
              <a:t>Student </a:t>
            </a:r>
            <a:r>
              <a:rPr lang="ro-RO" sz="2400" dirty="0" err="1" smtClean="0">
                <a:latin typeface="Arial" pitchFamily="34" charset="0"/>
                <a:cs typeface="Arial" pitchFamily="34" charset="0"/>
              </a:rPr>
              <a:t>number</a:t>
            </a:r>
            <a:r>
              <a:rPr lang="ro-RO" sz="2400" dirty="0" smtClean="0">
                <a:latin typeface="Arial" pitchFamily="34" charset="0"/>
                <a:cs typeface="Arial" pitchFamily="34" charset="0"/>
              </a:rPr>
              <a:t> :1914909</a:t>
            </a:r>
            <a:br>
              <a:rPr lang="ro-RO" sz="2400" dirty="0" smtClean="0">
                <a:latin typeface="Arial" pitchFamily="34" charset="0"/>
                <a:cs typeface="Arial" pitchFamily="34" charset="0"/>
              </a:rPr>
            </a:br>
            <a:r>
              <a:rPr lang="ro-RO" sz="2400" dirty="0" smtClean="0">
                <a:latin typeface="Arial" pitchFamily="34" charset="0"/>
                <a:cs typeface="Arial" pitchFamily="34" charset="0"/>
              </a:rPr>
              <a:t>Module </a:t>
            </a:r>
            <a:r>
              <a:rPr lang="ro-RO" sz="2400" dirty="0" err="1" smtClean="0">
                <a:latin typeface="Arial" pitchFamily="34" charset="0"/>
                <a:cs typeface="Arial" pitchFamily="34" charset="0"/>
              </a:rPr>
              <a:t>Lecture</a:t>
            </a:r>
            <a:r>
              <a:rPr lang="ro-RO" sz="2400" dirty="0" smtClean="0">
                <a:latin typeface="Arial" pitchFamily="34" charset="0"/>
                <a:cs typeface="Arial" pitchFamily="34" charset="0"/>
              </a:rPr>
              <a:t> s </a:t>
            </a:r>
            <a:r>
              <a:rPr lang="ro-RO" sz="2400" dirty="0" err="1" smtClean="0">
                <a:latin typeface="Arial" pitchFamily="34" charset="0"/>
                <a:cs typeface="Arial" pitchFamily="34" charset="0"/>
              </a:rPr>
              <a:t>name</a:t>
            </a:r>
            <a:r>
              <a:rPr lang="ro-RO" sz="2400" dirty="0" smtClean="0">
                <a:latin typeface="Arial" pitchFamily="34" charset="0"/>
                <a:cs typeface="Arial" pitchFamily="34" charset="0"/>
              </a:rPr>
              <a:t/>
            </a:r>
            <a:br>
              <a:rPr lang="ro-RO" sz="2400" dirty="0" smtClean="0">
                <a:latin typeface="Arial" pitchFamily="34" charset="0"/>
                <a:cs typeface="Arial" pitchFamily="34" charset="0"/>
              </a:rPr>
            </a:br>
            <a:r>
              <a:rPr lang="ro-RO" sz="2400" b="1" i="1" dirty="0" err="1" smtClean="0">
                <a:latin typeface="Arial" pitchFamily="34" charset="0"/>
                <a:cs typeface="Arial" pitchFamily="34" charset="0"/>
              </a:rPr>
              <a:t>Diya</a:t>
            </a:r>
            <a:r>
              <a:rPr lang="ro-RO" sz="2400" b="1" i="1" dirty="0" smtClean="0">
                <a:latin typeface="Arial" pitchFamily="34" charset="0"/>
                <a:cs typeface="Arial" pitchFamily="34" charset="0"/>
              </a:rPr>
              <a:t> </a:t>
            </a:r>
            <a:r>
              <a:rPr lang="ro-RO" sz="2400" b="1" i="1" dirty="0" err="1" smtClean="0">
                <a:latin typeface="Arial" pitchFamily="34" charset="0"/>
                <a:cs typeface="Arial" pitchFamily="34" charset="0"/>
              </a:rPr>
              <a:t>Ganguly</a:t>
            </a:r>
            <a:r>
              <a:rPr lang="ro-RO" sz="2400" dirty="0" smtClean="0">
                <a:latin typeface="Arial" pitchFamily="34" charset="0"/>
                <a:cs typeface="Arial" pitchFamily="34" charset="0"/>
              </a:rPr>
              <a:t/>
            </a:r>
            <a:br>
              <a:rPr lang="ro-RO" sz="2400" dirty="0" smtClean="0">
                <a:latin typeface="Arial" pitchFamily="34" charset="0"/>
                <a:cs typeface="Arial" pitchFamily="34" charset="0"/>
              </a:rPr>
            </a:br>
            <a:r>
              <a:rPr lang="ro-RO" sz="2400" b="1" i="1" dirty="0" smtClean="0">
                <a:latin typeface="Arial" pitchFamily="34" charset="0"/>
                <a:cs typeface="Arial" pitchFamily="34" charset="0"/>
              </a:rPr>
              <a:t>Module </a:t>
            </a:r>
            <a:r>
              <a:rPr lang="ro-RO" sz="2400" b="1" i="1" dirty="0" err="1" smtClean="0">
                <a:latin typeface="Arial" pitchFamily="34" charset="0"/>
                <a:cs typeface="Arial" pitchFamily="34" charset="0"/>
              </a:rPr>
              <a:t>number</a:t>
            </a:r>
            <a:r>
              <a:rPr lang="ro-RO" sz="2400" b="1" i="1" dirty="0" smtClean="0">
                <a:latin typeface="Arial" pitchFamily="34" charset="0"/>
                <a:cs typeface="Arial" pitchFamily="34" charset="0"/>
              </a:rPr>
              <a:t>: BMSW4002</a:t>
            </a:r>
            <a:r>
              <a:rPr lang="ro-RO" sz="2400" dirty="0" smtClean="0">
                <a:latin typeface="Arial" pitchFamily="34" charset="0"/>
                <a:cs typeface="Arial" pitchFamily="34" charset="0"/>
              </a:rPr>
              <a:t/>
            </a:r>
            <a:br>
              <a:rPr lang="ro-RO" sz="2400" dirty="0" smtClean="0">
                <a:latin typeface="Arial" pitchFamily="34" charset="0"/>
                <a:cs typeface="Arial" pitchFamily="34" charset="0"/>
              </a:rPr>
            </a:br>
            <a:r>
              <a:rPr lang="ro-RO" sz="2400" b="1" i="1" dirty="0" smtClean="0">
                <a:latin typeface="Arial" pitchFamily="34" charset="0"/>
                <a:cs typeface="Arial" pitchFamily="34" charset="0"/>
              </a:rPr>
              <a:t>Module </a:t>
            </a:r>
            <a:r>
              <a:rPr lang="ro-RO" sz="2400" b="1" i="1" dirty="0" err="1" smtClean="0">
                <a:latin typeface="Arial" pitchFamily="34" charset="0"/>
                <a:cs typeface="Arial" pitchFamily="34" charset="0"/>
              </a:rPr>
              <a:t>name</a:t>
            </a:r>
            <a:r>
              <a:rPr lang="ro-RO" sz="2400" b="1" i="1" dirty="0" smtClean="0">
                <a:latin typeface="Arial" pitchFamily="34" charset="0"/>
                <a:cs typeface="Arial" pitchFamily="34" charset="0"/>
              </a:rPr>
              <a:t>:</a:t>
            </a:r>
            <a:r>
              <a:rPr lang="ro-RO" sz="2400" dirty="0" smtClean="0">
                <a:latin typeface="Arial" pitchFamily="34" charset="0"/>
                <a:cs typeface="Arial" pitchFamily="34" charset="0"/>
              </a:rPr>
              <a:t/>
            </a:r>
            <a:br>
              <a:rPr lang="ro-RO" sz="2400" dirty="0" smtClean="0">
                <a:latin typeface="Arial" pitchFamily="34" charset="0"/>
                <a:cs typeface="Arial" pitchFamily="34" charset="0"/>
              </a:rPr>
            </a:br>
            <a:r>
              <a:rPr lang="ro-RO" sz="2400" b="1" i="1" dirty="0" err="1" smtClean="0">
                <a:latin typeface="Arial" pitchFamily="34" charset="0"/>
                <a:cs typeface="Arial" pitchFamily="34" charset="0"/>
              </a:rPr>
              <a:t>Effective</a:t>
            </a:r>
            <a:r>
              <a:rPr lang="ro-RO" sz="2400" b="1" i="1" dirty="0" smtClean="0">
                <a:latin typeface="Arial" pitchFamily="34" charset="0"/>
                <a:cs typeface="Arial" pitchFamily="34" charset="0"/>
              </a:rPr>
              <a:t> team </a:t>
            </a:r>
            <a:r>
              <a:rPr lang="ro-RO" sz="2400" b="1" i="1" dirty="0" err="1" smtClean="0">
                <a:latin typeface="Arial" pitchFamily="34" charset="0"/>
                <a:cs typeface="Arial" pitchFamily="34" charset="0"/>
              </a:rPr>
              <a:t>work</a:t>
            </a:r>
            <a:r>
              <a:rPr lang="ro-RO" sz="2400" b="1" i="1" dirty="0" smtClean="0">
                <a:latin typeface="Arial" pitchFamily="34" charset="0"/>
                <a:cs typeface="Arial" pitchFamily="34" charset="0"/>
              </a:rPr>
              <a:t> </a:t>
            </a:r>
            <a:r>
              <a:rPr lang="ro-RO" sz="2400" b="1" i="1" dirty="0" err="1" smtClean="0">
                <a:latin typeface="Arial" pitchFamily="34" charset="0"/>
                <a:cs typeface="Arial" pitchFamily="34" charset="0"/>
              </a:rPr>
              <a:t>and</a:t>
            </a:r>
            <a:r>
              <a:rPr lang="ro-RO" sz="2400" b="1" i="1" dirty="0" smtClean="0">
                <a:latin typeface="Arial" pitchFamily="34" charset="0"/>
                <a:cs typeface="Arial" pitchFamily="34" charset="0"/>
              </a:rPr>
              <a:t> </a:t>
            </a:r>
            <a:r>
              <a:rPr lang="ro-RO" sz="2400" b="1" i="1" dirty="0" err="1" smtClean="0">
                <a:latin typeface="Arial" pitchFamily="34" charset="0"/>
                <a:cs typeface="Arial" pitchFamily="34" charset="0"/>
              </a:rPr>
              <a:t>communication</a:t>
            </a:r>
            <a:r>
              <a:rPr lang="ro-RO" sz="2400" dirty="0" smtClean="0">
                <a:latin typeface="Arial" pitchFamily="34" charset="0"/>
                <a:cs typeface="Arial" pitchFamily="34" charset="0"/>
              </a:rPr>
              <a:t/>
            </a:r>
            <a:br>
              <a:rPr lang="ro-RO" sz="2400" dirty="0" smtClean="0">
                <a:latin typeface="Arial" pitchFamily="34" charset="0"/>
                <a:cs typeface="Arial" pitchFamily="34" charset="0"/>
              </a:rPr>
            </a:br>
            <a:endParaRPr lang="ro-RO" sz="2400" dirty="0">
              <a:latin typeface="Arial" pitchFamily="34" charset="0"/>
              <a:cs typeface="Arial" pitchFamily="34" charset="0"/>
            </a:endParaRPr>
          </a:p>
        </p:txBody>
      </p:sp>
      <p:sp>
        <p:nvSpPr>
          <p:cNvPr id="3" name="Substituent dată 2"/>
          <p:cNvSpPr>
            <a:spLocks noGrp="1"/>
          </p:cNvSpPr>
          <p:nvPr>
            <p:ph type="dt" idx="10"/>
          </p:nvPr>
        </p:nvSpPr>
        <p:spPr/>
        <p:txBody>
          <a:bodyPr/>
          <a:lstStyle/>
          <a:p>
            <a:pPr>
              <a:defRPr/>
            </a:pPr>
            <a:r>
              <a:rPr lang="en-GB" smtClean="0"/>
              <a:t>04/08/20</a:t>
            </a:r>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1"/>
          <p:cNvSpPr txBox="1">
            <a:spLocks noChangeArrowheads="1"/>
          </p:cNvSpPr>
          <p:nvPr/>
        </p:nvSpPr>
        <p:spPr bwMode="auto">
          <a:xfrm>
            <a:off x="395288" y="188913"/>
            <a:ext cx="8229600" cy="981075"/>
          </a:xfrm>
          <a:prstGeom prst="rect">
            <a:avLst/>
          </a:prstGeom>
          <a:noFill/>
          <a:ln w="9525">
            <a:noFill/>
            <a:round/>
            <a:headEnd/>
            <a:tailEnd/>
          </a:ln>
        </p:spPr>
        <p:txBody>
          <a:bodyPr lIns="90000" tIns="46800" rIns="90000" bIns="46800" anchor="ctr"/>
          <a:lstStyle/>
          <a:p>
            <a:pPr algn="ct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3600" b="1">
                <a:solidFill>
                  <a:srgbClr val="FFFFFF"/>
                </a:solidFill>
                <a:latin typeface="Times New Roman" pitchFamily="18" charset="0"/>
              </a:rPr>
              <a:t>Content</a:t>
            </a:r>
          </a:p>
        </p:txBody>
      </p:sp>
      <p:sp>
        <p:nvSpPr>
          <p:cNvPr id="3075" name="Text Box 2"/>
          <p:cNvSpPr txBox="1">
            <a:spLocks noChangeArrowheads="1"/>
          </p:cNvSpPr>
          <p:nvPr/>
        </p:nvSpPr>
        <p:spPr bwMode="auto">
          <a:xfrm>
            <a:off x="457200" y="1855788"/>
            <a:ext cx="8229600" cy="4525962"/>
          </a:xfrm>
          <a:prstGeom prst="rect">
            <a:avLst/>
          </a:prstGeom>
          <a:noFill/>
          <a:ln w="9525">
            <a:noFill/>
            <a:round/>
            <a:headEnd/>
            <a:tailEnd/>
          </a:ln>
        </p:spPr>
        <p:txBody>
          <a:bodyPr wrap="none" anchor="ctr"/>
          <a:lstStyle/>
          <a:p>
            <a:endParaRPr lang="ro-RO"/>
          </a:p>
        </p:txBody>
      </p:sp>
      <p:sp>
        <p:nvSpPr>
          <p:cNvPr id="4099" name="Text Box 3"/>
          <p:cNvSpPr txBox="1">
            <a:spLocks noChangeArrowheads="1"/>
          </p:cNvSpPr>
          <p:nvPr/>
        </p:nvSpPr>
        <p:spPr bwMode="auto">
          <a:xfrm>
            <a:off x="395288" y="2743200"/>
            <a:ext cx="8388350" cy="3638550"/>
          </a:xfrm>
          <a:prstGeom prst="rect">
            <a:avLst/>
          </a:prstGeom>
          <a:noFill/>
          <a:ln w="9525" cap="flat">
            <a:noFill/>
            <a:round/>
            <a:headEnd/>
            <a:tailEnd/>
          </a:ln>
          <a:effectLst/>
        </p:spPr>
        <p:txBody>
          <a:bodyPr lIns="0" tIns="0" rIns="0" bIns="0" anchor="ctr"/>
          <a:lstStyle/>
          <a:p>
            <a:pPr marL="338138" indent="-338138" algn="just">
              <a:lnSpc>
                <a:spcPct val="150000"/>
              </a:lnSpc>
              <a:spcBef>
                <a:spcPts val="800"/>
              </a:spcBef>
              <a:buSzPct val="45000"/>
              <a:buFont typeface="Arial" charset="0"/>
              <a:buChar char="•"/>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pPr>
            <a:r>
              <a:rPr lang="en-IN">
                <a:solidFill>
                  <a:srgbClr val="000000"/>
                </a:solidFill>
                <a:latin typeface="Times New Roman" pitchFamily="16" charset="0"/>
              </a:rPr>
              <a:t>Introduction</a:t>
            </a:r>
            <a:r>
              <a:rPr lang="en-GB">
                <a:solidFill>
                  <a:srgbClr val="000000"/>
                </a:solidFill>
                <a:latin typeface="Times New Roman" pitchFamily="16" charset="0"/>
              </a:rPr>
              <a:t> </a:t>
            </a:r>
          </a:p>
          <a:p>
            <a:pPr marL="338138" indent="-338138" algn="just">
              <a:lnSpc>
                <a:spcPct val="150000"/>
              </a:lnSpc>
              <a:spcBef>
                <a:spcPts val="800"/>
              </a:spcBef>
              <a:buSzPct val="45000"/>
              <a:buFont typeface="Arial" charset="0"/>
              <a:buChar char="•"/>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pPr>
            <a:r>
              <a:rPr lang="en-GB">
                <a:solidFill>
                  <a:srgbClr val="000000"/>
                </a:solidFill>
                <a:latin typeface="Times New Roman" pitchFamily="16" charset="0"/>
              </a:rPr>
              <a:t>Successful development team </a:t>
            </a:r>
          </a:p>
          <a:p>
            <a:pPr marL="338138" indent="-338138" algn="just">
              <a:lnSpc>
                <a:spcPct val="150000"/>
              </a:lnSpc>
              <a:spcBef>
                <a:spcPts val="800"/>
              </a:spcBef>
              <a:buSzPct val="45000"/>
              <a:buFont typeface="Arial" charset="0"/>
              <a:buChar char="•"/>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pPr>
            <a:r>
              <a:rPr lang="en-GB">
                <a:solidFill>
                  <a:srgbClr val="000000"/>
                </a:solidFill>
                <a:latin typeface="Times New Roman" pitchFamily="16" charset="0"/>
              </a:rPr>
              <a:t>Conclusion </a:t>
            </a:r>
          </a:p>
          <a:p>
            <a:pPr marL="338138" indent="-338138" algn="just">
              <a:lnSpc>
                <a:spcPct val="150000"/>
              </a:lnSpc>
              <a:spcBef>
                <a:spcPts val="800"/>
              </a:spcBef>
              <a:buSzPct val="45000"/>
              <a:buFont typeface="Arial" charset="0"/>
              <a:buChar char="•"/>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pPr>
            <a:r>
              <a:rPr lang="en-GB">
                <a:solidFill>
                  <a:srgbClr val="000000"/>
                </a:solidFill>
                <a:latin typeface="Times New Roman" pitchFamily="16" charset="0"/>
                <a:cs typeface="Times New Roman" pitchFamily="16" charset="0"/>
              </a:rPr>
              <a:t>References</a:t>
            </a:r>
          </a:p>
          <a:p>
            <a:pPr marL="342900" indent="-338138" algn="ctr">
              <a:lnSpc>
                <a:spcPct val="150000"/>
              </a:lnSpc>
              <a:spcBef>
                <a:spcPts val="800"/>
              </a:spcBef>
              <a:buClrTx/>
              <a:buFontTx/>
              <a:buNone/>
              <a:tabLst>
                <a:tab pos="338138" algn="l"/>
                <a:tab pos="785813" algn="l"/>
                <a:tab pos="1235075" algn="l"/>
                <a:tab pos="1684338" algn="l"/>
                <a:tab pos="2133600" algn="l"/>
                <a:tab pos="2582863" algn="l"/>
                <a:tab pos="3032125" algn="l"/>
                <a:tab pos="3481388" algn="l"/>
                <a:tab pos="3930650" algn="l"/>
                <a:tab pos="4379913" algn="l"/>
                <a:tab pos="4829175" algn="l"/>
                <a:tab pos="5278438" algn="l"/>
                <a:tab pos="5727700" algn="l"/>
                <a:tab pos="6176963" algn="l"/>
                <a:tab pos="6626225" algn="l"/>
                <a:tab pos="7075488" algn="l"/>
                <a:tab pos="7524750" algn="l"/>
                <a:tab pos="7974013" algn="l"/>
                <a:tab pos="8423275" algn="l"/>
                <a:tab pos="8872538" algn="l"/>
                <a:tab pos="9321800" algn="l"/>
              </a:tabLst>
              <a:defRPr/>
            </a:pPr>
            <a:endParaRPr lang="en-GB">
              <a:solidFill>
                <a:srgbClr val="000000"/>
              </a:solidFill>
              <a:latin typeface="Times New Roman" pitchFamily="16" charset="0"/>
              <a:cs typeface="Times New Roman" pitchFamily="16" charset="0"/>
            </a:endParaRPr>
          </a:p>
        </p:txBody>
      </p:sp>
      <p:sp>
        <p:nvSpPr>
          <p:cNvPr id="3077" name="AutoShape 4"/>
          <p:cNvSpPr>
            <a:spLocks noChangeArrowheads="1"/>
          </p:cNvSpPr>
          <p:nvPr/>
        </p:nvSpPr>
        <p:spPr bwMode="auto">
          <a:xfrm>
            <a:off x="8423275" y="6551613"/>
            <a:ext cx="720725" cy="306387"/>
          </a:xfrm>
          <a:prstGeom prst="roundRect">
            <a:avLst>
              <a:gd name="adj" fmla="val 519"/>
            </a:avLst>
          </a:prstGeom>
          <a:solidFill>
            <a:srgbClr val="000000"/>
          </a:solidFill>
          <a:ln w="9360" cap="sq">
            <a:solidFill>
              <a:srgbClr val="808080"/>
            </a:solidFill>
            <a:miter lim="800000"/>
            <a:headEnd/>
            <a:tailEnd/>
          </a:ln>
        </p:spPr>
        <p:txBody>
          <a:bodyPr wrap="none" anchor="ctr"/>
          <a:lstStyle/>
          <a:p>
            <a:endParaRPr lang="ro-RO"/>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1"/>
          <p:cNvSpPr>
            <a:spLocks noGrp="1" noChangeArrowheads="1"/>
          </p:cNvSpPr>
          <p:nvPr>
            <p:ph type="title"/>
          </p:nvPr>
        </p:nvSpPr>
        <p:spPr>
          <a:xfrm>
            <a:off x="457200" y="274638"/>
            <a:ext cx="8202613" cy="1116012"/>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3400" b="1" i="1" smtClean="0">
                <a:solidFill>
                  <a:srgbClr val="FFFFFF"/>
                </a:solidFill>
              </a:rPr>
              <a:t>Introduction</a:t>
            </a:r>
          </a:p>
        </p:txBody>
      </p:sp>
      <p:sp>
        <p:nvSpPr>
          <p:cNvPr id="4099" name="Rectangle 2"/>
          <p:cNvSpPr>
            <a:spLocks noGrp="1" noChangeArrowheads="1"/>
          </p:cNvSpPr>
          <p:nvPr>
            <p:ph type="subTitle" idx="4294967295"/>
          </p:nvPr>
        </p:nvSpPr>
        <p:spPr>
          <a:xfrm>
            <a:off x="457200" y="1600200"/>
            <a:ext cx="8202613" cy="4498975"/>
          </a:xfrm>
        </p:spPr>
        <p:txBody>
          <a:bodyPr lIns="0" tIns="0" rIns="0" bIns="0" anchor="ctr"/>
          <a:lstStyle/>
          <a:p>
            <a:pPr marL="0" indent="1588" algn="ctr">
              <a:buFont typeface="Times New Roman" pitchFamily="18"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2400" smtClean="0"/>
              <a:t>Effective communication refers to the that parameters that are essential for all the areas of operations. It is a right combination of an individual talents that helps in getting the successful results in the marketplace. It also helps in maintaining the healthy environment within the working place(Butchibabu and et. al., 2016). As it also shows the happy employees that will interact with customers and other stakeholders for getting the higher returns.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
          <p:cNvSpPr>
            <a:spLocks noGrp="1" noChangeArrowheads="1"/>
          </p:cNvSpPr>
          <p:nvPr>
            <p:ph type="title"/>
          </p:nvPr>
        </p:nvSpPr>
        <p:spPr>
          <a:xfrm>
            <a:off x="457200" y="274638"/>
            <a:ext cx="8202613" cy="1116012"/>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mtClean="0"/>
              <a:t>Successful team developments</a:t>
            </a:r>
          </a:p>
        </p:txBody>
      </p:sp>
      <p:sp>
        <p:nvSpPr>
          <p:cNvPr id="5123" name="Rectangle 2"/>
          <p:cNvSpPr>
            <a:spLocks noGrp="1" noChangeArrowheads="1"/>
          </p:cNvSpPr>
          <p:nvPr>
            <p:ph type="body" idx="1"/>
          </p:nvPr>
        </p:nvSpPr>
        <p:spPr>
          <a:xfrm>
            <a:off x="457200" y="1600200"/>
            <a:ext cx="4002088" cy="4889500"/>
          </a:xfrm>
        </p:spPr>
        <p:txBody>
          <a:bodyPr/>
          <a:lstStyle/>
          <a:p>
            <a:pPr indent="-339725" algn="just">
              <a:buFont typeface="Times New Roman" pitchFamily="18"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2400" smtClean="0"/>
              <a:t>Effective team can make or break organisation and to become successful in the industry it is very essential to make a valuable team that gives the profitable results to the organisation (Cooper-Duffy and Eaker, K., 2017). Some of the successful team development aspects can be consider below with the background of the Brand for You.</a:t>
            </a:r>
          </a:p>
        </p:txBody>
      </p:sp>
      <p:pic>
        <p:nvPicPr>
          <p:cNvPr id="5124" name="Picture 3"/>
          <p:cNvPicPr>
            <a:picLocks noChangeAspect="1" noChangeArrowheads="1"/>
          </p:cNvPicPr>
          <p:nvPr/>
        </p:nvPicPr>
        <p:blipFill>
          <a:blip r:embed="rId3"/>
          <a:srcRect/>
          <a:stretch>
            <a:fillRect/>
          </a:stretch>
        </p:blipFill>
        <p:spPr bwMode="auto">
          <a:xfrm>
            <a:off x="4895850" y="2232025"/>
            <a:ext cx="3959225" cy="3833813"/>
          </a:xfrm>
          <a:prstGeom prst="rect">
            <a:avLst/>
          </a:prstGeom>
          <a:noFill/>
          <a:ln w="9525">
            <a:noFill/>
            <a:round/>
            <a:headEnd/>
            <a:tailEnd/>
          </a:ln>
        </p:spPr>
      </p:pic>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
          <p:cNvSpPr>
            <a:spLocks noGrp="1" noChangeArrowheads="1"/>
          </p:cNvSpPr>
          <p:nvPr>
            <p:ph type="title"/>
          </p:nvPr>
        </p:nvSpPr>
        <p:spPr>
          <a:xfrm>
            <a:off x="457200" y="274638"/>
            <a:ext cx="8201025" cy="1114425"/>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mtClean="0"/>
              <a:t>Continue...</a:t>
            </a:r>
          </a:p>
        </p:txBody>
      </p:sp>
      <p:sp>
        <p:nvSpPr>
          <p:cNvPr id="6147" name="Rectangle 2"/>
          <p:cNvSpPr>
            <a:spLocks noGrp="1" noChangeArrowheads="1"/>
          </p:cNvSpPr>
          <p:nvPr>
            <p:ph type="subTitle" idx="4294967295"/>
          </p:nvPr>
        </p:nvSpPr>
        <p:spPr>
          <a:xfrm>
            <a:off x="457200" y="1600200"/>
            <a:ext cx="8201025" cy="4497388"/>
          </a:xfrm>
        </p:spPr>
        <p:txBody>
          <a:bodyPr lIns="0" tIns="0" rIns="0" bIns="0" anchor="ctr"/>
          <a:lstStyle/>
          <a:p>
            <a:pPr marL="0" indent="3175" algn="just">
              <a:buFont typeface="Times New Roman" pitchFamily="18"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2400" b="1" smtClean="0"/>
              <a:t>Clear sense of direction- </a:t>
            </a:r>
            <a:r>
              <a:rPr lang="en-GB" sz="2400" smtClean="0"/>
              <a:t>For successful developing the team, it is very essential that every team member have the shared goals and all the team mates have clearly understood the expected results in working as a team by properly knowing their rules and responsibilities in performing the task so that their contribution helps in achieving the organisation goals(Keavney, 2016).  In context of Brand For You, manager can make the clear set of plans and task so that it easy for the team leader to make a proper direction according to the plan and provided it to their team mates as per their abilities and skills.</a:t>
            </a:r>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
          <p:cNvSpPr>
            <a:spLocks noGrp="1" noChangeArrowheads="1"/>
          </p:cNvSpPr>
          <p:nvPr>
            <p:ph type="title"/>
          </p:nvPr>
        </p:nvSpPr>
        <p:spPr>
          <a:xfrm>
            <a:off x="457200" y="274638"/>
            <a:ext cx="8201025" cy="1114425"/>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mtClean="0"/>
              <a:t>Continue...</a:t>
            </a:r>
          </a:p>
        </p:txBody>
      </p:sp>
      <p:sp>
        <p:nvSpPr>
          <p:cNvPr id="7171" name="Rectangle 2"/>
          <p:cNvSpPr>
            <a:spLocks noGrp="1" noChangeArrowheads="1"/>
          </p:cNvSpPr>
          <p:nvPr>
            <p:ph type="body" idx="1"/>
          </p:nvPr>
        </p:nvSpPr>
        <p:spPr>
          <a:xfrm>
            <a:off x="457200" y="1600200"/>
            <a:ext cx="4002088" cy="4497388"/>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2400" b="1" smtClean="0"/>
              <a:t>Talented members-  </a:t>
            </a:r>
            <a:r>
              <a:rPr lang="en-GB" sz="2400" smtClean="0"/>
              <a:t>This term of successful team development helps in working the team mates together. In this it is very important to have a experienced person who can achieves the targets according to the set vision within the team.</a:t>
            </a:r>
          </a:p>
        </p:txBody>
      </p:sp>
      <p:pic>
        <p:nvPicPr>
          <p:cNvPr id="7172" name="Picture 3"/>
          <p:cNvPicPr>
            <a:picLocks noChangeAspect="1" noChangeArrowheads="1"/>
          </p:cNvPicPr>
          <p:nvPr/>
        </p:nvPicPr>
        <p:blipFill>
          <a:blip r:embed="rId3"/>
          <a:srcRect/>
          <a:stretch>
            <a:fillRect/>
          </a:stretch>
        </p:blipFill>
        <p:spPr bwMode="auto">
          <a:xfrm>
            <a:off x="4659313" y="2303463"/>
            <a:ext cx="4268787" cy="3959225"/>
          </a:xfrm>
          <a:prstGeom prst="rect">
            <a:avLst/>
          </a:prstGeom>
          <a:noFill/>
          <a:ln w="9525">
            <a:noFill/>
            <a:round/>
            <a:headEnd/>
            <a:tailEnd/>
          </a:ln>
        </p:spPr>
      </p:pic>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a:xfrm>
            <a:off x="457200" y="274638"/>
            <a:ext cx="8201025" cy="1114425"/>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mtClean="0"/>
              <a:t>Continue...</a:t>
            </a:r>
          </a:p>
        </p:txBody>
      </p:sp>
      <p:sp>
        <p:nvSpPr>
          <p:cNvPr id="8195" name="Rectangle 2"/>
          <p:cNvSpPr>
            <a:spLocks noGrp="1" noChangeArrowheads="1"/>
          </p:cNvSpPr>
          <p:nvPr>
            <p:ph type="subTitle" idx="4294967295"/>
          </p:nvPr>
        </p:nvSpPr>
        <p:spPr>
          <a:xfrm>
            <a:off x="457200" y="1600200"/>
            <a:ext cx="8201025" cy="4497388"/>
          </a:xfrm>
        </p:spPr>
        <p:txBody>
          <a:bodyPr lIns="0" tIns="0" rIns="0" bIns="0" anchor="ctr"/>
          <a:lstStyle/>
          <a:p>
            <a:pPr marL="0" indent="3175" algn="just">
              <a:buFont typeface="Times New Roman" pitchFamily="18"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2400" b="1" smtClean="0"/>
              <a:t>Reasonable and efficient operating procedures-</a:t>
            </a:r>
            <a:r>
              <a:rPr lang="en-GB" sz="2400" smtClean="0"/>
              <a:t> In context of the Brand For You this aspects is prominent for successful development of team as it helps in showcasing the  use of resources without wastage. For this every system and equipments are to be placed systematically and in an organised way so that stock can be available on the needy time on the stores of the Europeans market  that helps in achieving the target with high profits and revenues(Polis and et. al.,  2017). For this teams can adopts the digital tools so that work can be done without any misunderstanding.</a:t>
            </a:r>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
          <p:cNvSpPr>
            <a:spLocks noGrp="1" noChangeArrowheads="1"/>
          </p:cNvSpPr>
          <p:nvPr>
            <p:ph type="title"/>
          </p:nvPr>
        </p:nvSpPr>
        <p:spPr>
          <a:xfrm>
            <a:off x="457200" y="274638"/>
            <a:ext cx="8201025" cy="1114425"/>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mtClean="0"/>
              <a:t>Continue...</a:t>
            </a:r>
          </a:p>
        </p:txBody>
      </p:sp>
      <p:sp>
        <p:nvSpPr>
          <p:cNvPr id="9219" name="Rectangle 2"/>
          <p:cNvSpPr>
            <a:spLocks noGrp="1" noChangeArrowheads="1"/>
          </p:cNvSpPr>
          <p:nvPr>
            <p:ph type="body" idx="1"/>
          </p:nvPr>
        </p:nvSpPr>
        <p:spPr>
          <a:xfrm>
            <a:off x="457200" y="1600200"/>
            <a:ext cx="8201025" cy="4497388"/>
          </a:xfrm>
        </p:spPr>
        <p:txBody>
          <a:bodyPr/>
          <a:lstStyle/>
          <a:p>
            <a:pPr indent="-339725" algn="just">
              <a:buFont typeface="Times New Roman" pitchFamily="18" charset="0"/>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2400" b="1" smtClean="0"/>
              <a:t>Construct external relationships- </a:t>
            </a:r>
            <a:r>
              <a:rPr lang="en-GB" sz="2400" smtClean="0"/>
              <a:t>In case of Brand For You it is significant for successful team development that workers are working with their full efforts with the resources and other employees of the organisation and with different departments so maintaining the appropriate relations with the other staff members who are the part of the team helps in developing their personal and professional skills of an individual that helps in this future(Riley, 2015). It helps in achieving the targets on time that shows the effective team in the marketplace. For getting the higher results diplomatic results are required.</a:t>
            </a:r>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p:cNvSpPr>
            <a:spLocks noGrp="1" noChangeArrowheads="1"/>
          </p:cNvSpPr>
          <p:nvPr>
            <p:ph type="title"/>
          </p:nvPr>
        </p:nvSpPr>
        <p:spPr>
          <a:xfrm>
            <a:off x="457200" y="274638"/>
            <a:ext cx="8201025" cy="1114425"/>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mtClean="0"/>
              <a:t>Continue...</a:t>
            </a:r>
          </a:p>
        </p:txBody>
      </p:sp>
      <p:sp>
        <p:nvSpPr>
          <p:cNvPr id="10243" name="Rectangle 2"/>
          <p:cNvSpPr>
            <a:spLocks noGrp="1" noChangeArrowheads="1"/>
          </p:cNvSpPr>
          <p:nvPr>
            <p:ph type="body" idx="1"/>
          </p:nvPr>
        </p:nvSpPr>
        <p:spPr>
          <a:xfrm>
            <a:off x="457200" y="1600200"/>
            <a:ext cx="4002088" cy="4497388"/>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2400" b="1" smtClean="0"/>
              <a:t>Flawless communication</a:t>
            </a:r>
            <a:r>
              <a:rPr lang="en-GB" sz="2400" smtClean="0"/>
              <a:t>- For successful team development clear and simple use of words are used because it helps in removing mistake in understanding the task accurately and it also helps in creating a strong relationship between the members.</a:t>
            </a:r>
          </a:p>
        </p:txBody>
      </p:sp>
      <p:pic>
        <p:nvPicPr>
          <p:cNvPr id="10244" name="Picture 3"/>
          <p:cNvPicPr>
            <a:picLocks noChangeAspect="1" noChangeArrowheads="1"/>
          </p:cNvPicPr>
          <p:nvPr/>
        </p:nvPicPr>
        <p:blipFill>
          <a:blip r:embed="rId3"/>
          <a:srcRect/>
          <a:stretch>
            <a:fillRect/>
          </a:stretch>
        </p:blipFill>
        <p:spPr bwMode="auto">
          <a:xfrm>
            <a:off x="4710113" y="2087563"/>
            <a:ext cx="4217987" cy="4248150"/>
          </a:xfrm>
          <a:prstGeom prst="rect">
            <a:avLst/>
          </a:prstGeom>
          <a:noFill/>
          <a:ln w="9525">
            <a:noFill/>
            <a:round/>
            <a:headEnd/>
            <a:tailEnd/>
          </a:ln>
        </p:spPr>
      </p:pic>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1"/>
          <p:cNvSpPr txBox="1">
            <a:spLocks noChangeArrowheads="1"/>
          </p:cNvSpPr>
          <p:nvPr/>
        </p:nvSpPr>
        <p:spPr bwMode="auto">
          <a:xfrm>
            <a:off x="457200" y="457200"/>
            <a:ext cx="8202613" cy="1116013"/>
          </a:xfrm>
          <a:prstGeom prst="rect">
            <a:avLst/>
          </a:prstGeom>
          <a:noFill/>
          <a:ln w="9525">
            <a:noFill/>
            <a:round/>
            <a:headEnd/>
            <a:tailEnd/>
          </a:ln>
        </p:spPr>
        <p:txBody>
          <a:bodyPr lIns="90000" tIns="46800" rIns="90000" bIns="46800" anchor="ctr"/>
          <a:lstStyle/>
          <a:p>
            <a:pPr algn="ct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3200" b="1" i="1">
                <a:solidFill>
                  <a:srgbClr val="FFFFFF"/>
                </a:solidFill>
                <a:latin typeface="Times New Roman" pitchFamily="18" charset="0"/>
              </a:rPr>
              <a:t>Conclusion</a:t>
            </a:r>
            <a:r>
              <a:rPr lang="en-US" sz="3200" b="1" i="1">
                <a:solidFill>
                  <a:srgbClr val="FFFFFF"/>
                </a:solidFill>
                <a:latin typeface="Times New Roman" pitchFamily="18" charset="0"/>
              </a:rPr>
              <a:t/>
            </a:r>
            <a:br>
              <a:rPr lang="en-US" sz="3200" b="1" i="1">
                <a:solidFill>
                  <a:srgbClr val="FFFFFF"/>
                </a:solidFill>
                <a:latin typeface="Times New Roman" pitchFamily="18" charset="0"/>
              </a:rPr>
            </a:br>
            <a:endParaRPr lang="en-US" sz="3200" b="1" i="1">
              <a:solidFill>
                <a:srgbClr val="FFFFFF"/>
              </a:solidFill>
              <a:latin typeface="Times New Roman" pitchFamily="18" charset="0"/>
            </a:endParaRPr>
          </a:p>
        </p:txBody>
      </p:sp>
      <p:sp>
        <p:nvSpPr>
          <p:cNvPr id="11267" name="Text Box 2"/>
          <p:cNvSpPr txBox="1">
            <a:spLocks noChangeArrowheads="1"/>
          </p:cNvSpPr>
          <p:nvPr/>
        </p:nvSpPr>
        <p:spPr bwMode="auto">
          <a:xfrm>
            <a:off x="457200" y="2590800"/>
            <a:ext cx="8202613" cy="3508375"/>
          </a:xfrm>
          <a:prstGeom prst="rect">
            <a:avLst/>
          </a:prstGeom>
          <a:noFill/>
          <a:ln w="9525">
            <a:noFill/>
            <a:round/>
            <a:headEnd/>
            <a:tailEnd/>
          </a:ln>
        </p:spPr>
        <p:txBody>
          <a:bodyPr lIns="90000" tIns="46800" rIns="90000" bIns="46800"/>
          <a:lstStyle/>
          <a:p>
            <a:pPr marL="342900" indent="-338138" algn="just">
              <a:spcBef>
                <a:spcPts val="800"/>
              </a:spcBef>
              <a:buClrTx/>
              <a:buFontTx/>
              <a:buNone/>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pPr>
            <a:r>
              <a:rPr lang="en-GB" sz="2200">
                <a:solidFill>
                  <a:srgbClr val="000000"/>
                </a:solidFill>
                <a:latin typeface="Times New Roman" pitchFamily="18" charset="0"/>
              </a:rPr>
              <a:t>From the above report it is to be concluded that the effective team work and communication is an effective and efficient term for gaining  high market share and profits within a market. This study inculcates the terms that shows the team development stages so that work can be done effectively without facing any conflicts. Further it also helps in shows the successful team developments that can be done by the clear direction and responsibilities within the members of the Brands for you. </a:t>
            </a:r>
          </a:p>
          <a:p>
            <a:pPr marL="342900" indent="-338138" algn="just">
              <a:lnSpc>
                <a:spcPct val="150000"/>
              </a:lnSpc>
              <a:spcBef>
                <a:spcPts val="800"/>
              </a:spcBef>
              <a:buClrTx/>
              <a:buFontTx/>
              <a:buNone/>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pPr>
            <a:endParaRPr lang="en-GB" sz="2200">
              <a:solidFill>
                <a:srgbClr val="000000"/>
              </a:solidFill>
              <a:latin typeface="Times New Roman" pitchFamily="18" charset="0"/>
            </a:endParaRPr>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1"/>
          <p:cNvSpPr txBox="1">
            <a:spLocks noChangeArrowheads="1"/>
          </p:cNvSpPr>
          <p:nvPr/>
        </p:nvSpPr>
        <p:spPr bwMode="auto">
          <a:xfrm>
            <a:off x="457200" y="274638"/>
            <a:ext cx="8202613" cy="1116012"/>
          </a:xfrm>
          <a:prstGeom prst="rect">
            <a:avLst/>
          </a:prstGeom>
          <a:noFill/>
          <a:ln w="9525">
            <a:noFill/>
            <a:round/>
            <a:headEnd/>
            <a:tailEnd/>
          </a:ln>
        </p:spPr>
        <p:txBody>
          <a:bodyPr lIns="90000" tIns="46800" rIns="90000" bIns="46800" anchor="ctr"/>
          <a:lstStyle/>
          <a:p>
            <a:pPr algn="ct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3400" b="1" i="1">
                <a:solidFill>
                  <a:srgbClr val="FFFFFF"/>
                </a:solidFill>
                <a:latin typeface="Times New Roman" pitchFamily="18" charset="0"/>
              </a:rPr>
              <a:t>References</a:t>
            </a:r>
          </a:p>
        </p:txBody>
      </p:sp>
      <p:sp>
        <p:nvSpPr>
          <p:cNvPr id="12291" name="Text Box 2"/>
          <p:cNvSpPr txBox="1">
            <a:spLocks noChangeArrowheads="1"/>
          </p:cNvSpPr>
          <p:nvPr/>
        </p:nvSpPr>
        <p:spPr bwMode="auto">
          <a:xfrm>
            <a:off x="457200" y="1871663"/>
            <a:ext cx="8202613" cy="3384550"/>
          </a:xfrm>
          <a:prstGeom prst="rect">
            <a:avLst/>
          </a:prstGeom>
          <a:noFill/>
          <a:ln w="9525">
            <a:noFill/>
            <a:round/>
            <a:headEnd/>
            <a:tailEnd/>
          </a:ln>
        </p:spPr>
        <p:txBody>
          <a:bodyPr lIns="90000" tIns="46800" rIns="90000" bIns="46800"/>
          <a:lstStyle/>
          <a:p>
            <a:pPr marL="371475" indent="-368300">
              <a:spcBef>
                <a:spcPts val="800"/>
              </a:spcBef>
              <a:buClrTx/>
              <a:buFontTx/>
              <a:buNone/>
              <a:tabLst>
                <a:tab pos="371475" algn="l"/>
                <a:tab pos="819150" algn="l"/>
                <a:tab pos="1268413" algn="l"/>
                <a:tab pos="1717675" algn="l"/>
                <a:tab pos="2166938" algn="l"/>
                <a:tab pos="2616200" algn="l"/>
                <a:tab pos="3065463" algn="l"/>
                <a:tab pos="3514725" algn="l"/>
                <a:tab pos="3963988" algn="l"/>
                <a:tab pos="4413250" algn="l"/>
                <a:tab pos="4862513" algn="l"/>
                <a:tab pos="5311775" algn="l"/>
                <a:tab pos="5761038" algn="l"/>
                <a:tab pos="6210300" algn="l"/>
                <a:tab pos="6659563" algn="l"/>
                <a:tab pos="7108825" algn="l"/>
                <a:tab pos="7558088" algn="l"/>
                <a:tab pos="8007350" algn="l"/>
                <a:tab pos="8456613" algn="l"/>
                <a:tab pos="8905875" algn="l"/>
                <a:tab pos="9355138" algn="l"/>
              </a:tabLst>
            </a:pPr>
            <a:r>
              <a:rPr lang="en-GB" sz="2200">
                <a:solidFill>
                  <a:srgbClr val="222222"/>
                </a:solidFill>
                <a:latin typeface="Times New Roman" pitchFamily="18" charset="0"/>
                <a:cs typeface="Times New Roman" pitchFamily="18" charset="0"/>
              </a:rPr>
              <a:t>Butchibabu, A. and et. al., 2016. Implicit coordination strategies for effective team communication.  </a:t>
            </a:r>
            <a:r>
              <a:rPr lang="en-GB" sz="2200" i="1">
                <a:solidFill>
                  <a:srgbClr val="222222"/>
                </a:solidFill>
                <a:latin typeface="Times New Roman" pitchFamily="18" charset="0"/>
                <a:cs typeface="Times New Roman" pitchFamily="18" charset="0"/>
              </a:rPr>
              <a:t>Human factors.</a:t>
            </a:r>
            <a:r>
              <a:rPr lang="en-GB" sz="2200">
                <a:solidFill>
                  <a:srgbClr val="222222"/>
                </a:solidFill>
                <a:latin typeface="Times New Roman" pitchFamily="18" charset="0"/>
                <a:cs typeface="Times New Roman" pitchFamily="18" charset="0"/>
              </a:rPr>
              <a:t>  58(4). pp.595-610.</a:t>
            </a:r>
          </a:p>
          <a:p>
            <a:pPr marL="371475" indent="-368300">
              <a:spcBef>
                <a:spcPts val="800"/>
              </a:spcBef>
              <a:buClrTx/>
              <a:buFontTx/>
              <a:buNone/>
              <a:tabLst>
                <a:tab pos="371475" algn="l"/>
                <a:tab pos="819150" algn="l"/>
                <a:tab pos="1268413" algn="l"/>
                <a:tab pos="1717675" algn="l"/>
                <a:tab pos="2166938" algn="l"/>
                <a:tab pos="2616200" algn="l"/>
                <a:tab pos="3065463" algn="l"/>
                <a:tab pos="3514725" algn="l"/>
                <a:tab pos="3963988" algn="l"/>
                <a:tab pos="4413250" algn="l"/>
                <a:tab pos="4862513" algn="l"/>
                <a:tab pos="5311775" algn="l"/>
                <a:tab pos="5761038" algn="l"/>
                <a:tab pos="6210300" algn="l"/>
                <a:tab pos="6659563" algn="l"/>
                <a:tab pos="7108825" algn="l"/>
                <a:tab pos="7558088" algn="l"/>
                <a:tab pos="8007350" algn="l"/>
                <a:tab pos="8456613" algn="l"/>
                <a:tab pos="8905875" algn="l"/>
                <a:tab pos="9355138" algn="l"/>
              </a:tabLst>
            </a:pPr>
            <a:r>
              <a:rPr lang="en-GB" sz="2200">
                <a:solidFill>
                  <a:srgbClr val="222222"/>
                </a:solidFill>
                <a:latin typeface="Times New Roman" pitchFamily="18" charset="0"/>
                <a:cs typeface="Times New Roman" pitchFamily="18" charset="0"/>
              </a:rPr>
              <a:t>Cooper-Duffy, K. and Eaker, K., 2017. Effective team practices: Interprofessional contributions to communication issues with a parent's perspective.  </a:t>
            </a:r>
            <a:r>
              <a:rPr lang="en-GB" sz="2200" i="1">
                <a:solidFill>
                  <a:srgbClr val="222222"/>
                </a:solidFill>
                <a:latin typeface="Times New Roman" pitchFamily="18" charset="0"/>
                <a:cs typeface="Times New Roman" pitchFamily="18" charset="0"/>
              </a:rPr>
              <a:t>American Journal of Speech-Language Pathology.</a:t>
            </a:r>
            <a:r>
              <a:rPr lang="en-GB" sz="2200">
                <a:solidFill>
                  <a:srgbClr val="222222"/>
                </a:solidFill>
                <a:latin typeface="Times New Roman" pitchFamily="18" charset="0"/>
                <a:cs typeface="Times New Roman" pitchFamily="18" charset="0"/>
              </a:rPr>
              <a:t>  26(2). pp.181-192.</a:t>
            </a:r>
          </a:p>
          <a:p>
            <a:pPr marL="371475" indent="-368300">
              <a:spcBef>
                <a:spcPts val="800"/>
              </a:spcBef>
              <a:buClrTx/>
              <a:buFontTx/>
              <a:buNone/>
              <a:tabLst>
                <a:tab pos="371475" algn="l"/>
                <a:tab pos="819150" algn="l"/>
                <a:tab pos="1268413" algn="l"/>
                <a:tab pos="1717675" algn="l"/>
                <a:tab pos="2166938" algn="l"/>
                <a:tab pos="2616200" algn="l"/>
                <a:tab pos="3065463" algn="l"/>
                <a:tab pos="3514725" algn="l"/>
                <a:tab pos="3963988" algn="l"/>
                <a:tab pos="4413250" algn="l"/>
                <a:tab pos="4862513" algn="l"/>
                <a:tab pos="5311775" algn="l"/>
                <a:tab pos="5761038" algn="l"/>
                <a:tab pos="6210300" algn="l"/>
                <a:tab pos="6659563" algn="l"/>
                <a:tab pos="7108825" algn="l"/>
                <a:tab pos="7558088" algn="l"/>
                <a:tab pos="8007350" algn="l"/>
                <a:tab pos="8456613" algn="l"/>
                <a:tab pos="8905875" algn="l"/>
                <a:tab pos="9355138" algn="l"/>
              </a:tabLst>
            </a:pPr>
            <a:r>
              <a:rPr lang="en-GB" sz="2200">
                <a:solidFill>
                  <a:srgbClr val="222222"/>
                </a:solidFill>
                <a:latin typeface="Times New Roman" pitchFamily="18" charset="0"/>
                <a:cs typeface="Times New Roman" pitchFamily="18" charset="0"/>
              </a:rPr>
              <a:t>Keavney, A., 2016. Team building strategies.  </a:t>
            </a:r>
            <a:r>
              <a:rPr lang="en-GB" sz="2200" i="1">
                <a:solidFill>
                  <a:srgbClr val="222222"/>
                </a:solidFill>
                <a:latin typeface="Times New Roman" pitchFamily="18" charset="0"/>
                <a:cs typeface="Times New Roman" pitchFamily="18" charset="0"/>
              </a:rPr>
              <a:t>Training &amp; Development.</a:t>
            </a:r>
            <a:r>
              <a:rPr lang="en-GB" sz="2200">
                <a:solidFill>
                  <a:srgbClr val="222222"/>
                </a:solidFill>
                <a:latin typeface="Times New Roman" pitchFamily="18" charset="0"/>
                <a:cs typeface="Times New Roman" pitchFamily="18" charset="0"/>
              </a:rPr>
              <a:t>  43(2). p.26.</a:t>
            </a:r>
          </a:p>
          <a:p>
            <a:pPr marL="371475" indent="-368300">
              <a:spcBef>
                <a:spcPts val="800"/>
              </a:spcBef>
              <a:buClrTx/>
              <a:buFontTx/>
              <a:buNone/>
              <a:tabLst>
                <a:tab pos="371475" algn="l"/>
                <a:tab pos="819150" algn="l"/>
                <a:tab pos="1268413" algn="l"/>
                <a:tab pos="1717675" algn="l"/>
                <a:tab pos="2166938" algn="l"/>
                <a:tab pos="2616200" algn="l"/>
                <a:tab pos="3065463" algn="l"/>
                <a:tab pos="3514725" algn="l"/>
                <a:tab pos="3963988" algn="l"/>
                <a:tab pos="4413250" algn="l"/>
                <a:tab pos="4862513" algn="l"/>
                <a:tab pos="5311775" algn="l"/>
                <a:tab pos="5761038" algn="l"/>
                <a:tab pos="6210300" algn="l"/>
                <a:tab pos="6659563" algn="l"/>
                <a:tab pos="7108825" algn="l"/>
                <a:tab pos="7558088" algn="l"/>
                <a:tab pos="8007350" algn="l"/>
                <a:tab pos="8456613" algn="l"/>
                <a:tab pos="8905875" algn="l"/>
                <a:tab pos="9355138" algn="l"/>
              </a:tabLst>
            </a:pPr>
            <a:r>
              <a:rPr lang="en-GB" sz="2200">
                <a:solidFill>
                  <a:srgbClr val="222222"/>
                </a:solidFill>
                <a:latin typeface="Times New Roman" pitchFamily="18" charset="0"/>
                <a:cs typeface="Times New Roman" pitchFamily="18" charset="0"/>
              </a:rPr>
              <a:t>Polis, S. and et. al.,  2017. Factors contributing to nursing team work in an acute care tertiary hospital.  </a:t>
            </a:r>
            <a:r>
              <a:rPr lang="en-GB" sz="2200" i="1">
                <a:solidFill>
                  <a:srgbClr val="222222"/>
                </a:solidFill>
                <a:latin typeface="Times New Roman" pitchFamily="18" charset="0"/>
                <a:cs typeface="Times New Roman" pitchFamily="18" charset="0"/>
              </a:rPr>
              <a:t>Collegian.</a:t>
            </a:r>
            <a:r>
              <a:rPr lang="en-GB" sz="2200">
                <a:solidFill>
                  <a:srgbClr val="222222"/>
                </a:solidFill>
                <a:latin typeface="Times New Roman" pitchFamily="18" charset="0"/>
                <a:cs typeface="Times New Roman" pitchFamily="18" charset="0"/>
              </a:rPr>
              <a:t>  24(1). pp.19-25.</a:t>
            </a:r>
          </a:p>
          <a:p>
            <a:pPr marL="371475" indent="-368300">
              <a:spcBef>
                <a:spcPts val="800"/>
              </a:spcBef>
              <a:buClrTx/>
              <a:buFontTx/>
              <a:buNone/>
              <a:tabLst>
                <a:tab pos="371475" algn="l"/>
                <a:tab pos="819150" algn="l"/>
                <a:tab pos="1268413" algn="l"/>
                <a:tab pos="1717675" algn="l"/>
                <a:tab pos="2166938" algn="l"/>
                <a:tab pos="2616200" algn="l"/>
                <a:tab pos="3065463" algn="l"/>
                <a:tab pos="3514725" algn="l"/>
                <a:tab pos="3963988" algn="l"/>
                <a:tab pos="4413250" algn="l"/>
                <a:tab pos="4862513" algn="l"/>
                <a:tab pos="5311775" algn="l"/>
                <a:tab pos="5761038" algn="l"/>
                <a:tab pos="6210300" algn="l"/>
                <a:tab pos="6659563" algn="l"/>
                <a:tab pos="7108825" algn="l"/>
                <a:tab pos="7558088" algn="l"/>
                <a:tab pos="8007350" algn="l"/>
                <a:tab pos="8456613" algn="l"/>
                <a:tab pos="8905875" algn="l"/>
                <a:tab pos="9355138" algn="l"/>
              </a:tabLst>
            </a:pPr>
            <a:r>
              <a:rPr lang="en-GB" sz="2200">
                <a:solidFill>
                  <a:srgbClr val="222222"/>
                </a:solidFill>
                <a:latin typeface="Times New Roman" pitchFamily="18" charset="0"/>
                <a:cs typeface="Times New Roman" pitchFamily="18" charset="0"/>
              </a:rPr>
              <a:t>Riley, J.B., 2015.  </a:t>
            </a:r>
            <a:r>
              <a:rPr lang="en-GB" sz="2200" i="1">
                <a:solidFill>
                  <a:srgbClr val="222222"/>
                </a:solidFill>
                <a:latin typeface="Times New Roman" pitchFamily="18" charset="0"/>
                <a:cs typeface="Times New Roman" pitchFamily="18" charset="0"/>
              </a:rPr>
              <a:t>Communication in nursing</a:t>
            </a:r>
            <a:r>
              <a:rPr lang="en-GB" sz="2200">
                <a:solidFill>
                  <a:srgbClr val="222222"/>
                </a:solidFill>
                <a:latin typeface="Times New Roman" pitchFamily="18" charset="0"/>
                <a:cs typeface="Times New Roman" pitchFamily="18" charset="0"/>
              </a:rPr>
              <a:t>. Elsevier Health Sciences.</a:t>
            </a:r>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1"/>
          <p:cNvSpPr txBox="1">
            <a:spLocks noChangeArrowheads="1"/>
          </p:cNvSpPr>
          <p:nvPr/>
        </p:nvSpPr>
        <p:spPr bwMode="auto">
          <a:xfrm>
            <a:off x="503238" y="2303463"/>
            <a:ext cx="8216900" cy="2087562"/>
          </a:xfrm>
          <a:prstGeom prst="rect">
            <a:avLst/>
          </a:prstGeom>
          <a:noFill/>
          <a:ln w="9525">
            <a:noFill/>
            <a:round/>
            <a:headEnd/>
            <a:tailEnd/>
          </a:ln>
        </p:spPr>
        <p:txBody>
          <a:bodyPr lIns="90000" tIns="46800" rIns="90000" bIns="46800" anchor="ctr"/>
          <a:lstStyle/>
          <a:p>
            <a:pPr algn="ct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6600" b="1">
                <a:solidFill>
                  <a:srgbClr val="000000"/>
                </a:solidFill>
                <a:latin typeface="Times New Roman" pitchFamily="18" charset="0"/>
              </a:rPr>
              <a:t>Thank You </a:t>
            </a:r>
          </a:p>
        </p:txBody>
      </p:sp>
    </p:spTree>
  </p:cSld>
  <p:clrMapOvr>
    <a:masterClrMapping/>
  </p:clrMapOvr>
  <p:transition spd="med"/>
  <p:timing>
    <p:tnLst>
      <p:par>
        <p:cTn id="1" dur="indefinite"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27">
            <a:extLst>
              <a:ext uri="{FF2B5EF4-FFF2-40B4-BE49-F238E27FC236}">
                <a16:creationId xmlns:a16="http://schemas.microsoft.com/office/drawing/2014/main" xmlns="" id="{7FBFC955-6539-41E1-A276-486D0ECB14E4}"/>
              </a:ext>
            </a:extLst>
          </p:cNvPr>
          <p:cNvGraphicFramePr>
            <a:graphicFrameLocks noGrp="1"/>
          </p:cNvGraphicFramePr>
          <p:nvPr>
            <p:ph idx="1"/>
            <p:extLst>
              <p:ext uri="{D42A27DB-BD31-4B8C-83A1-F6EECF244321}">
                <p14:modId xmlns:p14="http://schemas.microsoft.com/office/powerpoint/2010/main" xmlns="" val="1243466927"/>
              </p:ext>
            </p:extLst>
          </p:nvPr>
        </p:nvGraphicFramePr>
        <p:xfrm>
          <a:off x="366204" y="2171700"/>
          <a:ext cx="8515904" cy="2225040"/>
        </p:xfrm>
        <a:graphic>
          <a:graphicData uri="http://schemas.openxmlformats.org/drawingml/2006/table">
            <a:tbl>
              <a:tblPr firstRow="1" bandRow="1">
                <a:tableStyleId>{5C22544A-7EE6-4342-B048-85BDC9FD1C3A}</a:tableStyleId>
              </a:tblPr>
              <a:tblGrid>
                <a:gridCol w="2838635">
                  <a:extLst>
                    <a:ext uri="{9D8B030D-6E8A-4147-A177-3AD203B41FA5}">
                      <a16:colId xmlns:a16="http://schemas.microsoft.com/office/drawing/2014/main" xmlns="" val="3814604402"/>
                    </a:ext>
                  </a:extLst>
                </a:gridCol>
                <a:gridCol w="2228296">
                  <a:extLst>
                    <a:ext uri="{9D8B030D-6E8A-4147-A177-3AD203B41FA5}">
                      <a16:colId xmlns:a16="http://schemas.microsoft.com/office/drawing/2014/main" xmlns="" val="1789727769"/>
                    </a:ext>
                  </a:extLst>
                </a:gridCol>
                <a:gridCol w="3448973">
                  <a:extLst>
                    <a:ext uri="{9D8B030D-6E8A-4147-A177-3AD203B41FA5}">
                      <a16:colId xmlns:a16="http://schemas.microsoft.com/office/drawing/2014/main" xmlns="" val="26080558"/>
                    </a:ext>
                  </a:extLst>
                </a:gridCol>
              </a:tblGrid>
              <a:tr h="370840">
                <a:tc>
                  <a:txBody>
                    <a:bodyPr/>
                    <a:lstStyle/>
                    <a:p>
                      <a:r>
                        <a:rPr lang="en-US" dirty="0">
                          <a:solidFill>
                            <a:schemeClr val="tx1"/>
                          </a:solidFill>
                        </a:rPr>
                        <a:t>STUDENT NAME</a:t>
                      </a:r>
                    </a:p>
                  </a:txBody>
                  <a:tcPr marL="68580" marR="68580"/>
                </a:tc>
                <a:tc>
                  <a:txBody>
                    <a:bodyPr/>
                    <a:lstStyle/>
                    <a:p>
                      <a:r>
                        <a:rPr lang="en-US" dirty="0">
                          <a:solidFill>
                            <a:schemeClr val="tx1"/>
                          </a:solidFill>
                        </a:rPr>
                        <a:t>STUDENT ID</a:t>
                      </a:r>
                    </a:p>
                  </a:txBody>
                  <a:tcPr marL="68580" marR="68580"/>
                </a:tc>
                <a:tc>
                  <a:txBody>
                    <a:bodyPr/>
                    <a:lstStyle/>
                    <a:p>
                      <a:r>
                        <a:rPr lang="en-US" dirty="0">
                          <a:solidFill>
                            <a:schemeClr val="tx1"/>
                          </a:solidFill>
                        </a:rPr>
                        <a:t>TOPIC</a:t>
                      </a:r>
                    </a:p>
                  </a:txBody>
                  <a:tcPr marL="68580" marR="68580"/>
                </a:tc>
                <a:extLst>
                  <a:ext uri="{0D108BD9-81ED-4DB2-BD59-A6C34878D82A}">
                    <a16:rowId xmlns:a16="http://schemas.microsoft.com/office/drawing/2014/main" xmlns="" val="3471609973"/>
                  </a:ext>
                </a:extLst>
              </a:tr>
              <a:tr h="370840">
                <a:tc>
                  <a:txBody>
                    <a:bodyPr/>
                    <a:lstStyle/>
                    <a:p>
                      <a:endParaRPr lang="en-US" dirty="0"/>
                    </a:p>
                  </a:txBody>
                  <a:tcPr marL="68580" marR="68580"/>
                </a:tc>
                <a:tc>
                  <a:txBody>
                    <a:bodyPr/>
                    <a:lstStyle/>
                    <a:p>
                      <a:endParaRPr lang="en-US"/>
                    </a:p>
                  </a:txBody>
                  <a:tcPr marL="68580" marR="68580"/>
                </a:tc>
                <a:tc>
                  <a:txBody>
                    <a:bodyPr/>
                    <a:lstStyle/>
                    <a:p>
                      <a:r>
                        <a:rPr lang="en-US" dirty="0"/>
                        <a:t>Benefits of team working</a:t>
                      </a:r>
                    </a:p>
                  </a:txBody>
                  <a:tcPr marL="68580" marR="68580"/>
                </a:tc>
                <a:extLst>
                  <a:ext uri="{0D108BD9-81ED-4DB2-BD59-A6C34878D82A}">
                    <a16:rowId xmlns:a16="http://schemas.microsoft.com/office/drawing/2014/main" xmlns="" val="2419968896"/>
                  </a:ext>
                </a:extLst>
              </a:tr>
              <a:tr h="370840">
                <a:tc>
                  <a:txBody>
                    <a:bodyPr/>
                    <a:lstStyle/>
                    <a:p>
                      <a:endParaRPr lang="en-US"/>
                    </a:p>
                  </a:txBody>
                  <a:tcPr marL="68580" marR="68580"/>
                </a:tc>
                <a:tc>
                  <a:txBody>
                    <a:bodyPr/>
                    <a:lstStyle/>
                    <a:p>
                      <a:endParaRPr lang="en-US"/>
                    </a:p>
                  </a:txBody>
                  <a:tcPr marL="68580" marR="68580"/>
                </a:tc>
                <a:tc>
                  <a:txBody>
                    <a:bodyPr/>
                    <a:lstStyle/>
                    <a:p>
                      <a:r>
                        <a:rPr lang="en-US" dirty="0"/>
                        <a:t>Stages of team development</a:t>
                      </a:r>
                    </a:p>
                  </a:txBody>
                  <a:tcPr marL="68580" marR="68580"/>
                </a:tc>
                <a:extLst>
                  <a:ext uri="{0D108BD9-81ED-4DB2-BD59-A6C34878D82A}">
                    <a16:rowId xmlns:a16="http://schemas.microsoft.com/office/drawing/2014/main" xmlns="" val="1581551469"/>
                  </a:ext>
                </a:extLst>
              </a:tr>
              <a:tr h="370840">
                <a:tc>
                  <a:txBody>
                    <a:bodyPr/>
                    <a:lstStyle/>
                    <a:p>
                      <a:r>
                        <a:rPr lang="en-US" dirty="0"/>
                        <a:t>Corina </a:t>
                      </a:r>
                      <a:r>
                        <a:rPr lang="en-US" dirty="0" err="1"/>
                        <a:t>Lupu</a:t>
                      </a:r>
                      <a:endParaRPr lang="en-US" dirty="0"/>
                    </a:p>
                  </a:txBody>
                  <a:tcPr marL="68580" marR="68580"/>
                </a:tc>
                <a:tc>
                  <a:txBody>
                    <a:bodyPr/>
                    <a:lstStyle/>
                    <a:p>
                      <a:r>
                        <a:rPr lang="en-US" dirty="0"/>
                        <a:t>1913126</a:t>
                      </a:r>
                    </a:p>
                  </a:txBody>
                  <a:tcPr marL="68580" marR="68580"/>
                </a:tc>
                <a:tc>
                  <a:txBody>
                    <a:bodyPr/>
                    <a:lstStyle/>
                    <a:p>
                      <a:r>
                        <a:rPr lang="en-US"/>
                        <a:t>Team roles</a:t>
                      </a:r>
                      <a:r>
                        <a:rPr lang="en-US" dirty="0"/>
                        <a:t>/ </a:t>
                      </a:r>
                      <a:r>
                        <a:rPr lang="en-US"/>
                        <a:t>Leadership roles</a:t>
                      </a:r>
                      <a:endParaRPr lang="en-US" dirty="0"/>
                    </a:p>
                  </a:txBody>
                  <a:tcPr marL="68580" marR="68580"/>
                </a:tc>
                <a:extLst>
                  <a:ext uri="{0D108BD9-81ED-4DB2-BD59-A6C34878D82A}">
                    <a16:rowId xmlns:a16="http://schemas.microsoft.com/office/drawing/2014/main" xmlns="" val="1658309115"/>
                  </a:ext>
                </a:extLst>
              </a:tr>
              <a:tr h="370840">
                <a:tc>
                  <a:txBody>
                    <a:bodyPr/>
                    <a:lstStyle/>
                    <a:p>
                      <a:r>
                        <a:rPr lang="en-US" dirty="0" err="1"/>
                        <a:t>Corneliu</a:t>
                      </a:r>
                      <a:r>
                        <a:rPr lang="en-US" dirty="0"/>
                        <a:t> </a:t>
                      </a:r>
                      <a:r>
                        <a:rPr lang="en-US" dirty="0" err="1"/>
                        <a:t>Lupu</a:t>
                      </a:r>
                      <a:endParaRPr lang="en-US" dirty="0"/>
                    </a:p>
                  </a:txBody>
                  <a:tcPr marL="68580" marR="68580"/>
                </a:tc>
                <a:tc>
                  <a:txBody>
                    <a:bodyPr/>
                    <a:lstStyle/>
                    <a:p>
                      <a:r>
                        <a:rPr lang="en-US" dirty="0"/>
                        <a:t>1913124</a:t>
                      </a:r>
                    </a:p>
                  </a:txBody>
                  <a:tcPr marL="68580" marR="68580"/>
                </a:tc>
                <a:tc>
                  <a:txBody>
                    <a:bodyPr/>
                    <a:lstStyle/>
                    <a:p>
                      <a:r>
                        <a:rPr lang="en-US" dirty="0"/>
                        <a:t>Managing conflict</a:t>
                      </a:r>
                    </a:p>
                  </a:txBody>
                  <a:tcPr marL="68580" marR="68580"/>
                </a:tc>
                <a:extLst>
                  <a:ext uri="{0D108BD9-81ED-4DB2-BD59-A6C34878D82A}">
                    <a16:rowId xmlns:a16="http://schemas.microsoft.com/office/drawing/2014/main" xmlns="" val="557609073"/>
                  </a:ext>
                </a:extLst>
              </a:tr>
              <a:tr h="370840">
                <a:tc>
                  <a:txBody>
                    <a:bodyPr/>
                    <a:lstStyle/>
                    <a:p>
                      <a:endParaRPr lang="en-US" dirty="0"/>
                    </a:p>
                  </a:txBody>
                  <a:tcPr marL="68580" marR="68580"/>
                </a:tc>
                <a:tc>
                  <a:txBody>
                    <a:bodyPr/>
                    <a:lstStyle/>
                    <a:p>
                      <a:endParaRPr lang="en-US" dirty="0"/>
                    </a:p>
                  </a:txBody>
                  <a:tcPr marL="68580" marR="68580"/>
                </a:tc>
                <a:tc>
                  <a:txBody>
                    <a:bodyPr/>
                    <a:lstStyle/>
                    <a:p>
                      <a:r>
                        <a:rPr lang="en-US" dirty="0"/>
                        <a:t>Successful team development</a:t>
                      </a:r>
                    </a:p>
                  </a:txBody>
                  <a:tcPr marL="68580" marR="68580"/>
                </a:tc>
                <a:extLst>
                  <a:ext uri="{0D108BD9-81ED-4DB2-BD59-A6C34878D82A}">
                    <a16:rowId xmlns:a16="http://schemas.microsoft.com/office/drawing/2014/main" xmlns="" val="4162626440"/>
                  </a:ext>
                </a:extLst>
              </a:tr>
            </a:tbl>
          </a:graphicData>
        </a:graphic>
      </p:graphicFrame>
      <p:sp>
        <p:nvSpPr>
          <p:cNvPr id="5" name="Title 1">
            <a:extLst>
              <a:ext uri="{FF2B5EF4-FFF2-40B4-BE49-F238E27FC236}">
                <a16:creationId xmlns:a16="http://schemas.microsoft.com/office/drawing/2014/main" xmlns="" id="{51BA31EF-89E2-4C61-9683-53C3792EA6F8}"/>
              </a:ext>
            </a:extLst>
          </p:cNvPr>
          <p:cNvSpPr txBox="1">
            <a:spLocks/>
          </p:cNvSpPr>
          <p:nvPr/>
        </p:nvSpPr>
        <p:spPr>
          <a:xfrm>
            <a:off x="2168373" y="621416"/>
            <a:ext cx="6975628" cy="1550284"/>
          </a:xfrm>
          <a:prstGeom prst="rect">
            <a:avLst/>
          </a:prstGeom>
        </p:spPr>
        <p:txBody>
          <a:bodyPr vert="horz" lIns="91440" tIns="45720" rIns="91440" bIns="45720" rtlCol="0" anchor="t">
            <a:normAutofit fontScale="85000" lnSpcReduction="2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sz="4800" dirty="0"/>
              <a:t>Effective Team Working and Communication</a:t>
            </a:r>
            <a:br>
              <a:rPr lang="en-US" sz="4800" dirty="0"/>
            </a:br>
            <a:endParaRPr lang="en-US" sz="4800" dirty="0"/>
          </a:p>
        </p:txBody>
      </p:sp>
      <p:sp>
        <p:nvSpPr>
          <p:cNvPr id="6" name="Subtitle 2">
            <a:extLst>
              <a:ext uri="{FF2B5EF4-FFF2-40B4-BE49-F238E27FC236}">
                <a16:creationId xmlns:a16="http://schemas.microsoft.com/office/drawing/2014/main" xmlns="" id="{59A1A5C1-4A47-4B01-83F2-0CB12B650B95}"/>
              </a:ext>
            </a:extLst>
          </p:cNvPr>
          <p:cNvSpPr txBox="1">
            <a:spLocks/>
          </p:cNvSpPr>
          <p:nvPr/>
        </p:nvSpPr>
        <p:spPr>
          <a:xfrm>
            <a:off x="4319033" y="5579990"/>
            <a:ext cx="4824967" cy="473717"/>
          </a:xfrm>
          <a:prstGeom prst="rect">
            <a:avLst/>
          </a:prstGeom>
        </p:spPr>
        <p:txBody>
          <a:bodyPr vert="horz" lIns="91440" tIns="45720" rIns="91440" bIns="45720" rtlCol="0" anchor="t">
            <a:normAutofit fontScale="62500" lnSpcReduction="2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None/>
            </a:pPr>
            <a:r>
              <a:rPr lang="en-US" dirty="0"/>
              <a:t>Certificate of Higher Education in Skills for the Workplace</a:t>
            </a:r>
          </a:p>
        </p:txBody>
      </p:sp>
      <p:pic>
        <p:nvPicPr>
          <p:cNvPr id="3" name="Picture 2" descr="A picture containing kite, flying&#10;&#10;Description automatically generated">
            <a:extLst>
              <a:ext uri="{FF2B5EF4-FFF2-40B4-BE49-F238E27FC236}">
                <a16:creationId xmlns:a16="http://schemas.microsoft.com/office/drawing/2014/main" xmlns="" id="{040F4876-BCA1-4A55-A3C7-801B1924C0CF}"/>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315335" y="35818"/>
            <a:ext cx="1428950" cy="1905266"/>
          </a:xfrm>
          <a:prstGeom prst="rect">
            <a:avLst/>
          </a:prstGeom>
        </p:spPr>
      </p:pic>
    </p:spTree>
    <p:extLst>
      <p:ext uri="{BB962C8B-B14F-4D97-AF65-F5344CB8AC3E}">
        <p14:creationId xmlns:p14="http://schemas.microsoft.com/office/powerpoint/2010/main" xmlns="" val="391602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EDD5EE-21FD-4181-BF5B-381EE0826200}"/>
              </a:ext>
            </a:extLst>
          </p:cNvPr>
          <p:cNvSpPr>
            <a:spLocks noGrp="1"/>
          </p:cNvSpPr>
          <p:nvPr>
            <p:ph type="title"/>
          </p:nvPr>
        </p:nvSpPr>
        <p:spPr>
          <a:xfrm>
            <a:off x="685800" y="1"/>
            <a:ext cx="7769225" cy="1071546"/>
          </a:xfrm>
        </p:spPr>
        <p:txBody>
          <a:bodyPr/>
          <a:lstStyle/>
          <a:p>
            <a:r>
              <a:rPr lang="en-US" dirty="0"/>
              <a:t>Team roles</a:t>
            </a:r>
          </a:p>
        </p:txBody>
      </p:sp>
      <p:sp>
        <p:nvSpPr>
          <p:cNvPr id="3" name="Content Placeholder 2">
            <a:extLst>
              <a:ext uri="{FF2B5EF4-FFF2-40B4-BE49-F238E27FC236}">
                <a16:creationId xmlns:a16="http://schemas.microsoft.com/office/drawing/2014/main" xmlns="" id="{3696F60F-8F49-4125-A163-0B51B4D3A26F}"/>
              </a:ext>
            </a:extLst>
          </p:cNvPr>
          <p:cNvSpPr>
            <a:spLocks noGrp="1"/>
          </p:cNvSpPr>
          <p:nvPr>
            <p:ph idx="1"/>
          </p:nvPr>
        </p:nvSpPr>
        <p:spPr>
          <a:xfrm>
            <a:off x="457200" y="1643050"/>
            <a:ext cx="8226425" cy="4786346"/>
          </a:xfrm>
        </p:spPr>
        <p:txBody>
          <a:bodyPr>
            <a:normAutofit/>
          </a:bodyPr>
          <a:lstStyle/>
          <a:p>
            <a:pPr marL="0" indent="0">
              <a:buNone/>
            </a:pPr>
            <a:r>
              <a:rPr lang="en-US" dirty="0"/>
              <a:t>The following roles should be employed for the team to function:</a:t>
            </a:r>
          </a:p>
          <a:p>
            <a:pPr marL="800100" lvl="1" indent="-342900">
              <a:buClrTx/>
              <a:buFont typeface="+mj-lt"/>
              <a:buAutoNum type="arabicParenR"/>
            </a:pPr>
            <a:r>
              <a:rPr lang="en-US" dirty="0"/>
              <a:t>Warehouse – person responsible for receiving the merchandise</a:t>
            </a:r>
          </a:p>
          <a:p>
            <a:pPr marL="800100" lvl="1" indent="-342900">
              <a:buClrTx/>
              <a:buFont typeface="+mj-lt"/>
              <a:buAutoNum type="arabicParenR"/>
            </a:pPr>
            <a:r>
              <a:rPr lang="en-US" dirty="0"/>
              <a:t>Shipping – person responsible for shipping the orders </a:t>
            </a:r>
          </a:p>
          <a:p>
            <a:pPr marL="800100" lvl="1" indent="-342900">
              <a:buClrTx/>
              <a:buFont typeface="+mj-lt"/>
              <a:buAutoNum type="arabicParenR"/>
            </a:pPr>
            <a:r>
              <a:rPr lang="en-US" dirty="0"/>
              <a:t>Administrative responsible – to keep the communication with the clients and the suppliers, as well as organize all the paperwork</a:t>
            </a:r>
          </a:p>
          <a:p>
            <a:pPr marL="800100" lvl="1" indent="-342900">
              <a:buClrTx/>
              <a:buFont typeface="+mj-lt"/>
              <a:buAutoNum type="arabicParenR"/>
            </a:pPr>
            <a:r>
              <a:rPr lang="en-US" dirty="0"/>
              <a:t>Acquisition / salesperson – to place orders to suppliers and take orders from clients and issue invoices</a:t>
            </a:r>
          </a:p>
          <a:p>
            <a:pPr marL="800100" lvl="1" indent="-342900">
              <a:buClrTx/>
              <a:buFont typeface="+mj-lt"/>
              <a:buAutoNum type="arabicParenR"/>
            </a:pPr>
            <a:r>
              <a:rPr lang="en-US" dirty="0"/>
              <a:t>Manager – to oversee that all the operation and attend meetings</a:t>
            </a:r>
          </a:p>
        </p:txBody>
      </p:sp>
    </p:spTree>
    <p:extLst>
      <p:ext uri="{BB962C8B-B14F-4D97-AF65-F5344CB8AC3E}">
        <p14:creationId xmlns:p14="http://schemas.microsoft.com/office/powerpoint/2010/main" xmlns="" val="38468296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xmlns="" id="{24BE214B-2C92-47AF-8D90-6982111037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8" name="Straight Connector 77">
            <a:extLst>
              <a:ext uri="{FF2B5EF4-FFF2-40B4-BE49-F238E27FC236}">
                <a16:creationId xmlns:a16="http://schemas.microsoft.com/office/drawing/2014/main" xmlns="" id="{186D07CD-E0E5-42ED-BA28-6CB6ADC3B09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090423" y="1847088"/>
            <a:ext cx="4161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725771A7-D664-43C6-900F-7A28CF939833}"/>
              </a:ext>
            </a:extLst>
          </p:cNvPr>
          <p:cNvSpPr>
            <a:spLocks noGrp="1"/>
          </p:cNvSpPr>
          <p:nvPr>
            <p:ph type="title"/>
          </p:nvPr>
        </p:nvSpPr>
        <p:spPr>
          <a:xfrm>
            <a:off x="1088686" y="804521"/>
            <a:ext cx="4162766" cy="1049235"/>
          </a:xfrm>
        </p:spPr>
        <p:txBody>
          <a:bodyPr>
            <a:normAutofit fontScale="90000"/>
          </a:bodyPr>
          <a:lstStyle/>
          <a:p>
            <a:r>
              <a:rPr lang="en-US"/>
              <a:t>Team roles</a:t>
            </a:r>
            <a:r>
              <a:rPr lang="en-US" dirty="0"/>
              <a:t/>
            </a:r>
            <a:br>
              <a:rPr lang="en-US" dirty="0"/>
            </a:br>
            <a:endParaRPr lang="en-US" dirty="0"/>
          </a:p>
        </p:txBody>
      </p:sp>
      <p:sp>
        <p:nvSpPr>
          <p:cNvPr id="80" name="Rectangle 79">
            <a:extLst>
              <a:ext uri="{FF2B5EF4-FFF2-40B4-BE49-F238E27FC236}">
                <a16:creationId xmlns:a16="http://schemas.microsoft.com/office/drawing/2014/main" xmlns="" id="{369A020F-4984-4DD0-898A-B60A4882B04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7"/>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xmlns="" id="{F2F684CD-4154-4E96-824F-4BA36AD0D322}"/>
              </a:ext>
            </a:extLst>
          </p:cNvPr>
          <p:cNvSpPr>
            <a:spLocks noGrp="1"/>
          </p:cNvSpPr>
          <p:nvPr>
            <p:ph idx="1"/>
          </p:nvPr>
        </p:nvSpPr>
        <p:spPr>
          <a:xfrm>
            <a:off x="1088686" y="2015733"/>
            <a:ext cx="4162766" cy="3450613"/>
          </a:xfrm>
        </p:spPr>
        <p:txBody>
          <a:bodyPr>
            <a:normAutofit fontScale="92500" lnSpcReduction="10000"/>
          </a:bodyPr>
          <a:lstStyle/>
          <a:p>
            <a:pPr marL="0" indent="0">
              <a:buNone/>
            </a:pPr>
            <a:r>
              <a:rPr lang="en-US" dirty="0"/>
              <a:t>The team roles are divided into the following categories as per Belbin’s model: Plant, Resource investigator, Co-Ordinator, Shaper, Monitor Evaluator, Team worker, Implementer, Completer Finisher, Specialist.</a:t>
            </a:r>
          </a:p>
          <a:p>
            <a:endParaRPr lang="en-US" dirty="0"/>
          </a:p>
        </p:txBody>
      </p:sp>
      <p:grpSp>
        <p:nvGrpSpPr>
          <p:cNvPr id="4" name="Group 81">
            <a:extLst>
              <a:ext uri="{FF2B5EF4-FFF2-40B4-BE49-F238E27FC236}">
                <a16:creationId xmlns:a16="http://schemas.microsoft.com/office/drawing/2014/main" xmlns="" id="{A3761B47-AE33-47C9-9636-19D4B313F27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608041" y="482172"/>
            <a:ext cx="3055900" cy="5149101"/>
            <a:chOff x="7477388" y="482171"/>
            <a:chExt cx="4074533" cy="5149101"/>
          </a:xfrm>
        </p:grpSpPr>
        <p:sp>
          <p:nvSpPr>
            <p:cNvPr id="83" name="Rectangle 82">
              <a:extLst>
                <a:ext uri="{FF2B5EF4-FFF2-40B4-BE49-F238E27FC236}">
                  <a16:creationId xmlns:a16="http://schemas.microsoft.com/office/drawing/2014/main" xmlns="" id="{9E204B78-8026-4E1E-9C59-5F523ECDD2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xmlns="" id="{DDDEB6F1-F54D-4345-B8DF-72D72C71EC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86" name="Rectangle 85">
            <a:extLst>
              <a:ext uri="{FF2B5EF4-FFF2-40B4-BE49-F238E27FC236}">
                <a16:creationId xmlns:a16="http://schemas.microsoft.com/office/drawing/2014/main" xmlns="" id="{4380F474-D468-4F2F-8BE9-F343F8D1A9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963718" y="977966"/>
            <a:ext cx="2339583"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xmlns="" id="{FE7B49F3-378C-4D1C-923A-6E6B902531B3}"/>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5963491" y="966535"/>
            <a:ext cx="2339583" cy="4146769"/>
          </a:xfrm>
          <a:prstGeom prst="rect">
            <a:avLst/>
          </a:prstGeom>
        </p:spPr>
      </p:pic>
      <p:pic>
        <p:nvPicPr>
          <p:cNvPr id="88" name="Picture 87">
            <a:extLst>
              <a:ext uri="{FF2B5EF4-FFF2-40B4-BE49-F238E27FC236}">
                <a16:creationId xmlns:a16="http://schemas.microsoft.com/office/drawing/2014/main" xmlns="" id="{D757EBBD-8611-41C1-8124-C151D0957DBF}"/>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4">
            <a:extLst>
              <a:ext uri="{28A0092B-C50C-407E-A947-70E740481C1C}">
                <a14:useLocalDpi xmlns:a14="http://schemas.microsoft.com/office/drawing/2010/main" xmlns="" val="0"/>
              </a:ext>
            </a:extLst>
          </a:blip>
          <a:srcRect t="1538" b="-1538"/>
          <a:stretch/>
        </p:blipFill>
        <p:spPr bwMode="black">
          <a:xfrm>
            <a:off x="0" y="6126480"/>
            <a:ext cx="9144000" cy="742950"/>
          </a:xfrm>
          <a:prstGeom prst="rect">
            <a:avLst/>
          </a:prstGeom>
        </p:spPr>
      </p:pic>
      <p:cxnSp>
        <p:nvCxnSpPr>
          <p:cNvPr id="90" name="Straight Connector 89">
            <a:extLst>
              <a:ext uri="{FF2B5EF4-FFF2-40B4-BE49-F238E27FC236}">
                <a16:creationId xmlns:a16="http://schemas.microsoft.com/office/drawing/2014/main" xmlns="" id="{E40D0D8B-2D5E-48A4-BBD5-8CB09A86A66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xmlns="" id="{3DC5F16F-7AA8-4FCE-87FA-D9191D7CADE6}"/>
              </a:ext>
            </a:extLst>
          </p:cNvPr>
          <p:cNvSpPr txBox="1"/>
          <p:nvPr/>
        </p:nvSpPr>
        <p:spPr>
          <a:xfrm>
            <a:off x="5661350" y="5652535"/>
            <a:ext cx="3338494" cy="461665"/>
          </a:xfrm>
          <a:prstGeom prst="rect">
            <a:avLst/>
          </a:prstGeom>
          <a:noFill/>
        </p:spPr>
        <p:txBody>
          <a:bodyPr wrap="square" rtlCol="0">
            <a:spAutoFit/>
          </a:bodyPr>
          <a:lstStyle/>
          <a:p>
            <a:r>
              <a:rPr lang="en-US" sz="1200" dirty="0"/>
              <a:t>(How to Use </a:t>
            </a:r>
            <a:r>
              <a:rPr lang="en-US" sz="1200"/>
              <a:t>Teamwork Roles </a:t>
            </a:r>
            <a:r>
              <a:rPr lang="en-US" sz="1200" dirty="0"/>
              <a:t>to Build Winning Teams, 2020)</a:t>
            </a:r>
          </a:p>
        </p:txBody>
      </p:sp>
    </p:spTree>
    <p:extLst>
      <p:ext uri="{BB962C8B-B14F-4D97-AF65-F5344CB8AC3E}">
        <p14:creationId xmlns:p14="http://schemas.microsoft.com/office/powerpoint/2010/main" xmlns="" val="8458492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227782E9-836B-4ED9-BC2A-6564C68292D6}"/>
              </a:ext>
            </a:extLst>
          </p:cNvPr>
          <p:cNvSpPr>
            <a:spLocks noGrp="1"/>
          </p:cNvSpPr>
          <p:nvPr>
            <p:ph idx="1"/>
          </p:nvPr>
        </p:nvSpPr>
        <p:spPr/>
        <p:txBody>
          <a:bodyPr/>
          <a:lstStyle/>
          <a:p>
            <a:pPr marL="0" indent="0">
              <a:buNone/>
            </a:pPr>
            <a:r>
              <a:rPr lang="en-US" dirty="0"/>
              <a:t>Recommendation when hiring the proposed employees is to consider the following team roles:</a:t>
            </a:r>
          </a:p>
          <a:p>
            <a:pPr marL="914400" lvl="1" indent="-457200">
              <a:buClrTx/>
              <a:buFont typeface="+mj-lt"/>
              <a:buAutoNum type="arabicPeriod"/>
            </a:pPr>
            <a:r>
              <a:rPr lang="en-US" dirty="0"/>
              <a:t>Acquisition/ salesperson – Resource Investigator</a:t>
            </a:r>
          </a:p>
          <a:p>
            <a:pPr marL="914400" lvl="1" indent="-457200">
              <a:buClrTx/>
              <a:buFont typeface="+mj-lt"/>
              <a:buAutoNum type="arabicPeriod"/>
            </a:pPr>
            <a:r>
              <a:rPr lang="en-US" dirty="0"/>
              <a:t>Administrative responsible – Implementer</a:t>
            </a:r>
          </a:p>
          <a:p>
            <a:pPr marL="914400" lvl="1" indent="-457200">
              <a:buClrTx/>
              <a:buFont typeface="+mj-lt"/>
              <a:buAutoNum type="arabicPeriod"/>
            </a:pPr>
            <a:r>
              <a:rPr lang="en-US" dirty="0"/>
              <a:t>Warehouse person – Team worker</a:t>
            </a:r>
          </a:p>
          <a:p>
            <a:pPr marL="914400" lvl="1" indent="-457200">
              <a:buClrTx/>
              <a:buFont typeface="+mj-lt"/>
              <a:buAutoNum type="arabicPeriod"/>
            </a:pPr>
            <a:r>
              <a:rPr lang="en-US" dirty="0"/>
              <a:t>Shipping person – Team worker</a:t>
            </a:r>
          </a:p>
          <a:p>
            <a:pPr marL="914400" lvl="1" indent="-457200">
              <a:buClrTx/>
              <a:buFont typeface="+mj-lt"/>
              <a:buAutoNum type="arabicPeriod"/>
            </a:pPr>
            <a:r>
              <a:rPr lang="en-US" dirty="0"/>
              <a:t>Manager – Monitor Evaluator</a:t>
            </a:r>
          </a:p>
          <a:p>
            <a:endParaRPr lang="en-US" dirty="0"/>
          </a:p>
        </p:txBody>
      </p:sp>
      <p:sp>
        <p:nvSpPr>
          <p:cNvPr id="4" name="Title 1">
            <a:extLst>
              <a:ext uri="{FF2B5EF4-FFF2-40B4-BE49-F238E27FC236}">
                <a16:creationId xmlns:a16="http://schemas.microsoft.com/office/drawing/2014/main" xmlns="" id="{482A0E68-104E-4E7C-B096-54DDA345802B}"/>
              </a:ext>
            </a:extLst>
          </p:cNvPr>
          <p:cNvSpPr>
            <a:spLocks noGrp="1"/>
          </p:cNvSpPr>
          <p:nvPr>
            <p:ph type="title"/>
          </p:nvPr>
        </p:nvSpPr>
        <p:spPr>
          <a:xfrm>
            <a:off x="1088232" y="804864"/>
            <a:ext cx="7203281" cy="1049337"/>
          </a:xfrm>
        </p:spPr>
        <p:txBody>
          <a:bodyPr/>
          <a:lstStyle/>
          <a:p>
            <a:r>
              <a:rPr lang="en-US"/>
              <a:t>Team roles</a:t>
            </a:r>
            <a:endParaRPr lang="en-US" dirty="0"/>
          </a:p>
        </p:txBody>
      </p:sp>
    </p:spTree>
    <p:extLst>
      <p:ext uri="{BB962C8B-B14F-4D97-AF65-F5344CB8AC3E}">
        <p14:creationId xmlns:p14="http://schemas.microsoft.com/office/powerpoint/2010/main" xmlns="" val="25184264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xmlns="" id="{45C76AC0-BB6B-419E-A327-AFA2975008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3" name="Straight Connector 82">
            <a:extLst>
              <a:ext uri="{FF2B5EF4-FFF2-40B4-BE49-F238E27FC236}">
                <a16:creationId xmlns:a16="http://schemas.microsoft.com/office/drawing/2014/main" xmlns="" id="{B3E0B6A3-E197-43D6-82D5-7455DAB1A74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934735" y="1847088"/>
            <a:ext cx="311906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753FDF4A-0628-479B-A38D-A6DFD08739A5}"/>
              </a:ext>
            </a:extLst>
          </p:cNvPr>
          <p:cNvSpPr>
            <a:spLocks noGrp="1"/>
          </p:cNvSpPr>
          <p:nvPr>
            <p:ph type="title"/>
          </p:nvPr>
        </p:nvSpPr>
        <p:spPr>
          <a:xfrm>
            <a:off x="4934736" y="804521"/>
            <a:ext cx="3119062" cy="1049235"/>
          </a:xfrm>
        </p:spPr>
        <p:txBody>
          <a:bodyPr>
            <a:normAutofit fontScale="90000"/>
          </a:bodyPr>
          <a:lstStyle/>
          <a:p>
            <a:r>
              <a:rPr lang="en-US"/>
              <a:t>Leadership roles</a:t>
            </a:r>
            <a:endParaRPr lang="en-US" dirty="0"/>
          </a:p>
        </p:txBody>
      </p:sp>
      <p:sp>
        <p:nvSpPr>
          <p:cNvPr id="85" name="Rectangle 84">
            <a:extLst>
              <a:ext uri="{FF2B5EF4-FFF2-40B4-BE49-F238E27FC236}">
                <a16:creationId xmlns:a16="http://schemas.microsoft.com/office/drawing/2014/main" xmlns="" id="{8B0E4246-09B8-46D7-A0D2-4D264863AD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7"/>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026" name="Picture 2" descr="Hersey and Blanchard Situational Leadership Model">
            <a:extLst>
              <a:ext uri="{FF2B5EF4-FFF2-40B4-BE49-F238E27FC236}">
                <a16:creationId xmlns:a16="http://schemas.microsoft.com/office/drawing/2014/main" xmlns="" id="{1F31F46D-AAAA-405B-8CFF-B3F53AF09DD2}"/>
              </a:ext>
            </a:extLst>
          </p:cNvPr>
          <p:cNvPicPr>
            <a:picLocks noChangeAspect="1" noChangeArrowheads="1"/>
          </p:cNvPicPr>
          <p:nvPr/>
        </p:nvPicPr>
        <p:blipFill>
          <a:blip r:embed="rId2">
            <a:extLst>
              <a:ext uri="{28A0092B-C50C-407E-A947-70E740481C1C}">
                <a14:useLocalDpi xmlns:a14="http://schemas.microsoft.com/office/drawing/2010/main" xmlns="" val="0"/>
              </a:ext>
            </a:extLst>
          </a:blip>
          <a:stretch>
            <a:fillRect/>
          </a:stretch>
        </p:blipFill>
        <p:spPr bwMode="auto">
          <a:xfrm>
            <a:off x="1090202" y="805583"/>
            <a:ext cx="2934554" cy="4660762"/>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a:extLst>
              <a:ext uri="{FF2B5EF4-FFF2-40B4-BE49-F238E27FC236}">
                <a16:creationId xmlns:a16="http://schemas.microsoft.com/office/drawing/2014/main" xmlns="" id="{FF075596-1A0A-4DD9-A29B-5B029E58DE7D}"/>
              </a:ext>
            </a:extLst>
          </p:cNvPr>
          <p:cNvSpPr>
            <a:spLocks noGrp="1"/>
          </p:cNvSpPr>
          <p:nvPr>
            <p:ph idx="1"/>
          </p:nvPr>
        </p:nvSpPr>
        <p:spPr>
          <a:xfrm>
            <a:off x="4934735" y="2015733"/>
            <a:ext cx="3119063" cy="3450613"/>
          </a:xfrm>
        </p:spPr>
        <p:txBody>
          <a:bodyPr>
            <a:normAutofit fontScale="85000" lnSpcReduction="20000"/>
          </a:bodyPr>
          <a:lstStyle/>
          <a:p>
            <a:pPr marL="0" indent="0">
              <a:buNone/>
            </a:pPr>
            <a:r>
              <a:rPr lang="en-US" dirty="0"/>
              <a:t>The model Hersey and Blanchard proposed the following leadership roles:</a:t>
            </a:r>
          </a:p>
          <a:p>
            <a:pPr marL="0" indent="0">
              <a:buNone/>
            </a:pPr>
            <a:endParaRPr lang="en-US" dirty="0"/>
          </a:p>
          <a:p>
            <a:pPr lvl="1">
              <a:buClrTx/>
            </a:pPr>
            <a:r>
              <a:rPr lang="en-US" dirty="0"/>
              <a:t>Delegating style</a:t>
            </a:r>
          </a:p>
          <a:p>
            <a:pPr lvl="1">
              <a:buClrTx/>
            </a:pPr>
            <a:r>
              <a:rPr lang="en-US" dirty="0"/>
              <a:t>Participating style</a:t>
            </a:r>
          </a:p>
          <a:p>
            <a:pPr lvl="1">
              <a:buClrTx/>
            </a:pPr>
            <a:r>
              <a:rPr lang="en-US" dirty="0"/>
              <a:t>Selling style</a:t>
            </a:r>
          </a:p>
          <a:p>
            <a:pPr lvl="1">
              <a:buClrTx/>
            </a:pPr>
            <a:r>
              <a:rPr lang="en-US" dirty="0"/>
              <a:t>Telling style</a:t>
            </a:r>
          </a:p>
          <a:p>
            <a:endParaRPr lang="en-US" dirty="0"/>
          </a:p>
        </p:txBody>
      </p:sp>
      <p:pic>
        <p:nvPicPr>
          <p:cNvPr id="87" name="Picture 86">
            <a:extLst>
              <a:ext uri="{FF2B5EF4-FFF2-40B4-BE49-F238E27FC236}">
                <a16:creationId xmlns:a16="http://schemas.microsoft.com/office/drawing/2014/main" xmlns="" id="{F50C8D8D-B32F-4194-8321-164EC442750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xmlns="" val="0"/>
              </a:ext>
            </a:extLst>
          </a:blip>
          <a:srcRect t="1538" b="-1538"/>
          <a:stretch/>
        </p:blipFill>
        <p:spPr bwMode="black">
          <a:xfrm>
            <a:off x="0" y="6126480"/>
            <a:ext cx="9144000" cy="742950"/>
          </a:xfrm>
          <a:prstGeom prst="rect">
            <a:avLst/>
          </a:prstGeom>
        </p:spPr>
      </p:pic>
      <p:cxnSp>
        <p:nvCxnSpPr>
          <p:cNvPr id="89" name="Straight Connector 88">
            <a:extLst>
              <a:ext uri="{FF2B5EF4-FFF2-40B4-BE49-F238E27FC236}">
                <a16:creationId xmlns:a16="http://schemas.microsoft.com/office/drawing/2014/main" xmlns="" id="{5BD24D8B-8573-4260-B700-E860AD6D2A8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xmlns="" id="{7FF372EA-D51C-4018-BF7E-A139355FF412}"/>
              </a:ext>
            </a:extLst>
          </p:cNvPr>
          <p:cNvSpPr txBox="1"/>
          <p:nvPr/>
        </p:nvSpPr>
        <p:spPr>
          <a:xfrm>
            <a:off x="363619" y="5755527"/>
            <a:ext cx="4387720" cy="523220"/>
          </a:xfrm>
          <a:prstGeom prst="rect">
            <a:avLst/>
          </a:prstGeom>
          <a:noFill/>
        </p:spPr>
        <p:txBody>
          <a:bodyPr wrap="square" rtlCol="0">
            <a:spAutoFit/>
          </a:bodyPr>
          <a:lstStyle/>
          <a:p>
            <a:r>
              <a:rPr lang="en-US" sz="1400" dirty="0"/>
              <a:t>(Hersey and Blanchard Situational Leadership Model EXPLAINED | B2U, 2020)</a:t>
            </a:r>
          </a:p>
        </p:txBody>
      </p:sp>
    </p:spTree>
    <p:extLst>
      <p:ext uri="{BB962C8B-B14F-4D97-AF65-F5344CB8AC3E}">
        <p14:creationId xmlns:p14="http://schemas.microsoft.com/office/powerpoint/2010/main" xmlns="" val="18018274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4EC9FC-3BBB-48F2-82B2-6C63E56AAAA3}"/>
              </a:ext>
            </a:extLst>
          </p:cNvPr>
          <p:cNvSpPr>
            <a:spLocks noGrp="1"/>
          </p:cNvSpPr>
          <p:nvPr>
            <p:ph type="title"/>
          </p:nvPr>
        </p:nvSpPr>
        <p:spPr/>
        <p:txBody>
          <a:bodyPr/>
          <a:lstStyle/>
          <a:p>
            <a:r>
              <a:rPr lang="en-US" dirty="0"/>
              <a:t>MANAGING CONFLICT</a:t>
            </a:r>
          </a:p>
        </p:txBody>
      </p:sp>
      <p:sp>
        <p:nvSpPr>
          <p:cNvPr id="3" name="Content Placeholder 2">
            <a:extLst>
              <a:ext uri="{FF2B5EF4-FFF2-40B4-BE49-F238E27FC236}">
                <a16:creationId xmlns:a16="http://schemas.microsoft.com/office/drawing/2014/main" xmlns="" id="{EC89C39B-D4BF-44D7-9C82-8CA8C23E9158}"/>
              </a:ext>
            </a:extLst>
          </p:cNvPr>
          <p:cNvSpPr>
            <a:spLocks noGrp="1"/>
          </p:cNvSpPr>
          <p:nvPr>
            <p:ph idx="1"/>
          </p:nvPr>
        </p:nvSpPr>
        <p:spPr/>
        <p:txBody>
          <a:bodyPr/>
          <a:lstStyle/>
          <a:p>
            <a:pPr marL="0" indent="0">
              <a:buNone/>
            </a:pPr>
            <a:r>
              <a:rPr lang="en-US" dirty="0"/>
              <a:t>Even if Pondy (1967) defines conflict as opposing interests that can lead to frustrations, Tjosvold, Wan, and Tang (2016) supports the idea that a conflict is based on a stronger foundation and can take place between people with common interests.</a:t>
            </a:r>
          </a:p>
          <a:p>
            <a:pPr marL="0" indent="0">
              <a:buNone/>
            </a:pPr>
            <a:endParaRPr lang="en-US" dirty="0"/>
          </a:p>
          <a:p>
            <a:pPr marL="0" indent="0">
              <a:buNone/>
            </a:pPr>
            <a:r>
              <a:rPr lang="en-US" dirty="0"/>
              <a:t>In conflictual situations a person’s behavior has two dimensions: </a:t>
            </a:r>
          </a:p>
          <a:p>
            <a:pPr lvl="1">
              <a:buClrTx/>
            </a:pPr>
            <a:r>
              <a:rPr lang="en-US" dirty="0"/>
              <a:t>Assertiveness</a:t>
            </a:r>
          </a:p>
          <a:p>
            <a:pPr lvl="1">
              <a:buClrTx/>
            </a:pPr>
            <a:r>
              <a:rPr lang="en-US" dirty="0"/>
              <a:t>Cooperativeness</a:t>
            </a:r>
          </a:p>
          <a:p>
            <a:pPr lvl="1"/>
            <a:endParaRPr lang="en-US" dirty="0"/>
          </a:p>
        </p:txBody>
      </p:sp>
    </p:spTree>
    <p:extLst>
      <p:ext uri="{BB962C8B-B14F-4D97-AF65-F5344CB8AC3E}">
        <p14:creationId xmlns:p14="http://schemas.microsoft.com/office/powerpoint/2010/main" xmlns="" val="13956022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xmlns="" id="{3193BA5C-B8F3-4972-BA54-014C48FAFA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1" name="Straight Connector 140">
            <a:extLst>
              <a:ext uri="{FF2B5EF4-FFF2-40B4-BE49-F238E27FC236}">
                <a16:creationId xmlns:a16="http://schemas.microsoft.com/office/drawing/2014/main" xmlns="" id="{D7162BAB-C25E-4CE9-B87C-F118DC7E7C2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090422" y="1847088"/>
            <a:ext cx="264816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753306FD-B552-4DE7-977B-C0CF2DFA146E}"/>
              </a:ext>
            </a:extLst>
          </p:cNvPr>
          <p:cNvSpPr>
            <a:spLocks noGrp="1"/>
          </p:cNvSpPr>
          <p:nvPr>
            <p:ph type="title"/>
          </p:nvPr>
        </p:nvSpPr>
        <p:spPr>
          <a:xfrm>
            <a:off x="1088685" y="804521"/>
            <a:ext cx="2647618" cy="1049235"/>
          </a:xfrm>
        </p:spPr>
        <p:txBody>
          <a:bodyPr>
            <a:normAutofit fontScale="90000"/>
          </a:bodyPr>
          <a:lstStyle/>
          <a:p>
            <a:r>
              <a:rPr lang="en-US"/>
              <a:t>Managing conflict</a:t>
            </a:r>
            <a:endParaRPr lang="en-US" dirty="0"/>
          </a:p>
        </p:txBody>
      </p:sp>
      <p:sp>
        <p:nvSpPr>
          <p:cNvPr id="143" name="Rectangle 142">
            <a:extLst>
              <a:ext uri="{FF2B5EF4-FFF2-40B4-BE49-F238E27FC236}">
                <a16:creationId xmlns:a16="http://schemas.microsoft.com/office/drawing/2014/main" xmlns="" id="{05B93327-222A-4DAC-9163-371BF44CDB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7"/>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xmlns="" id="{669CA199-B043-4C39-A5FD-548DC4B6657E}"/>
              </a:ext>
            </a:extLst>
          </p:cNvPr>
          <p:cNvSpPr>
            <a:spLocks noGrp="1"/>
          </p:cNvSpPr>
          <p:nvPr>
            <p:ph idx="1"/>
          </p:nvPr>
        </p:nvSpPr>
        <p:spPr>
          <a:xfrm>
            <a:off x="1088686" y="2015733"/>
            <a:ext cx="2644892" cy="3450613"/>
          </a:xfrm>
        </p:spPr>
        <p:txBody>
          <a:bodyPr>
            <a:normAutofit fontScale="92500" lnSpcReduction="20000"/>
          </a:bodyPr>
          <a:lstStyle/>
          <a:p>
            <a:pPr marL="0" indent="0">
              <a:buNone/>
            </a:pPr>
            <a:r>
              <a:rPr lang="en-US" dirty="0"/>
              <a:t>Thomas-Kilmann model describes five conflict modes:</a:t>
            </a:r>
          </a:p>
          <a:p>
            <a:pPr lvl="1">
              <a:buClrTx/>
            </a:pPr>
            <a:r>
              <a:rPr lang="en-US" dirty="0"/>
              <a:t>Competing</a:t>
            </a:r>
          </a:p>
          <a:p>
            <a:pPr lvl="1">
              <a:buClrTx/>
            </a:pPr>
            <a:r>
              <a:rPr lang="en-US" dirty="0"/>
              <a:t>Avoiding</a:t>
            </a:r>
          </a:p>
          <a:p>
            <a:pPr lvl="1">
              <a:buClrTx/>
            </a:pPr>
            <a:r>
              <a:rPr lang="en-US" dirty="0"/>
              <a:t>Collaborating</a:t>
            </a:r>
          </a:p>
          <a:p>
            <a:pPr lvl="1">
              <a:buClrTx/>
            </a:pPr>
            <a:r>
              <a:rPr lang="en-US" dirty="0"/>
              <a:t>Accommodating</a:t>
            </a:r>
          </a:p>
          <a:p>
            <a:pPr lvl="1">
              <a:buClrTx/>
            </a:pPr>
            <a:r>
              <a:rPr lang="en-US" dirty="0"/>
              <a:t>Compromising</a:t>
            </a:r>
          </a:p>
          <a:p>
            <a:pPr lvl="1"/>
            <a:endParaRPr lang="en-US" dirty="0"/>
          </a:p>
        </p:txBody>
      </p:sp>
      <p:grpSp>
        <p:nvGrpSpPr>
          <p:cNvPr id="4" name="Group 144">
            <a:extLst>
              <a:ext uri="{FF2B5EF4-FFF2-40B4-BE49-F238E27FC236}">
                <a16:creationId xmlns:a16="http://schemas.microsoft.com/office/drawing/2014/main" xmlns="" id="{14EE34E3-F117-4487-8ACF-33DA65FA11B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095099" y="482172"/>
            <a:ext cx="4568843" cy="5149101"/>
            <a:chOff x="5460131" y="482171"/>
            <a:chExt cx="6091791" cy="5149101"/>
          </a:xfrm>
        </p:grpSpPr>
        <p:sp>
          <p:nvSpPr>
            <p:cNvPr id="146" name="Rectangle 145">
              <a:extLst>
                <a:ext uri="{FF2B5EF4-FFF2-40B4-BE49-F238E27FC236}">
                  <a16:creationId xmlns:a16="http://schemas.microsoft.com/office/drawing/2014/main" xmlns="" id="{39ACC02C-6424-4165-93C4-E83C8E81D4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7" name="Rectangle 146">
              <a:extLst>
                <a:ext uri="{FF2B5EF4-FFF2-40B4-BE49-F238E27FC236}">
                  <a16:creationId xmlns:a16="http://schemas.microsoft.com/office/drawing/2014/main" xmlns="" id="{C182CB9C-C978-4C9B-9AAD-8B13418975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9" name="Rectangle 148">
            <a:extLst>
              <a:ext uri="{FF2B5EF4-FFF2-40B4-BE49-F238E27FC236}">
                <a16:creationId xmlns:a16="http://schemas.microsoft.com/office/drawing/2014/main" xmlns="" id="{56388820-A63D-463C-9DBC-060A5ABE3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56785" y="977966"/>
            <a:ext cx="3850973"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1" name="Picture 150">
            <a:extLst>
              <a:ext uri="{FF2B5EF4-FFF2-40B4-BE49-F238E27FC236}">
                <a16:creationId xmlns:a16="http://schemas.microsoft.com/office/drawing/2014/main" xmlns="" id="{C04ED70F-D6FD-4EB1-A171-D30F885FE73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xmlns="" val="0"/>
              </a:ext>
            </a:extLst>
          </a:blip>
          <a:srcRect t="1538" b="-1538"/>
          <a:stretch/>
        </p:blipFill>
        <p:spPr bwMode="black">
          <a:xfrm>
            <a:off x="0" y="6126480"/>
            <a:ext cx="9144000" cy="742950"/>
          </a:xfrm>
          <a:prstGeom prst="rect">
            <a:avLst/>
          </a:prstGeom>
        </p:spPr>
      </p:pic>
      <p:cxnSp>
        <p:nvCxnSpPr>
          <p:cNvPr id="153" name="Straight Connector 152">
            <a:extLst>
              <a:ext uri="{FF2B5EF4-FFF2-40B4-BE49-F238E27FC236}">
                <a16:creationId xmlns:a16="http://schemas.microsoft.com/office/drawing/2014/main" xmlns="" id="{DA26CAE9-74C4-4EDD-8A80-77F79EAA86F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056" name="Picture 8">
            <a:extLst>
              <a:ext uri="{FF2B5EF4-FFF2-40B4-BE49-F238E27FC236}">
                <a16:creationId xmlns:a16="http://schemas.microsoft.com/office/drawing/2014/main" xmlns="" id="{FC9FA470-D00D-43AA-B291-CBFD898F270D}"/>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4334217" y="801077"/>
            <a:ext cx="4105942" cy="446645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707652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FCA6A5-8F32-4313-A4E5-DC55E148EB91}"/>
              </a:ext>
            </a:extLst>
          </p:cNvPr>
          <p:cNvSpPr>
            <a:spLocks noGrp="1"/>
          </p:cNvSpPr>
          <p:nvPr>
            <p:ph type="title"/>
          </p:nvPr>
        </p:nvSpPr>
        <p:spPr/>
        <p:txBody>
          <a:bodyPr/>
          <a:lstStyle/>
          <a:p>
            <a:r>
              <a:rPr lang="en-US" dirty="0"/>
              <a:t>Conflict COACHING</a:t>
            </a:r>
          </a:p>
        </p:txBody>
      </p:sp>
      <p:sp>
        <p:nvSpPr>
          <p:cNvPr id="3" name="Content Placeholder 2">
            <a:extLst>
              <a:ext uri="{FF2B5EF4-FFF2-40B4-BE49-F238E27FC236}">
                <a16:creationId xmlns:a16="http://schemas.microsoft.com/office/drawing/2014/main" xmlns="" id="{ABF15EA9-C323-42EF-ACCA-C05AEB84A07D}"/>
              </a:ext>
            </a:extLst>
          </p:cNvPr>
          <p:cNvSpPr>
            <a:spLocks noGrp="1"/>
          </p:cNvSpPr>
          <p:nvPr>
            <p:ph idx="1"/>
          </p:nvPr>
        </p:nvSpPr>
        <p:spPr/>
        <p:txBody>
          <a:bodyPr/>
          <a:lstStyle/>
          <a:p>
            <a:pPr marL="0" indent="0">
              <a:buNone/>
            </a:pPr>
            <a:r>
              <a:rPr lang="en-US" dirty="0"/>
              <a:t>A conflict coach is a person that has three goals (Jones &amp; </a:t>
            </a:r>
            <a:r>
              <a:rPr lang="en-US" dirty="0" err="1"/>
              <a:t>Brinkert</a:t>
            </a:r>
            <a:r>
              <a:rPr lang="en-US" dirty="0"/>
              <a:t>, 2008):</a:t>
            </a:r>
          </a:p>
          <a:p>
            <a:pPr marL="800100" lvl="1" indent="-342900">
              <a:buClrTx/>
              <a:buFont typeface="+mj-lt"/>
              <a:buAutoNum type="alphaLcPeriod"/>
            </a:pPr>
            <a:r>
              <a:rPr lang="en-US" dirty="0"/>
              <a:t>Analyze and understand the conflict</a:t>
            </a:r>
          </a:p>
          <a:p>
            <a:pPr marL="800100" lvl="1" indent="-342900">
              <a:buClrTx/>
              <a:buFont typeface="+mj-lt"/>
              <a:buAutoNum type="alphaLcPeriod"/>
            </a:pPr>
            <a:r>
              <a:rPr lang="en-US" dirty="0"/>
              <a:t>Identify a future preferred approach	</a:t>
            </a:r>
          </a:p>
          <a:p>
            <a:pPr marL="800100" lvl="1" indent="-342900">
              <a:buClrTx/>
              <a:buFont typeface="+mj-lt"/>
              <a:buAutoNum type="alphaLcPeriod"/>
            </a:pPr>
            <a:r>
              <a:rPr lang="en-US" dirty="0"/>
              <a:t>Develop skills to assist in implementing the desired strategy</a:t>
            </a:r>
          </a:p>
          <a:p>
            <a:pPr marL="0" indent="0">
              <a:buClrTx/>
              <a:buNone/>
            </a:pPr>
            <a:endParaRPr lang="en-US" dirty="0"/>
          </a:p>
          <a:p>
            <a:pPr marL="0" indent="0">
              <a:buClrTx/>
              <a:buNone/>
            </a:pPr>
            <a:r>
              <a:rPr lang="en-US" dirty="0"/>
              <a:t>In our case the conflict coach is the manager of the team.</a:t>
            </a:r>
          </a:p>
        </p:txBody>
      </p:sp>
    </p:spTree>
    <p:extLst>
      <p:ext uri="{BB962C8B-B14F-4D97-AF65-F5344CB8AC3E}">
        <p14:creationId xmlns:p14="http://schemas.microsoft.com/office/powerpoint/2010/main" xmlns="" val="376732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5E325C-A8F2-47E5-8F5F-32E9553B98E9}"/>
              </a:ext>
            </a:extLst>
          </p:cNvPr>
          <p:cNvSpPr>
            <a:spLocks noGrp="1"/>
          </p:cNvSpPr>
          <p:nvPr>
            <p:ph type="title"/>
          </p:nvPr>
        </p:nvSpPr>
        <p:spPr>
          <a:xfrm>
            <a:off x="685800" y="214291"/>
            <a:ext cx="7769225" cy="571503"/>
          </a:xfrm>
        </p:spPr>
        <p:txBody>
          <a:bodyPr/>
          <a:lstStyle/>
          <a:p>
            <a:r>
              <a:rPr lang="en-US" dirty="0"/>
              <a:t>References</a:t>
            </a:r>
          </a:p>
        </p:txBody>
      </p:sp>
      <p:sp>
        <p:nvSpPr>
          <p:cNvPr id="3" name="Content Placeholder 2">
            <a:extLst>
              <a:ext uri="{FF2B5EF4-FFF2-40B4-BE49-F238E27FC236}">
                <a16:creationId xmlns:a16="http://schemas.microsoft.com/office/drawing/2014/main" xmlns="" id="{F8D73D7B-897B-46D2-ABDD-0C3C01999343}"/>
              </a:ext>
            </a:extLst>
          </p:cNvPr>
          <p:cNvSpPr>
            <a:spLocks noGrp="1"/>
          </p:cNvSpPr>
          <p:nvPr>
            <p:ph idx="1"/>
          </p:nvPr>
        </p:nvSpPr>
        <p:spPr>
          <a:xfrm>
            <a:off x="428596" y="1000108"/>
            <a:ext cx="8501122" cy="5643602"/>
          </a:xfrm>
        </p:spPr>
        <p:txBody>
          <a:bodyPr numCol="1">
            <a:normAutofit fontScale="47500" lnSpcReduction="20000"/>
          </a:bodyPr>
          <a:lstStyle/>
          <a:p>
            <a:pPr marL="457200" indent="-457200">
              <a:buClrTx/>
              <a:buFont typeface="+mj-lt"/>
              <a:buAutoNum type="arabicPeriod"/>
            </a:pPr>
            <a:r>
              <a:rPr lang="en-US" dirty="0"/>
              <a:t>Belbin.com. 2020. </a:t>
            </a:r>
            <a:r>
              <a:rPr lang="en-US" i="1" dirty="0"/>
              <a:t>The Nine Belbin Team Roles</a:t>
            </a:r>
            <a:r>
              <a:rPr lang="en-US" dirty="0"/>
              <a:t>. [online] Available at: &lt;https://www.belbin.com/about/belbin-team-roles/&gt; [Accessed 24 July 2020].</a:t>
            </a:r>
          </a:p>
          <a:p>
            <a:pPr marL="457200" indent="-457200">
              <a:buClrTx/>
              <a:buFont typeface="+mj-lt"/>
              <a:buAutoNum type="arabicPeriod"/>
            </a:pPr>
            <a:r>
              <a:rPr lang="en-US" dirty="0"/>
              <a:t>Smartsheet. 2020. </a:t>
            </a:r>
            <a:r>
              <a:rPr lang="en-US" i="1" dirty="0"/>
              <a:t>How To Use Teamwork Roles To Build Winning Teams</a:t>
            </a:r>
            <a:r>
              <a:rPr lang="en-US" dirty="0"/>
              <a:t>. [online] Available at: &lt;https://www.smartsheet.com/how-to-use-team-roles-to-boost-performance&gt; [Accessed 24 July 2020].</a:t>
            </a:r>
          </a:p>
          <a:p>
            <a:pPr marL="457200" indent="-457200">
              <a:buClrTx/>
              <a:buFont typeface="+mj-lt"/>
              <a:buAutoNum type="arabicPeriod"/>
            </a:pPr>
            <a:r>
              <a:rPr lang="en-US" dirty="0"/>
              <a:t>B2U - Business-to-you.com. 2020. </a:t>
            </a:r>
            <a:r>
              <a:rPr lang="en-US" i="1" dirty="0"/>
              <a:t>Hersey And Blanchard Situational Leadership Model EXPLAINED | B2U</a:t>
            </a:r>
            <a:r>
              <a:rPr lang="en-US" dirty="0"/>
              <a:t>. [online] Available at: &lt;https://www.business-to-you.com/hersey-blanchard-situational-leadership-model/&gt; [Accessed 24 July 2020].</a:t>
            </a:r>
          </a:p>
          <a:p>
            <a:pPr marL="457200" indent="-457200">
              <a:buClrTx/>
              <a:buFont typeface="+mj-lt"/>
              <a:buAutoNum type="arabicPeriod"/>
            </a:pPr>
            <a:r>
              <a:rPr lang="en-US" dirty="0"/>
              <a:t>2020. [online] Available at: &lt;https://challengingcoaching.co.uk/conflict-and-challenge/&gt; [Accessed 24 July 2020].</a:t>
            </a:r>
          </a:p>
          <a:p>
            <a:pPr marL="457200" indent="-457200">
              <a:buClrTx/>
              <a:buFont typeface="+mj-lt"/>
              <a:buAutoNum type="arabicPeriod"/>
            </a:pPr>
            <a:r>
              <a:rPr lang="en-US" dirty="0"/>
              <a:t>Psychometrics Canada. 2020. </a:t>
            </a:r>
            <a:r>
              <a:rPr lang="en-US" i="1" dirty="0"/>
              <a:t>Thomas-Kilmann Conflict Mode Instrument | Psychometrics Canada</a:t>
            </a:r>
            <a:r>
              <a:rPr lang="en-US" dirty="0"/>
              <a:t>. [online] Available at: &lt;https://www.psychometrics.com/assessments/thomas-kilmann-conflict-mode/&gt; [Accessed 24 July 2020].</a:t>
            </a:r>
          </a:p>
          <a:p>
            <a:pPr marL="457200" indent="-457200">
              <a:buClrTx/>
              <a:buFont typeface="+mj-lt"/>
              <a:buAutoNum type="arabicPeriod"/>
            </a:pPr>
            <a:r>
              <a:rPr lang="en-US" dirty="0"/>
              <a:t>Medium. 2020. </a:t>
            </a:r>
            <a:r>
              <a:rPr lang="en-US" i="1" dirty="0"/>
              <a:t>Finding It Hard To Manage Conflict At The Workplace?</a:t>
            </a:r>
            <a:r>
              <a:rPr lang="en-US" dirty="0"/>
              <a:t>. [online] Available at: &lt;https://medium.com/@mark.bridges/finding-it-hard-to-manage-conflict-at-the-workplace-d99bc4d4172a&gt; [Accessed 24 July 2020].</a:t>
            </a:r>
          </a:p>
          <a:p>
            <a:pPr marL="457200" indent="-457200">
              <a:buClrTx/>
              <a:buFont typeface="+mj-lt"/>
              <a:buAutoNum type="arabicPeriod"/>
            </a:pPr>
            <a:r>
              <a:rPr lang="en-US" dirty="0"/>
              <a:t>Pondy, L. R. (1967). Organizational conflict: Concepts and models. </a:t>
            </a:r>
            <a:r>
              <a:rPr lang="en-US" i="1" dirty="0"/>
              <a:t>Administrative Science Quarterly</a:t>
            </a:r>
            <a:r>
              <a:rPr lang="en-US" dirty="0"/>
              <a:t>, </a:t>
            </a:r>
            <a:r>
              <a:rPr lang="en-US" i="1" dirty="0"/>
              <a:t>12</a:t>
            </a:r>
            <a:r>
              <a:rPr lang="en-US" dirty="0"/>
              <a:t>, 296–320.</a:t>
            </a:r>
          </a:p>
          <a:p>
            <a:pPr marL="457200" indent="-457200">
              <a:buClrTx/>
              <a:buFont typeface="+mj-lt"/>
              <a:buAutoNum type="arabicPeriod"/>
            </a:pPr>
            <a:r>
              <a:rPr lang="en-US" dirty="0"/>
              <a:t>Tjosvold, D., Wan, P., &amp; Tang, M. L. (2016). Trust and managing conflict: Partners in developing organizations. In P. </a:t>
            </a:r>
            <a:r>
              <a:rPr lang="en-US" dirty="0" err="1"/>
              <a:t>Elgoibar</a:t>
            </a:r>
            <a:r>
              <a:rPr lang="en-US" dirty="0"/>
              <a:t>, M. </a:t>
            </a:r>
            <a:r>
              <a:rPr lang="en-US" dirty="0" err="1"/>
              <a:t>Euwema</a:t>
            </a:r>
            <a:r>
              <a:rPr lang="en-US" dirty="0"/>
              <a:t>, &amp; L. </a:t>
            </a:r>
            <a:r>
              <a:rPr lang="en-US" dirty="0" err="1"/>
              <a:t>Munduate</a:t>
            </a:r>
            <a:r>
              <a:rPr lang="en-US" dirty="0"/>
              <a:t> (Eds.), </a:t>
            </a:r>
            <a:r>
              <a:rPr lang="en-US" i="1" dirty="0"/>
              <a:t>Building trust and conflict management in organizations</a:t>
            </a:r>
            <a:r>
              <a:rPr lang="en-US" dirty="0"/>
              <a:t>. The Netherlands: Springer Verlag.</a:t>
            </a:r>
          </a:p>
          <a:p>
            <a:pPr marL="457200" indent="-457200">
              <a:buClrTx/>
              <a:buFont typeface="+mj-lt"/>
              <a:buAutoNum type="arabicPeriod"/>
            </a:pPr>
            <a:r>
              <a:rPr lang="en-US" dirty="0"/>
              <a:t>Jones, T. S., &amp; </a:t>
            </a:r>
            <a:r>
              <a:rPr lang="en-US" dirty="0" err="1"/>
              <a:t>Brinkert</a:t>
            </a:r>
            <a:r>
              <a:rPr lang="en-US" dirty="0"/>
              <a:t>, R. (2008). </a:t>
            </a:r>
            <a:r>
              <a:rPr lang="en-US" i="1" dirty="0"/>
              <a:t>Conflict coaching: Conflict management strategies and skills for the individual</a:t>
            </a:r>
            <a:r>
              <a:rPr lang="en-US" dirty="0"/>
              <a:t>. Thousand Oaks, CA: Sage.</a:t>
            </a:r>
          </a:p>
        </p:txBody>
      </p:sp>
    </p:spTree>
    <p:extLst>
      <p:ext uri="{BB962C8B-B14F-4D97-AF65-F5344CB8AC3E}">
        <p14:creationId xmlns:p14="http://schemas.microsoft.com/office/powerpoint/2010/main" xmlns="" val="3725168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emă Office">
  <a:themeElements>
    <a:clrScheme name="Temă Offic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Temă Office">
      <a:majorFont>
        <a:latin typeface="Lucida Sans Unicode"/>
        <a:ea typeface="DejaVu Sans Mono"/>
        <a:cs typeface="DejaVu Sans Mono"/>
      </a:majorFont>
      <a:minorFont>
        <a:latin typeface="Lucida Sans Unicode"/>
        <a:ea typeface="DejaVu Sans Mono"/>
        <a:cs typeface="DejaVu Sans Mono"/>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itchFamily="16" charset="0"/>
          <a:buNone/>
          <a:tabLst/>
          <a:defRPr kumimoji="0" lang="en-GB" sz="1800" b="0" i="0" u="none" strike="noStrike" cap="none" normalizeH="0" baseline="0" smtClean="0">
            <a:ln>
              <a:noFill/>
            </a:ln>
            <a:solidFill>
              <a:schemeClr val="bg1"/>
            </a:solidFill>
            <a:effectLst/>
            <a:latin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itchFamily="16" charset="0"/>
          <a:buNone/>
          <a:tabLst/>
          <a:defRPr kumimoji="0" lang="en-GB" sz="1800" b="0" i="0" u="none" strike="noStrike" cap="none" normalizeH="0" baseline="0" smtClean="0">
            <a:ln>
              <a:noFill/>
            </a:ln>
            <a:solidFill>
              <a:schemeClr val="bg1"/>
            </a:solidFill>
            <a:effectLst/>
            <a:latin typeface="Arial" charset="0"/>
          </a:defRPr>
        </a:defPPr>
      </a:lstStyle>
    </a:lnDef>
  </a:objectDefaults>
  <a:extraClrSchemeLst>
    <a:extraClrScheme>
      <a:clrScheme name="Temă Offic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Temă Offic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Temă Offic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Temă Offic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Temă Offic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Temă Offic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Temă Offic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Temă Office">
  <a:themeElements>
    <a:clrScheme name="Temă Offic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Temă Office">
      <a:majorFont>
        <a:latin typeface="Lucida Sans Unicode"/>
        <a:ea typeface="DejaVu Sans Mono"/>
        <a:cs typeface="DejaVu Sans Mono"/>
      </a:majorFont>
      <a:minorFont>
        <a:latin typeface="Lucida Sans Unicode"/>
        <a:ea typeface="DejaVu Sans Mono"/>
        <a:cs typeface="DejaVu Sans Mono"/>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itchFamily="16" charset="0"/>
          <a:buNone/>
          <a:tabLst/>
          <a:defRPr kumimoji="0" lang="en-GB" sz="1800" b="0" i="0" u="none" strike="noStrike" cap="none" normalizeH="0" baseline="0" smtClean="0">
            <a:ln>
              <a:noFill/>
            </a:ln>
            <a:solidFill>
              <a:schemeClr val="bg1"/>
            </a:solidFill>
            <a:effectLst/>
            <a:latin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itchFamily="16" charset="0"/>
          <a:buNone/>
          <a:tabLst/>
          <a:defRPr kumimoji="0" lang="en-GB" sz="1800" b="0" i="0" u="none" strike="noStrike" cap="none" normalizeH="0" baseline="0" smtClean="0">
            <a:ln>
              <a:noFill/>
            </a:ln>
            <a:solidFill>
              <a:schemeClr val="bg1"/>
            </a:solidFill>
            <a:effectLst/>
            <a:latin typeface="Arial" charset="0"/>
          </a:defRPr>
        </a:defPPr>
      </a:lstStyle>
    </a:lnDef>
  </a:objectDefaults>
  <a:extraClrSchemeLst>
    <a:extraClrScheme>
      <a:clrScheme name="Temă Offic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Temă Offic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Temă Offic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Temă Offic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Temă Offic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Temă Offic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Temă Offic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236</TotalTime>
  <Words>2984</Words>
  <Application>Microsoft Office PowerPoint</Application>
  <PresentationFormat>Expunere pe ecran (4:3)</PresentationFormat>
  <Paragraphs>216</Paragraphs>
  <Slides>37</Slides>
  <Notes>26</Notes>
  <HiddenSlides>1</HiddenSlides>
  <MMClips>0</MMClips>
  <ScaleCrop>false</ScaleCrop>
  <HeadingPairs>
    <vt:vector size="4" baseType="variant">
      <vt:variant>
        <vt:lpstr>Temă</vt:lpstr>
      </vt:variant>
      <vt:variant>
        <vt:i4>3</vt:i4>
      </vt:variant>
      <vt:variant>
        <vt:lpstr>Titluri diapozitive</vt:lpstr>
      </vt:variant>
      <vt:variant>
        <vt:i4>37</vt:i4>
      </vt:variant>
    </vt:vector>
  </HeadingPairs>
  <TitlesOfParts>
    <vt:vector size="40" baseType="lpstr">
      <vt:lpstr>Office Theme</vt:lpstr>
      <vt:lpstr>Temă Office</vt:lpstr>
      <vt:lpstr>1_Temă Office</vt:lpstr>
      <vt:lpstr>Diapozitivul 1</vt:lpstr>
      <vt:lpstr>Diapozitivul 2</vt:lpstr>
      <vt:lpstr>Diapozitivul 3</vt:lpstr>
      <vt:lpstr>Diapozitivul 4</vt:lpstr>
      <vt:lpstr>New Idea Generation</vt:lpstr>
      <vt:lpstr>Increase Communication Skills </vt:lpstr>
      <vt:lpstr>Increase Productivity</vt:lpstr>
      <vt:lpstr>References</vt:lpstr>
      <vt:lpstr>Effective Teamwork and Communication</vt:lpstr>
      <vt:lpstr>Table of Content</vt:lpstr>
      <vt:lpstr>Introduction </vt:lpstr>
      <vt:lpstr>Stages of Team Development</vt:lpstr>
      <vt:lpstr>CONTINUE...</vt:lpstr>
      <vt:lpstr>Conclusion </vt:lpstr>
      <vt:lpstr>References</vt:lpstr>
      <vt:lpstr>Thank You</vt:lpstr>
      <vt:lpstr>Student name: Vasile E.Miron Student number :1914909 Module Lecture s name Diya Ganguly Module number: BMSW4002 Module name: Effective team work and communication </vt:lpstr>
      <vt:lpstr>Diapozitivul 18</vt:lpstr>
      <vt:lpstr>Introduction</vt:lpstr>
      <vt:lpstr>Successful team developments</vt:lpstr>
      <vt:lpstr>Continue...</vt:lpstr>
      <vt:lpstr>Continue...</vt:lpstr>
      <vt:lpstr>Continue...</vt:lpstr>
      <vt:lpstr>Continue...</vt:lpstr>
      <vt:lpstr>Continue...</vt:lpstr>
      <vt:lpstr>Diapozitivul 26</vt:lpstr>
      <vt:lpstr>Diapozitivul 27</vt:lpstr>
      <vt:lpstr>Diapozitivul 28</vt:lpstr>
      <vt:lpstr>Diapozitivul 29</vt:lpstr>
      <vt:lpstr>Team roles</vt:lpstr>
      <vt:lpstr>Team roles </vt:lpstr>
      <vt:lpstr>Team roles</vt:lpstr>
      <vt:lpstr>Leadership roles</vt:lpstr>
      <vt:lpstr>MANAGING CONFLICT</vt:lpstr>
      <vt:lpstr>Managing conflict</vt:lpstr>
      <vt:lpstr>Conflict COACHING</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TZU</cp:lastModifiedBy>
  <cp:revision>9</cp:revision>
  <dcterms:created xsi:type="dcterms:W3CDTF">2020-08-14T23:38:50Z</dcterms:created>
  <dcterms:modified xsi:type="dcterms:W3CDTF">2020-08-24T19:57:48Z</dcterms:modified>
</cp:coreProperties>
</file>