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9" r:id="rId3"/>
    <p:sldId id="260" r:id="rId4"/>
    <p:sldId id="270" r:id="rId5"/>
    <p:sldId id="328" r:id="rId6"/>
    <p:sldId id="261" r:id="rId7"/>
    <p:sldId id="262" r:id="rId8"/>
    <p:sldId id="329" r:id="rId9"/>
    <p:sldId id="325" r:id="rId10"/>
    <p:sldId id="263" r:id="rId11"/>
    <p:sldId id="265" r:id="rId12"/>
    <p:sldId id="276"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D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38" autoAdjust="0"/>
    <p:restoredTop sz="94549"/>
  </p:normalViewPr>
  <p:slideViewPr>
    <p:cSldViewPr snapToObjects="1">
      <p:cViewPr varScale="1">
        <p:scale>
          <a:sx n="95" d="100"/>
          <a:sy n="95" d="100"/>
        </p:scale>
        <p:origin x="58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57EF01-5ABB-2346-844D-EC4C7786A202}" type="datetimeFigureOut">
              <a:rPr lang="en-US" smtClean="0"/>
              <a:pPr/>
              <a:t>3/14/21</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77B381-95F8-4344-BDEA-3582DB12C5E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Knowledge and Belief</a:t>
            </a:r>
          </a:p>
        </p:txBody>
      </p:sp>
      <p:sp>
        <p:nvSpPr>
          <p:cNvPr id="3" name="Subtitle 2"/>
          <p:cNvSpPr>
            <a:spLocks noGrp="1"/>
          </p:cNvSpPr>
          <p:nvPr>
            <p:ph type="subTitle" idx="1"/>
          </p:nvPr>
        </p:nvSpPr>
        <p:spPr>
          <a:xfrm>
            <a:off x="1371600" y="3356992"/>
            <a:ext cx="6400800" cy="648072"/>
          </a:xfrm>
        </p:spPr>
        <p:txBody>
          <a:bodyPr/>
          <a:lstStyle/>
          <a:p>
            <a:r>
              <a:rPr lang="en-US" dirty="0">
                <a:solidFill>
                  <a:schemeClr val="tx1"/>
                </a:solidFill>
              </a:rPr>
              <a:t>Christian Texts and Traditions</a:t>
            </a:r>
          </a:p>
        </p:txBody>
      </p:sp>
      <p:pic>
        <p:nvPicPr>
          <p:cNvPr id="5" name="Picture 4" descr="A picture containing text, indoor, floor&#10;&#10;Description automatically generated">
            <a:extLst>
              <a:ext uri="{FF2B5EF4-FFF2-40B4-BE49-F238E27FC236}">
                <a16:creationId xmlns:a16="http://schemas.microsoft.com/office/drawing/2014/main" id="{8E49F3E8-7514-014F-952D-038AA7DE2A79}"/>
              </a:ext>
            </a:extLst>
          </p:cNvPr>
          <p:cNvPicPr>
            <a:picLocks noChangeAspect="1"/>
          </p:cNvPicPr>
          <p:nvPr/>
        </p:nvPicPr>
        <p:blipFill>
          <a:blip r:embed="rId2"/>
          <a:stretch>
            <a:fillRect/>
          </a:stretch>
        </p:blipFill>
        <p:spPr>
          <a:xfrm>
            <a:off x="2627784" y="4365104"/>
            <a:ext cx="4032448" cy="194421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3"/>
          <p:cNvSpPr>
            <a:spLocks noGrp="1"/>
          </p:cNvSpPr>
          <p:nvPr>
            <p:ph type="title"/>
          </p:nvPr>
        </p:nvSpPr>
        <p:spPr/>
        <p:txBody>
          <a:bodyPr/>
          <a:lstStyle/>
          <a:p>
            <a:r>
              <a:rPr lang="en-US" dirty="0">
                <a:latin typeface="Calibri" panose="020F0502020204030204" pitchFamily="34" charset="0"/>
                <a:cs typeface="Calibri" panose="020F0502020204030204" pitchFamily="34" charset="0"/>
              </a:rPr>
              <a:t>The New Testament</a:t>
            </a:r>
          </a:p>
        </p:txBody>
      </p:sp>
      <p:sp>
        <p:nvSpPr>
          <p:cNvPr id="3" name="Content Placeholder 2"/>
          <p:cNvSpPr>
            <a:spLocks noGrp="1"/>
          </p:cNvSpPr>
          <p:nvPr>
            <p:ph sz="half" idx="1"/>
          </p:nvPr>
        </p:nvSpPr>
        <p:spPr/>
        <p:txBody>
          <a:bodyPr>
            <a:normAutofit/>
          </a:bodyPr>
          <a:lstStyle/>
          <a:p>
            <a:r>
              <a:rPr lang="en-US" dirty="0">
                <a:latin typeface="Calibri" panose="020F0502020204030204" pitchFamily="34" charset="0"/>
                <a:cs typeface="Calibri" panose="020F0502020204030204" pitchFamily="34" charset="0"/>
              </a:rPr>
              <a:t>Gospels</a:t>
            </a:r>
          </a:p>
          <a:p>
            <a:r>
              <a:rPr lang="en-US" dirty="0">
                <a:latin typeface="Calibri" panose="020F0502020204030204" pitchFamily="34" charset="0"/>
                <a:cs typeface="Calibri" panose="020F0502020204030204" pitchFamily="34" charset="0"/>
              </a:rPr>
              <a:t>Acts of the Apostles</a:t>
            </a:r>
          </a:p>
          <a:p>
            <a:r>
              <a:rPr lang="en-US" dirty="0">
                <a:latin typeface="Calibri" panose="020F0502020204030204" pitchFamily="34" charset="0"/>
                <a:cs typeface="Calibri" panose="020F0502020204030204" pitchFamily="34" charset="0"/>
              </a:rPr>
              <a:t>Letters: Romans, 1 and 2 Corinthians, Galatians, Ephesians, Philippians, Colossians, 1 and 2 Thessalonians</a:t>
            </a:r>
          </a:p>
        </p:txBody>
      </p:sp>
      <p:sp>
        <p:nvSpPr>
          <p:cNvPr id="5" name="Content Placeholder 4"/>
          <p:cNvSpPr>
            <a:spLocks noGrp="1"/>
          </p:cNvSpPr>
          <p:nvPr>
            <p:ph sz="half" idx="2"/>
          </p:nvPr>
        </p:nvSpPr>
        <p:spPr/>
        <p:txBody>
          <a:bodyPr>
            <a:normAutofit/>
          </a:bodyPr>
          <a:lstStyle/>
          <a:p>
            <a:r>
              <a:rPr lang="en-US" dirty="0">
                <a:latin typeface="Calibri" panose="020F0502020204030204" pitchFamily="34" charset="0"/>
                <a:cs typeface="Calibri" panose="020F0502020204030204" pitchFamily="34" charset="0"/>
              </a:rPr>
              <a:t>1 and 2 Timothy, Titus, Philemon</a:t>
            </a:r>
          </a:p>
          <a:p>
            <a:r>
              <a:rPr lang="en-US" dirty="0">
                <a:latin typeface="Calibri" panose="020F0502020204030204" pitchFamily="34" charset="0"/>
                <a:cs typeface="Calibri" panose="020F0502020204030204" pitchFamily="34" charset="0"/>
              </a:rPr>
              <a:t>Hebrews</a:t>
            </a:r>
          </a:p>
          <a:p>
            <a:r>
              <a:rPr lang="en-US" dirty="0">
                <a:latin typeface="Calibri" panose="020F0502020204030204" pitchFamily="34" charset="0"/>
                <a:cs typeface="Calibri" panose="020F0502020204030204" pitchFamily="34" charset="0"/>
              </a:rPr>
              <a:t>James, 1 and 2 Peter, 1, 2, 3 John, Jude</a:t>
            </a:r>
          </a:p>
          <a:p>
            <a:r>
              <a:rPr lang="en-US" dirty="0">
                <a:latin typeface="Calibri" panose="020F0502020204030204" pitchFamily="34" charset="0"/>
                <a:cs typeface="Calibri" panose="020F0502020204030204" pitchFamily="34" charset="0"/>
              </a:rPr>
              <a:t>Revelation</a:t>
            </a:r>
          </a:p>
        </p:txBody>
      </p:sp>
    </p:spTree>
    <p:extLst>
      <p:ext uri="{BB962C8B-B14F-4D97-AF65-F5344CB8AC3E}">
        <p14:creationId xmlns:p14="http://schemas.microsoft.com/office/powerpoint/2010/main" val="29195631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US" dirty="0">
                <a:latin typeface="Calibri" panose="020F0502020204030204" pitchFamily="34" charset="0"/>
                <a:cs typeface="Calibri" panose="020F0502020204030204" pitchFamily="34" charset="0"/>
              </a:rPr>
              <a:t>Four Canonical Gospels</a:t>
            </a:r>
          </a:p>
        </p:txBody>
      </p:sp>
      <p:sp>
        <p:nvSpPr>
          <p:cNvPr id="3" name="Content Placeholder 2"/>
          <p:cNvSpPr>
            <a:spLocks noGrp="1"/>
          </p:cNvSpPr>
          <p:nvPr>
            <p:ph sz="half" idx="1"/>
          </p:nvPr>
        </p:nvSpPr>
        <p:spPr>
          <a:xfrm>
            <a:off x="919651" y="2636912"/>
            <a:ext cx="3565525" cy="3438451"/>
          </a:xfrm>
        </p:spPr>
        <p:txBody>
          <a:bodyPr>
            <a:normAutofit/>
          </a:bodyPr>
          <a:lstStyle/>
          <a:p>
            <a:r>
              <a:rPr lang="en-US" sz="2400" i="1" dirty="0" err="1">
                <a:latin typeface="Calibri" panose="020F0502020204030204" pitchFamily="34" charset="0"/>
                <a:cs typeface="Calibri" panose="020F0502020204030204" pitchFamily="34" charset="0"/>
              </a:rPr>
              <a:t>Euangelion</a:t>
            </a:r>
            <a:r>
              <a:rPr lang="en-US" sz="2400" i="1" dirty="0">
                <a:latin typeface="Calibri" panose="020F0502020204030204" pitchFamily="34" charset="0"/>
                <a:cs typeface="Calibri" panose="020F0502020204030204" pitchFamily="34" charset="0"/>
              </a:rPr>
              <a:t> </a:t>
            </a:r>
            <a:endParaRPr lang="en-GB" sz="24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‘G</a:t>
            </a:r>
            <a:r>
              <a:rPr lang="en-US" dirty="0" err="1">
                <a:latin typeface="Calibri" panose="020F0502020204030204" pitchFamily="34" charset="0"/>
                <a:cs typeface="Calibri" panose="020F0502020204030204" pitchFamily="34" charset="0"/>
              </a:rPr>
              <a:t>ood</a:t>
            </a:r>
            <a:r>
              <a:rPr lang="en-US" dirty="0">
                <a:latin typeface="Calibri" panose="020F0502020204030204" pitchFamily="34" charset="0"/>
                <a:cs typeface="Calibri" panose="020F0502020204030204" pitchFamily="34" charset="0"/>
              </a:rPr>
              <a:t> news’</a:t>
            </a:r>
          </a:p>
          <a:p>
            <a:r>
              <a:rPr lang="en-US" dirty="0">
                <a:latin typeface="Calibri" panose="020F0502020204030204" pitchFamily="34" charset="0"/>
                <a:cs typeface="Calibri" panose="020F0502020204030204" pitchFamily="34" charset="0"/>
              </a:rPr>
              <a:t>Biographies with a faith purpose</a:t>
            </a:r>
          </a:p>
          <a:p>
            <a:pPr marL="0" indent="0">
              <a:buNone/>
            </a:pPr>
            <a:endParaRPr lang="en-US" dirty="0">
              <a:latin typeface="Calibri" panose="020F0502020204030204" pitchFamily="34" charset="0"/>
              <a:cs typeface="Calibri" panose="020F0502020204030204" pitchFamily="34" charset="0"/>
            </a:endParaRPr>
          </a:p>
        </p:txBody>
      </p:sp>
      <p:sp>
        <p:nvSpPr>
          <p:cNvPr id="4" name="Content Placeholder 3"/>
          <p:cNvSpPr>
            <a:spLocks noGrp="1"/>
          </p:cNvSpPr>
          <p:nvPr>
            <p:ph sz="half" idx="2"/>
          </p:nvPr>
        </p:nvSpPr>
        <p:spPr/>
        <p:txBody>
          <a:bodyPr>
            <a:normAutofit/>
          </a:bodyPr>
          <a:lstStyle/>
          <a:p>
            <a:r>
              <a:rPr lang="en-US" dirty="0">
                <a:solidFill>
                  <a:srgbClr val="FFFF00"/>
                </a:solidFill>
                <a:latin typeface="Calibri" panose="020F0502020204030204" pitchFamily="34" charset="0"/>
                <a:cs typeface="Calibri" panose="020F0502020204030204" pitchFamily="34" charset="0"/>
              </a:rPr>
              <a:t>Matthew</a:t>
            </a:r>
          </a:p>
          <a:p>
            <a:r>
              <a:rPr lang="en-US" dirty="0">
                <a:solidFill>
                  <a:srgbClr val="FFFF00"/>
                </a:solidFill>
                <a:latin typeface="Calibri" panose="020F0502020204030204" pitchFamily="34" charset="0"/>
                <a:cs typeface="Calibri" panose="020F0502020204030204" pitchFamily="34" charset="0"/>
              </a:rPr>
              <a:t>Mark</a:t>
            </a:r>
          </a:p>
          <a:p>
            <a:r>
              <a:rPr lang="en-US" dirty="0">
                <a:solidFill>
                  <a:srgbClr val="FFFF00"/>
                </a:solidFill>
                <a:latin typeface="Calibri" panose="020F0502020204030204" pitchFamily="34" charset="0"/>
                <a:cs typeface="Calibri" panose="020F0502020204030204" pitchFamily="34" charset="0"/>
              </a:rPr>
              <a:t>Luke</a:t>
            </a:r>
          </a:p>
          <a:p>
            <a:r>
              <a:rPr lang="en-US" dirty="0">
                <a:solidFill>
                  <a:srgbClr val="FFFF00"/>
                </a:solidFill>
                <a:latin typeface="Calibri" panose="020F0502020204030204" pitchFamily="34" charset="0"/>
                <a:cs typeface="Calibri" panose="020F0502020204030204" pitchFamily="34" charset="0"/>
              </a:rPr>
              <a:t>John</a:t>
            </a: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Non-canonical Gospels: Thomas, Peter, Judas</a:t>
            </a:r>
          </a:p>
          <a:p>
            <a:endParaRPr lang="en-US" dirty="0">
              <a:latin typeface="Calisto MT" charset="0"/>
            </a:endParaRPr>
          </a:p>
        </p:txBody>
      </p:sp>
    </p:spTree>
    <p:extLst>
      <p:ext uri="{BB962C8B-B14F-4D97-AF65-F5344CB8AC3E}">
        <p14:creationId xmlns:p14="http://schemas.microsoft.com/office/powerpoint/2010/main" val="41495461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dirty="0">
                <a:latin typeface="Calibri" panose="020F0502020204030204" pitchFamily="34" charset="0"/>
                <a:cs typeface="Calibri" panose="020F0502020204030204" pitchFamily="34" charset="0"/>
              </a:rPr>
              <a:t>Four Gospel Portraits</a:t>
            </a:r>
          </a:p>
        </p:txBody>
      </p:sp>
      <p:sp>
        <p:nvSpPr>
          <p:cNvPr id="18435" name="Content Placeholder 2"/>
          <p:cNvSpPr>
            <a:spLocks noGrp="1"/>
          </p:cNvSpPr>
          <p:nvPr>
            <p:ph sz="half" idx="1"/>
          </p:nvPr>
        </p:nvSpPr>
        <p:spPr/>
        <p:txBody>
          <a:bodyPr/>
          <a:lstStyle/>
          <a:p>
            <a:endParaRPr lang="en-US" dirty="0">
              <a:latin typeface="Calisto MT" charset="0"/>
            </a:endParaRPr>
          </a:p>
        </p:txBody>
      </p:sp>
      <p:sp>
        <p:nvSpPr>
          <p:cNvPr id="4" name="Content Placeholder 3"/>
          <p:cNvSpPr>
            <a:spLocks noGrp="1"/>
          </p:cNvSpPr>
          <p:nvPr>
            <p:ph sz="half" idx="2"/>
          </p:nvPr>
        </p:nvSpPr>
        <p:spPr/>
        <p:txBody>
          <a:bodyPr/>
          <a:lstStyle/>
          <a:p>
            <a:pPr marL="0" indent="0">
              <a:buNone/>
            </a:pPr>
            <a:endParaRPr lang="en-US" dirty="0">
              <a:latin typeface="Calisto MT" charset="0"/>
            </a:endParaRPr>
          </a:p>
          <a:p>
            <a:r>
              <a:rPr lang="en-US" dirty="0">
                <a:latin typeface="Calibri" panose="020F0502020204030204" pitchFamily="34" charset="0"/>
                <a:cs typeface="Calibri" panose="020F0502020204030204" pitchFamily="34" charset="0"/>
              </a:rPr>
              <a:t>Matthew – Winged man</a:t>
            </a:r>
          </a:p>
          <a:p>
            <a:r>
              <a:rPr lang="en-US" dirty="0">
                <a:latin typeface="Calibri" panose="020F0502020204030204" pitchFamily="34" charset="0"/>
                <a:cs typeface="Calibri" panose="020F0502020204030204" pitchFamily="34" charset="0"/>
              </a:rPr>
              <a:t>Mark – Winged lion</a:t>
            </a:r>
          </a:p>
          <a:p>
            <a:r>
              <a:rPr lang="en-US" dirty="0">
                <a:latin typeface="Calibri" panose="020F0502020204030204" pitchFamily="34" charset="0"/>
                <a:cs typeface="Calibri" panose="020F0502020204030204" pitchFamily="34" charset="0"/>
              </a:rPr>
              <a:t>Luke – Winged ox</a:t>
            </a:r>
          </a:p>
          <a:p>
            <a:r>
              <a:rPr lang="en-US" dirty="0">
                <a:latin typeface="Calibri" panose="020F0502020204030204" pitchFamily="34" charset="0"/>
                <a:cs typeface="Calibri" panose="020F0502020204030204" pitchFamily="34" charset="0"/>
              </a:rPr>
              <a:t>John – Winged eagle</a:t>
            </a:r>
          </a:p>
        </p:txBody>
      </p:sp>
      <p:pic>
        <p:nvPicPr>
          <p:cNvPr id="18437"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3300" y="1564632"/>
            <a:ext cx="4114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76193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107B7-8A47-DC42-83E0-2C2B3DCC3C20}"/>
              </a:ext>
            </a:extLst>
          </p:cNvPr>
          <p:cNvSpPr>
            <a:spLocks noGrp="1"/>
          </p:cNvSpPr>
          <p:nvPr>
            <p:ph type="title"/>
          </p:nvPr>
        </p:nvSpPr>
        <p:spPr/>
        <p:txBody>
          <a:bodyPr/>
          <a:lstStyle/>
          <a:p>
            <a:r>
              <a:rPr lang="en-US" dirty="0"/>
              <a:t>Book of </a:t>
            </a:r>
            <a:r>
              <a:rPr lang="en-US" dirty="0" err="1"/>
              <a:t>Kells</a:t>
            </a:r>
            <a:endParaRPr lang="en-US" dirty="0"/>
          </a:p>
        </p:txBody>
      </p:sp>
      <p:pic>
        <p:nvPicPr>
          <p:cNvPr id="4" name="Picture 3" descr="A picture containing text, decorated, painting, colorful&#10;&#10;Description automatically generated">
            <a:extLst>
              <a:ext uri="{FF2B5EF4-FFF2-40B4-BE49-F238E27FC236}">
                <a16:creationId xmlns:a16="http://schemas.microsoft.com/office/drawing/2014/main" id="{B3CD4DD8-AC7B-A746-93B7-06A92D8049E6}"/>
              </a:ext>
            </a:extLst>
          </p:cNvPr>
          <p:cNvPicPr>
            <a:picLocks noChangeAspect="1"/>
          </p:cNvPicPr>
          <p:nvPr/>
        </p:nvPicPr>
        <p:blipFill>
          <a:blip r:embed="rId2"/>
          <a:stretch>
            <a:fillRect/>
          </a:stretch>
        </p:blipFill>
        <p:spPr>
          <a:xfrm>
            <a:off x="1654371" y="1417638"/>
            <a:ext cx="5835258" cy="4819674"/>
          </a:xfrm>
          <a:prstGeom prst="rect">
            <a:avLst/>
          </a:prstGeom>
        </p:spPr>
      </p:pic>
    </p:spTree>
    <p:extLst>
      <p:ext uri="{BB962C8B-B14F-4D97-AF65-F5344CB8AC3E}">
        <p14:creationId xmlns:p14="http://schemas.microsoft.com/office/powerpoint/2010/main" val="2553153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US" dirty="0">
                <a:latin typeface="Calibri" panose="020F0502020204030204" pitchFamily="34" charset="0"/>
                <a:cs typeface="Calibri" panose="020F0502020204030204" pitchFamily="34" charset="0"/>
              </a:rPr>
              <a:t>Reasons for Gospel Writing</a:t>
            </a:r>
          </a:p>
        </p:txBody>
      </p:sp>
      <p:sp>
        <p:nvSpPr>
          <p:cNvPr id="3" name="Content Placeholder 2"/>
          <p:cNvSpPr>
            <a:spLocks noGrp="1"/>
          </p:cNvSpPr>
          <p:nvPr>
            <p:ph sz="half" idx="1"/>
          </p:nvPr>
        </p:nvSpPr>
        <p:spPr/>
        <p:txBody>
          <a:bodyPr>
            <a:normAutofit lnSpcReduction="10000"/>
          </a:bodyPr>
          <a:lstStyle/>
          <a:p>
            <a:pPr marL="0" indent="0">
              <a:buNone/>
            </a:pPr>
            <a:r>
              <a:rPr lang="en-US" dirty="0">
                <a:latin typeface="Calibri" panose="020F0502020204030204" pitchFamily="34" charset="0"/>
                <a:cs typeface="Calibri" panose="020F0502020204030204" pitchFamily="34" charset="0"/>
              </a:rPr>
              <a:t>‘I too decided, after investigating everything carefully from the very first, to write an orderly account for you, most excellent Theophilus, so that you may know the truth concerning the things about which you have been instructed’ (Luke 1: 3-4).</a:t>
            </a:r>
          </a:p>
        </p:txBody>
      </p:sp>
      <p:sp>
        <p:nvSpPr>
          <p:cNvPr id="4" name="Content Placeholder 3"/>
          <p:cNvSpPr>
            <a:spLocks noGrp="1"/>
          </p:cNvSpPr>
          <p:nvPr>
            <p:ph sz="half" idx="2"/>
          </p:nvPr>
        </p:nvSpPr>
        <p:spPr/>
        <p:txBody>
          <a:bodyPr>
            <a:normAutofit lnSpcReduction="10000"/>
          </a:bodyPr>
          <a:lstStyle/>
          <a:p>
            <a:pPr marL="0" indent="0">
              <a:buNone/>
            </a:pPr>
            <a:r>
              <a:rPr lang="en-US" dirty="0">
                <a:latin typeface="Calibri" panose="020F0502020204030204" pitchFamily="34" charset="0"/>
                <a:cs typeface="Calibri" panose="020F0502020204030204" pitchFamily="34" charset="0"/>
              </a:rPr>
              <a:t>‘But these are written so that you may come to believe that Jesus is the Messiah, the Son of God, and that through believing you may have life in his name’ (John 20: 31).</a:t>
            </a:r>
          </a:p>
        </p:txBody>
      </p:sp>
    </p:spTree>
    <p:extLst>
      <p:ext uri="{BB962C8B-B14F-4D97-AF65-F5344CB8AC3E}">
        <p14:creationId xmlns:p14="http://schemas.microsoft.com/office/powerpoint/2010/main" val="33796252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fontScale="90000"/>
          </a:bodyPr>
          <a:lstStyle/>
          <a:p>
            <a:br>
              <a:rPr lang="en-US" dirty="0">
                <a:latin typeface="Calisto MT" charset="0"/>
              </a:rPr>
            </a:br>
            <a:r>
              <a:rPr lang="en-US" dirty="0">
                <a:latin typeface="Calibri" panose="020F0502020204030204" pitchFamily="34" charset="0"/>
                <a:cs typeface="Calibri" panose="020F0502020204030204" pitchFamily="34" charset="0"/>
              </a:rPr>
              <a:t>Possible Dating</a:t>
            </a:r>
            <a:br>
              <a:rPr lang="en-US" dirty="0">
                <a:latin typeface="Calisto MT" charset="0"/>
              </a:rPr>
            </a:br>
            <a:endParaRPr lang="en-US" dirty="0">
              <a:latin typeface="Calisto MT" charset="0"/>
            </a:endParaRPr>
          </a:p>
        </p:txBody>
      </p:sp>
      <p:sp>
        <p:nvSpPr>
          <p:cNvPr id="3" name="Content Placeholder 2"/>
          <p:cNvSpPr>
            <a:spLocks noGrp="1"/>
          </p:cNvSpPr>
          <p:nvPr>
            <p:ph sz="half" idx="1"/>
          </p:nvPr>
        </p:nvSpPr>
        <p:spPr/>
        <p:txBody>
          <a:bodyPr>
            <a:normAutofit/>
          </a:bodyPr>
          <a:lstStyle/>
          <a:p>
            <a:r>
              <a:rPr lang="en-US" dirty="0">
                <a:latin typeface="Calibri" panose="020F0502020204030204" pitchFamily="34" charset="0"/>
                <a:cs typeface="Calibri" panose="020F0502020204030204" pitchFamily="34" charset="0"/>
              </a:rPr>
              <a:t>Jesus, born c. 4 </a:t>
            </a:r>
            <a:r>
              <a:rPr lang="en-US" sz="1400" dirty="0">
                <a:latin typeface="Calibri" panose="020F0502020204030204" pitchFamily="34" charset="0"/>
                <a:cs typeface="Calibri" panose="020F0502020204030204" pitchFamily="34" charset="0"/>
              </a:rPr>
              <a:t>BCE,</a:t>
            </a:r>
            <a:r>
              <a:rPr lang="en-US" dirty="0">
                <a:latin typeface="Calibri" panose="020F0502020204030204" pitchFamily="34" charset="0"/>
                <a:cs typeface="Calibri" panose="020F0502020204030204" pitchFamily="34" charset="0"/>
              </a:rPr>
              <a:t> died c. 31 </a:t>
            </a:r>
            <a:r>
              <a:rPr lang="en-US" sz="1400" dirty="0">
                <a:latin typeface="Calibri" panose="020F0502020204030204" pitchFamily="34" charset="0"/>
                <a:cs typeface="Calibri" panose="020F0502020204030204" pitchFamily="34" charset="0"/>
              </a:rPr>
              <a:t>CE</a:t>
            </a:r>
          </a:p>
          <a:p>
            <a:r>
              <a:rPr lang="en-US" dirty="0">
                <a:latin typeface="Calibri" panose="020F0502020204030204" pitchFamily="34" charset="0"/>
                <a:cs typeface="Calibri" panose="020F0502020204030204" pitchFamily="34" charset="0"/>
              </a:rPr>
              <a:t>30-60 </a:t>
            </a:r>
            <a:r>
              <a:rPr lang="en-US" sz="1600" dirty="0">
                <a:latin typeface="Calibri" panose="020F0502020204030204" pitchFamily="34" charset="0"/>
                <a:cs typeface="Calibri" panose="020F0502020204030204" pitchFamily="34" charset="0"/>
              </a:rPr>
              <a:t>CE</a:t>
            </a:r>
            <a:endParaRPr lang="en-US" dirty="0">
              <a:latin typeface="Calibri" panose="020F0502020204030204" pitchFamily="34" charset="0"/>
              <a:cs typeface="Calibri" panose="020F0502020204030204" pitchFamily="34" charset="0"/>
            </a:endParaRPr>
          </a:p>
          <a:p>
            <a:pPr lvl="1"/>
            <a:r>
              <a:rPr lang="en-US" sz="2000" dirty="0">
                <a:latin typeface="Calibri" panose="020F0502020204030204" pitchFamily="34" charset="0"/>
                <a:cs typeface="Calibri" panose="020F0502020204030204" pitchFamily="34" charset="0"/>
              </a:rPr>
              <a:t>Paul’s Letters</a:t>
            </a:r>
          </a:p>
          <a:p>
            <a:pPr lvl="1"/>
            <a:r>
              <a:rPr lang="en-US" sz="2000" dirty="0">
                <a:latin typeface="Calibri" panose="020F0502020204030204" pitchFamily="34" charset="0"/>
                <a:cs typeface="Calibri" panose="020F0502020204030204" pitchFamily="34" charset="0"/>
              </a:rPr>
              <a:t>‘Q’ source (Quelle) possibly used by Matthew and Luke</a:t>
            </a:r>
          </a:p>
          <a:p>
            <a:pPr lvl="1"/>
            <a:r>
              <a:rPr lang="en-US" sz="2000" dirty="0">
                <a:latin typeface="Calibri" panose="020F0502020204030204" pitchFamily="34" charset="0"/>
                <a:cs typeface="Calibri" panose="020F0502020204030204" pitchFamily="34" charset="0"/>
              </a:rPr>
              <a:t>‘miracles source’ used by Mark and John</a:t>
            </a:r>
          </a:p>
          <a:p>
            <a:pPr lvl="1"/>
            <a:r>
              <a:rPr lang="en-US" sz="2000" dirty="0">
                <a:latin typeface="Calibri" panose="020F0502020204030204" pitchFamily="34" charset="0"/>
                <a:cs typeface="Calibri" panose="020F0502020204030204" pitchFamily="34" charset="0"/>
              </a:rPr>
              <a:t>Gospel of Thomas</a:t>
            </a:r>
          </a:p>
        </p:txBody>
      </p:sp>
      <p:sp>
        <p:nvSpPr>
          <p:cNvPr id="4" name="Content Placeholder 3"/>
          <p:cNvSpPr>
            <a:spLocks noGrp="1"/>
          </p:cNvSpPr>
          <p:nvPr>
            <p:ph sz="half" idx="2"/>
          </p:nvPr>
        </p:nvSpPr>
        <p:spPr/>
        <p:txBody>
          <a:bodyPr>
            <a:normAutofit/>
          </a:bodyPr>
          <a:lstStyle/>
          <a:p>
            <a:r>
              <a:rPr lang="en-US" dirty="0">
                <a:latin typeface="Calibri" panose="020F0502020204030204" pitchFamily="34" charset="0"/>
                <a:cs typeface="Calibri" panose="020F0502020204030204" pitchFamily="34" charset="0"/>
              </a:rPr>
              <a:t>60-80 </a:t>
            </a:r>
            <a:r>
              <a:rPr lang="en-US" sz="1600" dirty="0">
                <a:latin typeface="Calibri" panose="020F0502020204030204" pitchFamily="34" charset="0"/>
                <a:cs typeface="Calibri" panose="020F0502020204030204" pitchFamily="34" charset="0"/>
              </a:rPr>
              <a:t>CE</a:t>
            </a:r>
          </a:p>
          <a:p>
            <a:pPr lvl="1"/>
            <a:r>
              <a:rPr lang="en-US" dirty="0">
                <a:latin typeface="Calibri" panose="020F0502020204030204" pitchFamily="34" charset="0"/>
                <a:cs typeface="Calibri" panose="020F0502020204030204" pitchFamily="34" charset="0"/>
              </a:rPr>
              <a:t>Gospel of Mark</a:t>
            </a:r>
          </a:p>
          <a:p>
            <a:pPr lvl="1"/>
            <a:r>
              <a:rPr lang="en-US" dirty="0">
                <a:latin typeface="Calibri" panose="020F0502020204030204" pitchFamily="34" charset="0"/>
                <a:cs typeface="Calibri" panose="020F0502020204030204" pitchFamily="34" charset="0"/>
              </a:rPr>
              <a:t>Gospel of Thomas</a:t>
            </a:r>
          </a:p>
          <a:p>
            <a:r>
              <a:rPr lang="en-US" dirty="0">
                <a:latin typeface="Calibri" panose="020F0502020204030204" pitchFamily="34" charset="0"/>
                <a:cs typeface="Calibri" panose="020F0502020204030204" pitchFamily="34" charset="0"/>
              </a:rPr>
              <a:t>80-120 </a:t>
            </a:r>
            <a:r>
              <a:rPr lang="en-US" sz="1600" dirty="0">
                <a:latin typeface="Calibri" panose="020F0502020204030204" pitchFamily="34" charset="0"/>
                <a:cs typeface="Calibri" panose="020F0502020204030204" pitchFamily="34" charset="0"/>
              </a:rPr>
              <a:t>CE</a:t>
            </a:r>
          </a:p>
          <a:p>
            <a:pPr lvl="1"/>
            <a:r>
              <a:rPr lang="en-US" dirty="0">
                <a:latin typeface="Calibri" panose="020F0502020204030204" pitchFamily="34" charset="0"/>
                <a:cs typeface="Calibri" panose="020F0502020204030204" pitchFamily="34" charset="0"/>
              </a:rPr>
              <a:t>Gospels of Matthew, Luke (c. 90 </a:t>
            </a:r>
            <a:r>
              <a:rPr lang="en-US" sz="1400" dirty="0">
                <a:latin typeface="Calibri" panose="020F0502020204030204" pitchFamily="34" charset="0"/>
                <a:cs typeface="Calibri" panose="020F0502020204030204" pitchFamily="34" charset="0"/>
              </a:rPr>
              <a:t>CE</a:t>
            </a:r>
            <a:r>
              <a:rPr lang="en-US" dirty="0">
                <a:latin typeface="Calibri" panose="020F0502020204030204" pitchFamily="34" charset="0"/>
                <a:cs typeface="Calibri" panose="020F0502020204030204" pitchFamily="34" charset="0"/>
              </a:rPr>
              <a:t>) and John (c. 110 </a:t>
            </a:r>
            <a:r>
              <a:rPr lang="en-US" sz="1400" dirty="0">
                <a:latin typeface="Calibri" panose="020F0502020204030204" pitchFamily="34" charset="0"/>
                <a:cs typeface="Calibri" panose="020F0502020204030204" pitchFamily="34" charset="0"/>
              </a:rPr>
              <a:t>CE</a:t>
            </a:r>
            <a:r>
              <a:rPr lang="en-US" dirty="0">
                <a:latin typeface="Calibri" panose="020F0502020204030204" pitchFamily="34" charset="0"/>
                <a:cs typeface="Calibri" panose="020F0502020204030204" pitchFamily="34" charset="0"/>
              </a:rPr>
              <a:t>)</a:t>
            </a:r>
          </a:p>
          <a:p>
            <a:r>
              <a:rPr lang="en-US" dirty="0">
                <a:latin typeface="Calibri" panose="020F0502020204030204" pitchFamily="34" charset="0"/>
                <a:cs typeface="Calibri" panose="020F0502020204030204" pitchFamily="34" charset="0"/>
              </a:rPr>
              <a:t>120-150 </a:t>
            </a:r>
            <a:r>
              <a:rPr lang="en-US" sz="1600" dirty="0">
                <a:latin typeface="Calibri" panose="020F0502020204030204" pitchFamily="34" charset="0"/>
                <a:cs typeface="Calibri" panose="020F0502020204030204" pitchFamily="34" charset="0"/>
              </a:rPr>
              <a:t>CE</a:t>
            </a:r>
          </a:p>
          <a:p>
            <a:pPr lvl="1"/>
            <a:r>
              <a:rPr lang="en-US" dirty="0">
                <a:latin typeface="Calibri" panose="020F0502020204030204" pitchFamily="34" charset="0"/>
                <a:cs typeface="Calibri" panose="020F0502020204030204" pitchFamily="34" charset="0"/>
              </a:rPr>
              <a:t>Acts of the Apostles and other NT books</a:t>
            </a:r>
          </a:p>
        </p:txBody>
      </p:sp>
    </p:spTree>
    <p:extLst>
      <p:ext uri="{BB962C8B-B14F-4D97-AF65-F5344CB8AC3E}">
        <p14:creationId xmlns:p14="http://schemas.microsoft.com/office/powerpoint/2010/main" val="29880837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D4021-F3C5-464A-9C62-13A59221D76E}"/>
              </a:ext>
            </a:extLst>
          </p:cNvPr>
          <p:cNvSpPr>
            <a:spLocks noGrp="1"/>
          </p:cNvSpPr>
          <p:nvPr>
            <p:ph type="title"/>
          </p:nvPr>
        </p:nvSpPr>
        <p:spPr/>
        <p:txBody>
          <a:bodyPr/>
          <a:lstStyle/>
          <a:p>
            <a:r>
              <a:rPr lang="en-US" dirty="0"/>
              <a:t>Sources about Jesus</a:t>
            </a:r>
          </a:p>
        </p:txBody>
      </p:sp>
      <p:pic>
        <p:nvPicPr>
          <p:cNvPr id="6" name="Content Placeholder 5" descr="A person and person posing for a picture&#10;&#10;Description automatically generated with medium confidence">
            <a:extLst>
              <a:ext uri="{FF2B5EF4-FFF2-40B4-BE49-F238E27FC236}">
                <a16:creationId xmlns:a16="http://schemas.microsoft.com/office/drawing/2014/main" id="{BEDE655C-0833-7B46-923F-59B0D6C88E51}"/>
              </a:ext>
            </a:extLst>
          </p:cNvPr>
          <p:cNvPicPr>
            <a:picLocks noGrp="1" noChangeAspect="1"/>
          </p:cNvPicPr>
          <p:nvPr>
            <p:ph sz="half" idx="1"/>
          </p:nvPr>
        </p:nvPicPr>
        <p:blipFill>
          <a:blip r:embed="rId2"/>
          <a:stretch>
            <a:fillRect/>
          </a:stretch>
        </p:blipFill>
        <p:spPr>
          <a:xfrm>
            <a:off x="457200" y="2803672"/>
            <a:ext cx="4038600" cy="2119018"/>
          </a:xfrm>
        </p:spPr>
      </p:pic>
      <p:sp>
        <p:nvSpPr>
          <p:cNvPr id="4" name="Content Placeholder 3">
            <a:extLst>
              <a:ext uri="{FF2B5EF4-FFF2-40B4-BE49-F238E27FC236}">
                <a16:creationId xmlns:a16="http://schemas.microsoft.com/office/drawing/2014/main" id="{9220635F-FE01-DD4F-8196-CE81B7D63B74}"/>
              </a:ext>
            </a:extLst>
          </p:cNvPr>
          <p:cNvSpPr>
            <a:spLocks noGrp="1"/>
          </p:cNvSpPr>
          <p:nvPr>
            <p:ph sz="half" idx="2"/>
          </p:nvPr>
        </p:nvSpPr>
        <p:spPr/>
        <p:txBody>
          <a:bodyPr>
            <a:normAutofit fontScale="85000" lnSpcReduction="20000"/>
          </a:bodyPr>
          <a:lstStyle/>
          <a:p>
            <a:r>
              <a:rPr lang="en-US" altLang="en-US" dirty="0">
                <a:ea typeface="ＭＳ Ｐゴシック" panose="020B0600070205080204" pitchFamily="34" charset="-128"/>
              </a:rPr>
              <a:t>The New Testament (Gospels, some references in the letters of Paul)</a:t>
            </a:r>
          </a:p>
          <a:p>
            <a:r>
              <a:rPr lang="en-US" altLang="en-US" dirty="0">
                <a:ea typeface="ＭＳ Ｐゴシック" panose="020B0600070205080204" pitchFamily="34" charset="-128"/>
              </a:rPr>
              <a:t>Josephus (as well as classical authors such as Pliny, Tacitus, Suetonius)</a:t>
            </a:r>
          </a:p>
          <a:p>
            <a:r>
              <a:rPr lang="en-US" altLang="en-US" dirty="0">
                <a:ea typeface="ＭＳ Ｐゴシック" panose="020B0600070205080204" pitchFamily="34" charset="-128"/>
              </a:rPr>
              <a:t>Subsequent tradition</a:t>
            </a:r>
          </a:p>
          <a:p>
            <a:endParaRPr lang="en-US" altLang="en-US" dirty="0">
              <a:ea typeface="ＭＳ Ｐゴシック" panose="020B0600070205080204" pitchFamily="34" charset="-128"/>
            </a:endParaRPr>
          </a:p>
          <a:p>
            <a:r>
              <a:rPr lang="en-US" altLang="en-US" dirty="0">
                <a:ea typeface="ＭＳ Ｐゴシック" panose="020B0600070205080204" pitchFamily="34" charset="-128"/>
              </a:rPr>
              <a:t>What do we know about Jesus (historical Jesus)?</a:t>
            </a:r>
          </a:p>
          <a:p>
            <a:r>
              <a:rPr lang="en-US" altLang="en-US" dirty="0">
                <a:ea typeface="ＭＳ Ｐゴシック" panose="020B0600070205080204" pitchFamily="34" charset="-128"/>
              </a:rPr>
              <a:t>What did his followers come to believe about Jesus (Christ of faith)?</a:t>
            </a:r>
          </a:p>
          <a:p>
            <a:endParaRPr lang="en-US" dirty="0"/>
          </a:p>
        </p:txBody>
      </p:sp>
    </p:spTree>
    <p:extLst>
      <p:ext uri="{BB962C8B-B14F-4D97-AF65-F5344CB8AC3E}">
        <p14:creationId xmlns:p14="http://schemas.microsoft.com/office/powerpoint/2010/main" val="615013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6CC7627D-437A-DA42-B232-529B9893A7B2}"/>
              </a:ext>
            </a:extLst>
          </p:cNvPr>
          <p:cNvSpPr>
            <a:spLocks noGrp="1"/>
          </p:cNvSpPr>
          <p:nvPr>
            <p:ph type="title"/>
          </p:nvPr>
        </p:nvSpPr>
        <p:spPr/>
        <p:txBody>
          <a:bodyPr/>
          <a:lstStyle/>
          <a:p>
            <a:r>
              <a:rPr lang="en-US" altLang="en-US" dirty="0">
                <a:ea typeface="ＭＳ Ｐゴシック" panose="020B0600070205080204" pitchFamily="34" charset="-128"/>
              </a:rPr>
              <a:t>Shared ‘Narrative’ about Jesus</a:t>
            </a:r>
          </a:p>
        </p:txBody>
      </p:sp>
      <p:sp>
        <p:nvSpPr>
          <p:cNvPr id="5" name="Content Placeholder 4">
            <a:extLst>
              <a:ext uri="{FF2B5EF4-FFF2-40B4-BE49-F238E27FC236}">
                <a16:creationId xmlns:a16="http://schemas.microsoft.com/office/drawing/2014/main" id="{57C85FE7-AB68-D74C-911F-78F4EF495B62}"/>
              </a:ext>
            </a:extLst>
          </p:cNvPr>
          <p:cNvSpPr>
            <a:spLocks noGrp="1"/>
          </p:cNvSpPr>
          <p:nvPr>
            <p:ph idx="1"/>
          </p:nvPr>
        </p:nvSpPr>
        <p:spPr/>
        <p:txBody>
          <a:bodyPr>
            <a:normAutofit/>
          </a:bodyPr>
          <a:lstStyle/>
          <a:p>
            <a:r>
              <a:rPr lang="en-US" altLang="en-US" sz="2800" dirty="0">
                <a:ea typeface="ＭＳ Ｐゴシック" panose="020B0600070205080204" pitchFamily="34" charset="-128"/>
              </a:rPr>
              <a:t>Birth or beginning of ministry</a:t>
            </a:r>
          </a:p>
          <a:p>
            <a:r>
              <a:rPr lang="en-US" altLang="en-US" sz="2800" dirty="0">
                <a:ea typeface="ＭＳ Ｐゴシック" panose="020B0600070205080204" pitchFamily="34" charset="-128"/>
              </a:rPr>
              <a:t>Baptism</a:t>
            </a:r>
          </a:p>
          <a:p>
            <a:r>
              <a:rPr lang="en-US" altLang="en-US" sz="2800" dirty="0">
                <a:ea typeface="ＭＳ Ｐゴシック" panose="020B0600070205080204" pitchFamily="34" charset="-128"/>
              </a:rPr>
              <a:t>Teaching and Miracles</a:t>
            </a:r>
          </a:p>
          <a:p>
            <a:r>
              <a:rPr lang="en-US" altLang="en-US" sz="2800" dirty="0">
                <a:ea typeface="ＭＳ Ｐゴシック" panose="020B0600070205080204" pitchFamily="34" charset="-128"/>
              </a:rPr>
              <a:t>Crucifixion</a:t>
            </a:r>
          </a:p>
          <a:p>
            <a:r>
              <a:rPr lang="en-US" altLang="en-US" sz="2800" dirty="0">
                <a:ea typeface="ＭＳ Ｐゴシック" panose="020B0600070205080204" pitchFamily="34" charset="-128"/>
              </a:rPr>
              <a:t>Resurrection</a:t>
            </a:r>
          </a:p>
        </p:txBody>
      </p:sp>
      <p:pic>
        <p:nvPicPr>
          <p:cNvPr id="3" name="Picture 2" descr="A picture containing text, fabric&#10;&#10;Description automatically generated">
            <a:extLst>
              <a:ext uri="{FF2B5EF4-FFF2-40B4-BE49-F238E27FC236}">
                <a16:creationId xmlns:a16="http://schemas.microsoft.com/office/drawing/2014/main" id="{B305EE55-8E6F-6545-BDF6-906AFFD7ECD7}"/>
              </a:ext>
            </a:extLst>
          </p:cNvPr>
          <p:cNvPicPr>
            <a:picLocks noChangeAspect="1"/>
          </p:cNvPicPr>
          <p:nvPr/>
        </p:nvPicPr>
        <p:blipFill>
          <a:blip r:embed="rId2"/>
          <a:stretch>
            <a:fillRect/>
          </a:stretch>
        </p:blipFill>
        <p:spPr>
          <a:xfrm>
            <a:off x="5190066" y="4306614"/>
            <a:ext cx="3581400" cy="2273300"/>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7E01DFB8-202E-6944-A8BF-E1E9B6EFBE34}"/>
              </a:ext>
            </a:extLst>
          </p:cNvPr>
          <p:cNvPicPr>
            <a:picLocks noChangeAspect="1"/>
          </p:cNvPicPr>
          <p:nvPr/>
        </p:nvPicPr>
        <p:blipFill>
          <a:blip r:embed="rId3"/>
          <a:stretch>
            <a:fillRect/>
          </a:stretch>
        </p:blipFill>
        <p:spPr>
          <a:xfrm>
            <a:off x="5704416" y="1414194"/>
            <a:ext cx="2552700" cy="2706414"/>
          </a:xfrm>
          <a:prstGeom prst="rect">
            <a:avLst/>
          </a:prstGeom>
        </p:spPr>
      </p:pic>
      <p:pic>
        <p:nvPicPr>
          <p:cNvPr id="8" name="Picture 7" descr="A picture containing text, person, dancer&#10;&#10;Description automatically generated">
            <a:extLst>
              <a:ext uri="{FF2B5EF4-FFF2-40B4-BE49-F238E27FC236}">
                <a16:creationId xmlns:a16="http://schemas.microsoft.com/office/drawing/2014/main" id="{7DD1ACB0-6E70-7447-A1FA-8D1E7DAFF095}"/>
              </a:ext>
            </a:extLst>
          </p:cNvPr>
          <p:cNvPicPr>
            <a:picLocks noChangeAspect="1"/>
          </p:cNvPicPr>
          <p:nvPr/>
        </p:nvPicPr>
        <p:blipFill>
          <a:blip r:embed="rId4"/>
          <a:stretch>
            <a:fillRect/>
          </a:stretch>
        </p:blipFill>
        <p:spPr>
          <a:xfrm>
            <a:off x="971600" y="4306614"/>
            <a:ext cx="3492500" cy="2324100"/>
          </a:xfrm>
          <a:prstGeom prst="rect">
            <a:avLst/>
          </a:prstGeom>
        </p:spPr>
      </p:pic>
    </p:spTree>
    <p:extLst>
      <p:ext uri="{BB962C8B-B14F-4D97-AF65-F5344CB8AC3E}">
        <p14:creationId xmlns:p14="http://schemas.microsoft.com/office/powerpoint/2010/main" val="18187795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US" dirty="0">
                <a:latin typeface="Calibri" panose="020F0502020204030204" pitchFamily="34" charset="0"/>
                <a:cs typeface="Calibri" panose="020F0502020204030204" pitchFamily="34" charset="0"/>
              </a:rPr>
              <a:t>Credal Christianity</a:t>
            </a:r>
          </a:p>
        </p:txBody>
      </p:sp>
      <p:sp>
        <p:nvSpPr>
          <p:cNvPr id="3" name="Content Placeholder 2"/>
          <p:cNvSpPr>
            <a:spLocks noGrp="1"/>
          </p:cNvSpPr>
          <p:nvPr>
            <p:ph sz="half" idx="1"/>
          </p:nvPr>
        </p:nvSpPr>
        <p:spPr/>
        <p:txBody>
          <a:bodyPr/>
          <a:lstStyle/>
          <a:p>
            <a:r>
              <a:rPr lang="en-US" dirty="0">
                <a:latin typeface="Calibri" panose="020F0502020204030204" pitchFamily="34" charset="0"/>
                <a:cs typeface="Calibri" panose="020F0502020204030204" pitchFamily="34" charset="0"/>
              </a:rPr>
              <a:t>Apostles’ Creed</a:t>
            </a:r>
          </a:p>
          <a:p>
            <a:r>
              <a:rPr lang="en-US" dirty="0">
                <a:latin typeface="Calibri" panose="020F0502020204030204" pitchFamily="34" charset="0"/>
                <a:cs typeface="Calibri" panose="020F0502020204030204" pitchFamily="34" charset="0"/>
              </a:rPr>
              <a:t>390 CE Ambrose of Milan to Pope </a:t>
            </a:r>
            <a:r>
              <a:rPr lang="en-US" dirty="0" err="1">
                <a:latin typeface="Calibri" panose="020F0502020204030204" pitchFamily="34" charset="0"/>
                <a:cs typeface="Calibri" panose="020F0502020204030204" pitchFamily="34" charset="0"/>
              </a:rPr>
              <a:t>Siricius</a:t>
            </a:r>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Various forms</a:t>
            </a:r>
          </a:p>
          <a:p>
            <a:endParaRPr lang="en-US" dirty="0">
              <a:latin typeface="Calisto MT" charset="0"/>
            </a:endParaRPr>
          </a:p>
        </p:txBody>
      </p:sp>
      <p:pic>
        <p:nvPicPr>
          <p:cNvPr id="4" name="Content Placeholder 3" descr="Text, letter&#10;&#10;Description automatically generated">
            <a:extLst>
              <a:ext uri="{FF2B5EF4-FFF2-40B4-BE49-F238E27FC236}">
                <a16:creationId xmlns:a16="http://schemas.microsoft.com/office/drawing/2014/main" id="{72FB2632-A7B9-784F-B3D7-4F3043BBC393}"/>
              </a:ext>
            </a:extLst>
          </p:cNvPr>
          <p:cNvPicPr>
            <a:picLocks noGrp="1" noChangeAspect="1"/>
          </p:cNvPicPr>
          <p:nvPr>
            <p:ph sz="half" idx="2"/>
          </p:nvPr>
        </p:nvPicPr>
        <p:blipFill>
          <a:blip r:embed="rId2"/>
          <a:stretch>
            <a:fillRect/>
          </a:stretch>
        </p:blipFill>
        <p:spPr>
          <a:xfrm>
            <a:off x="4897290" y="1600200"/>
            <a:ext cx="3540420" cy="4525963"/>
          </a:xfrm>
        </p:spPr>
      </p:pic>
    </p:spTree>
    <p:extLst>
      <p:ext uri="{BB962C8B-B14F-4D97-AF65-F5344CB8AC3E}">
        <p14:creationId xmlns:p14="http://schemas.microsoft.com/office/powerpoint/2010/main" val="5410635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idx="4294967295"/>
          </p:nvPr>
        </p:nvSpPr>
        <p:spPr>
          <a:xfrm>
            <a:off x="0" y="244475"/>
            <a:ext cx="8496300" cy="1096963"/>
          </a:xfrm>
        </p:spPr>
        <p:txBody>
          <a:bodyPr/>
          <a:lstStyle/>
          <a:p>
            <a:r>
              <a:rPr lang="en-US" dirty="0">
                <a:latin typeface="Calibri" panose="020F0502020204030204" pitchFamily="34" charset="0"/>
                <a:cs typeface="Calibri" panose="020F0502020204030204" pitchFamily="34" charset="0"/>
              </a:rPr>
              <a:t>Chalcedonian Definition (451</a:t>
            </a:r>
            <a:r>
              <a:rPr lang="en-US" sz="2000" dirty="0">
                <a:latin typeface="Calibri" panose="020F0502020204030204" pitchFamily="34" charset="0"/>
                <a:cs typeface="Calibri" panose="020F0502020204030204" pitchFamily="34" charset="0"/>
              </a:rPr>
              <a:t>CE </a:t>
            </a:r>
            <a:r>
              <a:rPr lang="en-US" sz="4000" dirty="0">
                <a:latin typeface="Calibri" panose="020F0502020204030204" pitchFamily="34" charset="0"/>
                <a:cs typeface="Calibri" panose="020F0502020204030204" pitchFamily="34" charset="0"/>
              </a:rPr>
              <a:t>)</a:t>
            </a:r>
          </a:p>
        </p:txBody>
      </p:sp>
      <p:sp>
        <p:nvSpPr>
          <p:cNvPr id="45059" name="Content Placeholder 2"/>
          <p:cNvSpPr>
            <a:spLocks noGrp="1"/>
          </p:cNvSpPr>
          <p:nvPr>
            <p:ph idx="4294967295"/>
          </p:nvPr>
        </p:nvSpPr>
        <p:spPr>
          <a:xfrm>
            <a:off x="260110" y="1341438"/>
            <a:ext cx="8721320" cy="4679950"/>
          </a:xfrm>
        </p:spPr>
        <p:txBody>
          <a:bodyPr>
            <a:normAutofit lnSpcReduction="10000"/>
          </a:bodyPr>
          <a:lstStyle/>
          <a:p>
            <a:pPr marL="0" indent="0">
              <a:buFont typeface="Arial" charset="0"/>
              <a:buNone/>
            </a:pPr>
            <a:r>
              <a:rPr lang="en-US" sz="2000" dirty="0">
                <a:latin typeface="Calibri" panose="020F0502020204030204" pitchFamily="34" charset="0"/>
                <a:cs typeface="Calibri" panose="020F0502020204030204" pitchFamily="34" charset="0"/>
              </a:rPr>
              <a:t>We, then, following the holy Fathers, all with one consent, teach people to confess one and the same Son, our Lord Jesus Christ, the same perfect in Godhead and also perfect in manhood; truly God and truly man, of a reasonable [rational] soul and body; consubstantial [co-essential] with the Father according to the Godhead, and consubstantial with us according to the Manhood; in all things like unto us, without sin; begotten before all ages of the Father according to the Godhead, and in these latter days, for us and for our salvation, born of the Virgin Mary, the Mother of God, according to the Manhood; one and the same Christ, Son, Lord, only begotten, to be acknowledged in two natures, </a:t>
            </a:r>
            <a:r>
              <a:rPr lang="en-US" sz="2000" dirty="0" err="1">
                <a:latin typeface="Calibri" panose="020F0502020204030204" pitchFamily="34" charset="0"/>
                <a:cs typeface="Calibri" panose="020F0502020204030204" pitchFamily="34" charset="0"/>
              </a:rPr>
              <a:t>inconfusedly</a:t>
            </a:r>
            <a:r>
              <a:rPr lang="en-US" sz="2000" dirty="0">
                <a:latin typeface="Calibri" panose="020F0502020204030204" pitchFamily="34" charset="0"/>
                <a:cs typeface="Calibri" panose="020F0502020204030204" pitchFamily="34" charset="0"/>
              </a:rPr>
              <a:t>, unchangeably, indivisibly, inseparably; the distinction of natures being by no means taken away by the union, but rather the property of each nature being preserved, and concurring in one Person and one Subsistence, not parted or divided into two persons, but one and the same Son, and only begotten God, the Word, the Lord Jesus Christ; as the prophets from the beginning [have declared] concerning Him, and the Lord Jesus Christ Himself has taught us, and the Creed of the holy Fathers has handed down to us.</a:t>
            </a:r>
            <a:endParaRPr lang="en-GB" sz="2000" dirty="0">
              <a:latin typeface="Calibri" panose="020F0502020204030204" pitchFamily="34" charset="0"/>
              <a:cs typeface="Calibri" panose="020F0502020204030204" pitchFamily="34" charset="0"/>
            </a:endParaRPr>
          </a:p>
          <a:p>
            <a:pPr marL="0" indent="0"/>
            <a:endParaRPr lang="en-US" dirty="0">
              <a:latin typeface="Calisto MT" charset="0"/>
            </a:endParaRPr>
          </a:p>
        </p:txBody>
      </p:sp>
    </p:spTree>
    <p:extLst>
      <p:ext uri="{BB962C8B-B14F-4D97-AF65-F5344CB8AC3E}">
        <p14:creationId xmlns:p14="http://schemas.microsoft.com/office/powerpoint/2010/main" val="682039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936104"/>
          </a:xfrm>
        </p:spPr>
        <p:txBody>
          <a:bodyPr>
            <a:normAutofit/>
          </a:bodyPr>
          <a:lstStyle/>
          <a:p>
            <a:r>
              <a:rPr lang="en-US" dirty="0"/>
              <a:t>Main Christian Teachings</a:t>
            </a:r>
          </a:p>
        </p:txBody>
      </p:sp>
      <p:sp>
        <p:nvSpPr>
          <p:cNvPr id="3" name="Content Placeholder 2"/>
          <p:cNvSpPr>
            <a:spLocks noGrp="1"/>
          </p:cNvSpPr>
          <p:nvPr>
            <p:ph sz="quarter" idx="1"/>
          </p:nvPr>
        </p:nvSpPr>
        <p:spPr/>
        <p:txBody>
          <a:bodyPr/>
          <a:lstStyle/>
          <a:p>
            <a:endParaRPr lang="en-US" dirty="0"/>
          </a:p>
          <a:p>
            <a:r>
              <a:rPr lang="en-US" dirty="0"/>
              <a:t>Doctrine of God</a:t>
            </a:r>
          </a:p>
          <a:p>
            <a:r>
              <a:rPr lang="en-US" dirty="0"/>
              <a:t>Christology</a:t>
            </a:r>
          </a:p>
          <a:p>
            <a:r>
              <a:rPr lang="en-US" dirty="0"/>
              <a:t>Pneumatology</a:t>
            </a:r>
          </a:p>
          <a:p>
            <a:r>
              <a:rPr lang="en-US" dirty="0"/>
              <a:t>Ecclesiology</a:t>
            </a:r>
          </a:p>
          <a:p>
            <a:r>
              <a:rPr lang="en-US" dirty="0"/>
              <a:t>Eschatology</a:t>
            </a:r>
          </a:p>
        </p:txBody>
      </p:sp>
      <p:pic>
        <p:nvPicPr>
          <p:cNvPr id="5" name="Picture 4" descr="Text, whiteboard&#10;&#10;Description automatically generated">
            <a:extLst>
              <a:ext uri="{FF2B5EF4-FFF2-40B4-BE49-F238E27FC236}">
                <a16:creationId xmlns:a16="http://schemas.microsoft.com/office/drawing/2014/main" id="{82227889-8D78-5B46-9E28-87C391BBF81D}"/>
              </a:ext>
            </a:extLst>
          </p:cNvPr>
          <p:cNvPicPr>
            <a:picLocks noChangeAspect="1"/>
          </p:cNvPicPr>
          <p:nvPr/>
        </p:nvPicPr>
        <p:blipFill>
          <a:blip r:embed="rId2"/>
          <a:stretch>
            <a:fillRect/>
          </a:stretch>
        </p:blipFill>
        <p:spPr>
          <a:xfrm>
            <a:off x="5652120" y="2158789"/>
            <a:ext cx="2273300" cy="3581400"/>
          </a:xfrm>
          <a:prstGeom prst="rect">
            <a:avLst/>
          </a:prstGeom>
        </p:spPr>
      </p:pic>
    </p:spTree>
    <p:extLst>
      <p:ext uri="{BB962C8B-B14F-4D97-AF65-F5344CB8AC3E}">
        <p14:creationId xmlns:p14="http://schemas.microsoft.com/office/powerpoint/2010/main" val="3254207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308</TotalTime>
  <Words>646</Words>
  <Application>Microsoft Macintosh PowerPoint</Application>
  <PresentationFormat>On-screen Show (4:3)</PresentationFormat>
  <Paragraphs>70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Calisto MT</vt:lpstr>
      <vt:lpstr>Office Theme</vt:lpstr>
      <vt:lpstr>Knowledge and Belief</vt:lpstr>
      <vt:lpstr>The New Testament</vt:lpstr>
      <vt:lpstr>Four Canonical Gospels</vt:lpstr>
      <vt:lpstr>Four Gospel Portraits</vt:lpstr>
      <vt:lpstr>Book of Kells</vt:lpstr>
      <vt:lpstr>Reasons for Gospel Writing</vt:lpstr>
      <vt:lpstr> Possible Dating </vt:lpstr>
      <vt:lpstr>Sources about Jesus</vt:lpstr>
      <vt:lpstr>Shared ‘Narrative’ about Jesus</vt:lpstr>
      <vt:lpstr>Credal Christianity</vt:lpstr>
      <vt:lpstr>Chalcedonian Definition (451CE )</vt:lpstr>
      <vt:lpstr>Main Christian Teachings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i’r Beibl</dc:title>
  <dc:creator>Catrin Williams</dc:creator>
  <cp:lastModifiedBy>Catrin Williams</cp:lastModifiedBy>
  <cp:revision>56</cp:revision>
  <dcterms:created xsi:type="dcterms:W3CDTF">2013-09-30T20:57:41Z</dcterms:created>
  <dcterms:modified xsi:type="dcterms:W3CDTF">2021-03-14T14:02:56Z</dcterms:modified>
</cp:coreProperties>
</file>