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0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2" d="100"/>
          <a:sy n="102" d="100"/>
        </p:scale>
        <p:origin x="210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al Mahamoud" userId="d62b1fe7e69f7eba" providerId="LiveId" clId="{69369169-F6DA-4B92-991A-84E51C71793E}"/>
    <pc:docChg chg="custSel modSld">
      <pc:chgData name="Jamal Mahamoud" userId="d62b1fe7e69f7eba" providerId="LiveId" clId="{69369169-F6DA-4B92-991A-84E51C71793E}" dt="2025-10-12T10:49:18.005" v="4" actId="26606"/>
      <pc:docMkLst>
        <pc:docMk/>
      </pc:docMkLst>
      <pc:sldChg chg="addSp delSp modSp mod">
        <pc:chgData name="Jamal Mahamoud" userId="d62b1fe7e69f7eba" providerId="LiveId" clId="{69369169-F6DA-4B92-991A-84E51C71793E}" dt="2025-10-12T10:46:58.228" v="3" actId="26606"/>
        <pc:sldMkLst>
          <pc:docMk/>
          <pc:sldMk cId="0" sldId="257"/>
        </pc:sldMkLst>
        <pc:spChg chg="mod">
          <ac:chgData name="Jamal Mahamoud" userId="d62b1fe7e69f7eba" providerId="LiveId" clId="{69369169-F6DA-4B92-991A-84E51C71793E}" dt="2025-10-12T10:46:58.228" v="3" actId="26606"/>
          <ac:spMkLst>
            <pc:docMk/>
            <pc:sldMk cId="0" sldId="257"/>
            <ac:spMk id="2" creationId="{00000000-0000-0000-0000-000000000000}"/>
          </ac:spMkLst>
        </pc:spChg>
        <pc:spChg chg="del">
          <ac:chgData name="Jamal Mahamoud" userId="d62b1fe7e69f7eba" providerId="LiveId" clId="{69369169-F6DA-4B92-991A-84E51C71793E}" dt="2025-10-12T10:46:39.292" v="0" actId="26606"/>
          <ac:spMkLst>
            <pc:docMk/>
            <pc:sldMk cId="0" sldId="257"/>
            <ac:spMk id="9" creationId="{BACC6370-2D7E-4714-9D71-7542949D7D5D}"/>
          </ac:spMkLst>
        </pc:spChg>
        <pc:spChg chg="del">
          <ac:chgData name="Jamal Mahamoud" userId="d62b1fe7e69f7eba" providerId="LiveId" clId="{69369169-F6DA-4B92-991A-84E51C71793E}" dt="2025-10-12T10:46:39.292" v="0" actId="26606"/>
          <ac:spMkLst>
            <pc:docMk/>
            <pc:sldMk cId="0" sldId="257"/>
            <ac:spMk id="11" creationId="{F68B3F68-107C-434F-AA38-110D5EA91B85}"/>
          </ac:spMkLst>
        </pc:spChg>
        <pc:spChg chg="del">
          <ac:chgData name="Jamal Mahamoud" userId="d62b1fe7e69f7eba" providerId="LiveId" clId="{69369169-F6DA-4B92-991A-84E51C71793E}" dt="2025-10-12T10:46:39.292" v="0" actId="26606"/>
          <ac:spMkLst>
            <pc:docMk/>
            <pc:sldMk cId="0" sldId="257"/>
            <ac:spMk id="13" creationId="{AAD0DBB9-1A4B-4391-81D4-CB19F9AB918A}"/>
          </ac:spMkLst>
        </pc:spChg>
        <pc:spChg chg="del">
          <ac:chgData name="Jamal Mahamoud" userId="d62b1fe7e69f7eba" providerId="LiveId" clId="{69369169-F6DA-4B92-991A-84E51C71793E}" dt="2025-10-12T10:46:39.292" v="0" actId="26606"/>
          <ac:spMkLst>
            <pc:docMk/>
            <pc:sldMk cId="0" sldId="257"/>
            <ac:spMk id="15" creationId="{063BBA22-50EA-4C4D-BE05-F1CE4E63AA56}"/>
          </ac:spMkLst>
        </pc:spChg>
        <pc:spChg chg="add del">
          <ac:chgData name="Jamal Mahamoud" userId="d62b1fe7e69f7eba" providerId="LiveId" clId="{69369169-F6DA-4B92-991A-84E51C71793E}" dt="2025-10-12T10:46:58.228" v="3" actId="26606"/>
          <ac:spMkLst>
            <pc:docMk/>
            <pc:sldMk cId="0" sldId="257"/>
            <ac:spMk id="20" creationId="{DCC231C8-C761-4B31-9B1C-C6D19248C6B3}"/>
          </ac:spMkLst>
        </pc:spChg>
        <pc:spChg chg="add">
          <ac:chgData name="Jamal Mahamoud" userId="d62b1fe7e69f7eba" providerId="LiveId" clId="{69369169-F6DA-4B92-991A-84E51C71793E}" dt="2025-10-12T10:46:58.228" v="3" actId="26606"/>
          <ac:spMkLst>
            <pc:docMk/>
            <pc:sldMk cId="0" sldId="257"/>
            <ac:spMk id="25" creationId="{6753252F-4873-4F63-801D-CC719279A7D5}"/>
          </ac:spMkLst>
        </pc:spChg>
        <pc:spChg chg="add">
          <ac:chgData name="Jamal Mahamoud" userId="d62b1fe7e69f7eba" providerId="LiveId" clId="{69369169-F6DA-4B92-991A-84E51C71793E}" dt="2025-10-12T10:46:58.228" v="3" actId="26606"/>
          <ac:spMkLst>
            <pc:docMk/>
            <pc:sldMk cId="0" sldId="257"/>
            <ac:spMk id="27" creationId="{047C8CCB-F95D-4249-92DD-651249D3535A}"/>
          </ac:spMkLst>
        </pc:spChg>
        <pc:graphicFrameChg chg="mod modGraphic">
          <ac:chgData name="Jamal Mahamoud" userId="d62b1fe7e69f7eba" providerId="LiveId" clId="{69369169-F6DA-4B92-991A-84E51C71793E}" dt="2025-10-12T10:46:44.309" v="1" actId="14100"/>
          <ac:graphicFrameMkLst>
            <pc:docMk/>
            <pc:sldMk cId="0" sldId="257"/>
            <ac:graphicFrameMk id="5" creationId="{C44E45DD-1A15-E006-4750-25259F7E095E}"/>
          </ac:graphicFrameMkLst>
        </pc:graphicFrameChg>
      </pc:sldChg>
      <pc:sldChg chg="addSp delSp modSp mod">
        <pc:chgData name="Jamal Mahamoud" userId="d62b1fe7e69f7eba" providerId="LiveId" clId="{69369169-F6DA-4B92-991A-84E51C71793E}" dt="2025-10-12T10:49:18.005" v="4" actId="26606"/>
        <pc:sldMkLst>
          <pc:docMk/>
          <pc:sldMk cId="0" sldId="265"/>
        </pc:sldMkLst>
        <pc:spChg chg="mod">
          <ac:chgData name="Jamal Mahamoud" userId="d62b1fe7e69f7eba" providerId="LiveId" clId="{69369169-F6DA-4B92-991A-84E51C71793E}" dt="2025-10-12T10:49:18.005" v="4" actId="26606"/>
          <ac:spMkLst>
            <pc:docMk/>
            <pc:sldMk cId="0" sldId="265"/>
            <ac:spMk id="2" creationId="{00000000-0000-0000-0000-000000000000}"/>
          </ac:spMkLst>
        </pc:spChg>
        <pc:spChg chg="del">
          <ac:chgData name="Jamal Mahamoud" userId="d62b1fe7e69f7eba" providerId="LiveId" clId="{69369169-F6DA-4B92-991A-84E51C71793E}" dt="2025-10-12T10:49:18.005" v="4" actId="26606"/>
          <ac:spMkLst>
            <pc:docMk/>
            <pc:sldMk cId="0" sldId="265"/>
            <ac:spMk id="3" creationId="{00000000-0000-0000-0000-000000000000}"/>
          </ac:spMkLst>
        </pc:spChg>
        <pc:spChg chg="del">
          <ac:chgData name="Jamal Mahamoud" userId="d62b1fe7e69f7eba" providerId="LiveId" clId="{69369169-F6DA-4B92-991A-84E51C71793E}" dt="2025-10-12T10:49:18.005" v="4" actId="26606"/>
          <ac:spMkLst>
            <pc:docMk/>
            <pc:sldMk cId="0" sldId="265"/>
            <ac:spMk id="8" creationId="{1709F1D5-B0F1-4714-A239-E5B61C161915}"/>
          </ac:spMkLst>
        </pc:spChg>
        <pc:spChg chg="del">
          <ac:chgData name="Jamal Mahamoud" userId="d62b1fe7e69f7eba" providerId="LiveId" clId="{69369169-F6DA-4B92-991A-84E51C71793E}" dt="2025-10-12T10:49:18.005" v="4" actId="26606"/>
          <ac:spMkLst>
            <pc:docMk/>
            <pc:sldMk cId="0" sldId="265"/>
            <ac:spMk id="10" creationId="{228FB460-D3FF-4440-A020-05982A09E517}"/>
          </ac:spMkLst>
        </pc:spChg>
        <pc:spChg chg="del">
          <ac:chgData name="Jamal Mahamoud" userId="d62b1fe7e69f7eba" providerId="LiveId" clId="{69369169-F6DA-4B92-991A-84E51C71793E}" dt="2025-10-12T10:49:18.005" v="4" actId="26606"/>
          <ac:spMkLst>
            <pc:docMk/>
            <pc:sldMk cId="0" sldId="265"/>
            <ac:spMk id="14" creationId="{5566D6E1-03A1-4D73-A4E0-35D74D568A04}"/>
          </ac:spMkLst>
        </pc:spChg>
        <pc:spChg chg="del">
          <ac:chgData name="Jamal Mahamoud" userId="d62b1fe7e69f7eba" providerId="LiveId" clId="{69369169-F6DA-4B92-991A-84E51C71793E}" dt="2025-10-12T10:49:18.005" v="4" actId="26606"/>
          <ac:spMkLst>
            <pc:docMk/>
            <pc:sldMk cId="0" sldId="265"/>
            <ac:spMk id="16" creationId="{9F835A99-04AC-494A-A572-AFE8413CC938}"/>
          </ac:spMkLst>
        </pc:spChg>
        <pc:spChg chg="del">
          <ac:chgData name="Jamal Mahamoud" userId="d62b1fe7e69f7eba" providerId="LiveId" clId="{69369169-F6DA-4B92-991A-84E51C71793E}" dt="2025-10-12T10:49:18.005" v="4" actId="26606"/>
          <ac:spMkLst>
            <pc:docMk/>
            <pc:sldMk cId="0" sldId="265"/>
            <ac:spMk id="20" creationId="{2D2964BB-484D-45AE-AD66-D407D0629652}"/>
          </ac:spMkLst>
        </pc:spChg>
        <pc:spChg chg="del">
          <ac:chgData name="Jamal Mahamoud" userId="d62b1fe7e69f7eba" providerId="LiveId" clId="{69369169-F6DA-4B92-991A-84E51C71793E}" dt="2025-10-12T10:49:18.005" v="4" actId="26606"/>
          <ac:spMkLst>
            <pc:docMk/>
            <pc:sldMk cId="0" sldId="265"/>
            <ac:spMk id="22" creationId="{6691AC69-A76E-4DAB-B565-468B6B87ACF3}"/>
          </ac:spMkLst>
        </pc:spChg>
        <pc:spChg chg="add">
          <ac:chgData name="Jamal Mahamoud" userId="d62b1fe7e69f7eba" providerId="LiveId" clId="{69369169-F6DA-4B92-991A-84E51C71793E}" dt="2025-10-12T10:49:18.005" v="4" actId="26606"/>
          <ac:spMkLst>
            <pc:docMk/>
            <pc:sldMk cId="0" sldId="265"/>
            <ac:spMk id="28" creationId="{1D63C574-BFD2-41A1-A567-B0C3CC7FDD4F}"/>
          </ac:spMkLst>
        </pc:spChg>
        <pc:spChg chg="add">
          <ac:chgData name="Jamal Mahamoud" userId="d62b1fe7e69f7eba" providerId="LiveId" clId="{69369169-F6DA-4B92-991A-84E51C71793E}" dt="2025-10-12T10:49:18.005" v="4" actId="26606"/>
          <ac:spMkLst>
            <pc:docMk/>
            <pc:sldMk cId="0" sldId="265"/>
            <ac:spMk id="30" creationId="{E2A46BAB-8C31-42B2-90E8-B26DD3E81D37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86D01AC-8F33-4E93-BC50-EC5282F16AD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910FB6F6-4223-492F-81F6-AD2F6578B965}">
      <dgm:prSet/>
      <dgm:spPr/>
      <dgm:t>
        <a:bodyPr/>
        <a:lstStyle/>
        <a:p>
          <a:r>
            <a:rPr lang="en-US" dirty="0"/>
            <a:t>• Integration of health, wellbeing, and sustainability central to 21st-century healthcare (NHS England, 2019).</a:t>
          </a:r>
        </a:p>
      </dgm:t>
    </dgm:pt>
    <dgm:pt modelId="{D8B9BD83-6E9E-42C4-9570-7AA0C56714A9}" type="parTrans" cxnId="{9BE9C803-CB1B-485E-8135-FFFB6C4105AD}">
      <dgm:prSet/>
      <dgm:spPr/>
      <dgm:t>
        <a:bodyPr/>
        <a:lstStyle/>
        <a:p>
          <a:endParaRPr lang="en-US"/>
        </a:p>
      </dgm:t>
    </dgm:pt>
    <dgm:pt modelId="{9E86A4F2-E557-4624-B570-F0FCE5EBD8EC}" type="sibTrans" cxnId="{9BE9C803-CB1B-485E-8135-FFFB6C4105AD}">
      <dgm:prSet/>
      <dgm:spPr/>
      <dgm:t>
        <a:bodyPr/>
        <a:lstStyle/>
        <a:p>
          <a:endParaRPr lang="en-US"/>
        </a:p>
      </dgm:t>
    </dgm:pt>
    <dgm:pt modelId="{A7C08093-FF9F-4297-AEE8-9E8223D4FBF6}">
      <dgm:prSet/>
      <dgm:spPr/>
      <dgm:t>
        <a:bodyPr/>
        <a:lstStyle/>
        <a:p>
          <a:r>
            <a:rPr lang="en-US"/>
            <a:t>• Supports UN SDG 3 – Good Health and Wellbeing (UN, 2015).</a:t>
          </a:r>
        </a:p>
      </dgm:t>
    </dgm:pt>
    <dgm:pt modelId="{8EACF3AF-1788-4769-935A-5414EB2E8A1D}" type="parTrans" cxnId="{B0EA0890-089D-4D47-8FAD-AD6889B3E06C}">
      <dgm:prSet/>
      <dgm:spPr/>
      <dgm:t>
        <a:bodyPr/>
        <a:lstStyle/>
        <a:p>
          <a:endParaRPr lang="en-US"/>
        </a:p>
      </dgm:t>
    </dgm:pt>
    <dgm:pt modelId="{4CBF1A87-FC7B-4C5A-8991-C7A6F79F871B}" type="sibTrans" cxnId="{B0EA0890-089D-4D47-8FAD-AD6889B3E06C}">
      <dgm:prSet/>
      <dgm:spPr/>
      <dgm:t>
        <a:bodyPr/>
        <a:lstStyle/>
        <a:p>
          <a:endParaRPr lang="en-US"/>
        </a:p>
      </dgm:t>
    </dgm:pt>
    <dgm:pt modelId="{A1E11460-D8AF-4EB7-ABAB-21904C3991F5}">
      <dgm:prSet/>
      <dgm:spPr/>
      <dgm:t>
        <a:bodyPr/>
        <a:lstStyle/>
        <a:p>
          <a:r>
            <a:rPr lang="en-US"/>
            <a:t>• Promotes holistic, equitable, and sustainable service delivery.</a:t>
          </a:r>
        </a:p>
      </dgm:t>
    </dgm:pt>
    <dgm:pt modelId="{E1618DBE-F46F-4657-8509-EABE86D021FE}" type="parTrans" cxnId="{63D96768-3AFC-4FB7-AB71-F07AACC835F0}">
      <dgm:prSet/>
      <dgm:spPr/>
      <dgm:t>
        <a:bodyPr/>
        <a:lstStyle/>
        <a:p>
          <a:endParaRPr lang="en-US"/>
        </a:p>
      </dgm:t>
    </dgm:pt>
    <dgm:pt modelId="{D725613E-BC17-406F-BEFA-868EF2833E15}" type="sibTrans" cxnId="{63D96768-3AFC-4FB7-AB71-F07AACC835F0}">
      <dgm:prSet/>
      <dgm:spPr/>
      <dgm:t>
        <a:bodyPr/>
        <a:lstStyle/>
        <a:p>
          <a:endParaRPr lang="en-US"/>
        </a:p>
      </dgm:t>
    </dgm:pt>
    <dgm:pt modelId="{1FFDFFC1-F491-4891-85FC-7DBD2AC63B8D}">
      <dgm:prSet/>
      <dgm:spPr/>
      <dgm:t>
        <a:bodyPr/>
        <a:lstStyle/>
        <a:p>
          <a:r>
            <a:rPr lang="en-US"/>
            <a:t>• Focus: mental wellbeing and environmental sustainability in UK health and social care.</a:t>
          </a:r>
        </a:p>
      </dgm:t>
    </dgm:pt>
    <dgm:pt modelId="{AF4D692A-95EF-4AA4-8E69-3F5BDC3AA45D}" type="parTrans" cxnId="{4FFE2B92-DBEA-45C7-8F75-27782B4E692C}">
      <dgm:prSet/>
      <dgm:spPr/>
      <dgm:t>
        <a:bodyPr/>
        <a:lstStyle/>
        <a:p>
          <a:endParaRPr lang="en-US"/>
        </a:p>
      </dgm:t>
    </dgm:pt>
    <dgm:pt modelId="{0B6AD09A-EE21-4A8F-957D-C3768EAA430B}" type="sibTrans" cxnId="{4FFE2B92-DBEA-45C7-8F75-27782B4E692C}">
      <dgm:prSet/>
      <dgm:spPr/>
      <dgm:t>
        <a:bodyPr/>
        <a:lstStyle/>
        <a:p>
          <a:endParaRPr lang="en-US"/>
        </a:p>
      </dgm:t>
    </dgm:pt>
    <dgm:pt modelId="{99D84157-8547-46EB-AB4F-68588F1FA9D9}" type="pres">
      <dgm:prSet presAssocID="{386D01AC-8F33-4E93-BC50-EC5282F16AD8}" presName="root" presStyleCnt="0">
        <dgm:presLayoutVars>
          <dgm:dir/>
          <dgm:resizeHandles val="exact"/>
        </dgm:presLayoutVars>
      </dgm:prSet>
      <dgm:spPr/>
    </dgm:pt>
    <dgm:pt modelId="{04F061D7-44C2-4B9F-A78E-D9A548FF9D1E}" type="pres">
      <dgm:prSet presAssocID="{910FB6F6-4223-492F-81F6-AD2F6578B965}" presName="compNode" presStyleCnt="0"/>
      <dgm:spPr/>
    </dgm:pt>
    <dgm:pt modelId="{4EA462C0-2A6B-4CAE-9132-D991DDB91C6B}" type="pres">
      <dgm:prSet presAssocID="{910FB6F6-4223-492F-81F6-AD2F6578B96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C0782422-F518-4FC8-BB02-9F39156A0928}" type="pres">
      <dgm:prSet presAssocID="{910FB6F6-4223-492F-81F6-AD2F6578B965}" presName="spaceRect" presStyleCnt="0"/>
      <dgm:spPr/>
    </dgm:pt>
    <dgm:pt modelId="{FF57669F-FD56-4236-96E4-E9A6A610AA8F}" type="pres">
      <dgm:prSet presAssocID="{910FB6F6-4223-492F-81F6-AD2F6578B965}" presName="textRect" presStyleLbl="revTx" presStyleIdx="0" presStyleCnt="4">
        <dgm:presLayoutVars>
          <dgm:chMax val="1"/>
          <dgm:chPref val="1"/>
        </dgm:presLayoutVars>
      </dgm:prSet>
      <dgm:spPr/>
    </dgm:pt>
    <dgm:pt modelId="{3063BEC4-B761-43CF-94E7-B11A68790CB7}" type="pres">
      <dgm:prSet presAssocID="{9E86A4F2-E557-4624-B570-F0FCE5EBD8EC}" presName="sibTrans" presStyleCnt="0"/>
      <dgm:spPr/>
    </dgm:pt>
    <dgm:pt modelId="{D245D5AB-6966-4079-AEEA-ABB6CB6E17F1}" type="pres">
      <dgm:prSet presAssocID="{A7C08093-FF9F-4297-AEE8-9E8223D4FBF6}" presName="compNode" presStyleCnt="0"/>
      <dgm:spPr/>
    </dgm:pt>
    <dgm:pt modelId="{57EEBBDD-8205-4BB5-9DA9-A9DCFD240005}" type="pres">
      <dgm:prSet presAssocID="{A7C08093-FF9F-4297-AEE8-9E8223D4FBF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B50500B7-8C68-4741-A349-876FDF4A86D4}" type="pres">
      <dgm:prSet presAssocID="{A7C08093-FF9F-4297-AEE8-9E8223D4FBF6}" presName="spaceRect" presStyleCnt="0"/>
      <dgm:spPr/>
    </dgm:pt>
    <dgm:pt modelId="{33E4DB80-D53A-4307-9D6B-5644D0FEA345}" type="pres">
      <dgm:prSet presAssocID="{A7C08093-FF9F-4297-AEE8-9E8223D4FBF6}" presName="textRect" presStyleLbl="revTx" presStyleIdx="1" presStyleCnt="4">
        <dgm:presLayoutVars>
          <dgm:chMax val="1"/>
          <dgm:chPref val="1"/>
        </dgm:presLayoutVars>
      </dgm:prSet>
      <dgm:spPr/>
    </dgm:pt>
    <dgm:pt modelId="{73A33B42-1D25-4583-827F-CB2F9A45D643}" type="pres">
      <dgm:prSet presAssocID="{4CBF1A87-FC7B-4C5A-8991-C7A6F79F871B}" presName="sibTrans" presStyleCnt="0"/>
      <dgm:spPr/>
    </dgm:pt>
    <dgm:pt modelId="{C836C656-B804-4F21-9A67-E76FD362BBD7}" type="pres">
      <dgm:prSet presAssocID="{A1E11460-D8AF-4EB7-ABAB-21904C3991F5}" presName="compNode" presStyleCnt="0"/>
      <dgm:spPr/>
    </dgm:pt>
    <dgm:pt modelId="{7CB46F3A-47D8-4A3C-9786-67BFED6E5C83}" type="pres">
      <dgm:prSet presAssocID="{A1E11460-D8AF-4EB7-ABAB-21904C3991F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 with Plant"/>
        </a:ext>
      </dgm:extLst>
    </dgm:pt>
    <dgm:pt modelId="{9279223C-2A71-46F4-A0BD-0ED833D72381}" type="pres">
      <dgm:prSet presAssocID="{A1E11460-D8AF-4EB7-ABAB-21904C3991F5}" presName="spaceRect" presStyleCnt="0"/>
      <dgm:spPr/>
    </dgm:pt>
    <dgm:pt modelId="{DF74F12E-328E-40EB-A0A8-4A73E9FE1974}" type="pres">
      <dgm:prSet presAssocID="{A1E11460-D8AF-4EB7-ABAB-21904C3991F5}" presName="textRect" presStyleLbl="revTx" presStyleIdx="2" presStyleCnt="4">
        <dgm:presLayoutVars>
          <dgm:chMax val="1"/>
          <dgm:chPref val="1"/>
        </dgm:presLayoutVars>
      </dgm:prSet>
      <dgm:spPr/>
    </dgm:pt>
    <dgm:pt modelId="{2F417544-E29B-4A34-9942-6213617DEDFF}" type="pres">
      <dgm:prSet presAssocID="{D725613E-BC17-406F-BEFA-868EF2833E15}" presName="sibTrans" presStyleCnt="0"/>
      <dgm:spPr/>
    </dgm:pt>
    <dgm:pt modelId="{58FEF231-AFA4-4A51-AB44-D6A382C6FB31}" type="pres">
      <dgm:prSet presAssocID="{1FFDFFC1-F491-4891-85FC-7DBD2AC63B8D}" presName="compNode" presStyleCnt="0"/>
      <dgm:spPr/>
    </dgm:pt>
    <dgm:pt modelId="{12101221-F5CF-496A-BC36-98AF80805B7A}" type="pres">
      <dgm:prSet presAssocID="{1FFDFFC1-F491-4891-85FC-7DBD2AC63B8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307FBAFE-9C4B-45A7-9EE7-4CC726E7E83B}" type="pres">
      <dgm:prSet presAssocID="{1FFDFFC1-F491-4891-85FC-7DBD2AC63B8D}" presName="spaceRect" presStyleCnt="0"/>
      <dgm:spPr/>
    </dgm:pt>
    <dgm:pt modelId="{91E8C3C0-95BA-4360-A690-B3E87CE11289}" type="pres">
      <dgm:prSet presAssocID="{1FFDFFC1-F491-4891-85FC-7DBD2AC63B8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BE9C803-CB1B-485E-8135-FFFB6C4105AD}" srcId="{386D01AC-8F33-4E93-BC50-EC5282F16AD8}" destId="{910FB6F6-4223-492F-81F6-AD2F6578B965}" srcOrd="0" destOrd="0" parTransId="{D8B9BD83-6E9E-42C4-9570-7AA0C56714A9}" sibTransId="{9E86A4F2-E557-4624-B570-F0FCE5EBD8EC}"/>
    <dgm:cxn modelId="{24F26723-B88E-4235-9A3C-587CCC2D09BE}" type="presOf" srcId="{A1E11460-D8AF-4EB7-ABAB-21904C3991F5}" destId="{DF74F12E-328E-40EB-A0A8-4A73E9FE1974}" srcOrd="0" destOrd="0" presId="urn:microsoft.com/office/officeart/2018/2/layout/IconLabelList"/>
    <dgm:cxn modelId="{8B413924-104E-4FF4-9A01-3BD35B7F917B}" type="presOf" srcId="{1FFDFFC1-F491-4891-85FC-7DBD2AC63B8D}" destId="{91E8C3C0-95BA-4360-A690-B3E87CE11289}" srcOrd="0" destOrd="0" presId="urn:microsoft.com/office/officeart/2018/2/layout/IconLabelList"/>
    <dgm:cxn modelId="{D1824E33-12F8-45DE-A32D-BB63542246F5}" type="presOf" srcId="{910FB6F6-4223-492F-81F6-AD2F6578B965}" destId="{FF57669F-FD56-4236-96E4-E9A6A610AA8F}" srcOrd="0" destOrd="0" presId="urn:microsoft.com/office/officeart/2018/2/layout/IconLabelList"/>
    <dgm:cxn modelId="{63D96768-3AFC-4FB7-AB71-F07AACC835F0}" srcId="{386D01AC-8F33-4E93-BC50-EC5282F16AD8}" destId="{A1E11460-D8AF-4EB7-ABAB-21904C3991F5}" srcOrd="2" destOrd="0" parTransId="{E1618DBE-F46F-4657-8509-EABE86D021FE}" sibTransId="{D725613E-BC17-406F-BEFA-868EF2833E15}"/>
    <dgm:cxn modelId="{EF139A6F-AABF-43C7-995D-20A9D57280C1}" type="presOf" srcId="{A7C08093-FF9F-4297-AEE8-9E8223D4FBF6}" destId="{33E4DB80-D53A-4307-9D6B-5644D0FEA345}" srcOrd="0" destOrd="0" presId="urn:microsoft.com/office/officeart/2018/2/layout/IconLabelList"/>
    <dgm:cxn modelId="{73AEFE8D-DD27-4F9D-B8CC-C905A8138B96}" type="presOf" srcId="{386D01AC-8F33-4E93-BC50-EC5282F16AD8}" destId="{99D84157-8547-46EB-AB4F-68588F1FA9D9}" srcOrd="0" destOrd="0" presId="urn:microsoft.com/office/officeart/2018/2/layout/IconLabelList"/>
    <dgm:cxn modelId="{B0EA0890-089D-4D47-8FAD-AD6889B3E06C}" srcId="{386D01AC-8F33-4E93-BC50-EC5282F16AD8}" destId="{A7C08093-FF9F-4297-AEE8-9E8223D4FBF6}" srcOrd="1" destOrd="0" parTransId="{8EACF3AF-1788-4769-935A-5414EB2E8A1D}" sibTransId="{4CBF1A87-FC7B-4C5A-8991-C7A6F79F871B}"/>
    <dgm:cxn modelId="{4FFE2B92-DBEA-45C7-8F75-27782B4E692C}" srcId="{386D01AC-8F33-4E93-BC50-EC5282F16AD8}" destId="{1FFDFFC1-F491-4891-85FC-7DBD2AC63B8D}" srcOrd="3" destOrd="0" parTransId="{AF4D692A-95EF-4AA4-8E69-3F5BDC3AA45D}" sibTransId="{0B6AD09A-EE21-4A8F-957D-C3768EAA430B}"/>
    <dgm:cxn modelId="{3470E4FA-6198-4DA5-AD2B-C3B8F42D6D78}" type="presParOf" srcId="{99D84157-8547-46EB-AB4F-68588F1FA9D9}" destId="{04F061D7-44C2-4B9F-A78E-D9A548FF9D1E}" srcOrd="0" destOrd="0" presId="urn:microsoft.com/office/officeart/2018/2/layout/IconLabelList"/>
    <dgm:cxn modelId="{399B1C91-1DD7-4EAF-8B94-00443360A309}" type="presParOf" srcId="{04F061D7-44C2-4B9F-A78E-D9A548FF9D1E}" destId="{4EA462C0-2A6B-4CAE-9132-D991DDB91C6B}" srcOrd="0" destOrd="0" presId="urn:microsoft.com/office/officeart/2018/2/layout/IconLabelList"/>
    <dgm:cxn modelId="{14D9B784-F9F0-4020-B225-F4B0DD87DE1A}" type="presParOf" srcId="{04F061D7-44C2-4B9F-A78E-D9A548FF9D1E}" destId="{C0782422-F518-4FC8-BB02-9F39156A0928}" srcOrd="1" destOrd="0" presId="urn:microsoft.com/office/officeart/2018/2/layout/IconLabelList"/>
    <dgm:cxn modelId="{FFEB40DB-8484-4F4F-8DF4-F2D0BD1D2B6A}" type="presParOf" srcId="{04F061D7-44C2-4B9F-A78E-D9A548FF9D1E}" destId="{FF57669F-FD56-4236-96E4-E9A6A610AA8F}" srcOrd="2" destOrd="0" presId="urn:microsoft.com/office/officeart/2018/2/layout/IconLabelList"/>
    <dgm:cxn modelId="{283221CF-7825-4484-88F6-CDC21FC5E6F9}" type="presParOf" srcId="{99D84157-8547-46EB-AB4F-68588F1FA9D9}" destId="{3063BEC4-B761-43CF-94E7-B11A68790CB7}" srcOrd="1" destOrd="0" presId="urn:microsoft.com/office/officeart/2018/2/layout/IconLabelList"/>
    <dgm:cxn modelId="{E91127F1-E605-4818-B0F0-378793EEAF48}" type="presParOf" srcId="{99D84157-8547-46EB-AB4F-68588F1FA9D9}" destId="{D245D5AB-6966-4079-AEEA-ABB6CB6E17F1}" srcOrd="2" destOrd="0" presId="urn:microsoft.com/office/officeart/2018/2/layout/IconLabelList"/>
    <dgm:cxn modelId="{7ED27801-910A-4768-8690-EF6B2B940434}" type="presParOf" srcId="{D245D5AB-6966-4079-AEEA-ABB6CB6E17F1}" destId="{57EEBBDD-8205-4BB5-9DA9-A9DCFD240005}" srcOrd="0" destOrd="0" presId="urn:microsoft.com/office/officeart/2018/2/layout/IconLabelList"/>
    <dgm:cxn modelId="{5CEBC085-528C-4AF1-98D5-4AED8E019181}" type="presParOf" srcId="{D245D5AB-6966-4079-AEEA-ABB6CB6E17F1}" destId="{B50500B7-8C68-4741-A349-876FDF4A86D4}" srcOrd="1" destOrd="0" presId="urn:microsoft.com/office/officeart/2018/2/layout/IconLabelList"/>
    <dgm:cxn modelId="{B1A50464-02F4-4D9D-8BA7-E80068508D85}" type="presParOf" srcId="{D245D5AB-6966-4079-AEEA-ABB6CB6E17F1}" destId="{33E4DB80-D53A-4307-9D6B-5644D0FEA345}" srcOrd="2" destOrd="0" presId="urn:microsoft.com/office/officeart/2018/2/layout/IconLabelList"/>
    <dgm:cxn modelId="{E5E97A9E-8726-4966-9BE8-82B3FF5AAB62}" type="presParOf" srcId="{99D84157-8547-46EB-AB4F-68588F1FA9D9}" destId="{73A33B42-1D25-4583-827F-CB2F9A45D643}" srcOrd="3" destOrd="0" presId="urn:microsoft.com/office/officeart/2018/2/layout/IconLabelList"/>
    <dgm:cxn modelId="{08921872-54AC-4CE1-8ABF-A2A078E32624}" type="presParOf" srcId="{99D84157-8547-46EB-AB4F-68588F1FA9D9}" destId="{C836C656-B804-4F21-9A67-E76FD362BBD7}" srcOrd="4" destOrd="0" presId="urn:microsoft.com/office/officeart/2018/2/layout/IconLabelList"/>
    <dgm:cxn modelId="{13C2C655-F8EF-4C23-9F45-A4C7992BE6BA}" type="presParOf" srcId="{C836C656-B804-4F21-9A67-E76FD362BBD7}" destId="{7CB46F3A-47D8-4A3C-9786-67BFED6E5C83}" srcOrd="0" destOrd="0" presId="urn:microsoft.com/office/officeart/2018/2/layout/IconLabelList"/>
    <dgm:cxn modelId="{718D747A-2DF3-4377-A5C8-56C4035AFC5A}" type="presParOf" srcId="{C836C656-B804-4F21-9A67-E76FD362BBD7}" destId="{9279223C-2A71-46F4-A0BD-0ED833D72381}" srcOrd="1" destOrd="0" presId="urn:microsoft.com/office/officeart/2018/2/layout/IconLabelList"/>
    <dgm:cxn modelId="{064CBB8B-3F03-4162-8EF6-1C4D6DB1AA49}" type="presParOf" srcId="{C836C656-B804-4F21-9A67-E76FD362BBD7}" destId="{DF74F12E-328E-40EB-A0A8-4A73E9FE1974}" srcOrd="2" destOrd="0" presId="urn:microsoft.com/office/officeart/2018/2/layout/IconLabelList"/>
    <dgm:cxn modelId="{C9F41DAB-6EBD-4D1A-9990-990332E16213}" type="presParOf" srcId="{99D84157-8547-46EB-AB4F-68588F1FA9D9}" destId="{2F417544-E29B-4A34-9942-6213617DEDFF}" srcOrd="5" destOrd="0" presId="urn:microsoft.com/office/officeart/2018/2/layout/IconLabelList"/>
    <dgm:cxn modelId="{00D94F3B-4532-496E-830B-A824E2EE4EF0}" type="presParOf" srcId="{99D84157-8547-46EB-AB4F-68588F1FA9D9}" destId="{58FEF231-AFA4-4A51-AB44-D6A382C6FB31}" srcOrd="6" destOrd="0" presId="urn:microsoft.com/office/officeart/2018/2/layout/IconLabelList"/>
    <dgm:cxn modelId="{F9A5E008-368D-4EF4-BD30-A9D4D60D3B5B}" type="presParOf" srcId="{58FEF231-AFA4-4A51-AB44-D6A382C6FB31}" destId="{12101221-F5CF-496A-BC36-98AF80805B7A}" srcOrd="0" destOrd="0" presId="urn:microsoft.com/office/officeart/2018/2/layout/IconLabelList"/>
    <dgm:cxn modelId="{3BD8B8D9-DA9B-4FFD-B5A8-5BB2C2B860D5}" type="presParOf" srcId="{58FEF231-AFA4-4A51-AB44-D6A382C6FB31}" destId="{307FBAFE-9C4B-45A7-9EE7-4CC726E7E83B}" srcOrd="1" destOrd="0" presId="urn:microsoft.com/office/officeart/2018/2/layout/IconLabelList"/>
    <dgm:cxn modelId="{F1BE74FC-BCA6-4BD2-836E-3DA971F2569D}" type="presParOf" srcId="{58FEF231-AFA4-4A51-AB44-D6A382C6FB31}" destId="{91E8C3C0-95BA-4360-A690-B3E87CE1128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C0B6D13-71C8-4492-9794-5FBA916FAC6F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31F8E0F-AA84-49E6-8233-E68033379F06}">
      <dgm:prSet/>
      <dgm:spPr/>
      <dgm:t>
        <a:bodyPr/>
        <a:lstStyle/>
        <a:p>
          <a:r>
            <a:rPr lang="en-US"/>
            <a:t>• Health: 'A state of complete physical, mental, and social wellbeing' (WHO, 1948).</a:t>
          </a:r>
        </a:p>
      </dgm:t>
    </dgm:pt>
    <dgm:pt modelId="{4E4E6056-9A51-446A-B13B-BBF440D5DA38}" type="parTrans" cxnId="{E9452C43-52F6-44E3-AABF-95C370E2EE0B}">
      <dgm:prSet/>
      <dgm:spPr/>
      <dgm:t>
        <a:bodyPr/>
        <a:lstStyle/>
        <a:p>
          <a:endParaRPr lang="en-US"/>
        </a:p>
      </dgm:t>
    </dgm:pt>
    <dgm:pt modelId="{9851F1FD-9962-431A-BDF4-FA5A1A00358A}" type="sibTrans" cxnId="{E9452C43-52F6-44E3-AABF-95C370E2EE0B}">
      <dgm:prSet/>
      <dgm:spPr/>
      <dgm:t>
        <a:bodyPr/>
        <a:lstStyle/>
        <a:p>
          <a:endParaRPr lang="en-US"/>
        </a:p>
      </dgm:t>
    </dgm:pt>
    <dgm:pt modelId="{810F7A86-2984-4629-9A0C-F3C52E5A44EA}">
      <dgm:prSet/>
      <dgm:spPr/>
      <dgm:t>
        <a:bodyPr/>
        <a:lstStyle/>
        <a:p>
          <a:r>
            <a:rPr lang="en-US"/>
            <a:t>• Wellbeing: subjective and objective quality of life indicators (ONS, 2023).</a:t>
          </a:r>
        </a:p>
      </dgm:t>
    </dgm:pt>
    <dgm:pt modelId="{BD9B69B6-1128-4820-8EA6-7628D2F41310}" type="parTrans" cxnId="{921A3ADE-5030-4EC0-A4D5-9376727829EA}">
      <dgm:prSet/>
      <dgm:spPr/>
      <dgm:t>
        <a:bodyPr/>
        <a:lstStyle/>
        <a:p>
          <a:endParaRPr lang="en-US"/>
        </a:p>
      </dgm:t>
    </dgm:pt>
    <dgm:pt modelId="{A09B5F2F-DDEC-4144-8EB1-D71E8F81163E}" type="sibTrans" cxnId="{921A3ADE-5030-4EC0-A4D5-9376727829EA}">
      <dgm:prSet/>
      <dgm:spPr/>
      <dgm:t>
        <a:bodyPr/>
        <a:lstStyle/>
        <a:p>
          <a:endParaRPr lang="en-US"/>
        </a:p>
      </dgm:t>
    </dgm:pt>
    <dgm:pt modelId="{89DCAC46-8C0A-43D2-BDB6-8D26C756DB6E}">
      <dgm:prSet/>
      <dgm:spPr/>
      <dgm:t>
        <a:bodyPr/>
        <a:lstStyle/>
        <a:p>
          <a:r>
            <a:rPr lang="en-US"/>
            <a:t>• Sustainable Development: meeting current needs without harming future generations (Brundtland, 1987).</a:t>
          </a:r>
        </a:p>
      </dgm:t>
    </dgm:pt>
    <dgm:pt modelId="{D7B53487-1BC6-40F4-A5D5-407BC3A4FAB9}" type="parTrans" cxnId="{1B71E688-D23B-48B1-801A-41A36AC3B0E1}">
      <dgm:prSet/>
      <dgm:spPr/>
      <dgm:t>
        <a:bodyPr/>
        <a:lstStyle/>
        <a:p>
          <a:endParaRPr lang="en-US"/>
        </a:p>
      </dgm:t>
    </dgm:pt>
    <dgm:pt modelId="{9E148609-1ACF-4252-8DA9-98175847B163}" type="sibTrans" cxnId="{1B71E688-D23B-48B1-801A-41A36AC3B0E1}">
      <dgm:prSet/>
      <dgm:spPr/>
      <dgm:t>
        <a:bodyPr/>
        <a:lstStyle/>
        <a:p>
          <a:endParaRPr lang="en-US"/>
        </a:p>
      </dgm:t>
    </dgm:pt>
    <dgm:pt modelId="{44FA2D31-16FB-4AE7-B7C5-D2DDC6D5B51C}">
      <dgm:prSet/>
      <dgm:spPr/>
      <dgm:t>
        <a:bodyPr/>
        <a:lstStyle/>
        <a:p>
          <a:r>
            <a:rPr lang="en-US"/>
            <a:t>• Interconnected: sustainable systems support health and wellbeing.</a:t>
          </a:r>
        </a:p>
      </dgm:t>
    </dgm:pt>
    <dgm:pt modelId="{2D482228-E78A-4EF0-A3BC-DA94013BB618}" type="parTrans" cxnId="{94678942-CA6E-48C2-9D65-29B866B581EB}">
      <dgm:prSet/>
      <dgm:spPr/>
      <dgm:t>
        <a:bodyPr/>
        <a:lstStyle/>
        <a:p>
          <a:endParaRPr lang="en-US"/>
        </a:p>
      </dgm:t>
    </dgm:pt>
    <dgm:pt modelId="{D4D04F7C-23FC-4D9E-8E17-D368C14B91B7}" type="sibTrans" cxnId="{94678942-CA6E-48C2-9D65-29B866B581EB}">
      <dgm:prSet/>
      <dgm:spPr/>
      <dgm:t>
        <a:bodyPr/>
        <a:lstStyle/>
        <a:p>
          <a:endParaRPr lang="en-US"/>
        </a:p>
      </dgm:t>
    </dgm:pt>
    <dgm:pt modelId="{12F41E9B-EB0C-4D9E-BBD4-1D025C2A8646}" type="pres">
      <dgm:prSet presAssocID="{BC0B6D13-71C8-4492-9794-5FBA916FAC6F}" presName="linear" presStyleCnt="0">
        <dgm:presLayoutVars>
          <dgm:animLvl val="lvl"/>
          <dgm:resizeHandles val="exact"/>
        </dgm:presLayoutVars>
      </dgm:prSet>
      <dgm:spPr/>
    </dgm:pt>
    <dgm:pt modelId="{6C52AB54-8D82-4172-9DB2-2F558AC2B512}" type="pres">
      <dgm:prSet presAssocID="{931F8E0F-AA84-49E6-8233-E68033379F0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C0CEAE5-E2C8-412F-919F-F2685C830296}" type="pres">
      <dgm:prSet presAssocID="{9851F1FD-9962-431A-BDF4-FA5A1A00358A}" presName="spacer" presStyleCnt="0"/>
      <dgm:spPr/>
    </dgm:pt>
    <dgm:pt modelId="{80BDB0F1-0417-4515-B6F8-BB6B4384C255}" type="pres">
      <dgm:prSet presAssocID="{810F7A86-2984-4629-9A0C-F3C52E5A44E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FA1E899-8F7A-4A2C-880F-11517EC9738B}" type="pres">
      <dgm:prSet presAssocID="{A09B5F2F-DDEC-4144-8EB1-D71E8F81163E}" presName="spacer" presStyleCnt="0"/>
      <dgm:spPr/>
    </dgm:pt>
    <dgm:pt modelId="{5267879A-CFDD-4114-AE2D-35A806854000}" type="pres">
      <dgm:prSet presAssocID="{89DCAC46-8C0A-43D2-BDB6-8D26C756DB6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D3635E1-5EF1-4048-9F23-87D905D5F360}" type="pres">
      <dgm:prSet presAssocID="{9E148609-1ACF-4252-8DA9-98175847B163}" presName="spacer" presStyleCnt="0"/>
      <dgm:spPr/>
    </dgm:pt>
    <dgm:pt modelId="{79A58C4F-91B0-49A7-8BB2-C42E71043D17}" type="pres">
      <dgm:prSet presAssocID="{44FA2D31-16FB-4AE7-B7C5-D2DDC6D5B51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DF2C902-7C2D-4E03-A143-11D5E0D9A568}" type="presOf" srcId="{89DCAC46-8C0A-43D2-BDB6-8D26C756DB6E}" destId="{5267879A-CFDD-4114-AE2D-35A806854000}" srcOrd="0" destOrd="0" presId="urn:microsoft.com/office/officeart/2005/8/layout/vList2"/>
    <dgm:cxn modelId="{12931E21-81F7-4533-89F4-095D525DC29A}" type="presOf" srcId="{931F8E0F-AA84-49E6-8233-E68033379F06}" destId="{6C52AB54-8D82-4172-9DB2-2F558AC2B512}" srcOrd="0" destOrd="0" presId="urn:microsoft.com/office/officeart/2005/8/layout/vList2"/>
    <dgm:cxn modelId="{341C9B24-310C-4978-9160-442EA7906D8A}" type="presOf" srcId="{44FA2D31-16FB-4AE7-B7C5-D2DDC6D5B51C}" destId="{79A58C4F-91B0-49A7-8BB2-C42E71043D17}" srcOrd="0" destOrd="0" presId="urn:microsoft.com/office/officeart/2005/8/layout/vList2"/>
    <dgm:cxn modelId="{94678942-CA6E-48C2-9D65-29B866B581EB}" srcId="{BC0B6D13-71C8-4492-9794-5FBA916FAC6F}" destId="{44FA2D31-16FB-4AE7-B7C5-D2DDC6D5B51C}" srcOrd="3" destOrd="0" parTransId="{2D482228-E78A-4EF0-A3BC-DA94013BB618}" sibTransId="{D4D04F7C-23FC-4D9E-8E17-D368C14B91B7}"/>
    <dgm:cxn modelId="{E9452C43-52F6-44E3-AABF-95C370E2EE0B}" srcId="{BC0B6D13-71C8-4492-9794-5FBA916FAC6F}" destId="{931F8E0F-AA84-49E6-8233-E68033379F06}" srcOrd="0" destOrd="0" parTransId="{4E4E6056-9A51-446A-B13B-BBF440D5DA38}" sibTransId="{9851F1FD-9962-431A-BDF4-FA5A1A00358A}"/>
    <dgm:cxn modelId="{1B71E688-D23B-48B1-801A-41A36AC3B0E1}" srcId="{BC0B6D13-71C8-4492-9794-5FBA916FAC6F}" destId="{89DCAC46-8C0A-43D2-BDB6-8D26C756DB6E}" srcOrd="2" destOrd="0" parTransId="{D7B53487-1BC6-40F4-A5D5-407BC3A4FAB9}" sibTransId="{9E148609-1ACF-4252-8DA9-98175847B163}"/>
    <dgm:cxn modelId="{A0AF9EA5-B03A-4CFB-9F70-01E1B77D6487}" type="presOf" srcId="{BC0B6D13-71C8-4492-9794-5FBA916FAC6F}" destId="{12F41E9B-EB0C-4D9E-BBD4-1D025C2A8646}" srcOrd="0" destOrd="0" presId="urn:microsoft.com/office/officeart/2005/8/layout/vList2"/>
    <dgm:cxn modelId="{E3C7BDCD-75E3-426E-BD8D-384942110A95}" type="presOf" srcId="{810F7A86-2984-4629-9A0C-F3C52E5A44EA}" destId="{80BDB0F1-0417-4515-B6F8-BB6B4384C255}" srcOrd="0" destOrd="0" presId="urn:microsoft.com/office/officeart/2005/8/layout/vList2"/>
    <dgm:cxn modelId="{921A3ADE-5030-4EC0-A4D5-9376727829EA}" srcId="{BC0B6D13-71C8-4492-9794-5FBA916FAC6F}" destId="{810F7A86-2984-4629-9A0C-F3C52E5A44EA}" srcOrd="1" destOrd="0" parTransId="{BD9B69B6-1128-4820-8EA6-7628D2F41310}" sibTransId="{A09B5F2F-DDEC-4144-8EB1-D71E8F81163E}"/>
    <dgm:cxn modelId="{B921B65C-2862-4702-A64C-2A0FC65775C2}" type="presParOf" srcId="{12F41E9B-EB0C-4D9E-BBD4-1D025C2A8646}" destId="{6C52AB54-8D82-4172-9DB2-2F558AC2B512}" srcOrd="0" destOrd="0" presId="urn:microsoft.com/office/officeart/2005/8/layout/vList2"/>
    <dgm:cxn modelId="{08B04AC3-447B-4521-9658-7A99A80BE020}" type="presParOf" srcId="{12F41E9B-EB0C-4D9E-BBD4-1D025C2A8646}" destId="{9C0CEAE5-E2C8-412F-919F-F2685C830296}" srcOrd="1" destOrd="0" presId="urn:microsoft.com/office/officeart/2005/8/layout/vList2"/>
    <dgm:cxn modelId="{805BDF2B-13F4-4133-855B-9F32FE4972C1}" type="presParOf" srcId="{12F41E9B-EB0C-4D9E-BBD4-1D025C2A8646}" destId="{80BDB0F1-0417-4515-B6F8-BB6B4384C255}" srcOrd="2" destOrd="0" presId="urn:microsoft.com/office/officeart/2005/8/layout/vList2"/>
    <dgm:cxn modelId="{DDB535FF-0074-44DD-AA57-4A1596451A17}" type="presParOf" srcId="{12F41E9B-EB0C-4D9E-BBD4-1D025C2A8646}" destId="{EFA1E899-8F7A-4A2C-880F-11517EC9738B}" srcOrd="3" destOrd="0" presId="urn:microsoft.com/office/officeart/2005/8/layout/vList2"/>
    <dgm:cxn modelId="{47EDA82A-F070-471D-853F-6475C5088C7C}" type="presParOf" srcId="{12F41E9B-EB0C-4D9E-BBD4-1D025C2A8646}" destId="{5267879A-CFDD-4114-AE2D-35A806854000}" srcOrd="4" destOrd="0" presId="urn:microsoft.com/office/officeart/2005/8/layout/vList2"/>
    <dgm:cxn modelId="{C8BC86A3-CCF5-4FFB-B5C2-C0CC9DD73AAD}" type="presParOf" srcId="{12F41E9B-EB0C-4D9E-BBD4-1D025C2A8646}" destId="{CD3635E1-5EF1-4048-9F23-87D905D5F360}" srcOrd="5" destOrd="0" presId="urn:microsoft.com/office/officeart/2005/8/layout/vList2"/>
    <dgm:cxn modelId="{A4173F60-4DAA-4AA1-ABD1-F1968D1A4E43}" type="presParOf" srcId="{12F41E9B-EB0C-4D9E-BBD4-1D025C2A8646}" destId="{79A58C4F-91B0-49A7-8BB2-C42E71043D1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50F2909-2C33-4BC6-965D-B553452F6FB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2EDE999-D088-402C-A5B1-4E1D2C45F03C}">
      <dgm:prSet/>
      <dgm:spPr/>
      <dgm:t>
        <a:bodyPr/>
        <a:lstStyle/>
        <a:p>
          <a:r>
            <a:rPr lang="en-GB"/>
            <a:t>Workforce shortages and burnout (NHS Confederation, 2022).</a:t>
          </a:r>
          <a:endParaRPr lang="en-US"/>
        </a:p>
      </dgm:t>
    </dgm:pt>
    <dgm:pt modelId="{E339B789-EA3F-41D1-A858-14FEBA97A85A}" type="parTrans" cxnId="{494353CE-071F-4B58-8E91-1511D781805F}">
      <dgm:prSet/>
      <dgm:spPr/>
      <dgm:t>
        <a:bodyPr/>
        <a:lstStyle/>
        <a:p>
          <a:endParaRPr lang="en-US"/>
        </a:p>
      </dgm:t>
    </dgm:pt>
    <dgm:pt modelId="{E6B89452-07BB-4FF9-ADE1-6AA52276856C}" type="sibTrans" cxnId="{494353CE-071F-4B58-8E91-1511D781805F}">
      <dgm:prSet/>
      <dgm:spPr/>
      <dgm:t>
        <a:bodyPr/>
        <a:lstStyle/>
        <a:p>
          <a:endParaRPr lang="en-US"/>
        </a:p>
      </dgm:t>
    </dgm:pt>
    <dgm:pt modelId="{9AF15DEC-915D-400F-8E95-17646C2BE647}">
      <dgm:prSet/>
      <dgm:spPr/>
      <dgm:t>
        <a:bodyPr/>
        <a:lstStyle/>
        <a:p>
          <a:r>
            <a:rPr lang="en-GB" dirty="0"/>
            <a:t>Short-term priorities hinder long-term sustainability (The King’s Fund, 2023).</a:t>
          </a:r>
          <a:endParaRPr lang="en-US" dirty="0"/>
        </a:p>
      </dgm:t>
    </dgm:pt>
    <dgm:pt modelId="{C40C6994-54C6-44D1-BE0C-87453417AC82}" type="parTrans" cxnId="{0AD73F46-677F-48EC-87B3-53669826A159}">
      <dgm:prSet/>
      <dgm:spPr/>
      <dgm:t>
        <a:bodyPr/>
        <a:lstStyle/>
        <a:p>
          <a:endParaRPr lang="en-US"/>
        </a:p>
      </dgm:t>
    </dgm:pt>
    <dgm:pt modelId="{2A6B96C6-4EB3-46DA-8DDE-89A20DEAA78D}" type="sibTrans" cxnId="{0AD73F46-677F-48EC-87B3-53669826A159}">
      <dgm:prSet/>
      <dgm:spPr/>
      <dgm:t>
        <a:bodyPr/>
        <a:lstStyle/>
        <a:p>
          <a:endParaRPr lang="en-US"/>
        </a:p>
      </dgm:t>
    </dgm:pt>
    <dgm:pt modelId="{C58ECD6C-63EA-4B62-AD66-EB1682E61B12}">
      <dgm:prSet/>
      <dgm:spPr/>
      <dgm:t>
        <a:bodyPr/>
        <a:lstStyle/>
        <a:p>
          <a:r>
            <a:rPr lang="en-GB"/>
            <a:t>Funding gaps in mental health and sustainability.</a:t>
          </a:r>
          <a:endParaRPr lang="en-US"/>
        </a:p>
      </dgm:t>
    </dgm:pt>
    <dgm:pt modelId="{B4EB5F82-3FBC-47EF-82A5-C4A5857A9AEA}" type="parTrans" cxnId="{16ED4D7B-BC64-48F7-94F2-6A56820E2127}">
      <dgm:prSet/>
      <dgm:spPr/>
      <dgm:t>
        <a:bodyPr/>
        <a:lstStyle/>
        <a:p>
          <a:endParaRPr lang="en-US"/>
        </a:p>
      </dgm:t>
    </dgm:pt>
    <dgm:pt modelId="{8BA65210-D9C5-435F-8A46-6B008D7712E3}" type="sibTrans" cxnId="{16ED4D7B-BC64-48F7-94F2-6A56820E2127}">
      <dgm:prSet/>
      <dgm:spPr/>
      <dgm:t>
        <a:bodyPr/>
        <a:lstStyle/>
        <a:p>
          <a:endParaRPr lang="en-US"/>
        </a:p>
      </dgm:t>
    </dgm:pt>
    <dgm:pt modelId="{DF3F3BC7-0A27-4E7F-8872-C5DB8E1E4EAA}">
      <dgm:prSet/>
      <dgm:spPr/>
      <dgm:t>
        <a:bodyPr/>
        <a:lstStyle/>
        <a:p>
          <a:r>
            <a:rPr lang="en-GB"/>
            <a:t>Need for stronger collaboration across sectors.</a:t>
          </a:r>
          <a:endParaRPr lang="en-US"/>
        </a:p>
      </dgm:t>
    </dgm:pt>
    <dgm:pt modelId="{4F4045B0-8745-4C2D-B780-E9AC3DA401B8}" type="parTrans" cxnId="{E49C3A5D-085A-4212-B580-9C946778F063}">
      <dgm:prSet/>
      <dgm:spPr/>
      <dgm:t>
        <a:bodyPr/>
        <a:lstStyle/>
        <a:p>
          <a:endParaRPr lang="en-US"/>
        </a:p>
      </dgm:t>
    </dgm:pt>
    <dgm:pt modelId="{F9E20165-DC8C-4319-A9AC-44D31C4FFC44}" type="sibTrans" cxnId="{E49C3A5D-085A-4212-B580-9C946778F063}">
      <dgm:prSet/>
      <dgm:spPr/>
      <dgm:t>
        <a:bodyPr/>
        <a:lstStyle/>
        <a:p>
          <a:endParaRPr lang="en-US"/>
        </a:p>
      </dgm:t>
    </dgm:pt>
    <dgm:pt modelId="{D5AADCE5-2122-4845-9AE6-A648CCE7EED0}" type="pres">
      <dgm:prSet presAssocID="{150F2909-2C33-4BC6-965D-B553452F6FB0}" presName="root" presStyleCnt="0">
        <dgm:presLayoutVars>
          <dgm:dir/>
          <dgm:resizeHandles val="exact"/>
        </dgm:presLayoutVars>
      </dgm:prSet>
      <dgm:spPr/>
    </dgm:pt>
    <dgm:pt modelId="{0AB8EA4C-69DF-459C-91CE-C3328F5515C6}" type="pres">
      <dgm:prSet presAssocID="{D2EDE999-D088-402C-A5B1-4E1D2C45F03C}" presName="compNode" presStyleCnt="0"/>
      <dgm:spPr/>
    </dgm:pt>
    <dgm:pt modelId="{EA099810-4502-40B2-A300-674924578D2E}" type="pres">
      <dgm:prSet presAssocID="{D2EDE999-D088-402C-A5B1-4E1D2C45F03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00F52A14-79DE-4E4F-8A09-163E0F3E4E99}" type="pres">
      <dgm:prSet presAssocID="{D2EDE999-D088-402C-A5B1-4E1D2C45F03C}" presName="spaceRect" presStyleCnt="0"/>
      <dgm:spPr/>
    </dgm:pt>
    <dgm:pt modelId="{4F2610E0-1247-4193-896E-3A1E62543629}" type="pres">
      <dgm:prSet presAssocID="{D2EDE999-D088-402C-A5B1-4E1D2C45F03C}" presName="textRect" presStyleLbl="revTx" presStyleIdx="0" presStyleCnt="4">
        <dgm:presLayoutVars>
          <dgm:chMax val="1"/>
          <dgm:chPref val="1"/>
        </dgm:presLayoutVars>
      </dgm:prSet>
      <dgm:spPr/>
    </dgm:pt>
    <dgm:pt modelId="{14C03F64-FBD6-4DBE-B70C-1E8A6DE91CF3}" type="pres">
      <dgm:prSet presAssocID="{E6B89452-07BB-4FF9-ADE1-6AA52276856C}" presName="sibTrans" presStyleCnt="0"/>
      <dgm:spPr/>
    </dgm:pt>
    <dgm:pt modelId="{E90D91A3-BD98-4241-AFD2-1C5ED34F683B}" type="pres">
      <dgm:prSet presAssocID="{9AF15DEC-915D-400F-8E95-17646C2BE647}" presName="compNode" presStyleCnt="0"/>
      <dgm:spPr/>
    </dgm:pt>
    <dgm:pt modelId="{72B018FC-0172-4A77-BD16-4E33333765F2}" type="pres">
      <dgm:prSet presAssocID="{9AF15DEC-915D-400F-8E95-17646C2BE64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3838E073-F635-4366-9780-2318D82ACCEA}" type="pres">
      <dgm:prSet presAssocID="{9AF15DEC-915D-400F-8E95-17646C2BE647}" presName="spaceRect" presStyleCnt="0"/>
      <dgm:spPr/>
    </dgm:pt>
    <dgm:pt modelId="{CD64ABD1-5EB6-45FE-829D-2AB021DEE01B}" type="pres">
      <dgm:prSet presAssocID="{9AF15DEC-915D-400F-8E95-17646C2BE647}" presName="textRect" presStyleLbl="revTx" presStyleIdx="1" presStyleCnt="4">
        <dgm:presLayoutVars>
          <dgm:chMax val="1"/>
          <dgm:chPref val="1"/>
        </dgm:presLayoutVars>
      </dgm:prSet>
      <dgm:spPr/>
    </dgm:pt>
    <dgm:pt modelId="{C07CB1A8-AD1C-4381-8E1A-6F2A2446B552}" type="pres">
      <dgm:prSet presAssocID="{2A6B96C6-4EB3-46DA-8DDE-89A20DEAA78D}" presName="sibTrans" presStyleCnt="0"/>
      <dgm:spPr/>
    </dgm:pt>
    <dgm:pt modelId="{499AAA8A-7426-4A44-9AB4-50B006723096}" type="pres">
      <dgm:prSet presAssocID="{C58ECD6C-63EA-4B62-AD66-EB1682E61B12}" presName="compNode" presStyleCnt="0"/>
      <dgm:spPr/>
    </dgm:pt>
    <dgm:pt modelId="{21CB42AB-82EC-46A9-A47C-7B8836678838}" type="pres">
      <dgm:prSet presAssocID="{C58ECD6C-63EA-4B62-AD66-EB1682E61B1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883B7CC0-103A-4D2F-9883-E2B4BD132292}" type="pres">
      <dgm:prSet presAssocID="{C58ECD6C-63EA-4B62-AD66-EB1682E61B12}" presName="spaceRect" presStyleCnt="0"/>
      <dgm:spPr/>
    </dgm:pt>
    <dgm:pt modelId="{422581A8-B110-477B-876A-22B78A288725}" type="pres">
      <dgm:prSet presAssocID="{C58ECD6C-63EA-4B62-AD66-EB1682E61B12}" presName="textRect" presStyleLbl="revTx" presStyleIdx="2" presStyleCnt="4">
        <dgm:presLayoutVars>
          <dgm:chMax val="1"/>
          <dgm:chPref val="1"/>
        </dgm:presLayoutVars>
      </dgm:prSet>
      <dgm:spPr/>
    </dgm:pt>
    <dgm:pt modelId="{D2B29E3F-2BCA-4BDF-9D25-D934039B6D95}" type="pres">
      <dgm:prSet presAssocID="{8BA65210-D9C5-435F-8A46-6B008D7712E3}" presName="sibTrans" presStyleCnt="0"/>
      <dgm:spPr/>
    </dgm:pt>
    <dgm:pt modelId="{2B4C4B1C-1887-4D7F-A84F-DB14B37C7B34}" type="pres">
      <dgm:prSet presAssocID="{DF3F3BC7-0A27-4E7F-8872-C5DB8E1E4EAA}" presName="compNode" presStyleCnt="0"/>
      <dgm:spPr/>
    </dgm:pt>
    <dgm:pt modelId="{8E9947C4-2EE3-4BE7-9B4E-470F0D61D51C}" type="pres">
      <dgm:prSet presAssocID="{DF3F3BC7-0A27-4E7F-8872-C5DB8E1E4EA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5E1ED55-5B12-490F-8516-541B533ECA58}" type="pres">
      <dgm:prSet presAssocID="{DF3F3BC7-0A27-4E7F-8872-C5DB8E1E4EAA}" presName="spaceRect" presStyleCnt="0"/>
      <dgm:spPr/>
    </dgm:pt>
    <dgm:pt modelId="{138A6996-0D5D-48F7-AD3B-256A7671A17C}" type="pres">
      <dgm:prSet presAssocID="{DF3F3BC7-0A27-4E7F-8872-C5DB8E1E4EA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2659F2B-7AC7-40EE-9409-DE9415C697D3}" type="presOf" srcId="{DF3F3BC7-0A27-4E7F-8872-C5DB8E1E4EAA}" destId="{138A6996-0D5D-48F7-AD3B-256A7671A17C}" srcOrd="0" destOrd="0" presId="urn:microsoft.com/office/officeart/2018/2/layout/IconLabelList"/>
    <dgm:cxn modelId="{E49C3A5D-085A-4212-B580-9C946778F063}" srcId="{150F2909-2C33-4BC6-965D-B553452F6FB0}" destId="{DF3F3BC7-0A27-4E7F-8872-C5DB8E1E4EAA}" srcOrd="3" destOrd="0" parTransId="{4F4045B0-8745-4C2D-B780-E9AC3DA401B8}" sibTransId="{F9E20165-DC8C-4319-A9AC-44D31C4FFC44}"/>
    <dgm:cxn modelId="{C6413A64-90B4-4C15-B42F-81CFB551BD99}" type="presOf" srcId="{D2EDE999-D088-402C-A5B1-4E1D2C45F03C}" destId="{4F2610E0-1247-4193-896E-3A1E62543629}" srcOrd="0" destOrd="0" presId="urn:microsoft.com/office/officeart/2018/2/layout/IconLabelList"/>
    <dgm:cxn modelId="{0AD73F46-677F-48EC-87B3-53669826A159}" srcId="{150F2909-2C33-4BC6-965D-B553452F6FB0}" destId="{9AF15DEC-915D-400F-8E95-17646C2BE647}" srcOrd="1" destOrd="0" parTransId="{C40C6994-54C6-44D1-BE0C-87453417AC82}" sibTransId="{2A6B96C6-4EB3-46DA-8DDE-89A20DEAA78D}"/>
    <dgm:cxn modelId="{A958CA67-3F52-4F8B-B25A-678BEBF198B7}" type="presOf" srcId="{150F2909-2C33-4BC6-965D-B553452F6FB0}" destId="{D5AADCE5-2122-4845-9AE6-A648CCE7EED0}" srcOrd="0" destOrd="0" presId="urn:microsoft.com/office/officeart/2018/2/layout/IconLabelList"/>
    <dgm:cxn modelId="{665A976E-D015-4887-B427-9574AB384803}" type="presOf" srcId="{9AF15DEC-915D-400F-8E95-17646C2BE647}" destId="{CD64ABD1-5EB6-45FE-829D-2AB021DEE01B}" srcOrd="0" destOrd="0" presId="urn:microsoft.com/office/officeart/2018/2/layout/IconLabelList"/>
    <dgm:cxn modelId="{16ED4D7B-BC64-48F7-94F2-6A56820E2127}" srcId="{150F2909-2C33-4BC6-965D-B553452F6FB0}" destId="{C58ECD6C-63EA-4B62-AD66-EB1682E61B12}" srcOrd="2" destOrd="0" parTransId="{B4EB5F82-3FBC-47EF-82A5-C4A5857A9AEA}" sibTransId="{8BA65210-D9C5-435F-8A46-6B008D7712E3}"/>
    <dgm:cxn modelId="{494353CE-071F-4B58-8E91-1511D781805F}" srcId="{150F2909-2C33-4BC6-965D-B553452F6FB0}" destId="{D2EDE999-D088-402C-A5B1-4E1D2C45F03C}" srcOrd="0" destOrd="0" parTransId="{E339B789-EA3F-41D1-A858-14FEBA97A85A}" sibTransId="{E6B89452-07BB-4FF9-ADE1-6AA52276856C}"/>
    <dgm:cxn modelId="{E991E9D9-F7BF-4B48-957C-58ADE12030B7}" type="presOf" srcId="{C58ECD6C-63EA-4B62-AD66-EB1682E61B12}" destId="{422581A8-B110-477B-876A-22B78A288725}" srcOrd="0" destOrd="0" presId="urn:microsoft.com/office/officeart/2018/2/layout/IconLabelList"/>
    <dgm:cxn modelId="{D7F8A7BF-8922-4BE8-8A4A-A21A4D4474E0}" type="presParOf" srcId="{D5AADCE5-2122-4845-9AE6-A648CCE7EED0}" destId="{0AB8EA4C-69DF-459C-91CE-C3328F5515C6}" srcOrd="0" destOrd="0" presId="urn:microsoft.com/office/officeart/2018/2/layout/IconLabelList"/>
    <dgm:cxn modelId="{E80A0AB8-C2A5-4EEF-B4BA-9CB22CE5AA1D}" type="presParOf" srcId="{0AB8EA4C-69DF-459C-91CE-C3328F5515C6}" destId="{EA099810-4502-40B2-A300-674924578D2E}" srcOrd="0" destOrd="0" presId="urn:microsoft.com/office/officeart/2018/2/layout/IconLabelList"/>
    <dgm:cxn modelId="{CBBC7115-3420-496C-92BF-4B0CDB38D3E0}" type="presParOf" srcId="{0AB8EA4C-69DF-459C-91CE-C3328F5515C6}" destId="{00F52A14-79DE-4E4F-8A09-163E0F3E4E99}" srcOrd="1" destOrd="0" presId="urn:microsoft.com/office/officeart/2018/2/layout/IconLabelList"/>
    <dgm:cxn modelId="{04D54E6F-2BEC-4A37-9BBB-FBCDE0E7A0CF}" type="presParOf" srcId="{0AB8EA4C-69DF-459C-91CE-C3328F5515C6}" destId="{4F2610E0-1247-4193-896E-3A1E62543629}" srcOrd="2" destOrd="0" presId="urn:microsoft.com/office/officeart/2018/2/layout/IconLabelList"/>
    <dgm:cxn modelId="{A478CA9F-CB14-4E44-B9FA-1CE9972A5397}" type="presParOf" srcId="{D5AADCE5-2122-4845-9AE6-A648CCE7EED0}" destId="{14C03F64-FBD6-4DBE-B70C-1E8A6DE91CF3}" srcOrd="1" destOrd="0" presId="urn:microsoft.com/office/officeart/2018/2/layout/IconLabelList"/>
    <dgm:cxn modelId="{D9020F5B-EF2B-47AF-A3CD-D9C16892FD89}" type="presParOf" srcId="{D5AADCE5-2122-4845-9AE6-A648CCE7EED0}" destId="{E90D91A3-BD98-4241-AFD2-1C5ED34F683B}" srcOrd="2" destOrd="0" presId="urn:microsoft.com/office/officeart/2018/2/layout/IconLabelList"/>
    <dgm:cxn modelId="{C619DCE9-874A-46AD-B2E4-30A6828977F1}" type="presParOf" srcId="{E90D91A3-BD98-4241-AFD2-1C5ED34F683B}" destId="{72B018FC-0172-4A77-BD16-4E33333765F2}" srcOrd="0" destOrd="0" presId="urn:microsoft.com/office/officeart/2018/2/layout/IconLabelList"/>
    <dgm:cxn modelId="{0B31CAB3-840B-4248-AE89-21F671CD196E}" type="presParOf" srcId="{E90D91A3-BD98-4241-AFD2-1C5ED34F683B}" destId="{3838E073-F635-4366-9780-2318D82ACCEA}" srcOrd="1" destOrd="0" presId="urn:microsoft.com/office/officeart/2018/2/layout/IconLabelList"/>
    <dgm:cxn modelId="{0B2DA196-B022-44BF-9918-5ABD1553BADE}" type="presParOf" srcId="{E90D91A3-BD98-4241-AFD2-1C5ED34F683B}" destId="{CD64ABD1-5EB6-45FE-829D-2AB021DEE01B}" srcOrd="2" destOrd="0" presId="urn:microsoft.com/office/officeart/2018/2/layout/IconLabelList"/>
    <dgm:cxn modelId="{EF95302E-7DB4-41E4-B3FE-861471851BD8}" type="presParOf" srcId="{D5AADCE5-2122-4845-9AE6-A648CCE7EED0}" destId="{C07CB1A8-AD1C-4381-8E1A-6F2A2446B552}" srcOrd="3" destOrd="0" presId="urn:microsoft.com/office/officeart/2018/2/layout/IconLabelList"/>
    <dgm:cxn modelId="{AFB52397-AB13-444F-B6BF-FAD9441AAAFF}" type="presParOf" srcId="{D5AADCE5-2122-4845-9AE6-A648CCE7EED0}" destId="{499AAA8A-7426-4A44-9AB4-50B006723096}" srcOrd="4" destOrd="0" presId="urn:microsoft.com/office/officeart/2018/2/layout/IconLabelList"/>
    <dgm:cxn modelId="{0EA4925F-0A8B-4C58-A650-A250A1B37A06}" type="presParOf" srcId="{499AAA8A-7426-4A44-9AB4-50B006723096}" destId="{21CB42AB-82EC-46A9-A47C-7B8836678838}" srcOrd="0" destOrd="0" presId="urn:microsoft.com/office/officeart/2018/2/layout/IconLabelList"/>
    <dgm:cxn modelId="{08EBA0F1-BB48-4398-980F-003777659B4E}" type="presParOf" srcId="{499AAA8A-7426-4A44-9AB4-50B006723096}" destId="{883B7CC0-103A-4D2F-9883-E2B4BD132292}" srcOrd="1" destOrd="0" presId="urn:microsoft.com/office/officeart/2018/2/layout/IconLabelList"/>
    <dgm:cxn modelId="{76CA07C3-4F3E-42D5-9A87-4A0175AA6117}" type="presParOf" srcId="{499AAA8A-7426-4A44-9AB4-50B006723096}" destId="{422581A8-B110-477B-876A-22B78A288725}" srcOrd="2" destOrd="0" presId="urn:microsoft.com/office/officeart/2018/2/layout/IconLabelList"/>
    <dgm:cxn modelId="{0CD35094-EE8A-4C63-A22C-1F9BD4CEFBDB}" type="presParOf" srcId="{D5AADCE5-2122-4845-9AE6-A648CCE7EED0}" destId="{D2B29E3F-2BCA-4BDF-9D25-D934039B6D95}" srcOrd="5" destOrd="0" presId="urn:microsoft.com/office/officeart/2018/2/layout/IconLabelList"/>
    <dgm:cxn modelId="{09FD4E40-C5BC-4F31-AF20-EBCFFE9ABE06}" type="presParOf" srcId="{D5AADCE5-2122-4845-9AE6-A648CCE7EED0}" destId="{2B4C4B1C-1887-4D7F-A84F-DB14B37C7B34}" srcOrd="6" destOrd="0" presId="urn:microsoft.com/office/officeart/2018/2/layout/IconLabelList"/>
    <dgm:cxn modelId="{5C9BDB0C-FE66-4D40-8BB0-C7150567089F}" type="presParOf" srcId="{2B4C4B1C-1887-4D7F-A84F-DB14B37C7B34}" destId="{8E9947C4-2EE3-4BE7-9B4E-470F0D61D51C}" srcOrd="0" destOrd="0" presId="urn:microsoft.com/office/officeart/2018/2/layout/IconLabelList"/>
    <dgm:cxn modelId="{063F2D76-D734-4C5E-B581-A3287FB1084A}" type="presParOf" srcId="{2B4C4B1C-1887-4D7F-A84F-DB14B37C7B34}" destId="{F5E1ED55-5B12-490F-8516-541B533ECA58}" srcOrd="1" destOrd="0" presId="urn:microsoft.com/office/officeart/2018/2/layout/IconLabelList"/>
    <dgm:cxn modelId="{FB863843-61DA-419B-9B65-EC0A7D7B5745}" type="presParOf" srcId="{2B4C4B1C-1887-4D7F-A84F-DB14B37C7B34}" destId="{138A6996-0D5D-48F7-AD3B-256A7671A17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A144A3D-D982-4DC7-AE3F-D9A97A2E66DD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5A93B10E-FF10-4705-953B-0DBC9747A7DA}">
      <dgm:prSet/>
      <dgm:spPr/>
      <dgm:t>
        <a:bodyPr/>
        <a:lstStyle/>
        <a:p>
          <a:r>
            <a:rPr lang="en-GB"/>
            <a:t>Digital Health &amp; AI: enhances access and reduces carbon footprint.</a:t>
          </a:r>
          <a:endParaRPr lang="en-US"/>
        </a:p>
      </dgm:t>
    </dgm:pt>
    <dgm:pt modelId="{D53FCFDD-6D23-41D8-9A7B-995DD3AF88D3}" type="parTrans" cxnId="{EFAD2C55-1D45-469B-8CB9-D5E3BCA9295C}">
      <dgm:prSet/>
      <dgm:spPr/>
      <dgm:t>
        <a:bodyPr/>
        <a:lstStyle/>
        <a:p>
          <a:endParaRPr lang="en-US"/>
        </a:p>
      </dgm:t>
    </dgm:pt>
    <dgm:pt modelId="{60954445-D609-4D60-AD2F-6E38CA40076C}" type="sibTrans" cxnId="{EFAD2C55-1D45-469B-8CB9-D5E3BCA9295C}">
      <dgm:prSet/>
      <dgm:spPr/>
      <dgm:t>
        <a:bodyPr/>
        <a:lstStyle/>
        <a:p>
          <a:endParaRPr lang="en-US"/>
        </a:p>
      </dgm:t>
    </dgm:pt>
    <dgm:pt modelId="{3EB587E1-BBFC-47EB-BE2D-C8DA65887587}">
      <dgm:prSet/>
      <dgm:spPr/>
      <dgm:t>
        <a:bodyPr/>
        <a:lstStyle/>
        <a:p>
          <a:r>
            <a:rPr lang="en-GB"/>
            <a:t>Social Prescribing: links health and community wellbeing (PHE, 2019).</a:t>
          </a:r>
          <a:endParaRPr lang="en-US"/>
        </a:p>
      </dgm:t>
    </dgm:pt>
    <dgm:pt modelId="{BEC62F6E-A0AE-4F17-8741-049E9F55B3AA}" type="parTrans" cxnId="{2C662E60-9818-4EFB-89DA-77FDA041943D}">
      <dgm:prSet/>
      <dgm:spPr/>
      <dgm:t>
        <a:bodyPr/>
        <a:lstStyle/>
        <a:p>
          <a:endParaRPr lang="en-US"/>
        </a:p>
      </dgm:t>
    </dgm:pt>
    <dgm:pt modelId="{150B2EE6-1C80-48E2-9C13-95509125230A}" type="sibTrans" cxnId="{2C662E60-9818-4EFB-89DA-77FDA041943D}">
      <dgm:prSet/>
      <dgm:spPr/>
      <dgm:t>
        <a:bodyPr/>
        <a:lstStyle/>
        <a:p>
          <a:endParaRPr lang="en-US"/>
        </a:p>
      </dgm:t>
    </dgm:pt>
    <dgm:pt modelId="{F3964F95-56E4-47D9-A6E2-1826C86FE6C5}">
      <dgm:prSet/>
      <dgm:spPr/>
      <dgm:t>
        <a:bodyPr/>
        <a:lstStyle/>
        <a:p>
          <a:r>
            <a:rPr lang="en-GB"/>
            <a:t>Green Infrastructure: supports healing environments.</a:t>
          </a:r>
          <a:endParaRPr lang="en-US"/>
        </a:p>
      </dgm:t>
    </dgm:pt>
    <dgm:pt modelId="{598241A6-D113-41AF-B39D-8E86570EC0F7}" type="parTrans" cxnId="{FFEBC9A5-5DEC-4B39-BA6B-3BD4736EDF04}">
      <dgm:prSet/>
      <dgm:spPr/>
      <dgm:t>
        <a:bodyPr/>
        <a:lstStyle/>
        <a:p>
          <a:endParaRPr lang="en-US"/>
        </a:p>
      </dgm:t>
    </dgm:pt>
    <dgm:pt modelId="{680C1EBF-DE40-4C1E-8E85-EE3B8023FC93}" type="sibTrans" cxnId="{FFEBC9A5-5DEC-4B39-BA6B-3BD4736EDF04}">
      <dgm:prSet/>
      <dgm:spPr/>
      <dgm:t>
        <a:bodyPr/>
        <a:lstStyle/>
        <a:p>
          <a:endParaRPr lang="en-US"/>
        </a:p>
      </dgm:t>
    </dgm:pt>
    <dgm:pt modelId="{DC121AFC-7EE9-49AA-B021-7BD46F138907}">
      <dgm:prSet/>
      <dgm:spPr/>
      <dgm:t>
        <a:bodyPr/>
        <a:lstStyle/>
        <a:p>
          <a:r>
            <a:rPr lang="en-GB"/>
            <a:t>Prevention &amp; Education: empower communities.</a:t>
          </a:r>
          <a:endParaRPr lang="en-US"/>
        </a:p>
      </dgm:t>
    </dgm:pt>
    <dgm:pt modelId="{22356050-312D-43E7-9DEC-C92584232BFD}" type="parTrans" cxnId="{84040E90-ECBD-4DB1-98A6-F2306C9D4434}">
      <dgm:prSet/>
      <dgm:spPr/>
      <dgm:t>
        <a:bodyPr/>
        <a:lstStyle/>
        <a:p>
          <a:endParaRPr lang="en-US"/>
        </a:p>
      </dgm:t>
    </dgm:pt>
    <dgm:pt modelId="{63A2CF66-F150-4B23-8C27-51FF25DBE783}" type="sibTrans" cxnId="{84040E90-ECBD-4DB1-98A6-F2306C9D4434}">
      <dgm:prSet/>
      <dgm:spPr/>
      <dgm:t>
        <a:bodyPr/>
        <a:lstStyle/>
        <a:p>
          <a:endParaRPr lang="en-US"/>
        </a:p>
      </dgm:t>
    </dgm:pt>
    <dgm:pt modelId="{3DB36E0B-45D4-4EFA-8B8E-30D3EABBE0AE}" type="pres">
      <dgm:prSet presAssocID="{1A144A3D-D982-4DC7-AE3F-D9A97A2E66DD}" presName="root" presStyleCnt="0">
        <dgm:presLayoutVars>
          <dgm:dir/>
          <dgm:resizeHandles val="exact"/>
        </dgm:presLayoutVars>
      </dgm:prSet>
      <dgm:spPr/>
    </dgm:pt>
    <dgm:pt modelId="{7D7D236E-D09A-4B59-9D78-D36E49B6E0EF}" type="pres">
      <dgm:prSet presAssocID="{5A93B10E-FF10-4705-953B-0DBC9747A7DA}" presName="compNode" presStyleCnt="0"/>
      <dgm:spPr/>
    </dgm:pt>
    <dgm:pt modelId="{31351885-7A76-4585-934B-2AA5BDC9DC44}" type="pres">
      <dgm:prSet presAssocID="{5A93B10E-FF10-4705-953B-0DBC9747A7D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B7EFFCDF-A6E2-437D-8CC2-9A671263C2FA}" type="pres">
      <dgm:prSet presAssocID="{5A93B10E-FF10-4705-953B-0DBC9747A7DA}" presName="spaceRect" presStyleCnt="0"/>
      <dgm:spPr/>
    </dgm:pt>
    <dgm:pt modelId="{85B79766-E96B-46D1-9E2E-9724ECE36F52}" type="pres">
      <dgm:prSet presAssocID="{5A93B10E-FF10-4705-953B-0DBC9747A7DA}" presName="textRect" presStyleLbl="revTx" presStyleIdx="0" presStyleCnt="4">
        <dgm:presLayoutVars>
          <dgm:chMax val="1"/>
          <dgm:chPref val="1"/>
        </dgm:presLayoutVars>
      </dgm:prSet>
      <dgm:spPr/>
    </dgm:pt>
    <dgm:pt modelId="{718860F9-4DF3-41C9-850F-547E3B38DB35}" type="pres">
      <dgm:prSet presAssocID="{60954445-D609-4D60-AD2F-6E38CA40076C}" presName="sibTrans" presStyleCnt="0"/>
      <dgm:spPr/>
    </dgm:pt>
    <dgm:pt modelId="{AB6C88DF-69A5-49FC-BF37-84C60DBCB63E}" type="pres">
      <dgm:prSet presAssocID="{3EB587E1-BBFC-47EB-BE2D-C8DA65887587}" presName="compNode" presStyleCnt="0"/>
      <dgm:spPr/>
    </dgm:pt>
    <dgm:pt modelId="{60C93D0A-0764-467F-96CC-6C8473452CA0}" type="pres">
      <dgm:prSet presAssocID="{3EB587E1-BBFC-47EB-BE2D-C8DA6588758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19E6B97C-DC75-4C6B-A420-7761A807869E}" type="pres">
      <dgm:prSet presAssocID="{3EB587E1-BBFC-47EB-BE2D-C8DA65887587}" presName="spaceRect" presStyleCnt="0"/>
      <dgm:spPr/>
    </dgm:pt>
    <dgm:pt modelId="{649FC2A4-2525-42E3-973F-0750ABC0625E}" type="pres">
      <dgm:prSet presAssocID="{3EB587E1-BBFC-47EB-BE2D-C8DA65887587}" presName="textRect" presStyleLbl="revTx" presStyleIdx="1" presStyleCnt="4">
        <dgm:presLayoutVars>
          <dgm:chMax val="1"/>
          <dgm:chPref val="1"/>
        </dgm:presLayoutVars>
      </dgm:prSet>
      <dgm:spPr/>
    </dgm:pt>
    <dgm:pt modelId="{948783E6-AC3A-45E9-9240-DF8CBA50F315}" type="pres">
      <dgm:prSet presAssocID="{150B2EE6-1C80-48E2-9C13-95509125230A}" presName="sibTrans" presStyleCnt="0"/>
      <dgm:spPr/>
    </dgm:pt>
    <dgm:pt modelId="{33CC5C18-027C-44B1-B975-8C92712EC287}" type="pres">
      <dgm:prSet presAssocID="{F3964F95-56E4-47D9-A6E2-1826C86FE6C5}" presName="compNode" presStyleCnt="0"/>
      <dgm:spPr/>
    </dgm:pt>
    <dgm:pt modelId="{16ADE0DC-1D7B-432D-8635-812795083BE1}" type="pres">
      <dgm:prSet presAssocID="{F3964F95-56E4-47D9-A6E2-1826C86FE6C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 with Plant"/>
        </a:ext>
      </dgm:extLst>
    </dgm:pt>
    <dgm:pt modelId="{D6ABB8E7-2AD4-4645-9BC6-3D403375E713}" type="pres">
      <dgm:prSet presAssocID="{F3964F95-56E4-47D9-A6E2-1826C86FE6C5}" presName="spaceRect" presStyleCnt="0"/>
      <dgm:spPr/>
    </dgm:pt>
    <dgm:pt modelId="{B6209F03-E81F-41B4-BC88-E9307C021D40}" type="pres">
      <dgm:prSet presAssocID="{F3964F95-56E4-47D9-A6E2-1826C86FE6C5}" presName="textRect" presStyleLbl="revTx" presStyleIdx="2" presStyleCnt="4">
        <dgm:presLayoutVars>
          <dgm:chMax val="1"/>
          <dgm:chPref val="1"/>
        </dgm:presLayoutVars>
      </dgm:prSet>
      <dgm:spPr/>
    </dgm:pt>
    <dgm:pt modelId="{6E2FCF15-C2D0-4C55-9020-4965C119082A}" type="pres">
      <dgm:prSet presAssocID="{680C1EBF-DE40-4C1E-8E85-EE3B8023FC93}" presName="sibTrans" presStyleCnt="0"/>
      <dgm:spPr/>
    </dgm:pt>
    <dgm:pt modelId="{3D0EAD32-2A20-4C5E-A8EE-F854310E04FF}" type="pres">
      <dgm:prSet presAssocID="{DC121AFC-7EE9-49AA-B021-7BD46F138907}" presName="compNode" presStyleCnt="0"/>
      <dgm:spPr/>
    </dgm:pt>
    <dgm:pt modelId="{E91DE6CD-B9F9-4063-B634-910EDE6C52FB}" type="pres">
      <dgm:prSet presAssocID="{DC121AFC-7EE9-49AA-B021-7BD46F13890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2BA3D274-7D78-4F33-9FA3-FEB479657200}" type="pres">
      <dgm:prSet presAssocID="{DC121AFC-7EE9-49AA-B021-7BD46F138907}" presName="spaceRect" presStyleCnt="0"/>
      <dgm:spPr/>
    </dgm:pt>
    <dgm:pt modelId="{04BA9D35-AEEB-41F6-9ADC-33BC0E9EE209}" type="pres">
      <dgm:prSet presAssocID="{DC121AFC-7EE9-49AA-B021-7BD46F13890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A6D8D2C-4B34-4E52-AC22-77E1F64A92C3}" type="presOf" srcId="{DC121AFC-7EE9-49AA-B021-7BD46F138907}" destId="{04BA9D35-AEEB-41F6-9ADC-33BC0E9EE209}" srcOrd="0" destOrd="0" presId="urn:microsoft.com/office/officeart/2018/2/layout/IconLabelList"/>
    <dgm:cxn modelId="{2C662E60-9818-4EFB-89DA-77FDA041943D}" srcId="{1A144A3D-D982-4DC7-AE3F-D9A97A2E66DD}" destId="{3EB587E1-BBFC-47EB-BE2D-C8DA65887587}" srcOrd="1" destOrd="0" parTransId="{BEC62F6E-A0AE-4F17-8741-049E9F55B3AA}" sibTransId="{150B2EE6-1C80-48E2-9C13-95509125230A}"/>
    <dgm:cxn modelId="{CE78F86F-FD84-4671-8CA8-8F33B32C7619}" type="presOf" srcId="{F3964F95-56E4-47D9-A6E2-1826C86FE6C5}" destId="{B6209F03-E81F-41B4-BC88-E9307C021D40}" srcOrd="0" destOrd="0" presId="urn:microsoft.com/office/officeart/2018/2/layout/IconLabelList"/>
    <dgm:cxn modelId="{EFAD2C55-1D45-469B-8CB9-D5E3BCA9295C}" srcId="{1A144A3D-D982-4DC7-AE3F-D9A97A2E66DD}" destId="{5A93B10E-FF10-4705-953B-0DBC9747A7DA}" srcOrd="0" destOrd="0" parTransId="{D53FCFDD-6D23-41D8-9A7B-995DD3AF88D3}" sibTransId="{60954445-D609-4D60-AD2F-6E38CA40076C}"/>
    <dgm:cxn modelId="{81AA5E8F-B2FD-4B04-B253-376404BFDB66}" type="presOf" srcId="{5A93B10E-FF10-4705-953B-0DBC9747A7DA}" destId="{85B79766-E96B-46D1-9E2E-9724ECE36F52}" srcOrd="0" destOrd="0" presId="urn:microsoft.com/office/officeart/2018/2/layout/IconLabelList"/>
    <dgm:cxn modelId="{84040E90-ECBD-4DB1-98A6-F2306C9D4434}" srcId="{1A144A3D-D982-4DC7-AE3F-D9A97A2E66DD}" destId="{DC121AFC-7EE9-49AA-B021-7BD46F138907}" srcOrd="3" destOrd="0" parTransId="{22356050-312D-43E7-9DEC-C92584232BFD}" sibTransId="{63A2CF66-F150-4B23-8C27-51FF25DBE783}"/>
    <dgm:cxn modelId="{5EC520A4-B822-4864-9061-B29FBB5F3B4B}" type="presOf" srcId="{3EB587E1-BBFC-47EB-BE2D-C8DA65887587}" destId="{649FC2A4-2525-42E3-973F-0750ABC0625E}" srcOrd="0" destOrd="0" presId="urn:microsoft.com/office/officeart/2018/2/layout/IconLabelList"/>
    <dgm:cxn modelId="{FFEBC9A5-5DEC-4B39-BA6B-3BD4736EDF04}" srcId="{1A144A3D-D982-4DC7-AE3F-D9A97A2E66DD}" destId="{F3964F95-56E4-47D9-A6E2-1826C86FE6C5}" srcOrd="2" destOrd="0" parTransId="{598241A6-D113-41AF-B39D-8E86570EC0F7}" sibTransId="{680C1EBF-DE40-4C1E-8E85-EE3B8023FC93}"/>
    <dgm:cxn modelId="{348ECBEE-E3F5-4464-BFCB-2863F728A496}" type="presOf" srcId="{1A144A3D-D982-4DC7-AE3F-D9A97A2E66DD}" destId="{3DB36E0B-45D4-4EFA-8B8E-30D3EABBE0AE}" srcOrd="0" destOrd="0" presId="urn:microsoft.com/office/officeart/2018/2/layout/IconLabelList"/>
    <dgm:cxn modelId="{84647746-0BB8-4926-B68C-0A32F6E8C073}" type="presParOf" srcId="{3DB36E0B-45D4-4EFA-8B8E-30D3EABBE0AE}" destId="{7D7D236E-D09A-4B59-9D78-D36E49B6E0EF}" srcOrd="0" destOrd="0" presId="urn:microsoft.com/office/officeart/2018/2/layout/IconLabelList"/>
    <dgm:cxn modelId="{A4D1A47B-50DD-49CC-9435-27ACFD4E59D0}" type="presParOf" srcId="{7D7D236E-D09A-4B59-9D78-D36E49B6E0EF}" destId="{31351885-7A76-4585-934B-2AA5BDC9DC44}" srcOrd="0" destOrd="0" presId="urn:microsoft.com/office/officeart/2018/2/layout/IconLabelList"/>
    <dgm:cxn modelId="{F2D94E8A-B779-45E9-80A7-E797B85D5260}" type="presParOf" srcId="{7D7D236E-D09A-4B59-9D78-D36E49B6E0EF}" destId="{B7EFFCDF-A6E2-437D-8CC2-9A671263C2FA}" srcOrd="1" destOrd="0" presId="urn:microsoft.com/office/officeart/2018/2/layout/IconLabelList"/>
    <dgm:cxn modelId="{C501B6C9-D766-4280-B46E-DBA767ACF3C6}" type="presParOf" srcId="{7D7D236E-D09A-4B59-9D78-D36E49B6E0EF}" destId="{85B79766-E96B-46D1-9E2E-9724ECE36F52}" srcOrd="2" destOrd="0" presId="urn:microsoft.com/office/officeart/2018/2/layout/IconLabelList"/>
    <dgm:cxn modelId="{B79683B5-30B4-404E-9F2D-30419045CD92}" type="presParOf" srcId="{3DB36E0B-45D4-4EFA-8B8E-30D3EABBE0AE}" destId="{718860F9-4DF3-41C9-850F-547E3B38DB35}" srcOrd="1" destOrd="0" presId="urn:microsoft.com/office/officeart/2018/2/layout/IconLabelList"/>
    <dgm:cxn modelId="{E297FF94-CE7C-4A25-8F8D-EEDBF42B5F68}" type="presParOf" srcId="{3DB36E0B-45D4-4EFA-8B8E-30D3EABBE0AE}" destId="{AB6C88DF-69A5-49FC-BF37-84C60DBCB63E}" srcOrd="2" destOrd="0" presId="urn:microsoft.com/office/officeart/2018/2/layout/IconLabelList"/>
    <dgm:cxn modelId="{DEADCEBE-FBEE-48D9-9624-ED9A6C7A5321}" type="presParOf" srcId="{AB6C88DF-69A5-49FC-BF37-84C60DBCB63E}" destId="{60C93D0A-0764-467F-96CC-6C8473452CA0}" srcOrd="0" destOrd="0" presId="urn:microsoft.com/office/officeart/2018/2/layout/IconLabelList"/>
    <dgm:cxn modelId="{67B59230-7142-4570-B33D-89C0189EEA4A}" type="presParOf" srcId="{AB6C88DF-69A5-49FC-BF37-84C60DBCB63E}" destId="{19E6B97C-DC75-4C6B-A420-7761A807869E}" srcOrd="1" destOrd="0" presId="urn:microsoft.com/office/officeart/2018/2/layout/IconLabelList"/>
    <dgm:cxn modelId="{A572D022-93E4-4194-898D-0C195CE504DC}" type="presParOf" srcId="{AB6C88DF-69A5-49FC-BF37-84C60DBCB63E}" destId="{649FC2A4-2525-42E3-973F-0750ABC0625E}" srcOrd="2" destOrd="0" presId="urn:microsoft.com/office/officeart/2018/2/layout/IconLabelList"/>
    <dgm:cxn modelId="{B57C9C15-C50B-48D8-8A96-BDED810FE4D2}" type="presParOf" srcId="{3DB36E0B-45D4-4EFA-8B8E-30D3EABBE0AE}" destId="{948783E6-AC3A-45E9-9240-DF8CBA50F315}" srcOrd="3" destOrd="0" presId="urn:microsoft.com/office/officeart/2018/2/layout/IconLabelList"/>
    <dgm:cxn modelId="{A983F504-543C-4ABB-8DE4-BD38936EEA26}" type="presParOf" srcId="{3DB36E0B-45D4-4EFA-8B8E-30D3EABBE0AE}" destId="{33CC5C18-027C-44B1-B975-8C92712EC287}" srcOrd="4" destOrd="0" presId="urn:microsoft.com/office/officeart/2018/2/layout/IconLabelList"/>
    <dgm:cxn modelId="{ACCD693A-4717-4791-A786-084281CAE76C}" type="presParOf" srcId="{33CC5C18-027C-44B1-B975-8C92712EC287}" destId="{16ADE0DC-1D7B-432D-8635-812795083BE1}" srcOrd="0" destOrd="0" presId="urn:microsoft.com/office/officeart/2018/2/layout/IconLabelList"/>
    <dgm:cxn modelId="{C85377C7-886B-489A-BB1F-5CBA54C5C849}" type="presParOf" srcId="{33CC5C18-027C-44B1-B975-8C92712EC287}" destId="{D6ABB8E7-2AD4-4645-9BC6-3D403375E713}" srcOrd="1" destOrd="0" presId="urn:microsoft.com/office/officeart/2018/2/layout/IconLabelList"/>
    <dgm:cxn modelId="{B0066D3A-F110-401F-9D0D-BC01F3FF8368}" type="presParOf" srcId="{33CC5C18-027C-44B1-B975-8C92712EC287}" destId="{B6209F03-E81F-41B4-BC88-E9307C021D40}" srcOrd="2" destOrd="0" presId="urn:microsoft.com/office/officeart/2018/2/layout/IconLabelList"/>
    <dgm:cxn modelId="{1D2B38C1-BECC-4DD7-B599-4EEF838AD269}" type="presParOf" srcId="{3DB36E0B-45D4-4EFA-8B8E-30D3EABBE0AE}" destId="{6E2FCF15-C2D0-4C55-9020-4965C119082A}" srcOrd="5" destOrd="0" presId="urn:microsoft.com/office/officeart/2018/2/layout/IconLabelList"/>
    <dgm:cxn modelId="{C19A25F2-A6B4-46A7-908A-433FFBAC27A2}" type="presParOf" srcId="{3DB36E0B-45D4-4EFA-8B8E-30D3EABBE0AE}" destId="{3D0EAD32-2A20-4C5E-A8EE-F854310E04FF}" srcOrd="6" destOrd="0" presId="urn:microsoft.com/office/officeart/2018/2/layout/IconLabelList"/>
    <dgm:cxn modelId="{3A3CC119-FB9D-4330-897C-F95312DB8C6D}" type="presParOf" srcId="{3D0EAD32-2A20-4C5E-A8EE-F854310E04FF}" destId="{E91DE6CD-B9F9-4063-B634-910EDE6C52FB}" srcOrd="0" destOrd="0" presId="urn:microsoft.com/office/officeart/2018/2/layout/IconLabelList"/>
    <dgm:cxn modelId="{CA87DE4F-90DE-4FA1-94EA-2AFBA38474D0}" type="presParOf" srcId="{3D0EAD32-2A20-4C5E-A8EE-F854310E04FF}" destId="{2BA3D274-7D78-4F33-9FA3-FEB479657200}" srcOrd="1" destOrd="0" presId="urn:microsoft.com/office/officeart/2018/2/layout/IconLabelList"/>
    <dgm:cxn modelId="{A4AFDD15-0319-485F-86B7-F44D5464FC4A}" type="presParOf" srcId="{3D0EAD32-2A20-4C5E-A8EE-F854310E04FF}" destId="{04BA9D35-AEEB-41F6-9ADC-33BC0E9EE20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132DABF-5F97-4AE0-AF13-6544A651620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4C183B8C-A235-440D-861B-8D22EDF3344E}">
      <dgm:prSet/>
      <dgm:spPr/>
      <dgm:t>
        <a:bodyPr/>
        <a:lstStyle/>
        <a:p>
          <a:r>
            <a:rPr lang="en-GB"/>
            <a:t>Integrating health, wellbeing, and sustainability improves outcomes.</a:t>
          </a:r>
          <a:endParaRPr lang="en-US"/>
        </a:p>
      </dgm:t>
    </dgm:pt>
    <dgm:pt modelId="{F93EE386-85A6-430F-A0F5-73BEB80C9154}" type="parTrans" cxnId="{97F3E4B5-70F3-4742-943A-A486BDB79B73}">
      <dgm:prSet/>
      <dgm:spPr/>
      <dgm:t>
        <a:bodyPr/>
        <a:lstStyle/>
        <a:p>
          <a:endParaRPr lang="en-US"/>
        </a:p>
      </dgm:t>
    </dgm:pt>
    <dgm:pt modelId="{7CB457FF-3EB7-4B2D-B5E1-61C96FA422B0}" type="sibTrans" cxnId="{97F3E4B5-70F3-4742-943A-A486BDB79B73}">
      <dgm:prSet/>
      <dgm:spPr/>
      <dgm:t>
        <a:bodyPr/>
        <a:lstStyle/>
        <a:p>
          <a:endParaRPr lang="en-US"/>
        </a:p>
      </dgm:t>
    </dgm:pt>
    <dgm:pt modelId="{A6C0DAF6-6A70-4115-9B40-ABC1F76110A5}">
      <dgm:prSet/>
      <dgm:spPr/>
      <dgm:t>
        <a:bodyPr/>
        <a:lstStyle/>
        <a:p>
          <a:r>
            <a:rPr lang="en-GB"/>
            <a:t>Aligns with NHS commitment to SDG 3 (UN, 2015).</a:t>
          </a:r>
          <a:endParaRPr lang="en-US"/>
        </a:p>
      </dgm:t>
    </dgm:pt>
    <dgm:pt modelId="{F93EE270-2AA7-4EEF-9A99-C13E2794D074}" type="parTrans" cxnId="{AA66A54A-D347-4F2A-859F-49F7A1F86ACB}">
      <dgm:prSet/>
      <dgm:spPr/>
      <dgm:t>
        <a:bodyPr/>
        <a:lstStyle/>
        <a:p>
          <a:endParaRPr lang="en-US"/>
        </a:p>
      </dgm:t>
    </dgm:pt>
    <dgm:pt modelId="{4DEB90AD-6C4E-426C-A32D-B46A9EE85176}" type="sibTrans" cxnId="{AA66A54A-D347-4F2A-859F-49F7A1F86ACB}">
      <dgm:prSet/>
      <dgm:spPr/>
      <dgm:t>
        <a:bodyPr/>
        <a:lstStyle/>
        <a:p>
          <a:endParaRPr lang="en-US"/>
        </a:p>
      </dgm:t>
    </dgm:pt>
    <dgm:pt modelId="{5CD1AA7A-B555-46A0-85B0-416CBAD3819C}">
      <dgm:prSet/>
      <dgm:spPr/>
      <dgm:t>
        <a:bodyPr/>
        <a:lstStyle/>
        <a:p>
          <a:r>
            <a:rPr lang="en-GB"/>
            <a:t>Collaboration and innovation are key.</a:t>
          </a:r>
          <a:endParaRPr lang="en-US"/>
        </a:p>
      </dgm:t>
    </dgm:pt>
    <dgm:pt modelId="{38F4C311-2BFD-4EA3-9AA5-F673F6076150}" type="parTrans" cxnId="{C3B7F7FD-0A48-4FB4-A3BE-F8EA7802227B}">
      <dgm:prSet/>
      <dgm:spPr/>
      <dgm:t>
        <a:bodyPr/>
        <a:lstStyle/>
        <a:p>
          <a:endParaRPr lang="en-US"/>
        </a:p>
      </dgm:t>
    </dgm:pt>
    <dgm:pt modelId="{EE9D83E7-BEB3-4444-B495-BDC6294B59C0}" type="sibTrans" cxnId="{C3B7F7FD-0A48-4FB4-A3BE-F8EA7802227B}">
      <dgm:prSet/>
      <dgm:spPr/>
      <dgm:t>
        <a:bodyPr/>
        <a:lstStyle/>
        <a:p>
          <a:endParaRPr lang="en-US"/>
        </a:p>
      </dgm:t>
    </dgm:pt>
    <dgm:pt modelId="{1B877550-7B37-4749-B912-C190DABF7147}">
      <dgm:prSet/>
      <dgm:spPr/>
      <dgm:t>
        <a:bodyPr/>
        <a:lstStyle/>
        <a:p>
          <a:r>
            <a:rPr lang="en-GB"/>
            <a:t>Sustainable health = sustainable society.</a:t>
          </a:r>
          <a:endParaRPr lang="en-US"/>
        </a:p>
      </dgm:t>
    </dgm:pt>
    <dgm:pt modelId="{B41FFA59-E5D4-4C71-BDB4-2E6730D93BD4}" type="parTrans" cxnId="{E578D301-D8E4-4B71-86BD-7F17C1429E0E}">
      <dgm:prSet/>
      <dgm:spPr/>
      <dgm:t>
        <a:bodyPr/>
        <a:lstStyle/>
        <a:p>
          <a:endParaRPr lang="en-US"/>
        </a:p>
      </dgm:t>
    </dgm:pt>
    <dgm:pt modelId="{D5086F94-C472-491D-B6BE-407930D24242}" type="sibTrans" cxnId="{E578D301-D8E4-4B71-86BD-7F17C1429E0E}">
      <dgm:prSet/>
      <dgm:spPr/>
      <dgm:t>
        <a:bodyPr/>
        <a:lstStyle/>
        <a:p>
          <a:endParaRPr lang="en-US"/>
        </a:p>
      </dgm:t>
    </dgm:pt>
    <dgm:pt modelId="{BE7E8CD7-EB36-4453-B009-8AA10AFB968B}" type="pres">
      <dgm:prSet presAssocID="{5132DABF-5F97-4AE0-AF13-6544A6516206}" presName="root" presStyleCnt="0">
        <dgm:presLayoutVars>
          <dgm:dir/>
          <dgm:resizeHandles val="exact"/>
        </dgm:presLayoutVars>
      </dgm:prSet>
      <dgm:spPr/>
    </dgm:pt>
    <dgm:pt modelId="{0E5D6973-D059-4D6C-8C3D-9D7DA070B35D}" type="pres">
      <dgm:prSet presAssocID="{4C183B8C-A235-440D-861B-8D22EDF3344E}" presName="compNode" presStyleCnt="0"/>
      <dgm:spPr/>
    </dgm:pt>
    <dgm:pt modelId="{DB6CB66D-A74D-4818-88FC-36149D3279E8}" type="pres">
      <dgm:prSet presAssocID="{4C183B8C-A235-440D-861B-8D22EDF3344E}" presName="bgRect" presStyleLbl="bgShp" presStyleIdx="0" presStyleCnt="4"/>
      <dgm:spPr/>
    </dgm:pt>
    <dgm:pt modelId="{71999CE8-2A59-480D-A2B5-AC1A4945FAE9}" type="pres">
      <dgm:prSet presAssocID="{4C183B8C-A235-440D-861B-8D22EDF3344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93F57010-F809-414A-9B93-690032883813}" type="pres">
      <dgm:prSet presAssocID="{4C183B8C-A235-440D-861B-8D22EDF3344E}" presName="spaceRect" presStyleCnt="0"/>
      <dgm:spPr/>
    </dgm:pt>
    <dgm:pt modelId="{65637CED-2C80-4D93-8568-D5DA0C2CFDFE}" type="pres">
      <dgm:prSet presAssocID="{4C183B8C-A235-440D-861B-8D22EDF3344E}" presName="parTx" presStyleLbl="revTx" presStyleIdx="0" presStyleCnt="4">
        <dgm:presLayoutVars>
          <dgm:chMax val="0"/>
          <dgm:chPref val="0"/>
        </dgm:presLayoutVars>
      </dgm:prSet>
      <dgm:spPr/>
    </dgm:pt>
    <dgm:pt modelId="{49DD9BCE-9918-4798-9301-866FC3182A5B}" type="pres">
      <dgm:prSet presAssocID="{7CB457FF-3EB7-4B2D-B5E1-61C96FA422B0}" presName="sibTrans" presStyleCnt="0"/>
      <dgm:spPr/>
    </dgm:pt>
    <dgm:pt modelId="{DE3B2486-74B9-4A30-8CF2-55B41ABD6409}" type="pres">
      <dgm:prSet presAssocID="{A6C0DAF6-6A70-4115-9B40-ABC1F76110A5}" presName="compNode" presStyleCnt="0"/>
      <dgm:spPr/>
    </dgm:pt>
    <dgm:pt modelId="{ADB37DAE-FBD7-4FCA-AA13-9CAB69B70ECA}" type="pres">
      <dgm:prSet presAssocID="{A6C0DAF6-6A70-4115-9B40-ABC1F76110A5}" presName="bgRect" presStyleLbl="bgShp" presStyleIdx="1" presStyleCnt="4"/>
      <dgm:spPr/>
    </dgm:pt>
    <dgm:pt modelId="{0BB44226-B33C-4272-B12F-52D18FB404F7}" type="pres">
      <dgm:prSet presAssocID="{A6C0DAF6-6A70-4115-9B40-ABC1F76110A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6C91A9A4-6B66-4822-952D-A2AE03561888}" type="pres">
      <dgm:prSet presAssocID="{A6C0DAF6-6A70-4115-9B40-ABC1F76110A5}" presName="spaceRect" presStyleCnt="0"/>
      <dgm:spPr/>
    </dgm:pt>
    <dgm:pt modelId="{5919EC18-6FAC-4F13-A72F-8E50252D74FD}" type="pres">
      <dgm:prSet presAssocID="{A6C0DAF6-6A70-4115-9B40-ABC1F76110A5}" presName="parTx" presStyleLbl="revTx" presStyleIdx="1" presStyleCnt="4">
        <dgm:presLayoutVars>
          <dgm:chMax val="0"/>
          <dgm:chPref val="0"/>
        </dgm:presLayoutVars>
      </dgm:prSet>
      <dgm:spPr/>
    </dgm:pt>
    <dgm:pt modelId="{4F62F911-1B80-4E60-BB3C-0E54D6FF5A89}" type="pres">
      <dgm:prSet presAssocID="{4DEB90AD-6C4E-426C-A32D-B46A9EE85176}" presName="sibTrans" presStyleCnt="0"/>
      <dgm:spPr/>
    </dgm:pt>
    <dgm:pt modelId="{9A38F6AA-002E-44FF-9BE0-CFF55FC04E97}" type="pres">
      <dgm:prSet presAssocID="{5CD1AA7A-B555-46A0-85B0-416CBAD3819C}" presName="compNode" presStyleCnt="0"/>
      <dgm:spPr/>
    </dgm:pt>
    <dgm:pt modelId="{2144E813-2316-4C27-93C0-14A58CB80798}" type="pres">
      <dgm:prSet presAssocID="{5CD1AA7A-B555-46A0-85B0-416CBAD3819C}" presName="bgRect" presStyleLbl="bgShp" presStyleIdx="2" presStyleCnt="4"/>
      <dgm:spPr/>
    </dgm:pt>
    <dgm:pt modelId="{1A62E163-F990-4694-8AC9-E17F560FD450}" type="pres">
      <dgm:prSet presAssocID="{5CD1AA7A-B555-46A0-85B0-416CBAD3819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95C2F6F6-6E25-42EE-8B4C-81E57FE2D5D8}" type="pres">
      <dgm:prSet presAssocID="{5CD1AA7A-B555-46A0-85B0-416CBAD3819C}" presName="spaceRect" presStyleCnt="0"/>
      <dgm:spPr/>
    </dgm:pt>
    <dgm:pt modelId="{F41FE359-9C59-44F7-9841-509F49BBC374}" type="pres">
      <dgm:prSet presAssocID="{5CD1AA7A-B555-46A0-85B0-416CBAD3819C}" presName="parTx" presStyleLbl="revTx" presStyleIdx="2" presStyleCnt="4">
        <dgm:presLayoutVars>
          <dgm:chMax val="0"/>
          <dgm:chPref val="0"/>
        </dgm:presLayoutVars>
      </dgm:prSet>
      <dgm:spPr/>
    </dgm:pt>
    <dgm:pt modelId="{4F1DC8CA-7730-49C9-B156-56BB771A4664}" type="pres">
      <dgm:prSet presAssocID="{EE9D83E7-BEB3-4444-B495-BDC6294B59C0}" presName="sibTrans" presStyleCnt="0"/>
      <dgm:spPr/>
    </dgm:pt>
    <dgm:pt modelId="{4A0B6EC4-F37C-4CD4-B7BC-2A117A4769C0}" type="pres">
      <dgm:prSet presAssocID="{1B877550-7B37-4749-B912-C190DABF7147}" presName="compNode" presStyleCnt="0"/>
      <dgm:spPr/>
    </dgm:pt>
    <dgm:pt modelId="{A0C3E57C-A7FD-4618-9248-AFBF92DB5B33}" type="pres">
      <dgm:prSet presAssocID="{1B877550-7B37-4749-B912-C190DABF7147}" presName="bgRect" presStyleLbl="bgShp" presStyleIdx="3" presStyleCnt="4"/>
      <dgm:spPr/>
    </dgm:pt>
    <dgm:pt modelId="{79E95E82-97B8-4EBF-B292-4593F9CE1CE3}" type="pres">
      <dgm:prSet presAssocID="{1B877550-7B37-4749-B912-C190DABF714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FC8CBD6C-F967-4CBD-93B5-24921E70AD89}" type="pres">
      <dgm:prSet presAssocID="{1B877550-7B37-4749-B912-C190DABF7147}" presName="spaceRect" presStyleCnt="0"/>
      <dgm:spPr/>
    </dgm:pt>
    <dgm:pt modelId="{C8A5357A-329E-4DF1-B847-CA6FF0D844EB}" type="pres">
      <dgm:prSet presAssocID="{1B877550-7B37-4749-B912-C190DABF714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578D301-D8E4-4B71-86BD-7F17C1429E0E}" srcId="{5132DABF-5F97-4AE0-AF13-6544A6516206}" destId="{1B877550-7B37-4749-B912-C190DABF7147}" srcOrd="3" destOrd="0" parTransId="{B41FFA59-E5D4-4C71-BDB4-2E6730D93BD4}" sibTransId="{D5086F94-C472-491D-B6BE-407930D24242}"/>
    <dgm:cxn modelId="{42E6E827-F163-4AF4-851F-830BC5FBD179}" type="presOf" srcId="{5132DABF-5F97-4AE0-AF13-6544A6516206}" destId="{BE7E8CD7-EB36-4453-B009-8AA10AFB968B}" srcOrd="0" destOrd="0" presId="urn:microsoft.com/office/officeart/2018/2/layout/IconVerticalSolidList"/>
    <dgm:cxn modelId="{1B2E823A-40FB-4362-8527-797BF7B6BED7}" type="presOf" srcId="{A6C0DAF6-6A70-4115-9B40-ABC1F76110A5}" destId="{5919EC18-6FAC-4F13-A72F-8E50252D74FD}" srcOrd="0" destOrd="0" presId="urn:microsoft.com/office/officeart/2018/2/layout/IconVerticalSolidList"/>
    <dgm:cxn modelId="{AA66A54A-D347-4F2A-859F-49F7A1F86ACB}" srcId="{5132DABF-5F97-4AE0-AF13-6544A6516206}" destId="{A6C0DAF6-6A70-4115-9B40-ABC1F76110A5}" srcOrd="1" destOrd="0" parTransId="{F93EE270-2AA7-4EEF-9A99-C13E2794D074}" sibTransId="{4DEB90AD-6C4E-426C-A32D-B46A9EE85176}"/>
    <dgm:cxn modelId="{B1BA5E88-5BAC-415C-B08B-1328DDB702F9}" type="presOf" srcId="{1B877550-7B37-4749-B912-C190DABF7147}" destId="{C8A5357A-329E-4DF1-B847-CA6FF0D844EB}" srcOrd="0" destOrd="0" presId="urn:microsoft.com/office/officeart/2018/2/layout/IconVerticalSolidList"/>
    <dgm:cxn modelId="{76015198-177B-47D4-8749-229F61DA4F1D}" type="presOf" srcId="{4C183B8C-A235-440D-861B-8D22EDF3344E}" destId="{65637CED-2C80-4D93-8568-D5DA0C2CFDFE}" srcOrd="0" destOrd="0" presId="urn:microsoft.com/office/officeart/2018/2/layout/IconVerticalSolidList"/>
    <dgm:cxn modelId="{97F3E4B5-70F3-4742-943A-A486BDB79B73}" srcId="{5132DABF-5F97-4AE0-AF13-6544A6516206}" destId="{4C183B8C-A235-440D-861B-8D22EDF3344E}" srcOrd="0" destOrd="0" parTransId="{F93EE386-85A6-430F-A0F5-73BEB80C9154}" sibTransId="{7CB457FF-3EB7-4B2D-B5E1-61C96FA422B0}"/>
    <dgm:cxn modelId="{B5D61DBE-FE3D-44F6-9AD9-D7F20CEAE31B}" type="presOf" srcId="{5CD1AA7A-B555-46A0-85B0-416CBAD3819C}" destId="{F41FE359-9C59-44F7-9841-509F49BBC374}" srcOrd="0" destOrd="0" presId="urn:microsoft.com/office/officeart/2018/2/layout/IconVerticalSolidList"/>
    <dgm:cxn modelId="{C3B7F7FD-0A48-4FB4-A3BE-F8EA7802227B}" srcId="{5132DABF-5F97-4AE0-AF13-6544A6516206}" destId="{5CD1AA7A-B555-46A0-85B0-416CBAD3819C}" srcOrd="2" destOrd="0" parTransId="{38F4C311-2BFD-4EA3-9AA5-F673F6076150}" sibTransId="{EE9D83E7-BEB3-4444-B495-BDC6294B59C0}"/>
    <dgm:cxn modelId="{B5C06EDD-44E5-4CE1-BA5A-06780C11AB09}" type="presParOf" srcId="{BE7E8CD7-EB36-4453-B009-8AA10AFB968B}" destId="{0E5D6973-D059-4D6C-8C3D-9D7DA070B35D}" srcOrd="0" destOrd="0" presId="urn:microsoft.com/office/officeart/2018/2/layout/IconVerticalSolidList"/>
    <dgm:cxn modelId="{ABF051FA-5311-4BE1-957D-1D8BD7738922}" type="presParOf" srcId="{0E5D6973-D059-4D6C-8C3D-9D7DA070B35D}" destId="{DB6CB66D-A74D-4818-88FC-36149D3279E8}" srcOrd="0" destOrd="0" presId="urn:microsoft.com/office/officeart/2018/2/layout/IconVerticalSolidList"/>
    <dgm:cxn modelId="{937FA6F6-2BB0-4E39-BD7D-7ED3C24FDCB5}" type="presParOf" srcId="{0E5D6973-D059-4D6C-8C3D-9D7DA070B35D}" destId="{71999CE8-2A59-480D-A2B5-AC1A4945FAE9}" srcOrd="1" destOrd="0" presId="urn:microsoft.com/office/officeart/2018/2/layout/IconVerticalSolidList"/>
    <dgm:cxn modelId="{85126BC7-DC58-442A-A912-5A21D2A24E0D}" type="presParOf" srcId="{0E5D6973-D059-4D6C-8C3D-9D7DA070B35D}" destId="{93F57010-F809-414A-9B93-690032883813}" srcOrd="2" destOrd="0" presId="urn:microsoft.com/office/officeart/2018/2/layout/IconVerticalSolidList"/>
    <dgm:cxn modelId="{182D7182-BD8B-4D44-B03A-6257B7758006}" type="presParOf" srcId="{0E5D6973-D059-4D6C-8C3D-9D7DA070B35D}" destId="{65637CED-2C80-4D93-8568-D5DA0C2CFDFE}" srcOrd="3" destOrd="0" presId="urn:microsoft.com/office/officeart/2018/2/layout/IconVerticalSolidList"/>
    <dgm:cxn modelId="{5F349DAE-F977-49E6-A478-5B1B543E8767}" type="presParOf" srcId="{BE7E8CD7-EB36-4453-B009-8AA10AFB968B}" destId="{49DD9BCE-9918-4798-9301-866FC3182A5B}" srcOrd="1" destOrd="0" presId="urn:microsoft.com/office/officeart/2018/2/layout/IconVerticalSolidList"/>
    <dgm:cxn modelId="{209AECD6-A278-4684-BF89-4E0EA503BA53}" type="presParOf" srcId="{BE7E8CD7-EB36-4453-B009-8AA10AFB968B}" destId="{DE3B2486-74B9-4A30-8CF2-55B41ABD6409}" srcOrd="2" destOrd="0" presId="urn:microsoft.com/office/officeart/2018/2/layout/IconVerticalSolidList"/>
    <dgm:cxn modelId="{AA5C4211-7CC0-45DE-BD71-7EAFF1CDAB19}" type="presParOf" srcId="{DE3B2486-74B9-4A30-8CF2-55B41ABD6409}" destId="{ADB37DAE-FBD7-4FCA-AA13-9CAB69B70ECA}" srcOrd="0" destOrd="0" presId="urn:microsoft.com/office/officeart/2018/2/layout/IconVerticalSolidList"/>
    <dgm:cxn modelId="{41640AA3-3E86-4B00-9E99-BF427706DD5F}" type="presParOf" srcId="{DE3B2486-74B9-4A30-8CF2-55B41ABD6409}" destId="{0BB44226-B33C-4272-B12F-52D18FB404F7}" srcOrd="1" destOrd="0" presId="urn:microsoft.com/office/officeart/2018/2/layout/IconVerticalSolidList"/>
    <dgm:cxn modelId="{D39CB021-ECD0-40F8-8CD0-F1EF8F3ACBE6}" type="presParOf" srcId="{DE3B2486-74B9-4A30-8CF2-55B41ABD6409}" destId="{6C91A9A4-6B66-4822-952D-A2AE03561888}" srcOrd="2" destOrd="0" presId="urn:microsoft.com/office/officeart/2018/2/layout/IconVerticalSolidList"/>
    <dgm:cxn modelId="{63FF5033-D053-472B-A143-0A19487AA8B8}" type="presParOf" srcId="{DE3B2486-74B9-4A30-8CF2-55B41ABD6409}" destId="{5919EC18-6FAC-4F13-A72F-8E50252D74FD}" srcOrd="3" destOrd="0" presId="urn:microsoft.com/office/officeart/2018/2/layout/IconVerticalSolidList"/>
    <dgm:cxn modelId="{00A6EB16-3EDF-401C-9725-2C485F1DB83E}" type="presParOf" srcId="{BE7E8CD7-EB36-4453-B009-8AA10AFB968B}" destId="{4F62F911-1B80-4E60-BB3C-0E54D6FF5A89}" srcOrd="3" destOrd="0" presId="urn:microsoft.com/office/officeart/2018/2/layout/IconVerticalSolidList"/>
    <dgm:cxn modelId="{DC80C8B3-3401-49AB-B449-C71AB1E5046E}" type="presParOf" srcId="{BE7E8CD7-EB36-4453-B009-8AA10AFB968B}" destId="{9A38F6AA-002E-44FF-9BE0-CFF55FC04E97}" srcOrd="4" destOrd="0" presId="urn:microsoft.com/office/officeart/2018/2/layout/IconVerticalSolidList"/>
    <dgm:cxn modelId="{338C86B8-D6E6-4B16-AFF7-ABD9A00BEF76}" type="presParOf" srcId="{9A38F6AA-002E-44FF-9BE0-CFF55FC04E97}" destId="{2144E813-2316-4C27-93C0-14A58CB80798}" srcOrd="0" destOrd="0" presId="urn:microsoft.com/office/officeart/2018/2/layout/IconVerticalSolidList"/>
    <dgm:cxn modelId="{8479E551-FA73-44F3-9E63-7E8F1449061E}" type="presParOf" srcId="{9A38F6AA-002E-44FF-9BE0-CFF55FC04E97}" destId="{1A62E163-F990-4694-8AC9-E17F560FD450}" srcOrd="1" destOrd="0" presId="urn:microsoft.com/office/officeart/2018/2/layout/IconVerticalSolidList"/>
    <dgm:cxn modelId="{71F62855-1BC4-4593-AE26-6ACDB2DA6645}" type="presParOf" srcId="{9A38F6AA-002E-44FF-9BE0-CFF55FC04E97}" destId="{95C2F6F6-6E25-42EE-8B4C-81E57FE2D5D8}" srcOrd="2" destOrd="0" presId="urn:microsoft.com/office/officeart/2018/2/layout/IconVerticalSolidList"/>
    <dgm:cxn modelId="{062293C9-F8C2-4333-A3FC-3ACF3ABB504B}" type="presParOf" srcId="{9A38F6AA-002E-44FF-9BE0-CFF55FC04E97}" destId="{F41FE359-9C59-44F7-9841-509F49BBC374}" srcOrd="3" destOrd="0" presId="urn:microsoft.com/office/officeart/2018/2/layout/IconVerticalSolidList"/>
    <dgm:cxn modelId="{20142D67-378D-4D2C-B491-0BAA16180DE1}" type="presParOf" srcId="{BE7E8CD7-EB36-4453-B009-8AA10AFB968B}" destId="{4F1DC8CA-7730-49C9-B156-56BB771A4664}" srcOrd="5" destOrd="0" presId="urn:microsoft.com/office/officeart/2018/2/layout/IconVerticalSolidList"/>
    <dgm:cxn modelId="{64886962-F46C-4A20-9A54-10145F103F80}" type="presParOf" srcId="{BE7E8CD7-EB36-4453-B009-8AA10AFB968B}" destId="{4A0B6EC4-F37C-4CD4-B7BC-2A117A4769C0}" srcOrd="6" destOrd="0" presId="urn:microsoft.com/office/officeart/2018/2/layout/IconVerticalSolidList"/>
    <dgm:cxn modelId="{284B9A49-BA90-4D60-AD22-537D2D3B2FEA}" type="presParOf" srcId="{4A0B6EC4-F37C-4CD4-B7BC-2A117A4769C0}" destId="{A0C3E57C-A7FD-4618-9248-AFBF92DB5B33}" srcOrd="0" destOrd="0" presId="urn:microsoft.com/office/officeart/2018/2/layout/IconVerticalSolidList"/>
    <dgm:cxn modelId="{008AC88C-F015-4FD7-8902-AF81296B9AD6}" type="presParOf" srcId="{4A0B6EC4-F37C-4CD4-B7BC-2A117A4769C0}" destId="{79E95E82-97B8-4EBF-B292-4593F9CE1CE3}" srcOrd="1" destOrd="0" presId="urn:microsoft.com/office/officeart/2018/2/layout/IconVerticalSolidList"/>
    <dgm:cxn modelId="{5F0ECC7E-A67B-4F14-AF5D-279231883D76}" type="presParOf" srcId="{4A0B6EC4-F37C-4CD4-B7BC-2A117A4769C0}" destId="{FC8CBD6C-F967-4CBD-93B5-24921E70AD89}" srcOrd="2" destOrd="0" presId="urn:microsoft.com/office/officeart/2018/2/layout/IconVerticalSolidList"/>
    <dgm:cxn modelId="{E384B654-4B80-4A1F-B0AC-47214FA690EA}" type="presParOf" srcId="{4A0B6EC4-F37C-4CD4-B7BC-2A117A4769C0}" destId="{C8A5357A-329E-4DF1-B847-CA6FF0D844E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A462C0-2A6B-4CAE-9132-D991DDB91C6B}">
      <dsp:nvSpPr>
        <dsp:cNvPr id="0" name=""/>
        <dsp:cNvSpPr/>
      </dsp:nvSpPr>
      <dsp:spPr>
        <a:xfrm>
          <a:off x="722783" y="413444"/>
          <a:ext cx="969735" cy="9697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57669F-FD56-4236-96E4-E9A6A610AA8F}">
      <dsp:nvSpPr>
        <dsp:cNvPr id="0" name=""/>
        <dsp:cNvSpPr/>
      </dsp:nvSpPr>
      <dsp:spPr>
        <a:xfrm>
          <a:off x="130167" y="1706709"/>
          <a:ext cx="215496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• Integration of health, wellbeing, and sustainability central to 21st-century healthcare (NHS England, 2019).</a:t>
          </a:r>
        </a:p>
      </dsp:txBody>
      <dsp:txXfrm>
        <a:off x="130167" y="1706709"/>
        <a:ext cx="2154967" cy="720000"/>
      </dsp:txXfrm>
    </dsp:sp>
    <dsp:sp modelId="{57EEBBDD-8205-4BB5-9DA9-A9DCFD240005}">
      <dsp:nvSpPr>
        <dsp:cNvPr id="0" name=""/>
        <dsp:cNvSpPr/>
      </dsp:nvSpPr>
      <dsp:spPr>
        <a:xfrm>
          <a:off x="3254869" y="413444"/>
          <a:ext cx="969735" cy="9697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E4DB80-D53A-4307-9D6B-5644D0FEA345}">
      <dsp:nvSpPr>
        <dsp:cNvPr id="0" name=""/>
        <dsp:cNvSpPr/>
      </dsp:nvSpPr>
      <dsp:spPr>
        <a:xfrm>
          <a:off x="2662253" y="1706709"/>
          <a:ext cx="215496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Supports UN SDG 3 – Good Health and Wellbeing (UN, 2015).</a:t>
          </a:r>
        </a:p>
      </dsp:txBody>
      <dsp:txXfrm>
        <a:off x="2662253" y="1706709"/>
        <a:ext cx="2154967" cy="720000"/>
      </dsp:txXfrm>
    </dsp:sp>
    <dsp:sp modelId="{7CB46F3A-47D8-4A3C-9786-67BFED6E5C83}">
      <dsp:nvSpPr>
        <dsp:cNvPr id="0" name=""/>
        <dsp:cNvSpPr/>
      </dsp:nvSpPr>
      <dsp:spPr>
        <a:xfrm>
          <a:off x="5786955" y="413444"/>
          <a:ext cx="969735" cy="9697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74F12E-328E-40EB-A0A8-4A73E9FE1974}">
      <dsp:nvSpPr>
        <dsp:cNvPr id="0" name=""/>
        <dsp:cNvSpPr/>
      </dsp:nvSpPr>
      <dsp:spPr>
        <a:xfrm>
          <a:off x="5194339" y="1706709"/>
          <a:ext cx="215496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Promotes holistic, equitable, and sustainable service delivery.</a:t>
          </a:r>
        </a:p>
      </dsp:txBody>
      <dsp:txXfrm>
        <a:off x="5194339" y="1706709"/>
        <a:ext cx="2154967" cy="720000"/>
      </dsp:txXfrm>
    </dsp:sp>
    <dsp:sp modelId="{12101221-F5CF-496A-BC36-98AF80805B7A}">
      <dsp:nvSpPr>
        <dsp:cNvPr id="0" name=""/>
        <dsp:cNvSpPr/>
      </dsp:nvSpPr>
      <dsp:spPr>
        <a:xfrm>
          <a:off x="3254869" y="2965450"/>
          <a:ext cx="969735" cy="96973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E8C3C0-95BA-4360-A690-B3E87CE11289}">
      <dsp:nvSpPr>
        <dsp:cNvPr id="0" name=""/>
        <dsp:cNvSpPr/>
      </dsp:nvSpPr>
      <dsp:spPr>
        <a:xfrm>
          <a:off x="2662253" y="4258715"/>
          <a:ext cx="215496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Focus: mental wellbeing and environmental sustainability in UK health and social care.</a:t>
          </a:r>
        </a:p>
      </dsp:txBody>
      <dsp:txXfrm>
        <a:off x="2662253" y="4258715"/>
        <a:ext cx="2154967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52AB54-8D82-4172-9DB2-2F558AC2B512}">
      <dsp:nvSpPr>
        <dsp:cNvPr id="0" name=""/>
        <dsp:cNvSpPr/>
      </dsp:nvSpPr>
      <dsp:spPr>
        <a:xfrm>
          <a:off x="0" y="87858"/>
          <a:ext cx="6252094" cy="117475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Health: 'A state of complete physical, mental, and social wellbeing' (WHO, 1948).</a:t>
          </a:r>
        </a:p>
      </dsp:txBody>
      <dsp:txXfrm>
        <a:off x="57347" y="145205"/>
        <a:ext cx="6137400" cy="1060059"/>
      </dsp:txXfrm>
    </dsp:sp>
    <dsp:sp modelId="{80BDB0F1-0417-4515-B6F8-BB6B4384C255}">
      <dsp:nvSpPr>
        <dsp:cNvPr id="0" name=""/>
        <dsp:cNvSpPr/>
      </dsp:nvSpPr>
      <dsp:spPr>
        <a:xfrm>
          <a:off x="0" y="1323091"/>
          <a:ext cx="6252094" cy="1174753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Wellbeing: subjective and objective quality of life indicators (ONS, 2023).</a:t>
          </a:r>
        </a:p>
      </dsp:txBody>
      <dsp:txXfrm>
        <a:off x="57347" y="1380438"/>
        <a:ext cx="6137400" cy="1060059"/>
      </dsp:txXfrm>
    </dsp:sp>
    <dsp:sp modelId="{5267879A-CFDD-4114-AE2D-35A806854000}">
      <dsp:nvSpPr>
        <dsp:cNvPr id="0" name=""/>
        <dsp:cNvSpPr/>
      </dsp:nvSpPr>
      <dsp:spPr>
        <a:xfrm>
          <a:off x="0" y="2558324"/>
          <a:ext cx="6252094" cy="1174753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Sustainable Development: meeting current needs without harming future generations (Brundtland, 1987).</a:t>
          </a:r>
        </a:p>
      </dsp:txBody>
      <dsp:txXfrm>
        <a:off x="57347" y="2615671"/>
        <a:ext cx="6137400" cy="1060059"/>
      </dsp:txXfrm>
    </dsp:sp>
    <dsp:sp modelId="{79A58C4F-91B0-49A7-8BB2-C42E71043D17}">
      <dsp:nvSpPr>
        <dsp:cNvPr id="0" name=""/>
        <dsp:cNvSpPr/>
      </dsp:nvSpPr>
      <dsp:spPr>
        <a:xfrm>
          <a:off x="0" y="3793558"/>
          <a:ext cx="6252094" cy="1174753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• Interconnected: sustainable systems support health and wellbeing.</a:t>
          </a:r>
        </a:p>
      </dsp:txBody>
      <dsp:txXfrm>
        <a:off x="57347" y="3850905"/>
        <a:ext cx="6137400" cy="106005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099810-4502-40B2-A300-674924578D2E}">
      <dsp:nvSpPr>
        <dsp:cNvPr id="0" name=""/>
        <dsp:cNvSpPr/>
      </dsp:nvSpPr>
      <dsp:spPr>
        <a:xfrm>
          <a:off x="1215331" y="346355"/>
          <a:ext cx="1060988" cy="10609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2610E0-1247-4193-896E-3A1E62543629}">
      <dsp:nvSpPr>
        <dsp:cNvPr id="0" name=""/>
        <dsp:cNvSpPr/>
      </dsp:nvSpPr>
      <dsp:spPr>
        <a:xfrm>
          <a:off x="566950" y="1737625"/>
          <a:ext cx="235775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Workforce shortages and burnout (NHS Confederation, 2022).</a:t>
          </a:r>
          <a:endParaRPr lang="en-US" sz="1600" kern="1200"/>
        </a:p>
      </dsp:txBody>
      <dsp:txXfrm>
        <a:off x="566950" y="1737625"/>
        <a:ext cx="2357751" cy="720000"/>
      </dsp:txXfrm>
    </dsp:sp>
    <dsp:sp modelId="{72B018FC-0172-4A77-BD16-4E33333765F2}">
      <dsp:nvSpPr>
        <dsp:cNvPr id="0" name=""/>
        <dsp:cNvSpPr/>
      </dsp:nvSpPr>
      <dsp:spPr>
        <a:xfrm>
          <a:off x="3985689" y="346355"/>
          <a:ext cx="1060988" cy="10609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64ABD1-5EB6-45FE-829D-2AB021DEE01B}">
      <dsp:nvSpPr>
        <dsp:cNvPr id="0" name=""/>
        <dsp:cNvSpPr/>
      </dsp:nvSpPr>
      <dsp:spPr>
        <a:xfrm>
          <a:off x="3337307" y="1737625"/>
          <a:ext cx="235775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Short-term priorities hinder long-term sustainability (The King’s Fund, 2023).</a:t>
          </a:r>
          <a:endParaRPr lang="en-US" sz="1600" kern="1200" dirty="0"/>
        </a:p>
      </dsp:txBody>
      <dsp:txXfrm>
        <a:off x="3337307" y="1737625"/>
        <a:ext cx="2357751" cy="720000"/>
      </dsp:txXfrm>
    </dsp:sp>
    <dsp:sp modelId="{21CB42AB-82EC-46A9-A47C-7B8836678838}">
      <dsp:nvSpPr>
        <dsp:cNvPr id="0" name=""/>
        <dsp:cNvSpPr/>
      </dsp:nvSpPr>
      <dsp:spPr>
        <a:xfrm>
          <a:off x="1215331" y="3047062"/>
          <a:ext cx="1060988" cy="10609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2581A8-B110-477B-876A-22B78A288725}">
      <dsp:nvSpPr>
        <dsp:cNvPr id="0" name=""/>
        <dsp:cNvSpPr/>
      </dsp:nvSpPr>
      <dsp:spPr>
        <a:xfrm>
          <a:off x="566950" y="4438332"/>
          <a:ext cx="235775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Funding gaps in mental health and sustainability.</a:t>
          </a:r>
          <a:endParaRPr lang="en-US" sz="1600" kern="1200"/>
        </a:p>
      </dsp:txBody>
      <dsp:txXfrm>
        <a:off x="566950" y="4438332"/>
        <a:ext cx="2357751" cy="720000"/>
      </dsp:txXfrm>
    </dsp:sp>
    <dsp:sp modelId="{8E9947C4-2EE3-4BE7-9B4E-470F0D61D51C}">
      <dsp:nvSpPr>
        <dsp:cNvPr id="0" name=""/>
        <dsp:cNvSpPr/>
      </dsp:nvSpPr>
      <dsp:spPr>
        <a:xfrm>
          <a:off x="3985689" y="3047062"/>
          <a:ext cx="1060988" cy="106098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8A6996-0D5D-48F7-AD3B-256A7671A17C}">
      <dsp:nvSpPr>
        <dsp:cNvPr id="0" name=""/>
        <dsp:cNvSpPr/>
      </dsp:nvSpPr>
      <dsp:spPr>
        <a:xfrm>
          <a:off x="3337307" y="4438332"/>
          <a:ext cx="235775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Need for stronger collaboration across sectors.</a:t>
          </a:r>
          <a:endParaRPr lang="en-US" sz="1600" kern="1200"/>
        </a:p>
      </dsp:txBody>
      <dsp:txXfrm>
        <a:off x="3337307" y="4438332"/>
        <a:ext cx="2357751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351885-7A76-4585-934B-2AA5BDC9DC44}">
      <dsp:nvSpPr>
        <dsp:cNvPr id="0" name=""/>
        <dsp:cNvSpPr/>
      </dsp:nvSpPr>
      <dsp:spPr>
        <a:xfrm>
          <a:off x="909047" y="489120"/>
          <a:ext cx="1259490" cy="12594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B79766-E96B-46D1-9E2E-9724ECE36F52}">
      <dsp:nvSpPr>
        <dsp:cNvPr id="0" name=""/>
        <dsp:cNvSpPr/>
      </dsp:nvSpPr>
      <dsp:spPr>
        <a:xfrm>
          <a:off x="139358" y="2132947"/>
          <a:ext cx="279886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Digital Health &amp; AI: enhances access and reduces carbon footprint.</a:t>
          </a:r>
          <a:endParaRPr lang="en-US" sz="1700" kern="1200"/>
        </a:p>
      </dsp:txBody>
      <dsp:txXfrm>
        <a:off x="139358" y="2132947"/>
        <a:ext cx="2798868" cy="720000"/>
      </dsp:txXfrm>
    </dsp:sp>
    <dsp:sp modelId="{60C93D0A-0764-467F-96CC-6C8473452CA0}">
      <dsp:nvSpPr>
        <dsp:cNvPr id="0" name=""/>
        <dsp:cNvSpPr/>
      </dsp:nvSpPr>
      <dsp:spPr>
        <a:xfrm>
          <a:off x="4197717" y="489120"/>
          <a:ext cx="1259490" cy="12594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9FC2A4-2525-42E3-973F-0750ABC0625E}">
      <dsp:nvSpPr>
        <dsp:cNvPr id="0" name=""/>
        <dsp:cNvSpPr/>
      </dsp:nvSpPr>
      <dsp:spPr>
        <a:xfrm>
          <a:off x="3428028" y="2132947"/>
          <a:ext cx="279886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Social Prescribing: links health and community wellbeing (PHE, 2019).</a:t>
          </a:r>
          <a:endParaRPr lang="en-US" sz="1700" kern="1200"/>
        </a:p>
      </dsp:txBody>
      <dsp:txXfrm>
        <a:off x="3428028" y="2132947"/>
        <a:ext cx="2798868" cy="720000"/>
      </dsp:txXfrm>
    </dsp:sp>
    <dsp:sp modelId="{16ADE0DC-1D7B-432D-8635-812795083BE1}">
      <dsp:nvSpPr>
        <dsp:cNvPr id="0" name=""/>
        <dsp:cNvSpPr/>
      </dsp:nvSpPr>
      <dsp:spPr>
        <a:xfrm>
          <a:off x="909047" y="3552665"/>
          <a:ext cx="1259490" cy="12594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209F03-E81F-41B4-BC88-E9307C021D40}">
      <dsp:nvSpPr>
        <dsp:cNvPr id="0" name=""/>
        <dsp:cNvSpPr/>
      </dsp:nvSpPr>
      <dsp:spPr>
        <a:xfrm>
          <a:off x="139358" y="5196492"/>
          <a:ext cx="279886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Green Infrastructure: supports healing environments.</a:t>
          </a:r>
          <a:endParaRPr lang="en-US" sz="1700" kern="1200"/>
        </a:p>
      </dsp:txBody>
      <dsp:txXfrm>
        <a:off x="139358" y="5196492"/>
        <a:ext cx="2798868" cy="720000"/>
      </dsp:txXfrm>
    </dsp:sp>
    <dsp:sp modelId="{E91DE6CD-B9F9-4063-B634-910EDE6C52FB}">
      <dsp:nvSpPr>
        <dsp:cNvPr id="0" name=""/>
        <dsp:cNvSpPr/>
      </dsp:nvSpPr>
      <dsp:spPr>
        <a:xfrm>
          <a:off x="4197717" y="3552665"/>
          <a:ext cx="1259490" cy="12594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BA9D35-AEEB-41F6-9ADC-33BC0E9EE209}">
      <dsp:nvSpPr>
        <dsp:cNvPr id="0" name=""/>
        <dsp:cNvSpPr/>
      </dsp:nvSpPr>
      <dsp:spPr>
        <a:xfrm>
          <a:off x="3428028" y="5196492"/>
          <a:ext cx="279886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Prevention &amp; Education: empower communities.</a:t>
          </a:r>
          <a:endParaRPr lang="en-US" sz="1700" kern="1200"/>
        </a:p>
      </dsp:txBody>
      <dsp:txXfrm>
        <a:off x="3428028" y="5196492"/>
        <a:ext cx="2798868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6CB66D-A74D-4818-88FC-36149D3279E8}">
      <dsp:nvSpPr>
        <dsp:cNvPr id="0" name=""/>
        <dsp:cNvSpPr/>
      </dsp:nvSpPr>
      <dsp:spPr>
        <a:xfrm>
          <a:off x="0" y="2288"/>
          <a:ext cx="6362567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999CE8-2A59-480D-A2B5-AC1A4945FAE9}">
      <dsp:nvSpPr>
        <dsp:cNvPr id="0" name=""/>
        <dsp:cNvSpPr/>
      </dsp:nvSpPr>
      <dsp:spPr>
        <a:xfrm>
          <a:off x="350852" y="263253"/>
          <a:ext cx="637913" cy="6379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637CED-2C80-4D93-8568-D5DA0C2CFDFE}">
      <dsp:nvSpPr>
        <dsp:cNvPr id="0" name=""/>
        <dsp:cNvSpPr/>
      </dsp:nvSpPr>
      <dsp:spPr>
        <a:xfrm>
          <a:off x="1339618" y="2288"/>
          <a:ext cx="5022948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Integrating health, wellbeing, and sustainability improves outcomes.</a:t>
          </a:r>
          <a:endParaRPr lang="en-US" sz="2200" kern="1200"/>
        </a:p>
      </dsp:txBody>
      <dsp:txXfrm>
        <a:off x="1339618" y="2288"/>
        <a:ext cx="5022948" cy="1159843"/>
      </dsp:txXfrm>
    </dsp:sp>
    <dsp:sp modelId="{ADB37DAE-FBD7-4FCA-AA13-9CAB69B70ECA}">
      <dsp:nvSpPr>
        <dsp:cNvPr id="0" name=""/>
        <dsp:cNvSpPr/>
      </dsp:nvSpPr>
      <dsp:spPr>
        <a:xfrm>
          <a:off x="0" y="1452092"/>
          <a:ext cx="6362567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B44226-B33C-4272-B12F-52D18FB404F7}">
      <dsp:nvSpPr>
        <dsp:cNvPr id="0" name=""/>
        <dsp:cNvSpPr/>
      </dsp:nvSpPr>
      <dsp:spPr>
        <a:xfrm>
          <a:off x="350852" y="1713057"/>
          <a:ext cx="637913" cy="6379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19EC18-6FAC-4F13-A72F-8E50252D74FD}">
      <dsp:nvSpPr>
        <dsp:cNvPr id="0" name=""/>
        <dsp:cNvSpPr/>
      </dsp:nvSpPr>
      <dsp:spPr>
        <a:xfrm>
          <a:off x="1339618" y="1452092"/>
          <a:ext cx="5022948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Aligns with NHS commitment to SDG 3 (UN, 2015).</a:t>
          </a:r>
          <a:endParaRPr lang="en-US" sz="2200" kern="1200"/>
        </a:p>
      </dsp:txBody>
      <dsp:txXfrm>
        <a:off x="1339618" y="1452092"/>
        <a:ext cx="5022948" cy="1159843"/>
      </dsp:txXfrm>
    </dsp:sp>
    <dsp:sp modelId="{2144E813-2316-4C27-93C0-14A58CB80798}">
      <dsp:nvSpPr>
        <dsp:cNvPr id="0" name=""/>
        <dsp:cNvSpPr/>
      </dsp:nvSpPr>
      <dsp:spPr>
        <a:xfrm>
          <a:off x="0" y="2901896"/>
          <a:ext cx="6362567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62E163-F990-4694-8AC9-E17F560FD450}">
      <dsp:nvSpPr>
        <dsp:cNvPr id="0" name=""/>
        <dsp:cNvSpPr/>
      </dsp:nvSpPr>
      <dsp:spPr>
        <a:xfrm>
          <a:off x="350852" y="3162861"/>
          <a:ext cx="637913" cy="6379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1FE359-9C59-44F7-9841-509F49BBC374}">
      <dsp:nvSpPr>
        <dsp:cNvPr id="0" name=""/>
        <dsp:cNvSpPr/>
      </dsp:nvSpPr>
      <dsp:spPr>
        <a:xfrm>
          <a:off x="1339618" y="2901896"/>
          <a:ext cx="5022948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Collaboration and innovation are key.</a:t>
          </a:r>
          <a:endParaRPr lang="en-US" sz="2200" kern="1200"/>
        </a:p>
      </dsp:txBody>
      <dsp:txXfrm>
        <a:off x="1339618" y="2901896"/>
        <a:ext cx="5022948" cy="1159843"/>
      </dsp:txXfrm>
    </dsp:sp>
    <dsp:sp modelId="{A0C3E57C-A7FD-4618-9248-AFBF92DB5B33}">
      <dsp:nvSpPr>
        <dsp:cNvPr id="0" name=""/>
        <dsp:cNvSpPr/>
      </dsp:nvSpPr>
      <dsp:spPr>
        <a:xfrm>
          <a:off x="0" y="4351700"/>
          <a:ext cx="6362567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E95E82-97B8-4EBF-B292-4593F9CE1CE3}">
      <dsp:nvSpPr>
        <dsp:cNvPr id="0" name=""/>
        <dsp:cNvSpPr/>
      </dsp:nvSpPr>
      <dsp:spPr>
        <a:xfrm>
          <a:off x="350852" y="4612665"/>
          <a:ext cx="637913" cy="6379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A5357A-329E-4DF1-B847-CA6FF0D844EB}">
      <dsp:nvSpPr>
        <dsp:cNvPr id="0" name=""/>
        <dsp:cNvSpPr/>
      </dsp:nvSpPr>
      <dsp:spPr>
        <a:xfrm>
          <a:off x="1339618" y="4351700"/>
          <a:ext cx="5022948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Sustainable health = sustainable society.</a:t>
          </a:r>
          <a:endParaRPr lang="en-US" sz="2200" kern="1200"/>
        </a:p>
      </dsp:txBody>
      <dsp:txXfrm>
        <a:off x="1339618" y="4351700"/>
        <a:ext cx="5022948" cy="11598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192BD5-88A3-4472-A850-8AB6D3C3D347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AA06F8-9AD3-4926-B846-68B22E5AD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77500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Explains how integration ensures healthcare addresses mental, social, and environmental determinants of health.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Defines the three key concepts and explains how they overlap to support holistic health.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Explains how each model supports a holistic, preventive, and sustainable approach.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Highlights UK and WHO frameworks integrating wellbeing and sustainability into healthcare.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Shows integration of wellbeing in practice via mental health initiatives.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Demonstrates sustainable development through NHS environmental initiatives.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Discusses inequality challenges and how integrated systems promote fairness.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Notes systemic and organisational barriers to sustainable and equitable healthcare.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Outlines innovations shaping sustainable healthcare in the UK.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Summarises integration benefits and future vision.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Final reference list following UWTSD Harvard style.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88825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402" y="-1720"/>
            <a:ext cx="1174698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3812" y="-1291"/>
            <a:ext cx="3607240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7503" y="779920"/>
            <a:ext cx="4967533" cy="4987091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86503" y="818984"/>
            <a:ext cx="6594528" cy="3268520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Integration of Health, Wellbeing and Sustainable Development in UK Health and Social Care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2" y="4480038"/>
            <a:ext cx="12176199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31370" y="4797188"/>
            <a:ext cx="6049661" cy="1241828"/>
          </a:xfrm>
        </p:spPr>
        <p:txBody>
          <a:bodyPr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1800">
                <a:solidFill>
                  <a:srgbClr val="FFFFFF"/>
                </a:solidFill>
              </a:rPr>
              <a:t>Ela Nana Afia Sakyibea</a:t>
            </a:r>
          </a:p>
          <a:p>
            <a:pPr algn="r">
              <a:lnSpc>
                <a:spcPct val="90000"/>
              </a:lnSpc>
            </a:pPr>
            <a:r>
              <a:rPr lang="en-US" sz="1800">
                <a:solidFill>
                  <a:srgbClr val="FFFFFF"/>
                </a:solidFill>
              </a:rPr>
              <a:t> BMHP6030 – Health, Wellbeing &amp; Sustainable Development</a:t>
            </a:r>
          </a:p>
          <a:p>
            <a:pPr algn="r">
              <a:lnSpc>
                <a:spcPct val="90000"/>
              </a:lnSpc>
            </a:pPr>
            <a:r>
              <a:rPr lang="en-US" sz="1800">
                <a:solidFill>
                  <a:srgbClr val="FFFFFF"/>
                </a:solidFill>
              </a:rPr>
              <a:t>Lecturer: Bianca Sanfilippo | October 2025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4378" y="1633128"/>
            <a:ext cx="6857572" cy="3591323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032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9913" y="2074363"/>
            <a:ext cx="2751637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4E45DD-1A15-E006-4750-25259F7E09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8351777"/>
              </p:ext>
            </p:extLst>
          </p:nvPr>
        </p:nvGraphicFramePr>
        <p:xfrm>
          <a:off x="3874417" y="732920"/>
          <a:ext cx="7479474" cy="5392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7" y="0"/>
            <a:ext cx="1218577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3" y="0"/>
            <a:ext cx="12185778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278" y="774970"/>
            <a:ext cx="304800" cy="429656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75420"/>
            <a:ext cx="12045592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5064" y="1042698"/>
            <a:ext cx="2796461" cy="711067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6606" y="317578"/>
            <a:ext cx="548497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140785"/>
            <a:ext cx="6094408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5030" y="5940559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771" y="495992"/>
            <a:ext cx="4194048" cy="5638831"/>
          </a:xfrm>
          <a:noFill/>
        </p:spPr>
        <p:txBody>
          <a:bodyPr anchor="ctr">
            <a:normAutofit/>
          </a:bodyPr>
          <a:lstStyle/>
          <a:p>
            <a:pPr algn="l"/>
            <a:r>
              <a:rPr lang="en-GB" sz="4800"/>
              <a:t>Definitions: Health, Wellbeing and Sustainable Development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C63638-D288-F67D-0083-AE2BCDFF55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9608129"/>
              </p:ext>
            </p:extLst>
          </p:nvPr>
        </p:nvGraphicFramePr>
        <p:xfrm>
          <a:off x="4914666" y="866585"/>
          <a:ext cx="6252094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577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52547" y="548464"/>
            <a:ext cx="6796770" cy="1675623"/>
          </a:xfrm>
        </p:spPr>
        <p:txBody>
          <a:bodyPr anchor="b">
            <a:normAutofit/>
          </a:bodyPr>
          <a:lstStyle/>
          <a:p>
            <a:r>
              <a:rPr lang="en-US" sz="4000"/>
              <a:t>Models and Theories</a:t>
            </a:r>
          </a:p>
        </p:txBody>
      </p:sp>
      <p:pic>
        <p:nvPicPr>
          <p:cNvPr id="5" name="Picture 4" descr="Chemical formulas are written on paper">
            <a:extLst>
              <a:ext uri="{FF2B5EF4-FFF2-40B4-BE49-F238E27FC236}">
                <a16:creationId xmlns:a16="http://schemas.microsoft.com/office/drawing/2014/main" id="{A5862151-F42F-656D-20D1-175FC2E3AD5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2567" r="33022"/>
          <a:stretch>
            <a:fillRect/>
          </a:stretch>
        </p:blipFill>
        <p:spPr>
          <a:xfrm>
            <a:off x="20" y="10"/>
            <a:ext cx="4195384" cy="6857990"/>
          </a:xfrm>
          <a:prstGeom prst="rect">
            <a:avLst/>
          </a:prstGeom>
          <a:effectLst/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52548" y="2409830"/>
            <a:ext cx="6796768" cy="3705217"/>
          </a:xfrm>
        </p:spPr>
        <p:txBody>
          <a:bodyPr>
            <a:normAutofit/>
          </a:bodyPr>
          <a:lstStyle/>
          <a:p>
            <a:pPr>
              <a:defRPr sz="2000"/>
            </a:pPr>
            <a:r>
              <a:rPr lang="en-US" sz="2000" dirty="0"/>
              <a:t>Biomedical Model: treats disease, not causes (Engel, 1977).</a:t>
            </a:r>
          </a:p>
          <a:p>
            <a:pPr>
              <a:defRPr sz="2000"/>
            </a:pPr>
            <a:r>
              <a:rPr lang="en-US" sz="2000" dirty="0"/>
              <a:t>Biopsychosocial Model: integrates biological, psychological, and social factors (Engel, 1977).</a:t>
            </a:r>
          </a:p>
          <a:p>
            <a:pPr>
              <a:defRPr sz="2000"/>
            </a:pPr>
            <a:r>
              <a:rPr lang="en-US" sz="2000" dirty="0"/>
              <a:t>Social Model of Health: </a:t>
            </a:r>
            <a:r>
              <a:rPr lang="en-US" sz="2000" dirty="0" err="1"/>
              <a:t>emphasises</a:t>
            </a:r>
            <a:r>
              <a:rPr lang="en-US" sz="2000" dirty="0"/>
              <a:t> social determinants (Dahlgren &amp; Whitehead, 1991).</a:t>
            </a:r>
          </a:p>
          <a:p>
            <a:pPr>
              <a:defRPr sz="2000"/>
            </a:pPr>
            <a:r>
              <a:rPr lang="en-US" sz="2000" dirty="0"/>
              <a:t>Ecological Model: considers environmental and policy influences (WHO, 2013).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7" y="0"/>
            <a:ext cx="1218577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061" y="1119031"/>
            <a:ext cx="4618735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0769" y="1396686"/>
            <a:ext cx="3239662" cy="406462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Policies and Strategies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1458" y="941148"/>
            <a:ext cx="2987121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9811" y="4780992"/>
            <a:ext cx="545957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68754" y="1526033"/>
            <a:ext cx="5534955" cy="3935281"/>
          </a:xfrm>
        </p:spPr>
        <p:txBody>
          <a:bodyPr>
            <a:normAutofit/>
          </a:bodyPr>
          <a:lstStyle/>
          <a:p>
            <a:pPr marL="0" indent="0">
              <a:buNone/>
              <a:defRPr sz="2000"/>
            </a:pPr>
            <a:r>
              <a:rPr lang="en-GB" sz="2000" dirty="0"/>
              <a:t>• NHS Long Term Plan (2019): prevention, digital innovation, mental health.</a:t>
            </a:r>
          </a:p>
          <a:p>
            <a:pPr marL="0" indent="0">
              <a:buNone/>
              <a:defRPr sz="2000"/>
            </a:pPr>
            <a:r>
              <a:rPr lang="en-GB" sz="2000" dirty="0"/>
              <a:t>• Marmot Review (2020): persistent inequalities.</a:t>
            </a:r>
          </a:p>
          <a:p>
            <a:pPr marL="0" indent="0">
              <a:buNone/>
              <a:defRPr sz="2000"/>
            </a:pPr>
            <a:r>
              <a:rPr lang="en-GB" sz="2000" dirty="0"/>
              <a:t>• Core20PLUS5 (2021): reduces disparities in deprived areas.</a:t>
            </a:r>
          </a:p>
          <a:p>
            <a:pPr marL="0" indent="0">
              <a:buNone/>
              <a:defRPr sz="2000"/>
            </a:pPr>
            <a:r>
              <a:rPr lang="en-GB" sz="2000" dirty="0"/>
              <a:t>• WHO Health in All Policies (2013): health across all sectors.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82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520227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604" y="350196"/>
            <a:ext cx="4645694" cy="16245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Case Example 1: Mental Health and Wellbeing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1603" y="2743200"/>
            <a:ext cx="4645695" cy="3613149"/>
          </a:xfrm>
        </p:spPr>
        <p:txBody>
          <a:bodyPr anchor="ctr">
            <a:normAutofit/>
          </a:bodyPr>
          <a:lstStyle/>
          <a:p>
            <a:pPr>
              <a:defRPr sz="2000"/>
            </a:pPr>
            <a:r>
              <a:rPr lang="en-GB" sz="2000" dirty="0"/>
              <a:t>1 in 4 adults experience mental health issues annually (NHS, 2023).</a:t>
            </a:r>
          </a:p>
          <a:p>
            <a:pPr>
              <a:defRPr sz="2000"/>
            </a:pPr>
            <a:r>
              <a:rPr lang="en-GB" sz="2000" dirty="0"/>
              <a:t>NHS promotes parity of esteem between mental and physical health (NHS England, 2019).</a:t>
            </a:r>
          </a:p>
          <a:p>
            <a:pPr>
              <a:defRPr sz="2000"/>
            </a:pPr>
            <a:r>
              <a:rPr lang="en-GB" sz="2000" dirty="0" err="1"/>
              <a:t>nitiatives</a:t>
            </a:r>
            <a:r>
              <a:rPr lang="en-GB" sz="2000" dirty="0"/>
              <a:t>: IAPT, Community Mental Health Framework (2019).</a:t>
            </a:r>
          </a:p>
          <a:p>
            <a:pPr>
              <a:defRPr sz="2000"/>
            </a:pPr>
            <a:r>
              <a:rPr lang="en-GB" sz="2000" dirty="0"/>
              <a:t>• Early intervention and prevention improve outcomes.</a:t>
            </a:r>
          </a:p>
        </p:txBody>
      </p:sp>
      <p:pic>
        <p:nvPicPr>
          <p:cNvPr id="5" name="Picture 4" descr="Sticky notes on a wall">
            <a:extLst>
              <a:ext uri="{FF2B5EF4-FFF2-40B4-BE49-F238E27FC236}">
                <a16:creationId xmlns:a16="http://schemas.microsoft.com/office/drawing/2014/main" id="{F0DABBB7-3FF4-5A9A-F031-A76A4D8C977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842" r="19105" b="1"/>
          <a:stretch>
            <a:fillRect/>
          </a:stretch>
        </p:blipFill>
        <p:spPr>
          <a:xfrm>
            <a:off x="6094412" y="1"/>
            <a:ext cx="6101236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6464" y="741391"/>
            <a:ext cx="4596550" cy="1616203"/>
          </a:xfrm>
        </p:spPr>
        <p:txBody>
          <a:bodyPr anchor="b">
            <a:normAutofit/>
          </a:bodyPr>
          <a:lstStyle/>
          <a:p>
            <a:r>
              <a:rPr lang="en-US" sz="3200"/>
              <a:t>Case Example 2: Environmental Sustainability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6464" y="2533476"/>
            <a:ext cx="4596549" cy="3447832"/>
          </a:xfrm>
        </p:spPr>
        <p:txBody>
          <a:bodyPr anchor="t">
            <a:normAutofit/>
          </a:bodyPr>
          <a:lstStyle/>
          <a:p>
            <a:pPr>
              <a:defRPr sz="2000"/>
            </a:pPr>
            <a:r>
              <a:rPr lang="en-GB" sz="2000" dirty="0"/>
              <a:t> NHS Net Zero Plan (2020): carbon neutrality by 2040.</a:t>
            </a:r>
          </a:p>
          <a:p>
            <a:pPr>
              <a:defRPr sz="2000"/>
            </a:pPr>
            <a:r>
              <a:rPr lang="en-GB" sz="2000" dirty="0"/>
              <a:t>Greener NHS Programme: reduces emissions and waste.</a:t>
            </a:r>
          </a:p>
          <a:p>
            <a:pPr>
              <a:defRPr sz="2000"/>
            </a:pPr>
            <a:r>
              <a:rPr lang="en-GB" sz="2000" dirty="0"/>
              <a:t>NHS Forest: green spaces for patients and staff.</a:t>
            </a:r>
          </a:p>
          <a:p>
            <a:pPr>
              <a:defRPr sz="2000"/>
            </a:pPr>
            <a:r>
              <a:rPr lang="en-GB" sz="2000" dirty="0"/>
              <a:t>Environmental sustainability supports population and mental health.</a:t>
            </a:r>
          </a:p>
        </p:txBody>
      </p:sp>
      <p:pic>
        <p:nvPicPr>
          <p:cNvPr id="5" name="Picture 4" descr="A cropped image of a person touching a plant">
            <a:extLst>
              <a:ext uri="{FF2B5EF4-FFF2-40B4-BE49-F238E27FC236}">
                <a16:creationId xmlns:a16="http://schemas.microsoft.com/office/drawing/2014/main" id="{5609166A-E932-B76A-40DF-E36CEEC8A2A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832" r="21783" b="-2"/>
          <a:stretch>
            <a:fillRect/>
          </a:stretch>
        </p:blipFill>
        <p:spPr>
          <a:xfrm>
            <a:off x="6507436" y="867064"/>
            <a:ext cx="4491631" cy="5048790"/>
          </a:xfrm>
          <a:prstGeom prst="rect">
            <a:avLst/>
          </a:prstGeom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3" y="6737718"/>
            <a:ext cx="12204020" cy="123363"/>
            <a:chOff x="-5025" y="6737718"/>
            <a:chExt cx="12207200" cy="123363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7" y="0"/>
            <a:ext cx="1218577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208" y="847600"/>
            <a:ext cx="4618735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8916" y="1233241"/>
            <a:ext cx="3239662" cy="406462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Access and Equity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390" y="0"/>
            <a:ext cx="11548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0479" y="-1"/>
            <a:ext cx="1736948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699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4412" y="820880"/>
            <a:ext cx="5256430" cy="4889350"/>
          </a:xfrm>
        </p:spPr>
        <p:txBody>
          <a:bodyPr anchor="t">
            <a:normAutofit/>
          </a:bodyPr>
          <a:lstStyle/>
          <a:p>
            <a:pPr>
              <a:defRPr sz="2000"/>
            </a:pPr>
            <a:r>
              <a:rPr lang="en-GB" sz="2000" dirty="0"/>
              <a:t>Inequalities persist across region, ethnicity, and income (Marmot, 2020).</a:t>
            </a:r>
          </a:p>
          <a:p>
            <a:pPr>
              <a:defRPr sz="2000"/>
            </a:pPr>
            <a:r>
              <a:rPr lang="en-GB" sz="2000" dirty="0"/>
              <a:t>Core20PLUS5 targets deprived and underrepresented groups (NHS England, 2021).</a:t>
            </a:r>
          </a:p>
          <a:p>
            <a:pPr>
              <a:defRPr sz="2000"/>
            </a:pPr>
            <a:r>
              <a:rPr lang="en-GB" sz="2000" dirty="0"/>
              <a:t>Digital exclusion affects telehealth access (Mind, 2022).</a:t>
            </a:r>
          </a:p>
          <a:p>
            <a:pPr>
              <a:defRPr sz="2000"/>
            </a:pPr>
            <a:r>
              <a:rPr lang="en-GB" sz="2000" dirty="0"/>
              <a:t>Integration aims for fairness, but gaps remain.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7776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4169" y="5717905"/>
            <a:ext cx="1771147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1895" y="6258755"/>
            <a:ext cx="1565532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577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981" y="557189"/>
            <a:ext cx="3373258" cy="5567891"/>
          </a:xfrm>
        </p:spPr>
        <p:txBody>
          <a:bodyPr>
            <a:normAutofit/>
          </a:bodyPr>
          <a:lstStyle/>
          <a:p>
            <a:r>
              <a:rPr lang="en-US" sz="5100"/>
              <a:t>Challenges and Barriers</a:t>
            </a:r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CCE0B171-766E-A7E4-397B-1D2CEE05A3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1139992"/>
              </p:ext>
            </p:extLst>
          </p:nvPr>
        </p:nvGraphicFramePr>
        <p:xfrm>
          <a:off x="5091881" y="620392"/>
          <a:ext cx="6262009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577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57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5827" cy="6858000"/>
            <a:chOff x="651279" y="598259"/>
            <a:chExt cx="10889442" cy="5680742"/>
          </a:xfrm>
        </p:grpSpPr>
        <p:sp>
          <p:nvSpPr>
            <p:cNvPr id="33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3" y="0"/>
            <a:ext cx="12185773" cy="6858000"/>
            <a:chOff x="0" y="0"/>
            <a:chExt cx="12188952" cy="6858000"/>
          </a:xfrm>
        </p:grpSpPr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6180" y="841248"/>
            <a:ext cx="3514328" cy="5340097"/>
          </a:xfrm>
        </p:spPr>
        <p:txBody>
          <a:bodyPr anchor="ctr">
            <a:normAutofit/>
          </a:bodyPr>
          <a:lstStyle/>
          <a:p>
            <a:pPr algn="l"/>
            <a:r>
              <a:rPr lang="en-US" sz="4800">
                <a:solidFill>
                  <a:schemeClr val="bg1"/>
                </a:solidFill>
              </a:rPr>
              <a:t>Future Directions</a:t>
            </a:r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393C90ED-F67A-729D-5671-98F12EA593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4083933"/>
              </p:ext>
            </p:extLst>
          </p:nvPr>
        </p:nvGraphicFramePr>
        <p:xfrm>
          <a:off x="4984587" y="231006"/>
          <a:ext cx="6366255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5" name="Freeform: Shape 54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17633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2" name="Freeform: Shape 31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10225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630" y="1161288"/>
            <a:ext cx="3601797" cy="4526280"/>
          </a:xfrm>
        </p:spPr>
        <p:txBody>
          <a:bodyPr>
            <a:normAutofit/>
          </a:bodyPr>
          <a:lstStyle/>
          <a:p>
            <a:r>
              <a:rPr lang="en-US" sz="4000"/>
              <a:t>Conclusion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798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0C7E70B3-92B5-504B-507E-660298F6C2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1472504"/>
              </p:ext>
            </p:extLst>
          </p:nvPr>
        </p:nvGraphicFramePr>
        <p:xfrm>
          <a:off x="5302138" y="676656"/>
          <a:ext cx="6362567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281" y="2385102"/>
            <a:ext cx="573943" cy="2087796"/>
            <a:chOff x="209668" y="2857422"/>
            <a:chExt cx="463662" cy="208779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4884" y="0"/>
            <a:ext cx="1493941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377" y="631767"/>
            <a:ext cx="11108835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317" y="1239927"/>
            <a:ext cx="4007542" cy="4680583"/>
          </a:xfrm>
        </p:spPr>
        <p:txBody>
          <a:bodyPr anchor="ctr">
            <a:normAutofit/>
          </a:bodyPr>
          <a:lstStyle/>
          <a:p>
            <a:r>
              <a:rPr lang="en-US" sz="510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90284" y="1239927"/>
            <a:ext cx="4970529" cy="4680583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defRPr sz="2000"/>
            </a:pPr>
            <a:r>
              <a:rPr lang="en-GB" sz="1900"/>
              <a:t>Brundtland, G.H. (1987) Our Common Future. Oxford: OUP.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1900"/>
              <a:t>Dahlgren, G. &amp; Whitehead, M. (1991) Policies and Strategies to Promote Social Equity in Health.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1900"/>
              <a:t>Engel, G.L. (1977) Science, 196(4286), 129–136.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1900"/>
              <a:t>Health Care Without Harm (2022) Healthy Hospitals, Healthy Planet.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1900"/>
              <a:t>Marmot, M. (2020) Health Equity in England.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1900"/>
              <a:t>NHS England (2019, 2020, 2021).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1900"/>
              <a:t>NHS Confederation (2022).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1900"/>
              <a:t>ONS (2023).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1900"/>
              <a:t>UN (2015) Sustainable Development Goals.</a:t>
            </a:r>
          </a:p>
          <a:p>
            <a:pPr>
              <a:lnSpc>
                <a:spcPct val="90000"/>
              </a:lnSpc>
              <a:defRPr sz="2000"/>
            </a:pPr>
            <a:r>
              <a:rPr lang="en-GB" sz="1900"/>
              <a:t>WHO (1948, 2013).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777</Words>
  <Application>Microsoft Office PowerPoint</Application>
  <PresentationFormat>Custom</PresentationFormat>
  <Paragraphs>76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Arial</vt:lpstr>
      <vt:lpstr>Calibri</vt:lpstr>
      <vt:lpstr>Office Theme</vt:lpstr>
      <vt:lpstr>Integration of Health, Wellbeing and Sustainable Development in UK Health and Social Care</vt:lpstr>
      <vt:lpstr>Introduction</vt:lpstr>
      <vt:lpstr>Definitions: Health, Wellbeing and Sustainable Development</vt:lpstr>
      <vt:lpstr>Models and Theories</vt:lpstr>
      <vt:lpstr>Policies and Strategies</vt:lpstr>
      <vt:lpstr>Case Example 1: Mental Health and Wellbeing</vt:lpstr>
      <vt:lpstr>Case Example 2: Environmental Sustainability</vt:lpstr>
      <vt:lpstr>Access and Equity</vt:lpstr>
      <vt:lpstr>Challenges and Barriers</vt:lpstr>
      <vt:lpstr>Future Directions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Ela Nana Afia Sakyibea (2232149)</cp:lastModifiedBy>
  <cp:revision>2</cp:revision>
  <dcterms:created xsi:type="dcterms:W3CDTF">2013-01-27T09:14:16Z</dcterms:created>
  <dcterms:modified xsi:type="dcterms:W3CDTF">2025-10-12T10:49:23Z</dcterms:modified>
  <cp:category/>
</cp:coreProperties>
</file>