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84" r:id="rId1"/>
    <p:sldMasterId id="2147483696" r:id="rId2"/>
  </p:sldMasterIdLst>
  <p:sldIdLst>
    <p:sldId id="256" r:id="rId3"/>
    <p:sldId id="257" r:id="rId4"/>
    <p:sldId id="258" r:id="rId5"/>
    <p:sldId id="259" r:id="rId6"/>
    <p:sldId id="269" r:id="rId7"/>
    <p:sldId id="276" r:id="rId8"/>
    <p:sldId id="260" r:id="rId9"/>
    <p:sldId id="272" r:id="rId10"/>
    <p:sldId id="261" r:id="rId11"/>
    <p:sldId id="262" r:id="rId12"/>
    <p:sldId id="277" r:id="rId13"/>
    <p:sldId id="273" r:id="rId14"/>
    <p:sldId id="264" r:id="rId15"/>
    <p:sldId id="265" r:id="rId16"/>
    <p:sldId id="266" r:id="rId17"/>
    <p:sldId id="267" r:id="rId18"/>
    <p:sldId id="268" r:id="rId19"/>
    <p:sldId id="274" r:id="rId20"/>
    <p:sldId id="275" r:id="rId21"/>
    <p:sldId id="278" r:id="rId22"/>
  </p:sldIdLst>
  <p:sldSz cx="18288000" cy="10287000"/>
  <p:notesSz cx="6858000" cy="9144000"/>
  <p:embeddedFontLst>
    <p:embeddedFont>
      <p:font typeface="Zen Maru Gothic" panose="020B0604020202020204" charset="-128"/>
      <p:regular r:id="rId23"/>
    </p:embeddedFont>
    <p:embeddedFont>
      <p:font typeface="Zen Maru Gothic Bold" panose="020B0604020202020204" charset="-128"/>
      <p:regular r:id="rId24"/>
    </p:embeddedFont>
    <p:embeddedFont>
      <p:font typeface="Hind Bold"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E86431-894F-4B02-B20E-1D83622AC465}" v="4" dt="2024-03-20T13:36:30.206"/>
  </p1510:revLst>
</p1510:revInfo>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2" d="100"/>
          <a:sy n="32" d="100"/>
        </p:scale>
        <p:origin x="53" y="7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3.fntdata"/><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2.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1.fntdata"/><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hanshyam patel" userId="09c3049827264807" providerId="LiveId" clId="{3BE86431-894F-4B02-B20E-1D83622AC465}"/>
    <pc:docChg chg="custSel addSld modSld">
      <pc:chgData name="ghanshyam patel" userId="09c3049827264807" providerId="LiveId" clId="{3BE86431-894F-4B02-B20E-1D83622AC465}" dt="2024-03-20T13:42:24.914" v="563" actId="255"/>
      <pc:docMkLst>
        <pc:docMk/>
      </pc:docMkLst>
      <pc:sldChg chg="modSp mod">
        <pc:chgData name="ghanshyam patel" userId="09c3049827264807" providerId="LiveId" clId="{3BE86431-894F-4B02-B20E-1D83622AC465}" dt="2024-03-20T13:16:26.281" v="141" actId="20577"/>
        <pc:sldMkLst>
          <pc:docMk/>
          <pc:sldMk cId="0" sldId="256"/>
        </pc:sldMkLst>
        <pc:spChg chg="mod">
          <ac:chgData name="ghanshyam patel" userId="09c3049827264807" providerId="LiveId" clId="{3BE86431-894F-4B02-B20E-1D83622AC465}" dt="2024-03-20T13:16:26.281" v="141" actId="20577"/>
          <ac:spMkLst>
            <pc:docMk/>
            <pc:sldMk cId="0" sldId="256"/>
            <ac:spMk id="3" creationId="{00000000-0000-0000-0000-000000000000}"/>
          </ac:spMkLst>
        </pc:spChg>
      </pc:sldChg>
      <pc:sldChg chg="delSp modSp mod">
        <pc:chgData name="ghanshyam patel" userId="09c3049827264807" providerId="LiveId" clId="{3BE86431-894F-4B02-B20E-1D83622AC465}" dt="2024-03-20T13:20:03.084" v="149" actId="255"/>
        <pc:sldMkLst>
          <pc:docMk/>
          <pc:sldMk cId="0" sldId="257"/>
        </pc:sldMkLst>
        <pc:spChg chg="mod">
          <ac:chgData name="ghanshyam patel" userId="09c3049827264807" providerId="LiveId" clId="{3BE86431-894F-4B02-B20E-1D83622AC465}" dt="2024-03-20T13:20:03.084" v="149" actId="255"/>
          <ac:spMkLst>
            <pc:docMk/>
            <pc:sldMk cId="0" sldId="257"/>
            <ac:spMk id="14" creationId="{00000000-0000-0000-0000-000000000000}"/>
          </ac:spMkLst>
        </pc:spChg>
        <pc:spChg chg="del mod">
          <ac:chgData name="ghanshyam patel" userId="09c3049827264807" providerId="LiveId" clId="{3BE86431-894F-4B02-B20E-1D83622AC465}" dt="2024-03-20T13:18:55.966" v="144" actId="478"/>
          <ac:spMkLst>
            <pc:docMk/>
            <pc:sldMk cId="0" sldId="257"/>
            <ac:spMk id="15" creationId="{00000000-0000-0000-0000-000000000000}"/>
          </ac:spMkLst>
        </pc:spChg>
      </pc:sldChg>
      <pc:sldChg chg="delSp modSp mod">
        <pc:chgData name="ghanshyam patel" userId="09c3049827264807" providerId="LiveId" clId="{3BE86431-894F-4B02-B20E-1D83622AC465}" dt="2024-03-20T13:21:38.955" v="252" actId="14100"/>
        <pc:sldMkLst>
          <pc:docMk/>
          <pc:sldMk cId="0" sldId="258"/>
        </pc:sldMkLst>
        <pc:spChg chg="mod">
          <ac:chgData name="ghanshyam patel" userId="09c3049827264807" providerId="LiveId" clId="{3BE86431-894F-4B02-B20E-1D83622AC465}" dt="2024-03-20T13:21:38.955" v="252" actId="14100"/>
          <ac:spMkLst>
            <pc:docMk/>
            <pc:sldMk cId="0" sldId="258"/>
            <ac:spMk id="16" creationId="{00000000-0000-0000-0000-000000000000}"/>
          </ac:spMkLst>
        </pc:spChg>
        <pc:spChg chg="mod">
          <ac:chgData name="ghanshyam patel" userId="09c3049827264807" providerId="LiveId" clId="{3BE86431-894F-4B02-B20E-1D83622AC465}" dt="2024-03-20T13:21:27.493" v="251" actId="255"/>
          <ac:spMkLst>
            <pc:docMk/>
            <pc:sldMk cId="0" sldId="258"/>
            <ac:spMk id="17" creationId="{00000000-0000-0000-0000-000000000000}"/>
          </ac:spMkLst>
        </pc:spChg>
        <pc:spChg chg="del mod">
          <ac:chgData name="ghanshyam patel" userId="09c3049827264807" providerId="LiveId" clId="{3BE86431-894F-4B02-B20E-1D83622AC465}" dt="2024-03-20T13:20:41.081" v="151" actId="478"/>
          <ac:spMkLst>
            <pc:docMk/>
            <pc:sldMk cId="0" sldId="258"/>
            <ac:spMk id="19" creationId="{00000000-0000-0000-0000-000000000000}"/>
          </ac:spMkLst>
        </pc:spChg>
      </pc:sldChg>
      <pc:sldChg chg="addSp delSp modSp mod">
        <pc:chgData name="ghanshyam patel" userId="09c3049827264807" providerId="LiveId" clId="{3BE86431-894F-4B02-B20E-1D83622AC465}" dt="2024-03-20T13:23:27.980" v="260" actId="255"/>
        <pc:sldMkLst>
          <pc:docMk/>
          <pc:sldMk cId="0" sldId="259"/>
        </pc:sldMkLst>
        <pc:spChg chg="add mod">
          <ac:chgData name="ghanshyam patel" userId="09c3049827264807" providerId="LiveId" clId="{3BE86431-894F-4B02-B20E-1D83622AC465}" dt="2024-03-20T13:23:08.729" v="259" actId="255"/>
          <ac:spMkLst>
            <pc:docMk/>
            <pc:sldMk cId="0" sldId="259"/>
            <ac:spMk id="2" creationId="{7458BCD8-591F-70D2-12BE-5060920573D4}"/>
          </ac:spMkLst>
        </pc:spChg>
        <pc:spChg chg="mod">
          <ac:chgData name="ghanshyam patel" userId="09c3049827264807" providerId="LiveId" clId="{3BE86431-894F-4B02-B20E-1D83622AC465}" dt="2024-03-20T13:23:27.980" v="260" actId="255"/>
          <ac:spMkLst>
            <pc:docMk/>
            <pc:sldMk cId="0" sldId="259"/>
            <ac:spMk id="6" creationId="{00000000-0000-0000-0000-000000000000}"/>
          </ac:spMkLst>
        </pc:spChg>
        <pc:spChg chg="del mod">
          <ac:chgData name="ghanshyam patel" userId="09c3049827264807" providerId="LiveId" clId="{3BE86431-894F-4B02-B20E-1D83622AC465}" dt="2024-03-20T13:22:51.538" v="257"/>
          <ac:spMkLst>
            <pc:docMk/>
            <pc:sldMk cId="0" sldId="259"/>
            <ac:spMk id="14" creationId="{00000000-0000-0000-0000-000000000000}"/>
          </ac:spMkLst>
        </pc:spChg>
      </pc:sldChg>
      <pc:sldChg chg="modSp mod">
        <pc:chgData name="ghanshyam patel" userId="09c3049827264807" providerId="LiveId" clId="{3BE86431-894F-4B02-B20E-1D83622AC465}" dt="2024-03-20T13:24:09.233" v="276" actId="20577"/>
        <pc:sldMkLst>
          <pc:docMk/>
          <pc:sldMk cId="0" sldId="260"/>
        </pc:sldMkLst>
        <pc:spChg chg="mod">
          <ac:chgData name="ghanshyam patel" userId="09c3049827264807" providerId="LiveId" clId="{3BE86431-894F-4B02-B20E-1D83622AC465}" dt="2024-03-20T13:24:09.233" v="276" actId="20577"/>
          <ac:spMkLst>
            <pc:docMk/>
            <pc:sldMk cId="0" sldId="260"/>
            <ac:spMk id="17" creationId="{00000000-0000-0000-0000-000000000000}"/>
          </ac:spMkLst>
        </pc:spChg>
      </pc:sldChg>
      <pc:sldChg chg="modSp mod">
        <pc:chgData name="ghanshyam patel" userId="09c3049827264807" providerId="LiveId" clId="{3BE86431-894F-4B02-B20E-1D83622AC465}" dt="2024-03-20T13:26:23.610" v="310" actId="20577"/>
        <pc:sldMkLst>
          <pc:docMk/>
          <pc:sldMk cId="0" sldId="261"/>
        </pc:sldMkLst>
        <pc:spChg chg="mod">
          <ac:chgData name="ghanshyam patel" userId="09c3049827264807" providerId="LiveId" clId="{3BE86431-894F-4B02-B20E-1D83622AC465}" dt="2024-03-20T13:26:23.610" v="310" actId="20577"/>
          <ac:spMkLst>
            <pc:docMk/>
            <pc:sldMk cId="0" sldId="261"/>
            <ac:spMk id="11" creationId="{00000000-0000-0000-0000-000000000000}"/>
          </ac:spMkLst>
        </pc:spChg>
      </pc:sldChg>
      <pc:sldChg chg="modSp mod">
        <pc:chgData name="ghanshyam patel" userId="09c3049827264807" providerId="LiveId" clId="{3BE86431-894F-4B02-B20E-1D83622AC465}" dt="2024-03-20T13:27:42.476" v="329" actId="113"/>
        <pc:sldMkLst>
          <pc:docMk/>
          <pc:sldMk cId="0" sldId="262"/>
        </pc:sldMkLst>
        <pc:spChg chg="mod">
          <ac:chgData name="ghanshyam patel" userId="09c3049827264807" providerId="LiveId" clId="{3BE86431-894F-4B02-B20E-1D83622AC465}" dt="2024-03-20T13:26:50.343" v="325" actId="20577"/>
          <ac:spMkLst>
            <pc:docMk/>
            <pc:sldMk cId="0" sldId="262"/>
            <ac:spMk id="23" creationId="{00000000-0000-0000-0000-000000000000}"/>
          </ac:spMkLst>
        </pc:spChg>
        <pc:spChg chg="mod">
          <ac:chgData name="ghanshyam patel" userId="09c3049827264807" providerId="LiveId" clId="{3BE86431-894F-4B02-B20E-1D83622AC465}" dt="2024-03-20T13:27:42.476" v="329" actId="113"/>
          <ac:spMkLst>
            <pc:docMk/>
            <pc:sldMk cId="0" sldId="262"/>
            <ac:spMk id="24" creationId="{00000000-0000-0000-0000-000000000000}"/>
          </ac:spMkLst>
        </pc:spChg>
      </pc:sldChg>
      <pc:sldChg chg="modSp mod">
        <pc:chgData name="ghanshyam patel" userId="09c3049827264807" providerId="LiveId" clId="{3BE86431-894F-4B02-B20E-1D83622AC465}" dt="2024-03-20T13:32:28.827" v="357" actId="1076"/>
        <pc:sldMkLst>
          <pc:docMk/>
          <pc:sldMk cId="0" sldId="264"/>
        </pc:sldMkLst>
        <pc:spChg chg="mod">
          <ac:chgData name="ghanshyam patel" userId="09c3049827264807" providerId="LiveId" clId="{3BE86431-894F-4B02-B20E-1D83622AC465}" dt="2024-03-20T13:30:55.052" v="347" actId="113"/>
          <ac:spMkLst>
            <pc:docMk/>
            <pc:sldMk cId="0" sldId="264"/>
            <ac:spMk id="29" creationId="{00000000-0000-0000-0000-000000000000}"/>
          </ac:spMkLst>
        </pc:spChg>
        <pc:spChg chg="mod">
          <ac:chgData name="ghanshyam patel" userId="09c3049827264807" providerId="LiveId" clId="{3BE86431-894F-4B02-B20E-1D83622AC465}" dt="2024-03-20T13:31:38.795" v="352" actId="1076"/>
          <ac:spMkLst>
            <pc:docMk/>
            <pc:sldMk cId="0" sldId="264"/>
            <ac:spMk id="30" creationId="{00000000-0000-0000-0000-000000000000}"/>
          </ac:spMkLst>
        </pc:spChg>
        <pc:spChg chg="mod">
          <ac:chgData name="ghanshyam patel" userId="09c3049827264807" providerId="LiveId" clId="{3BE86431-894F-4B02-B20E-1D83622AC465}" dt="2024-03-20T13:32:28.827" v="357" actId="1076"/>
          <ac:spMkLst>
            <pc:docMk/>
            <pc:sldMk cId="0" sldId="264"/>
            <ac:spMk id="31" creationId="{00000000-0000-0000-0000-000000000000}"/>
          </ac:spMkLst>
        </pc:spChg>
      </pc:sldChg>
      <pc:sldChg chg="modSp mod">
        <pc:chgData name="ghanshyam patel" userId="09c3049827264807" providerId="LiveId" clId="{3BE86431-894F-4B02-B20E-1D83622AC465}" dt="2024-03-20T13:33:20.374" v="361" actId="255"/>
        <pc:sldMkLst>
          <pc:docMk/>
          <pc:sldMk cId="0" sldId="265"/>
        </pc:sldMkLst>
        <pc:spChg chg="mod">
          <ac:chgData name="ghanshyam patel" userId="09c3049827264807" providerId="LiveId" clId="{3BE86431-894F-4B02-B20E-1D83622AC465}" dt="2024-03-20T13:33:20.374" v="361" actId="255"/>
          <ac:spMkLst>
            <pc:docMk/>
            <pc:sldMk cId="0" sldId="265"/>
            <ac:spMk id="11" creationId="{00000000-0000-0000-0000-000000000000}"/>
          </ac:spMkLst>
        </pc:spChg>
      </pc:sldChg>
      <pc:sldChg chg="modSp mod">
        <pc:chgData name="ghanshyam patel" userId="09c3049827264807" providerId="LiveId" clId="{3BE86431-894F-4B02-B20E-1D83622AC465}" dt="2024-03-20T13:34:26.015" v="368" actId="20577"/>
        <pc:sldMkLst>
          <pc:docMk/>
          <pc:sldMk cId="0" sldId="266"/>
        </pc:sldMkLst>
        <pc:spChg chg="mod">
          <ac:chgData name="ghanshyam patel" userId="09c3049827264807" providerId="LiveId" clId="{3BE86431-894F-4B02-B20E-1D83622AC465}" dt="2024-03-20T13:34:26.015" v="368" actId="20577"/>
          <ac:spMkLst>
            <pc:docMk/>
            <pc:sldMk cId="0" sldId="266"/>
            <ac:spMk id="10" creationId="{00000000-0000-0000-0000-000000000000}"/>
          </ac:spMkLst>
        </pc:spChg>
      </pc:sldChg>
      <pc:sldChg chg="addSp delSp modSp mod">
        <pc:chgData name="ghanshyam patel" userId="09c3049827264807" providerId="LiveId" clId="{3BE86431-894F-4B02-B20E-1D83622AC465}" dt="2024-03-20T13:36:47.095" v="382" actId="1076"/>
        <pc:sldMkLst>
          <pc:docMk/>
          <pc:sldMk cId="0" sldId="267"/>
        </pc:sldMkLst>
        <pc:picChg chg="add del mod">
          <ac:chgData name="ghanshyam patel" userId="09c3049827264807" providerId="LiveId" clId="{3BE86431-894F-4B02-B20E-1D83622AC465}" dt="2024-03-20T13:36:22.563" v="377" actId="21"/>
          <ac:picMkLst>
            <pc:docMk/>
            <pc:sldMk cId="0" sldId="267"/>
            <ac:picMk id="3" creationId="{D042CF62-17FB-9E87-ADD6-8386532A45A9}"/>
          </ac:picMkLst>
        </pc:picChg>
        <pc:picChg chg="del">
          <ac:chgData name="ghanshyam patel" userId="09c3049827264807" providerId="LiveId" clId="{3BE86431-894F-4B02-B20E-1D83622AC465}" dt="2024-03-20T13:35:33.724" v="369" actId="21"/>
          <ac:picMkLst>
            <pc:docMk/>
            <pc:sldMk cId="0" sldId="267"/>
            <ac:picMk id="6" creationId="{00000000-0000-0000-0000-000000000000}"/>
          </ac:picMkLst>
        </pc:picChg>
        <pc:picChg chg="add del mod">
          <ac:chgData name="ghanshyam patel" userId="09c3049827264807" providerId="LiveId" clId="{3BE86431-894F-4B02-B20E-1D83622AC465}" dt="2024-03-20T13:36:18.890" v="376" actId="21"/>
          <ac:picMkLst>
            <pc:docMk/>
            <pc:sldMk cId="0" sldId="267"/>
            <ac:picMk id="7" creationId="{A04A48D2-9912-ADC9-594F-D28855DE547D}"/>
          </ac:picMkLst>
        </pc:picChg>
        <pc:picChg chg="add mod">
          <ac:chgData name="ghanshyam patel" userId="09c3049827264807" providerId="LiveId" clId="{3BE86431-894F-4B02-B20E-1D83622AC465}" dt="2024-03-20T13:36:47.095" v="382" actId="1076"/>
          <ac:picMkLst>
            <pc:docMk/>
            <pc:sldMk cId="0" sldId="267"/>
            <ac:picMk id="8" creationId="{1AB45CCD-A51B-EBC4-63B0-2AF3E3D11A92}"/>
          </ac:picMkLst>
        </pc:picChg>
      </pc:sldChg>
      <pc:sldChg chg="modSp mod">
        <pc:chgData name="ghanshyam patel" userId="09c3049827264807" providerId="LiveId" clId="{3BE86431-894F-4B02-B20E-1D83622AC465}" dt="2024-03-20T13:25:41.179" v="306" actId="2711"/>
        <pc:sldMkLst>
          <pc:docMk/>
          <pc:sldMk cId="2750060565" sldId="272"/>
        </pc:sldMkLst>
        <pc:spChg chg="mod">
          <ac:chgData name="ghanshyam patel" userId="09c3049827264807" providerId="LiveId" clId="{3BE86431-894F-4B02-B20E-1D83622AC465}" dt="2024-03-20T13:25:41.179" v="306" actId="2711"/>
          <ac:spMkLst>
            <pc:docMk/>
            <pc:sldMk cId="2750060565" sldId="272"/>
            <ac:spMk id="6" creationId="{430FA204-9FEC-2778-CA80-345C1A57D71B}"/>
          </ac:spMkLst>
        </pc:spChg>
      </pc:sldChg>
      <pc:sldChg chg="modSp mod">
        <pc:chgData name="ghanshyam patel" userId="09c3049827264807" providerId="LiveId" clId="{3BE86431-894F-4B02-B20E-1D83622AC465}" dt="2024-03-20T13:42:24.914" v="563" actId="255"/>
        <pc:sldMkLst>
          <pc:docMk/>
          <pc:sldMk cId="1636811870" sldId="275"/>
        </pc:sldMkLst>
        <pc:spChg chg="mod">
          <ac:chgData name="ghanshyam patel" userId="09c3049827264807" providerId="LiveId" clId="{3BE86431-894F-4B02-B20E-1D83622AC465}" dt="2024-03-20T13:42:24.914" v="563" actId="255"/>
          <ac:spMkLst>
            <pc:docMk/>
            <pc:sldMk cId="1636811870" sldId="275"/>
            <ac:spMk id="4" creationId="{00000000-0000-0000-0000-000000000000}"/>
          </ac:spMkLst>
        </pc:spChg>
      </pc:sldChg>
      <pc:sldChg chg="modSp mod">
        <pc:chgData name="ghanshyam patel" userId="09c3049827264807" providerId="LiveId" clId="{3BE86431-894F-4B02-B20E-1D83622AC465}" dt="2024-03-20T13:29:35.832" v="341" actId="113"/>
        <pc:sldMkLst>
          <pc:docMk/>
          <pc:sldMk cId="1557007055" sldId="277"/>
        </pc:sldMkLst>
        <pc:spChg chg="mod">
          <ac:chgData name="ghanshyam patel" userId="09c3049827264807" providerId="LiveId" clId="{3BE86431-894F-4B02-B20E-1D83622AC465}" dt="2024-03-20T13:29:35.832" v="341" actId="113"/>
          <ac:spMkLst>
            <pc:docMk/>
            <pc:sldMk cId="1557007055" sldId="277"/>
            <ac:spMk id="3" creationId="{8192DE5F-3EF5-CB92-AF6A-1E72BF15A130}"/>
          </ac:spMkLst>
        </pc:spChg>
      </pc:sldChg>
      <pc:sldChg chg="modSp add mod">
        <pc:chgData name="ghanshyam patel" userId="09c3049827264807" providerId="LiveId" clId="{3BE86431-894F-4B02-B20E-1D83622AC465}" dt="2024-03-20T13:42:04.234" v="560" actId="255"/>
        <pc:sldMkLst>
          <pc:docMk/>
          <pc:sldMk cId="1479616863" sldId="278"/>
        </pc:sldMkLst>
        <pc:spChg chg="mod">
          <ac:chgData name="ghanshyam patel" userId="09c3049827264807" providerId="LiveId" clId="{3BE86431-894F-4B02-B20E-1D83622AC465}" dt="2024-03-20T13:42:04.234" v="560" actId="255"/>
          <ac:spMkLst>
            <pc:docMk/>
            <pc:sldMk cId="1479616863" sldId="278"/>
            <ac:spMk id="4"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98163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21119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86543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31085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8536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25673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72017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88469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91339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32471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99518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645920" y="1138428"/>
            <a:ext cx="15087600" cy="5349240"/>
          </a:xfrm>
        </p:spPr>
        <p:txBody>
          <a:bodyPr anchor="b">
            <a:normAutofit/>
          </a:bodyPr>
          <a:lstStyle>
            <a:lvl1pPr algn="l">
              <a:lnSpc>
                <a:spcPct val="85000"/>
              </a:lnSpc>
              <a:defRPr sz="12000" spc="-75"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650077" y="6683430"/>
            <a:ext cx="15087600" cy="1714500"/>
          </a:xfrm>
        </p:spPr>
        <p:txBody>
          <a:bodyPr lIns="91440" rIns="91440">
            <a:normAutofit/>
          </a:bodyPr>
          <a:lstStyle>
            <a:lvl1pPr marL="0" indent="0" algn="l">
              <a:buNone/>
              <a:defRPr sz="3600" cap="all" spc="300" baseline="0">
                <a:solidFill>
                  <a:schemeClr val="tx2"/>
                </a:solidFill>
                <a:latin typeface="+mj-lt"/>
              </a:defRPr>
            </a:lvl1pPr>
            <a:lvl2pPr marL="685800" indent="0" algn="ctr">
              <a:buNone/>
              <a:defRPr sz="3600"/>
            </a:lvl2pPr>
            <a:lvl3pPr marL="1371600" indent="0" algn="ctr">
              <a:buNone/>
              <a:defRPr sz="3600"/>
            </a:lvl3pPr>
            <a:lvl4pPr marL="2057400" indent="0" algn="ctr">
              <a:buNone/>
              <a:defRPr sz="3000"/>
            </a:lvl4pPr>
            <a:lvl5pPr marL="2743200" indent="0" algn="ctr">
              <a:buNone/>
              <a:defRPr sz="3000"/>
            </a:lvl5pPr>
            <a:lvl6pPr marL="3429000" indent="0" algn="ctr">
              <a:buNone/>
              <a:defRPr sz="3000"/>
            </a:lvl6pPr>
            <a:lvl7pPr marL="4114800" indent="0" algn="ctr">
              <a:buNone/>
              <a:defRPr sz="3000"/>
            </a:lvl7pPr>
            <a:lvl8pPr marL="4800600" indent="0" algn="ctr">
              <a:buNone/>
              <a:defRPr sz="3000"/>
            </a:lvl8pPr>
            <a:lvl9pPr marL="5486400" indent="0" algn="ctr">
              <a:buNone/>
              <a:defRPr sz="3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9" name="Straight Connector 8"/>
          <p:cNvCxnSpPr/>
          <p:nvPr/>
        </p:nvCxnSpPr>
        <p:spPr>
          <a:xfrm>
            <a:off x="1811487" y="6515100"/>
            <a:ext cx="1481328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53288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834270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45920" y="1138428"/>
            <a:ext cx="15087600" cy="5349240"/>
          </a:xfrm>
        </p:spPr>
        <p:txBody>
          <a:bodyPr anchor="b" anchorCtr="0">
            <a:normAutofit/>
          </a:bodyPr>
          <a:lstStyle>
            <a:lvl1pPr>
              <a:lnSpc>
                <a:spcPct val="85000"/>
              </a:lnSpc>
              <a:defRPr sz="12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645920" y="6679692"/>
            <a:ext cx="15087600" cy="1714500"/>
          </a:xfrm>
        </p:spPr>
        <p:txBody>
          <a:bodyPr lIns="91440" rIns="91440" anchor="t" anchorCtr="0">
            <a:normAutofit/>
          </a:bodyPr>
          <a:lstStyle>
            <a:lvl1pPr marL="0" indent="0">
              <a:buNone/>
              <a:defRPr sz="3600" cap="all" spc="300" baseline="0">
                <a:solidFill>
                  <a:schemeClr val="tx2"/>
                </a:solidFill>
                <a:latin typeface="+mj-lt"/>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9" name="Straight Connector 8"/>
          <p:cNvCxnSpPr/>
          <p:nvPr/>
        </p:nvCxnSpPr>
        <p:spPr>
          <a:xfrm>
            <a:off x="1811487" y="6515100"/>
            <a:ext cx="1481328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2517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645920" y="429905"/>
            <a:ext cx="15087600" cy="217613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645919" y="2768601"/>
            <a:ext cx="7406640" cy="6035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326880" y="2768603"/>
            <a:ext cx="7406640" cy="6035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748849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645920" y="429905"/>
            <a:ext cx="15087600" cy="217613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45920" y="2769078"/>
            <a:ext cx="7406640" cy="1104423"/>
          </a:xfrm>
        </p:spPr>
        <p:txBody>
          <a:bodyPr lIns="91440" rIns="91440" anchor="ctr">
            <a:normAutofit/>
          </a:bodyPr>
          <a:lstStyle>
            <a:lvl1pPr marL="0" indent="0">
              <a:buNone/>
              <a:defRPr sz="3000" b="0" cap="all" baseline="0">
                <a:solidFill>
                  <a:schemeClr val="tx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645920" y="3873501"/>
            <a:ext cx="7406640" cy="5067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326880" y="2769078"/>
            <a:ext cx="7406640" cy="1104423"/>
          </a:xfrm>
        </p:spPr>
        <p:txBody>
          <a:bodyPr lIns="91440" rIns="91440" anchor="ctr">
            <a:normAutofit/>
          </a:bodyPr>
          <a:lstStyle>
            <a:lvl1pPr marL="0" indent="0">
              <a:buNone/>
              <a:defRPr sz="3000" b="0" cap="all" baseline="0">
                <a:solidFill>
                  <a:schemeClr val="tx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326880" y="3873501"/>
            <a:ext cx="7406640" cy="5067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93618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990906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D8BD707-D9CF-40AE-B4C6-C98DA3205C09}" type="datetimeFigureOut">
              <a:rPr lang="en-US" smtClean="0"/>
              <a:pPr/>
              <a:t>3/20/2024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774383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25" y="0"/>
            <a:ext cx="6076187" cy="10287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060107" y="0"/>
            <a:ext cx="96012" cy="10287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891538"/>
            <a:ext cx="4800600" cy="3429000"/>
          </a:xfrm>
        </p:spPr>
        <p:txBody>
          <a:bodyPr anchor="b">
            <a:normAutofit/>
          </a:bodyPr>
          <a:lstStyle>
            <a:lvl1pPr>
              <a:defRPr sz="5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200900" y="1097280"/>
            <a:ext cx="9738360" cy="7886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4389120"/>
            <a:ext cx="4800600" cy="5068686"/>
          </a:xfrm>
        </p:spPr>
        <p:txBody>
          <a:bodyPr lIns="91440" rIns="91440">
            <a:normAutofit/>
          </a:bodyPr>
          <a:lstStyle>
            <a:lvl1pPr marL="0" indent="0">
              <a:buNone/>
              <a:defRPr sz="225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a:xfrm>
            <a:off x="698268" y="9689678"/>
            <a:ext cx="3927765" cy="547688"/>
          </a:xfrm>
        </p:spPr>
        <p:txBody>
          <a:bodyPr/>
          <a:lstStyle>
            <a:lvl1pPr algn="l">
              <a:defRPr/>
            </a:lvl1pPr>
          </a:lstStyle>
          <a:p>
            <a:fld id="{1D8BD707-D9CF-40AE-B4C6-C98DA3205C09}" type="datetimeFigureOut">
              <a:rPr lang="en-US" smtClean="0"/>
              <a:pPr/>
              <a:t>3/20/2024</a:t>
            </a:fld>
            <a:endParaRPr lang="en-US"/>
          </a:p>
        </p:txBody>
      </p:sp>
      <p:sp>
        <p:nvSpPr>
          <p:cNvPr id="6" name="Footer Placeholder 5"/>
          <p:cNvSpPr>
            <a:spLocks noGrp="1"/>
          </p:cNvSpPr>
          <p:nvPr>
            <p:ph type="ftr" sz="quarter" idx="11"/>
          </p:nvPr>
        </p:nvSpPr>
        <p:spPr>
          <a:xfrm>
            <a:off x="7200900" y="9689678"/>
            <a:ext cx="6972300" cy="547688"/>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3219388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7429500"/>
            <a:ext cx="18283238" cy="2857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23" y="737261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45920" y="7612380"/>
            <a:ext cx="15169896" cy="1234440"/>
          </a:xfrm>
        </p:spPr>
        <p:txBody>
          <a:bodyPr lIns="91440" tIns="0" rIns="91440" bIns="0" anchor="b">
            <a:noAutofit/>
          </a:bodyPr>
          <a:lstStyle>
            <a:lvl1pPr>
              <a:defRPr sz="54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3" y="0"/>
            <a:ext cx="18287978" cy="7372614"/>
          </a:xfrm>
          <a:blipFill>
            <a:blip r:embed="rId2"/>
            <a:stretch>
              <a:fillRect/>
            </a:stretch>
          </a:blipFill>
        </p:spPr>
        <p:txBody>
          <a:bodyPr lIns="457200" tIns="457200" anchor="t"/>
          <a:lstStyle>
            <a:lvl1pPr marL="0" indent="0">
              <a:buNone/>
              <a:defRPr sz="4800">
                <a:solidFill>
                  <a:schemeClr val="bg1"/>
                </a:solidFill>
              </a:defRPr>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645920" y="8860535"/>
            <a:ext cx="15169896" cy="891540"/>
          </a:xfrm>
        </p:spPr>
        <p:txBody>
          <a:bodyPr lIns="91440" tIns="0" rIns="91440" bIns="0">
            <a:normAutofit/>
          </a:bodyPr>
          <a:lstStyle>
            <a:lvl1pPr marL="0" indent="0">
              <a:spcBef>
                <a:spcPts val="0"/>
              </a:spcBef>
              <a:spcAft>
                <a:spcPts val="900"/>
              </a:spcAft>
              <a:buNone/>
              <a:defRPr sz="225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090378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074828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3087350" y="622168"/>
            <a:ext cx="3943350" cy="86361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622167"/>
            <a:ext cx="11601450" cy="8636133"/>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95178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3/20/2024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84259402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2" y="9601200"/>
            <a:ext cx="18288000"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9501474"/>
            <a:ext cx="18288002" cy="989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645920" y="429905"/>
            <a:ext cx="15087600" cy="217613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645920" y="2768601"/>
            <a:ext cx="15087600" cy="603504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645921" y="9689678"/>
            <a:ext cx="3708407" cy="547688"/>
          </a:xfrm>
          <a:prstGeom prst="rect">
            <a:avLst/>
          </a:prstGeom>
        </p:spPr>
        <p:txBody>
          <a:bodyPr vert="horz" lIns="91440" tIns="45720" rIns="91440" bIns="45720" rtlCol="0" anchor="ctr"/>
          <a:lstStyle>
            <a:lvl1pPr algn="l">
              <a:defRPr sz="1350">
                <a:solidFill>
                  <a:srgbClr val="FFFFFF"/>
                </a:solidFill>
              </a:defRPr>
            </a:lvl1pPr>
          </a:lstStyle>
          <a:p>
            <a:fld id="{1D8BD707-D9CF-40AE-B4C6-C98DA3205C09}" type="datetimeFigureOut">
              <a:rPr lang="en-US" smtClean="0"/>
              <a:pPr/>
              <a:t>3/20/2024</a:t>
            </a:fld>
            <a:endParaRPr lang="en-US"/>
          </a:p>
        </p:txBody>
      </p:sp>
      <p:sp>
        <p:nvSpPr>
          <p:cNvPr id="5" name="Footer Placeholder 4"/>
          <p:cNvSpPr>
            <a:spLocks noGrp="1"/>
          </p:cNvSpPr>
          <p:nvPr>
            <p:ph type="ftr" sz="quarter" idx="3"/>
          </p:nvPr>
        </p:nvSpPr>
        <p:spPr>
          <a:xfrm>
            <a:off x="5529278" y="9689678"/>
            <a:ext cx="7234206" cy="547688"/>
          </a:xfrm>
          <a:prstGeom prst="rect">
            <a:avLst/>
          </a:prstGeom>
        </p:spPr>
        <p:txBody>
          <a:bodyPr vert="horz" lIns="91440" tIns="45720" rIns="91440" bIns="45720" rtlCol="0" anchor="ctr"/>
          <a:lstStyle>
            <a:lvl1pPr algn="ctr">
              <a:defRPr sz="135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4850688" y="9689678"/>
            <a:ext cx="1968038" cy="547688"/>
          </a:xfrm>
          <a:prstGeom prst="rect">
            <a:avLst/>
          </a:prstGeom>
        </p:spPr>
        <p:txBody>
          <a:bodyPr vert="horz" lIns="91440" tIns="45720" rIns="91440" bIns="45720" rtlCol="0" anchor="ctr"/>
          <a:lstStyle>
            <a:lvl1pPr algn="r">
              <a:defRPr sz="1575">
                <a:solidFill>
                  <a:srgbClr val="FFFFFF"/>
                </a:solidFill>
              </a:defRPr>
            </a:lvl1pPr>
          </a:lstStyle>
          <a:p>
            <a:fld id="{B6F15528-21DE-4FAA-801E-634DDDAF4B2B}" type="slidenum">
              <a:rPr lang="en-US" smtClean="0"/>
              <a:pPr/>
              <a:t>‹#›</a:t>
            </a:fld>
            <a:endParaRPr lang="en-US"/>
          </a:p>
        </p:txBody>
      </p:sp>
      <p:cxnSp>
        <p:nvCxnSpPr>
          <p:cNvPr id="10" name="Straight Connector 9"/>
          <p:cNvCxnSpPr/>
          <p:nvPr/>
        </p:nvCxnSpPr>
        <p:spPr>
          <a:xfrm>
            <a:off x="1790298" y="2606768"/>
            <a:ext cx="149504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73790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371600" rtl="0" eaLnBrk="1" latinLnBrk="0" hangingPunct="1">
        <a:lnSpc>
          <a:spcPct val="85000"/>
        </a:lnSpc>
        <a:spcBef>
          <a:spcPct val="0"/>
        </a:spcBef>
        <a:buNone/>
        <a:defRPr sz="7200" kern="1200" spc="-75" baseline="0">
          <a:solidFill>
            <a:schemeClr val="tx1">
              <a:lumMod val="75000"/>
              <a:lumOff val="25000"/>
            </a:schemeClr>
          </a:solidFill>
          <a:latin typeface="+mj-lt"/>
          <a:ea typeface="+mj-ea"/>
          <a:cs typeface="+mj-cs"/>
        </a:defRPr>
      </a:lvl1pPr>
    </p:titleStyle>
    <p:bodyStyle>
      <a:lvl1pPr marL="137160" indent="-137160" algn="l" defTabSz="1371600" rtl="0" eaLnBrk="1" latinLnBrk="0" hangingPunct="1">
        <a:lnSpc>
          <a:spcPct val="90000"/>
        </a:lnSpc>
        <a:spcBef>
          <a:spcPts val="1800"/>
        </a:spcBef>
        <a:spcAft>
          <a:spcPts val="300"/>
        </a:spcAft>
        <a:buClr>
          <a:schemeClr val="accent1"/>
        </a:buClr>
        <a:buSzPct val="100000"/>
        <a:buFont typeface="Calibri" panose="020F0502020204030204" pitchFamily="34" charset="0"/>
        <a:buChar char=" "/>
        <a:defRPr sz="3000" kern="1200">
          <a:solidFill>
            <a:schemeClr val="tx1">
              <a:lumMod val="75000"/>
              <a:lumOff val="25000"/>
            </a:schemeClr>
          </a:solidFill>
          <a:latin typeface="+mn-lt"/>
          <a:ea typeface="+mn-ea"/>
          <a:cs typeface="+mn-cs"/>
        </a:defRPr>
      </a:lvl1pPr>
      <a:lvl2pPr marL="576072" indent="-274320" algn="l" defTabSz="1371600" rtl="0" eaLnBrk="1" latinLnBrk="0" hangingPunct="1">
        <a:lnSpc>
          <a:spcPct val="90000"/>
        </a:lnSpc>
        <a:spcBef>
          <a:spcPts val="300"/>
        </a:spcBef>
        <a:spcAft>
          <a:spcPts val="600"/>
        </a:spcAft>
        <a:buClr>
          <a:schemeClr val="accent1"/>
        </a:buClr>
        <a:buFont typeface="Calibri" pitchFamily="34" charset="0"/>
        <a:buChar char="◦"/>
        <a:defRPr sz="2700" kern="1200">
          <a:solidFill>
            <a:schemeClr val="tx1">
              <a:lumMod val="75000"/>
              <a:lumOff val="25000"/>
            </a:schemeClr>
          </a:solidFill>
          <a:latin typeface="+mn-lt"/>
          <a:ea typeface="+mn-ea"/>
          <a:cs typeface="+mn-cs"/>
        </a:defRPr>
      </a:lvl2pPr>
      <a:lvl3pPr marL="850392" indent="-27432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3pPr>
      <a:lvl4pPr marL="1124712" indent="-27432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4pPr>
      <a:lvl5pPr marL="1399032" indent="-27432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5pPr>
      <a:lvl6pPr marL="16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6pPr>
      <a:lvl7pPr marL="19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7pPr>
      <a:lvl8pPr marL="22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8pPr>
      <a:lvl9pPr marL="25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8.xml"/><Relationship Id="rId5" Type="http://schemas.openxmlformats.org/officeDocument/2006/relationships/image" Target="../media/image10.sv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8.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18.xml"/><Relationship Id="rId4" Type="http://schemas.openxmlformats.org/officeDocument/2006/relationships/image" Target="../media/image16.tmp"/></Relationships>
</file>

<file path=ppt/slides/_rels/slide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hyperlink" Target="https://ons.gov.uk/" TargetMode="External"/><Relationship Id="rId4" Type="http://schemas.openxmlformats.org/officeDocument/2006/relationships/hyperlink" Target="https://mhanational.or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4" Type="http://schemas.openxmlformats.org/officeDocument/2006/relationships/hyperlink" Target="https://www.ons.gov.uk/employmentandlabourmarket/peopleinwork/employmentandemployeetypes/bulletins/approximatedsocialgradeenglandandwales/census20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500616"/>
            <a:ext cx="18288760" cy="786382"/>
          </a:xfrm>
          <a:custGeom>
            <a:avLst/>
            <a:gdLst/>
            <a:ahLst/>
            <a:cxnLst/>
            <a:rect l="l" t="t" r="r" b="b"/>
            <a:pathLst>
              <a:path w="18288760" h="786382">
                <a:moveTo>
                  <a:pt x="0" y="0"/>
                </a:moveTo>
                <a:lnTo>
                  <a:pt x="18288760" y="0"/>
                </a:lnTo>
                <a:lnTo>
                  <a:pt x="18288760" y="786382"/>
                </a:lnTo>
                <a:lnTo>
                  <a:pt x="0" y="7863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TextBox 3"/>
          <p:cNvSpPr txBox="1"/>
          <p:nvPr/>
        </p:nvSpPr>
        <p:spPr>
          <a:xfrm>
            <a:off x="1595677" y="2186145"/>
            <a:ext cx="15096647" cy="4570610"/>
          </a:xfrm>
          <a:prstGeom prst="rect">
            <a:avLst/>
          </a:prstGeom>
        </p:spPr>
        <p:txBody>
          <a:bodyPr lIns="0" tIns="0" rIns="0" bIns="0" rtlCol="0" anchor="t">
            <a:spAutoFit/>
          </a:bodyPr>
          <a:lstStyle/>
          <a:p>
            <a:pPr algn="ctr">
              <a:lnSpc>
                <a:spcPts val="4037"/>
              </a:lnSpc>
            </a:pPr>
            <a:r>
              <a:rPr lang="en-US" sz="3364" b="1" spc="6" dirty="0">
                <a:solidFill>
                  <a:srgbClr val="000000"/>
                </a:solidFill>
                <a:latin typeface="Arial" panose="020B0604020202020204" pitchFamily="34" charset="0"/>
                <a:cs typeface="Arial" panose="020B0604020202020204" pitchFamily="34" charset="0"/>
              </a:rPr>
              <a:t>TOPIC: Investigating the Mental Health of Lower Class in UK following the  Implications of the COVID-19 Pandemic and Strategies for Resilience Building</a:t>
            </a:r>
          </a:p>
          <a:p>
            <a:pPr algn="ctr">
              <a:lnSpc>
                <a:spcPts val="6059"/>
              </a:lnSpc>
            </a:pPr>
            <a:r>
              <a:rPr lang="en-US" sz="3364" b="1" spc="-31" dirty="0">
                <a:solidFill>
                  <a:srgbClr val="000000"/>
                </a:solidFill>
                <a:latin typeface="Arial" panose="020B0604020202020204" pitchFamily="34" charset="0"/>
                <a:cs typeface="Arial" panose="020B0604020202020204" pitchFamily="34" charset="0"/>
              </a:rPr>
              <a:t>Name: </a:t>
            </a:r>
            <a:r>
              <a:rPr lang="en-US" sz="3364" b="1" spc="-31" dirty="0" err="1">
                <a:solidFill>
                  <a:srgbClr val="000000"/>
                </a:solidFill>
                <a:latin typeface="Arial" panose="020B0604020202020204" pitchFamily="34" charset="0"/>
                <a:cs typeface="Arial" panose="020B0604020202020204" pitchFamily="34" charset="0"/>
              </a:rPr>
              <a:t>Odedara</a:t>
            </a:r>
            <a:r>
              <a:rPr lang="en-US" sz="3364" b="1" spc="-31" dirty="0">
                <a:solidFill>
                  <a:srgbClr val="000000"/>
                </a:solidFill>
                <a:latin typeface="Arial" panose="020B0604020202020204" pitchFamily="34" charset="0"/>
                <a:cs typeface="Arial" panose="020B0604020202020204" pitchFamily="34" charset="0"/>
              </a:rPr>
              <a:t> Pratap </a:t>
            </a:r>
            <a:r>
              <a:rPr lang="en-US" sz="3364" b="1" spc="-31" dirty="0" err="1">
                <a:solidFill>
                  <a:srgbClr val="000000"/>
                </a:solidFill>
                <a:latin typeface="Arial" panose="020B0604020202020204" pitchFamily="34" charset="0"/>
                <a:cs typeface="Arial" panose="020B0604020202020204" pitchFamily="34" charset="0"/>
              </a:rPr>
              <a:t>Hameer</a:t>
            </a:r>
            <a:endParaRPr lang="en-US" sz="3364" b="1" spc="-31" dirty="0">
              <a:solidFill>
                <a:srgbClr val="000000"/>
              </a:solidFill>
              <a:latin typeface="Arial" panose="020B0604020202020204" pitchFamily="34" charset="0"/>
              <a:cs typeface="Arial" panose="020B0604020202020204" pitchFamily="34" charset="0"/>
            </a:endParaRPr>
          </a:p>
          <a:p>
            <a:pPr algn="ctr">
              <a:lnSpc>
                <a:spcPts val="6059"/>
              </a:lnSpc>
            </a:pPr>
            <a:r>
              <a:rPr lang="en-US" sz="3364" b="1" spc="6" dirty="0">
                <a:solidFill>
                  <a:srgbClr val="000000"/>
                </a:solidFill>
                <a:latin typeface="Arial" panose="020B0604020202020204" pitchFamily="34" charset="0"/>
                <a:cs typeface="Arial" panose="020B0604020202020204" pitchFamily="34" charset="0"/>
              </a:rPr>
              <a:t>Student ID: 2312858</a:t>
            </a:r>
          </a:p>
          <a:p>
            <a:pPr algn="ctr">
              <a:lnSpc>
                <a:spcPts val="6055"/>
              </a:lnSpc>
            </a:pPr>
            <a:r>
              <a:rPr lang="en-US" sz="3364" b="1" spc="-12" dirty="0">
                <a:solidFill>
                  <a:srgbClr val="000000"/>
                </a:solidFill>
                <a:latin typeface="Arial" panose="020B0604020202020204" pitchFamily="34" charset="0"/>
                <a:cs typeface="Arial" panose="020B0604020202020204" pitchFamily="34" charset="0"/>
              </a:rPr>
              <a:t>Module title/code: LCHS 7001- Practice based Research </a:t>
            </a:r>
          </a:p>
          <a:p>
            <a:pPr algn="ctr">
              <a:lnSpc>
                <a:spcPts val="6055"/>
              </a:lnSpc>
            </a:pPr>
            <a:r>
              <a:rPr lang="en-US" sz="3364" b="1" spc="-12" dirty="0">
                <a:solidFill>
                  <a:srgbClr val="000000"/>
                </a:solidFill>
                <a:latin typeface="Arial" panose="020B0604020202020204" pitchFamily="34" charset="0"/>
                <a:cs typeface="Arial" panose="020B0604020202020204" pitchFamily="34" charset="0"/>
              </a:rPr>
              <a:t> Date: 20-03-2024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838200" y="5278022"/>
            <a:ext cx="10606510" cy="2917298"/>
          </a:xfrm>
          <a:prstGeom prst="rect">
            <a:avLst/>
          </a:prstGeom>
        </p:spPr>
        <p:txBody>
          <a:bodyPr lIns="50800" tIns="50800" rIns="50800" bIns="50800" rtlCol="0" anchor="ctr"/>
          <a:lstStyle/>
          <a:p>
            <a:pPr algn="ctr">
              <a:lnSpc>
                <a:spcPts val="2659"/>
              </a:lnSpc>
            </a:pPr>
            <a:endParaRPr/>
          </a:p>
        </p:txBody>
      </p:sp>
      <p:sp>
        <p:nvSpPr>
          <p:cNvPr id="12" name="Freeform 12"/>
          <p:cNvSpPr/>
          <p:nvPr/>
        </p:nvSpPr>
        <p:spPr>
          <a:xfrm>
            <a:off x="12408455" y="1990855"/>
            <a:ext cx="5585599" cy="5626560"/>
          </a:xfrm>
          <a:custGeom>
            <a:avLst/>
            <a:gdLst/>
            <a:ahLst/>
            <a:cxnLst/>
            <a:rect l="l" t="t" r="r" b="b"/>
            <a:pathLst>
              <a:path w="5585599" h="5626560">
                <a:moveTo>
                  <a:pt x="0" y="0"/>
                </a:moveTo>
                <a:lnTo>
                  <a:pt x="5585599" y="0"/>
                </a:lnTo>
                <a:lnTo>
                  <a:pt x="5585599" y="5626560"/>
                </a:lnTo>
                <a:lnTo>
                  <a:pt x="0" y="5626560"/>
                </a:lnTo>
                <a:lnTo>
                  <a:pt x="0" y="0"/>
                </a:lnTo>
                <a:close/>
              </a:path>
            </a:pathLst>
          </a:custGeom>
          <a:blipFill>
            <a:blip r:embed="rId2"/>
            <a:stretch>
              <a:fillRect/>
            </a:stretch>
          </a:blipFill>
        </p:spPr>
        <p:txBody>
          <a:bodyPr/>
          <a:lstStyle/>
          <a:p>
            <a:endParaRPr lang="en-IN"/>
          </a:p>
        </p:txBody>
      </p:sp>
      <p:sp>
        <p:nvSpPr>
          <p:cNvPr id="13" name="TextBox 13"/>
          <p:cNvSpPr txBox="1"/>
          <p:nvPr/>
        </p:nvSpPr>
        <p:spPr>
          <a:xfrm>
            <a:off x="1623060" y="349002"/>
            <a:ext cx="15041880" cy="647700"/>
          </a:xfrm>
          <a:prstGeom prst="rect">
            <a:avLst/>
          </a:prstGeom>
        </p:spPr>
        <p:txBody>
          <a:bodyPr lIns="0" tIns="0" rIns="0" bIns="0" rtlCol="0" anchor="t">
            <a:spAutoFit/>
          </a:bodyPr>
          <a:lstStyle/>
          <a:p>
            <a:pPr algn="l">
              <a:lnSpc>
                <a:spcPts val="5040"/>
              </a:lnSpc>
            </a:pPr>
            <a:r>
              <a:rPr lang="en-US" sz="4200" b="1" spc="-93" dirty="0">
                <a:solidFill>
                  <a:srgbClr val="000000"/>
                </a:solidFill>
                <a:latin typeface="Arial" panose="020B0604020202020204" pitchFamily="34" charset="0"/>
                <a:cs typeface="Arial" panose="020B0604020202020204" pitchFamily="34" charset="0"/>
              </a:rPr>
              <a:t>Overview</a:t>
            </a:r>
          </a:p>
        </p:txBody>
      </p:sp>
      <p:sp>
        <p:nvSpPr>
          <p:cNvPr id="14" name="TextBox 14"/>
          <p:cNvSpPr txBox="1"/>
          <p:nvPr/>
        </p:nvSpPr>
        <p:spPr>
          <a:xfrm>
            <a:off x="1842269" y="1328968"/>
            <a:ext cx="10168092" cy="5575309"/>
          </a:xfrm>
          <a:prstGeom prst="rect">
            <a:avLst/>
          </a:prstGeom>
        </p:spPr>
        <p:txBody>
          <a:bodyPr lIns="0" tIns="0" rIns="0" bIns="0" rtlCol="0" anchor="t">
            <a:spAutoFit/>
          </a:bodyPr>
          <a:lstStyle/>
          <a:p>
            <a:pPr algn="just">
              <a:lnSpc>
                <a:spcPct val="150000"/>
              </a:lnSpc>
              <a:buFont typeface="+mj-lt"/>
              <a:buAutoNum type="arabicPeriod"/>
            </a:pPr>
            <a:r>
              <a:rPr lang="en-GB" sz="2800" b="1" dirty="0">
                <a:latin typeface="Arial" panose="020B0604020202020204" pitchFamily="34" charset="0"/>
                <a:cs typeface="Arial" panose="020B0604020202020204" pitchFamily="34" charset="0"/>
              </a:rPr>
              <a:t>Overview</a:t>
            </a:r>
          </a:p>
          <a:p>
            <a:pPr algn="just">
              <a:lnSpc>
                <a:spcPct val="150000"/>
              </a:lnSpc>
              <a:buFont typeface="+mj-lt"/>
              <a:buAutoNum type="arabicPeriod"/>
            </a:pPr>
            <a:r>
              <a:rPr lang="en-GB" sz="2800" b="1" dirty="0">
                <a:latin typeface="Arial" panose="020B0604020202020204" pitchFamily="34" charset="0"/>
                <a:cs typeface="Arial" panose="020B0604020202020204" pitchFamily="34" charset="0"/>
              </a:rPr>
              <a:t>Introduction to the Subject</a:t>
            </a:r>
          </a:p>
          <a:p>
            <a:pPr algn="just">
              <a:lnSpc>
                <a:spcPct val="150000"/>
              </a:lnSpc>
              <a:buFont typeface="+mj-lt"/>
              <a:buAutoNum type="arabicPeriod"/>
            </a:pPr>
            <a:r>
              <a:rPr lang="en-GB" sz="2800" b="1" dirty="0">
                <a:latin typeface="Arial" panose="020B0604020202020204" pitchFamily="34" charset="0"/>
                <a:cs typeface="Arial" panose="020B0604020202020204" pitchFamily="34" charset="0"/>
              </a:rPr>
              <a:t>Research Dimensions Explored</a:t>
            </a:r>
          </a:p>
          <a:p>
            <a:pPr algn="just">
              <a:lnSpc>
                <a:spcPct val="150000"/>
              </a:lnSpc>
              <a:buFont typeface="+mj-lt"/>
              <a:buAutoNum type="arabicPeriod"/>
            </a:pPr>
            <a:r>
              <a:rPr lang="en-GB" sz="2800" b="1" dirty="0">
                <a:latin typeface="Arial" panose="020B0604020202020204" pitchFamily="34" charset="0"/>
                <a:cs typeface="Arial" panose="020B0604020202020204" pitchFamily="34" charset="0"/>
              </a:rPr>
              <a:t>Findings and Future Directions</a:t>
            </a:r>
          </a:p>
          <a:p>
            <a:pPr algn="just">
              <a:lnSpc>
                <a:spcPct val="150000"/>
              </a:lnSpc>
              <a:buFont typeface="+mj-lt"/>
              <a:buAutoNum type="arabicPeriod"/>
            </a:pPr>
            <a:r>
              <a:rPr lang="en-GB" sz="2800" b="1" dirty="0">
                <a:latin typeface="Arial" panose="020B0604020202020204" pitchFamily="34" charset="0"/>
                <a:cs typeface="Arial" panose="020B0604020202020204" pitchFamily="34" charset="0"/>
              </a:rPr>
              <a:t>Methodology</a:t>
            </a:r>
          </a:p>
          <a:p>
            <a:pPr algn="just">
              <a:lnSpc>
                <a:spcPct val="150000"/>
              </a:lnSpc>
              <a:buFont typeface="+mj-lt"/>
              <a:buAutoNum type="arabicPeriod"/>
            </a:pPr>
            <a:r>
              <a:rPr lang="en-GB" sz="2800" b="1" dirty="0">
                <a:latin typeface="Arial" panose="020B0604020202020204" pitchFamily="34" charset="0"/>
                <a:cs typeface="Arial" panose="020B0604020202020204" pitchFamily="34" charset="0"/>
              </a:rPr>
              <a:t>Significance and Policy Implications</a:t>
            </a:r>
          </a:p>
          <a:p>
            <a:pPr algn="just">
              <a:lnSpc>
                <a:spcPct val="150000"/>
              </a:lnSpc>
              <a:buFont typeface="+mj-lt"/>
              <a:buAutoNum type="arabicPeriod"/>
            </a:pPr>
            <a:r>
              <a:rPr lang="en-GB" sz="2800" b="1" dirty="0">
                <a:latin typeface="Arial" panose="020B0604020202020204" pitchFamily="34" charset="0"/>
                <a:cs typeface="Arial" panose="020B0604020202020204" pitchFamily="34" charset="0"/>
              </a:rPr>
              <a:t>Conclusion and Work Plan</a:t>
            </a:r>
          </a:p>
          <a:p>
            <a:pPr algn="just">
              <a:lnSpc>
                <a:spcPct val="150000"/>
              </a:lnSpc>
              <a:buFont typeface="+mj-lt"/>
              <a:buAutoNum type="arabicPeriod"/>
            </a:pPr>
            <a:r>
              <a:rPr lang="en-GB" sz="2800" b="1" dirty="0">
                <a:latin typeface="Arial" panose="020B0604020202020204" pitchFamily="34" charset="0"/>
                <a:cs typeface="Arial" panose="020B0604020202020204" pitchFamily="34" charset="0"/>
              </a:rPr>
              <a:t>References</a:t>
            </a:r>
            <a:endParaRPr lang="en-GB" sz="2800" b="1" i="0" dirty="0">
              <a:effectLst/>
              <a:latin typeface="Arial" panose="020B0604020202020204" pitchFamily="34" charset="0"/>
              <a:cs typeface="Arial" panose="020B0604020202020204" pitchFamily="34" charset="0"/>
            </a:endParaRPr>
          </a:p>
          <a:p>
            <a:pPr algn="just">
              <a:lnSpc>
                <a:spcPct val="150000"/>
              </a:lnSpc>
            </a:pPr>
            <a:endParaRPr lang="en-US" sz="2000" dirty="0">
              <a:solidFill>
                <a:srgbClr val="000000"/>
              </a:solidFill>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p:cNvSpPr/>
          <p:nvPr/>
        </p:nvSpPr>
        <p:spPr>
          <a:xfrm>
            <a:off x="-5448750" y="990"/>
            <a:ext cx="10782750" cy="9562110"/>
          </a:xfrm>
          <a:custGeom>
            <a:avLst/>
            <a:gdLst/>
            <a:ahLst/>
            <a:cxnLst/>
            <a:rect l="l" t="t" r="r" b="b"/>
            <a:pathLst>
              <a:path w="10022404" h="8521896">
                <a:moveTo>
                  <a:pt x="0" y="0"/>
                </a:moveTo>
                <a:lnTo>
                  <a:pt x="10022404" y="0"/>
                </a:lnTo>
                <a:lnTo>
                  <a:pt x="10022404" y="8521896"/>
                </a:lnTo>
                <a:lnTo>
                  <a:pt x="0" y="8521896"/>
                </a:lnTo>
                <a:lnTo>
                  <a:pt x="0" y="0"/>
                </a:lnTo>
                <a:close/>
              </a:path>
            </a:pathLst>
          </a:custGeom>
          <a:blipFill>
            <a:blip r:embed="rId2"/>
            <a:stretch>
              <a:fillRect l="-13771" r="-13771"/>
            </a:stretch>
          </a:blipFill>
        </p:spPr>
        <p:txBody>
          <a:bodyPr/>
          <a:lstStyle/>
          <a:p>
            <a:endParaRPr lang="en-IN"/>
          </a:p>
        </p:txBody>
      </p:sp>
      <p:sp>
        <p:nvSpPr>
          <p:cNvPr id="17" name="TextBox 17"/>
          <p:cNvSpPr txBox="1"/>
          <p:nvPr/>
        </p:nvSpPr>
        <p:spPr>
          <a:xfrm>
            <a:off x="6716530" y="2041991"/>
            <a:ext cx="10580871" cy="7791300"/>
          </a:xfrm>
          <a:prstGeom prst="rect">
            <a:avLst/>
          </a:prstGeom>
        </p:spPr>
        <p:txBody>
          <a:bodyPr wrap="square" lIns="0" tIns="0" rIns="0" bIns="0" rtlCol="0" anchor="t">
            <a:spAutoFit/>
          </a:bodyPr>
          <a:lstStyle/>
          <a:p>
            <a:pPr algn="just">
              <a:lnSpc>
                <a:spcPct val="150000"/>
              </a:lnSpc>
            </a:pPr>
            <a:r>
              <a:rPr lang="en-GB" sz="2000" b="1" dirty="0">
                <a:latin typeface="Arial" panose="020B0604020202020204" pitchFamily="34" charset="0"/>
                <a:cs typeface="Arial" panose="020B0604020202020204" pitchFamily="34" charset="0"/>
              </a:rPr>
              <a:t>Mental Health Landscape in the UK:</a:t>
            </a:r>
            <a:endParaRPr lang="en-GB" sz="20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Pre-pandemic: Increase in anxiety, sadness (McManus et al., 2019).</a:t>
            </a:r>
          </a:p>
          <a:p>
            <a:pPr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Healthcare stress &amp; importance of comprehensive mental health strategies.</a:t>
            </a:r>
          </a:p>
          <a:p>
            <a:pPr algn="just">
              <a:lnSpc>
                <a:spcPct val="150000"/>
              </a:lnSpc>
            </a:pPr>
            <a:r>
              <a:rPr lang="en-GB" sz="2000" b="1" dirty="0">
                <a:latin typeface="Arial" panose="020B0604020202020204" pitchFamily="34" charset="0"/>
                <a:cs typeface="Arial" panose="020B0604020202020204" pitchFamily="34" charset="0"/>
              </a:rPr>
              <a:t>Introduction:</a:t>
            </a:r>
            <a:endParaRPr lang="en-GB" sz="20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Pandemic’s Impact:</a:t>
            </a:r>
            <a:endParaRPr lang="en-GB" sz="2000" dirty="0">
              <a:latin typeface="Arial" panose="020B0604020202020204" pitchFamily="34" charset="0"/>
              <a:cs typeface="Arial" panose="020B0604020202020204" pitchFamily="34" charset="0"/>
            </a:endParaRPr>
          </a:p>
          <a:p>
            <a:pPr marL="742950" lvl="1"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Changed social values; increased stress, loneliness, economic instability.</a:t>
            </a:r>
          </a:p>
          <a:p>
            <a:pPr marL="742950" lvl="1"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Worsened mental health, particularly in lower-class individuals (Pierce et al., 2020; </a:t>
            </a:r>
            <a:r>
              <a:rPr lang="en-GB" sz="2000" dirty="0" err="1">
                <a:latin typeface="Arial" panose="020B0604020202020204" pitchFamily="34" charset="0"/>
                <a:cs typeface="Arial" panose="020B0604020202020204" pitchFamily="34" charset="0"/>
              </a:rPr>
              <a:t>Fancourt</a:t>
            </a:r>
            <a:r>
              <a:rPr lang="en-GB" sz="2000" dirty="0">
                <a:latin typeface="Arial" panose="020B0604020202020204" pitchFamily="34" charset="0"/>
                <a:cs typeface="Arial" panose="020B0604020202020204" pitchFamily="34" charset="0"/>
              </a:rPr>
              <a:t> et al., 2020).</a:t>
            </a:r>
          </a:p>
          <a:p>
            <a:pPr algn="just">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Study Relevance:</a:t>
            </a:r>
            <a:endParaRPr lang="en-GB" sz="2000" dirty="0">
              <a:latin typeface="Arial" panose="020B0604020202020204" pitchFamily="34" charset="0"/>
              <a:cs typeface="Arial" panose="020B0604020202020204" pitchFamily="34" charset="0"/>
            </a:endParaRPr>
          </a:p>
          <a:p>
            <a:pPr marL="742950" lvl="1"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Addresses knowledge gaps on COVID-19's effects on lower-class mental health in the UK.</a:t>
            </a:r>
          </a:p>
          <a:p>
            <a:pPr marL="742950" lvl="1"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Highlights unique challenges and coping mechanisms.</a:t>
            </a:r>
          </a:p>
          <a:p>
            <a:pPr algn="just">
              <a:lnSpc>
                <a:spcPct val="150000"/>
              </a:lnSpc>
            </a:pPr>
            <a:r>
              <a:rPr lang="en-GB" sz="2000" b="1" dirty="0">
                <a:latin typeface="Arial" panose="020B0604020202020204" pitchFamily="34" charset="0"/>
                <a:cs typeface="Arial" panose="020B0604020202020204" pitchFamily="34" charset="0"/>
              </a:rPr>
              <a:t>Definition of Lower-Class Citizens:</a:t>
            </a:r>
            <a:endParaRPr lang="en-GB" sz="20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Generally, individuals or families with lower income and limited access to resources.</a:t>
            </a:r>
          </a:p>
          <a:p>
            <a:pPr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Often face greater socio-economic challenges affecting mental health.</a:t>
            </a:r>
          </a:p>
          <a:p>
            <a:pPr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Reference: Social Class Definitions, UK Standard (Office for National Statistics, 2021).</a:t>
            </a:r>
            <a:endParaRPr lang="en-GB" sz="2000" b="0" i="0" dirty="0">
              <a:effectLst/>
              <a:latin typeface="Arial" panose="020B0604020202020204" pitchFamily="34" charset="0"/>
              <a:cs typeface="Arial" panose="020B0604020202020204" pitchFamily="34" charset="0"/>
            </a:endParaRPr>
          </a:p>
          <a:p>
            <a:pPr algn="just">
              <a:lnSpc>
                <a:spcPct val="150000"/>
              </a:lnSpc>
            </a:pPr>
            <a:endParaRPr lang="en-US" sz="2000" spc="-18" dirty="0">
              <a:solidFill>
                <a:srgbClr val="000000"/>
              </a:solidFill>
              <a:latin typeface="Arial" panose="020B0604020202020204" pitchFamily="34" charset="0"/>
              <a:cs typeface="Arial" panose="020B0604020202020204" pitchFamily="34" charset="0"/>
            </a:endParaRPr>
          </a:p>
        </p:txBody>
      </p:sp>
      <p:sp>
        <p:nvSpPr>
          <p:cNvPr id="18" name="TextBox 18"/>
          <p:cNvSpPr txBox="1"/>
          <p:nvPr/>
        </p:nvSpPr>
        <p:spPr>
          <a:xfrm>
            <a:off x="6926429" y="663843"/>
            <a:ext cx="5046032" cy="857250"/>
          </a:xfrm>
          <a:prstGeom prst="rect">
            <a:avLst/>
          </a:prstGeom>
        </p:spPr>
        <p:txBody>
          <a:bodyPr lIns="0" tIns="0" rIns="0" bIns="0" rtlCol="0" anchor="t">
            <a:spAutoFit/>
          </a:bodyPr>
          <a:lstStyle/>
          <a:p>
            <a:pPr algn="l">
              <a:lnSpc>
                <a:spcPts val="6885"/>
              </a:lnSpc>
            </a:pPr>
            <a:r>
              <a:rPr lang="en-US" sz="5738" b="1" spc="-181" dirty="0">
                <a:solidFill>
                  <a:srgbClr val="000000"/>
                </a:solidFill>
                <a:latin typeface="Arial" panose="020B0604020202020204" pitchFamily="34" charset="0"/>
                <a:cs typeface="Arial" panose="020B0604020202020204" pitchFamily="34" charset="0"/>
              </a:rPr>
              <a:t>Introduction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485617" y="1298761"/>
            <a:ext cx="6378892" cy="656077"/>
          </a:xfrm>
          <a:prstGeom prst="rect">
            <a:avLst/>
          </a:prstGeom>
        </p:spPr>
        <p:txBody>
          <a:bodyPr lIns="0" tIns="0" rIns="0" bIns="0" rtlCol="0" anchor="t">
            <a:spAutoFit/>
          </a:bodyPr>
          <a:lstStyle/>
          <a:p>
            <a:pPr algn="l">
              <a:lnSpc>
                <a:spcPts val="5040"/>
              </a:lnSpc>
            </a:pPr>
            <a:r>
              <a:rPr lang="en-US" sz="6000" b="1" spc="-168" dirty="0">
                <a:solidFill>
                  <a:srgbClr val="000000"/>
                </a:solidFill>
                <a:latin typeface="Arial" panose="020B0604020202020204" pitchFamily="34" charset="0"/>
                <a:cs typeface="Arial" panose="020B0604020202020204" pitchFamily="34" charset="0"/>
              </a:rPr>
              <a:t>Rationale of study</a:t>
            </a:r>
          </a:p>
        </p:txBody>
      </p:sp>
      <p:sp>
        <p:nvSpPr>
          <p:cNvPr id="10" name="TextBox 10"/>
          <p:cNvSpPr txBox="1"/>
          <p:nvPr/>
        </p:nvSpPr>
        <p:spPr>
          <a:xfrm>
            <a:off x="4198447" y="5765001"/>
            <a:ext cx="3640028" cy="846386"/>
          </a:xfrm>
          <a:prstGeom prst="rect">
            <a:avLst/>
          </a:prstGeom>
        </p:spPr>
        <p:txBody>
          <a:bodyPr lIns="0" tIns="0" rIns="0" bIns="0" rtlCol="0" anchor="t">
            <a:spAutoFit/>
          </a:bodyPr>
          <a:lstStyle/>
          <a:p>
            <a:pPr algn="ctr">
              <a:lnSpc>
                <a:spcPts val="6642"/>
              </a:lnSpc>
            </a:pPr>
            <a:r>
              <a:rPr lang="en-US" sz="6150" spc="-50" dirty="0">
                <a:solidFill>
                  <a:srgbClr val="FFFFFF"/>
                </a:solidFill>
                <a:latin typeface="Zen Maru Gothic"/>
              </a:rPr>
              <a:t> </a:t>
            </a:r>
          </a:p>
        </p:txBody>
      </p:sp>
      <p:sp>
        <p:nvSpPr>
          <p:cNvPr id="2" name="TextBox 14">
            <a:extLst>
              <a:ext uri="{FF2B5EF4-FFF2-40B4-BE49-F238E27FC236}">
                <a16:creationId xmlns:a16="http://schemas.microsoft.com/office/drawing/2014/main" id="{7458BCD8-591F-70D2-12BE-5060920573D4}"/>
              </a:ext>
            </a:extLst>
          </p:cNvPr>
          <p:cNvSpPr txBox="1"/>
          <p:nvPr/>
        </p:nvSpPr>
        <p:spPr>
          <a:xfrm>
            <a:off x="1447800" y="2705100"/>
            <a:ext cx="15227167" cy="5539978"/>
          </a:xfrm>
          <a:prstGeom prst="rect">
            <a:avLst/>
          </a:prstGeom>
        </p:spPr>
        <p:txBody>
          <a:bodyPr wrap="square" lIns="0" tIns="0" rIns="0" bIns="0" rtlCol="0" anchor="t">
            <a:spAutoFit/>
          </a:bodyPr>
          <a:lstStyle/>
          <a:p>
            <a:pPr algn="just"/>
            <a:r>
              <a:rPr lang="en-GB" sz="2400" b="1" dirty="0">
                <a:latin typeface="Arial" panose="020B0604020202020204" pitchFamily="34" charset="0"/>
                <a:cs typeface="Arial" panose="020B0604020202020204" pitchFamily="34" charset="0"/>
              </a:rPr>
              <a:t>Importance of Study:</a:t>
            </a:r>
            <a:endParaRPr lang="en-GB" sz="2400" dirty="0">
              <a:latin typeface="Arial" panose="020B0604020202020204" pitchFamily="34" charset="0"/>
              <a:cs typeface="Arial" panose="020B0604020202020204" pitchFamily="34" charset="0"/>
            </a:endParaRPr>
          </a:p>
          <a:p>
            <a:pPr lvl="1" algn="just"/>
            <a:r>
              <a:rPr lang="en-GB" sz="2400" dirty="0">
                <a:latin typeface="Arial" panose="020B0604020202020204" pitchFamily="34" charset="0"/>
                <a:cs typeface="Arial" panose="020B0604020202020204" pitchFamily="34" charset="0"/>
              </a:rPr>
              <a:t>Understanding lower-class mental health impacts due to COVID-19 is crucial.</a:t>
            </a:r>
          </a:p>
          <a:p>
            <a:pPr lvl="1" algn="just"/>
            <a:r>
              <a:rPr lang="en-GB" sz="2400" dirty="0">
                <a:latin typeface="Arial" panose="020B0604020202020204" pitchFamily="34" charset="0"/>
                <a:cs typeface="Arial" panose="020B0604020202020204" pitchFamily="34" charset="0"/>
              </a:rPr>
              <a:t>Pandemic-related factors like job uncertainty and remote working may exacerbate mental health issues (Shevlin et al., 2020).</a:t>
            </a:r>
          </a:p>
          <a:p>
            <a:pPr algn="just"/>
            <a:r>
              <a:rPr lang="en-GB" sz="2400" b="1" dirty="0">
                <a:latin typeface="Arial" panose="020B0604020202020204" pitchFamily="34" charset="0"/>
                <a:cs typeface="Arial" panose="020B0604020202020204" pitchFamily="34" charset="0"/>
              </a:rPr>
              <a:t>Focus on the Lower Class:</a:t>
            </a:r>
            <a:endParaRPr lang="en-GB" sz="2400" dirty="0">
              <a:latin typeface="Arial" panose="020B0604020202020204" pitchFamily="34" charset="0"/>
              <a:cs typeface="Arial" panose="020B0604020202020204" pitchFamily="34" charset="0"/>
            </a:endParaRPr>
          </a:p>
          <a:p>
            <a:pPr lvl="1" algn="just"/>
            <a:r>
              <a:rPr lang="en-GB" sz="2400" dirty="0">
                <a:latin typeface="Arial" panose="020B0604020202020204" pitchFamily="34" charset="0"/>
                <a:cs typeface="Arial" panose="020B0604020202020204" pitchFamily="34" charset="0"/>
              </a:rPr>
              <a:t>Their experiences are underrepresented, yet crucial, for understanding changes in mental health patterns.</a:t>
            </a:r>
          </a:p>
          <a:p>
            <a:pPr lvl="1" algn="just"/>
            <a:r>
              <a:rPr lang="en-GB" sz="2400" dirty="0">
                <a:latin typeface="Arial" panose="020B0604020202020204" pitchFamily="34" charset="0"/>
                <a:cs typeface="Arial" panose="020B0604020202020204" pitchFamily="34" charset="0"/>
              </a:rPr>
              <a:t>Vital for tailoring effective public health policies (Pierce et al., 2020).</a:t>
            </a:r>
          </a:p>
          <a:p>
            <a:pPr algn="just"/>
            <a:r>
              <a:rPr lang="en-GB" sz="2400" b="1" dirty="0">
                <a:latin typeface="Arial" panose="020B0604020202020204" pitchFamily="34" charset="0"/>
                <a:cs typeface="Arial" panose="020B0604020202020204" pitchFamily="34" charset="0"/>
              </a:rPr>
              <a:t>Justification for Research:</a:t>
            </a:r>
            <a:endParaRPr lang="en-GB" sz="2400" dirty="0">
              <a:latin typeface="Arial" panose="020B0604020202020204" pitchFamily="34" charset="0"/>
              <a:cs typeface="Arial" panose="020B0604020202020204" pitchFamily="34" charset="0"/>
            </a:endParaRPr>
          </a:p>
          <a:p>
            <a:pPr lvl="1" algn="just"/>
            <a:r>
              <a:rPr lang="en-GB" sz="2400" dirty="0">
                <a:latin typeface="Arial" panose="020B0604020202020204" pitchFamily="34" charset="0"/>
                <a:cs typeface="Arial" panose="020B0604020202020204" pitchFamily="34" charset="0"/>
              </a:rPr>
              <a:t>Specific studies targeting lower-class experiences under pandemic constraints are needed (ONS, 2021).</a:t>
            </a:r>
          </a:p>
          <a:p>
            <a:pPr algn="just"/>
            <a:r>
              <a:rPr lang="en-GB" sz="2400" b="1" dirty="0">
                <a:latin typeface="Arial" panose="020B0604020202020204" pitchFamily="34" charset="0"/>
                <a:cs typeface="Arial" panose="020B0604020202020204" pitchFamily="34" charset="0"/>
              </a:rPr>
              <a:t>Prevalence and Impact:</a:t>
            </a:r>
            <a:endParaRPr lang="en-GB" sz="2400" dirty="0">
              <a:latin typeface="Arial" panose="020B0604020202020204" pitchFamily="34" charset="0"/>
              <a:cs typeface="Arial" panose="020B0604020202020204" pitchFamily="34" charset="0"/>
            </a:endParaRPr>
          </a:p>
          <a:p>
            <a:pPr lvl="1" algn="just"/>
            <a:r>
              <a:rPr lang="en-GB" sz="2400" dirty="0">
                <a:latin typeface="Arial" panose="020B0604020202020204" pitchFamily="34" charset="0"/>
                <a:cs typeface="Arial" panose="020B0604020202020204" pitchFamily="34" charset="0"/>
              </a:rPr>
              <a:t>Pre-pandemic: 20% of UK adults experienced mental health issues; lower-class individuals significantly affected.</a:t>
            </a:r>
          </a:p>
          <a:p>
            <a:pPr lvl="1" algn="just"/>
            <a:r>
              <a:rPr lang="en-GB" sz="2400" dirty="0">
                <a:latin typeface="Arial" panose="020B0604020202020204" pitchFamily="34" charset="0"/>
                <a:cs typeface="Arial" panose="020B0604020202020204" pitchFamily="34" charset="0"/>
              </a:rPr>
              <a:t>Post-pandemic: Increase in mental health issues, particularly among the lower class.</a:t>
            </a:r>
          </a:p>
          <a:p>
            <a:pPr lvl="1" algn="just"/>
            <a:r>
              <a:rPr lang="en-GB" sz="2400" dirty="0">
                <a:latin typeface="Arial" panose="020B0604020202020204" pitchFamily="34" charset="0"/>
                <a:cs typeface="Arial" panose="020B0604020202020204" pitchFamily="34" charset="0"/>
              </a:rPr>
              <a:t>Approximately 14 million people classified as lower class in the UK, with a notable percentage reporting worsened mental health post-COVID-19</a:t>
            </a:r>
            <a:r>
              <a:rPr lang="en-GB" sz="1600" dirty="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8D2A2A0-7FD1-564F-27DE-CD3CA84335BE}"/>
              </a:ext>
            </a:extLst>
          </p:cNvPr>
          <p:cNvSpPr>
            <a:spLocks noGrp="1"/>
          </p:cNvSpPr>
          <p:nvPr>
            <p:ph type="title"/>
          </p:nvPr>
        </p:nvSpPr>
        <p:spPr>
          <a:xfrm>
            <a:off x="1645920" y="800101"/>
            <a:ext cx="15087600" cy="1904999"/>
          </a:xfrm>
        </p:spPr>
        <p:txBody>
          <a:bodyPr>
            <a:normAutofit/>
          </a:bodyPr>
          <a:lstStyle/>
          <a:p>
            <a:r>
              <a:rPr lang="en-IN" sz="5400" b="1" dirty="0">
                <a:solidFill>
                  <a:schemeClr val="tx1"/>
                </a:solidFill>
                <a:latin typeface="Arial" panose="020B0604020202020204" pitchFamily="34" charset="0"/>
                <a:cs typeface="Arial" panose="020B0604020202020204" pitchFamily="34" charset="0"/>
              </a:rPr>
              <a:t>Literature based Background</a:t>
            </a:r>
          </a:p>
        </p:txBody>
      </p:sp>
      <p:sp>
        <p:nvSpPr>
          <p:cNvPr id="5" name="Content Placeholder 4">
            <a:extLst>
              <a:ext uri="{FF2B5EF4-FFF2-40B4-BE49-F238E27FC236}">
                <a16:creationId xmlns:a16="http://schemas.microsoft.com/office/drawing/2014/main" id="{AE66914D-3D2B-6BE6-00B3-229DDFC7B68B}"/>
              </a:ext>
            </a:extLst>
          </p:cNvPr>
          <p:cNvSpPr>
            <a:spLocks noGrp="1"/>
          </p:cNvSpPr>
          <p:nvPr>
            <p:ph idx="1"/>
          </p:nvPr>
        </p:nvSpPr>
        <p:spPr>
          <a:xfrm>
            <a:off x="1600200" y="2857500"/>
            <a:ext cx="15087600" cy="6400800"/>
          </a:xfrm>
        </p:spPr>
        <p:txBody>
          <a:bodyPr>
            <a:normAutofit/>
          </a:bodyPr>
          <a:lstStyle/>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The COVID-19 pandemic has exacerbated social disparities and adversely affected the mental well-being of those belonging to the lower socioeconomic strata in the United Kingdom. This research review analyzes the impact of the pandemic on the mental well-being of low-income households in the United Kingdom and explores strategies to enhance the resilience of vulnerable populations (</a:t>
            </a:r>
            <a:r>
              <a:rPr lang="en-US" sz="2000" dirty="0" err="1">
                <a:solidFill>
                  <a:schemeClr val="tx1"/>
                </a:solidFill>
                <a:latin typeface="Arial" panose="020B0604020202020204" pitchFamily="34" charset="0"/>
                <a:cs typeface="Arial" panose="020B0604020202020204" pitchFamily="34" charset="0"/>
              </a:rPr>
              <a:t>Siller</a:t>
            </a:r>
            <a:r>
              <a:rPr lang="en-US" sz="2000" dirty="0">
                <a:solidFill>
                  <a:schemeClr val="tx1"/>
                </a:solidFill>
                <a:latin typeface="Arial" panose="020B0604020202020204" pitchFamily="34" charset="0"/>
                <a:cs typeface="Arial" panose="020B0604020202020204" pitchFamily="34" charset="0"/>
              </a:rPr>
              <a:t>, and Aydin,  2022).</a:t>
            </a:r>
          </a:p>
          <a:p>
            <a:pPr marL="0" indent="0">
              <a:lnSpc>
                <a:spcPct val="150000"/>
              </a:lnSpc>
              <a:buNone/>
            </a:pPr>
            <a:endParaRPr lang="en-US" sz="2000" dirty="0">
              <a:solidFill>
                <a:schemeClr val="tx1"/>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Research indicates that there is a strong correlation between socioeconomic status (SES) and mental health outcomes. This notable outcome has an impact on emotional well-being. Individuals with a lower socioeconomic position experience heightened challenges, including economic uncertainty, unstable housing conditions, and limited access to healthcare, which can contribute to the development of mental health disorders such as depression and anxiety (Wee, 2022).</a:t>
            </a:r>
          </a:p>
        </p:txBody>
      </p:sp>
    </p:spTree>
    <p:extLst>
      <p:ext uri="{BB962C8B-B14F-4D97-AF65-F5344CB8AC3E}">
        <p14:creationId xmlns:p14="http://schemas.microsoft.com/office/powerpoint/2010/main" val="3426991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8D2A2A0-7FD1-564F-27DE-CD3CA84335BE}"/>
              </a:ext>
            </a:extLst>
          </p:cNvPr>
          <p:cNvSpPr>
            <a:spLocks noGrp="1"/>
          </p:cNvSpPr>
          <p:nvPr>
            <p:ph type="title"/>
          </p:nvPr>
        </p:nvSpPr>
        <p:spPr>
          <a:xfrm>
            <a:off x="1645920" y="800101"/>
            <a:ext cx="15087600" cy="1904999"/>
          </a:xfrm>
        </p:spPr>
        <p:txBody>
          <a:bodyPr>
            <a:normAutofit/>
          </a:bodyPr>
          <a:lstStyle/>
          <a:p>
            <a:r>
              <a:rPr lang="en-IN" sz="5400" b="1" dirty="0">
                <a:solidFill>
                  <a:schemeClr val="tx1"/>
                </a:solidFill>
                <a:latin typeface="Arial" panose="020B0604020202020204" pitchFamily="34" charset="0"/>
                <a:cs typeface="Arial" panose="020B0604020202020204" pitchFamily="34" charset="0"/>
              </a:rPr>
              <a:t>Literature based Background</a:t>
            </a:r>
          </a:p>
        </p:txBody>
      </p:sp>
      <p:sp>
        <p:nvSpPr>
          <p:cNvPr id="5" name="Content Placeholder 4">
            <a:extLst>
              <a:ext uri="{FF2B5EF4-FFF2-40B4-BE49-F238E27FC236}">
                <a16:creationId xmlns:a16="http://schemas.microsoft.com/office/drawing/2014/main" id="{AE66914D-3D2B-6BE6-00B3-229DDFC7B68B}"/>
              </a:ext>
            </a:extLst>
          </p:cNvPr>
          <p:cNvSpPr>
            <a:spLocks noGrp="1"/>
          </p:cNvSpPr>
          <p:nvPr>
            <p:ph idx="1"/>
          </p:nvPr>
        </p:nvSpPr>
        <p:spPr>
          <a:xfrm>
            <a:off x="1600200" y="2857500"/>
            <a:ext cx="15087600" cy="6400800"/>
          </a:xfrm>
        </p:spPr>
        <p:txBody>
          <a:bodyPr>
            <a:normAutofit/>
          </a:bodyPr>
          <a:lstStyle/>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The COVID-19 pandemic has exacerbated socioeconomic disparity, disproportionately impacting individuals from lower socioeconomic backgrounds. The ongoing pandemic has had a detrimental impact on mental well-being. The implementation of lockdown measures, the occurrence of job losses, and the resulting delays in essential services have significantly heightened tension and anxiety within this community, thereby contributing to a rise in mental health illnesses (Oran Gibson,  and Krejci, 2022).</a:t>
            </a:r>
          </a:p>
          <a:p>
            <a:pPr marL="0" indent="0">
              <a:lnSpc>
                <a:spcPct val="150000"/>
              </a:lnSpc>
              <a:buNone/>
            </a:pPr>
            <a:endParaRPr lang="en-US" sz="2000" dirty="0">
              <a:solidFill>
                <a:schemeClr val="tx1"/>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Low-income individuals can access mental health care at inexpensive prices that align with their cultural values through the use of mental health teletherapy and internet resources (</a:t>
            </a:r>
            <a:r>
              <a:rPr lang="en-US" sz="2000" dirty="0" err="1">
                <a:solidFill>
                  <a:schemeClr val="tx1"/>
                </a:solidFill>
                <a:latin typeface="Arial" panose="020B0604020202020204" pitchFamily="34" charset="0"/>
                <a:cs typeface="Arial" panose="020B0604020202020204" pitchFamily="34" charset="0"/>
              </a:rPr>
              <a:t>Picco</a:t>
            </a:r>
            <a:r>
              <a:rPr lang="en-US" sz="2000" dirty="0">
                <a:solidFill>
                  <a:schemeClr val="tx1"/>
                </a:solidFill>
                <a:latin typeface="Arial" panose="020B0604020202020204" pitchFamily="34" charset="0"/>
                <a:cs typeface="Arial" panose="020B0604020202020204" pitchFamily="34" charset="0"/>
              </a:rPr>
              <a:t>, and </a:t>
            </a:r>
            <a:r>
              <a:rPr lang="en-US" sz="2000" dirty="0" err="1">
                <a:solidFill>
                  <a:schemeClr val="tx1"/>
                </a:solidFill>
                <a:latin typeface="Arial" panose="020B0604020202020204" pitchFamily="34" charset="0"/>
                <a:cs typeface="Arial" panose="020B0604020202020204" pitchFamily="34" charset="0"/>
              </a:rPr>
              <a:t>Pedreira</a:t>
            </a:r>
            <a:r>
              <a:rPr lang="en-US" sz="2000" dirty="0">
                <a:solidFill>
                  <a:schemeClr val="tx1"/>
                </a:solidFill>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939336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7"/>
          <p:cNvSpPr txBox="1"/>
          <p:nvPr/>
        </p:nvSpPr>
        <p:spPr>
          <a:xfrm>
            <a:off x="838200" y="2628900"/>
            <a:ext cx="14630400" cy="2505494"/>
          </a:xfrm>
          <a:prstGeom prst="rect">
            <a:avLst/>
          </a:prstGeom>
        </p:spPr>
        <p:txBody>
          <a:bodyPr wrap="square" lIns="0" tIns="0" rIns="0" bIns="0" rtlCol="0" anchor="t">
            <a:spAutoFit/>
          </a:bodyPr>
          <a:lstStyle/>
          <a:p>
            <a:pPr marL="357124" lvl="2" indent="-119041" algn="just">
              <a:lnSpc>
                <a:spcPct val="150000"/>
              </a:lnSpc>
              <a:buFont typeface="Arial"/>
              <a:buChar char="⚬"/>
            </a:pPr>
            <a:r>
              <a:rPr lang="en-US" sz="2800" spc="-16" dirty="0">
                <a:solidFill>
                  <a:srgbClr val="000000"/>
                </a:solidFill>
                <a:latin typeface="Arial" panose="020B0604020202020204" pitchFamily="34" charset="0"/>
                <a:cs typeface="Arial" panose="020B0604020202020204" pitchFamily="34" charset="0"/>
              </a:rPr>
              <a:t>The main goal of this study is to examine and understand how the COVID-19 pandemic has affected the lower class in the UK's mental health. The study's goals are to find out what kinds of pressures this group of people has been through and to look at how they dealt with them and how their mental health changed during the pandemic.</a:t>
            </a:r>
          </a:p>
        </p:txBody>
      </p:sp>
      <p:sp>
        <p:nvSpPr>
          <p:cNvPr id="14" name="TextBox 13">
            <a:extLst>
              <a:ext uri="{FF2B5EF4-FFF2-40B4-BE49-F238E27FC236}">
                <a16:creationId xmlns:a16="http://schemas.microsoft.com/office/drawing/2014/main" id="{D76BA2B4-4332-A304-A239-CDD5FE557D04}"/>
              </a:ext>
            </a:extLst>
          </p:cNvPr>
          <p:cNvSpPr txBox="1"/>
          <p:nvPr/>
        </p:nvSpPr>
        <p:spPr>
          <a:xfrm>
            <a:off x="1219200" y="723900"/>
            <a:ext cx="13346132" cy="1184876"/>
          </a:xfrm>
          <a:prstGeom prst="rect">
            <a:avLst/>
          </a:prstGeom>
          <a:noFill/>
        </p:spPr>
        <p:txBody>
          <a:bodyPr wrap="square" rtlCol="0">
            <a:spAutoFit/>
          </a:bodyPr>
          <a:lstStyle/>
          <a:p>
            <a:pPr>
              <a:lnSpc>
                <a:spcPct val="150000"/>
              </a:lnSpc>
            </a:pPr>
            <a:r>
              <a:rPr lang="en-IN" sz="5400" b="1" dirty="0">
                <a:latin typeface="Arial" panose="020B0604020202020204" pitchFamily="34" charset="0"/>
                <a:cs typeface="Arial" panose="020B0604020202020204" pitchFamily="34" charset="0"/>
              </a:rPr>
              <a:t>Aim of the Study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90600" y="1257300"/>
            <a:ext cx="7391400" cy="990600"/>
          </a:xfrm>
          <a:prstGeom prst="rect">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4000" b="1" dirty="0">
                <a:solidFill>
                  <a:schemeClr val="tx1"/>
                </a:solidFill>
                <a:latin typeface="Arial" panose="020B0604020202020204" pitchFamily="34" charset="0"/>
                <a:cs typeface="Arial" panose="020B0604020202020204" pitchFamily="34" charset="0"/>
              </a:rPr>
              <a:t>HYPOTHESIS OF THE STUDY</a:t>
            </a:r>
          </a:p>
        </p:txBody>
      </p:sp>
      <p:sp>
        <p:nvSpPr>
          <p:cNvPr id="6" name="TextBox 5">
            <a:extLst>
              <a:ext uri="{FF2B5EF4-FFF2-40B4-BE49-F238E27FC236}">
                <a16:creationId xmlns:a16="http://schemas.microsoft.com/office/drawing/2014/main" id="{430FA204-9FEC-2778-CA80-345C1A57D71B}"/>
              </a:ext>
            </a:extLst>
          </p:cNvPr>
          <p:cNvSpPr txBox="1"/>
          <p:nvPr/>
        </p:nvSpPr>
        <p:spPr>
          <a:xfrm>
            <a:off x="914400" y="2781300"/>
            <a:ext cx="16230600" cy="2608086"/>
          </a:xfrm>
          <a:prstGeom prst="rect">
            <a:avLst/>
          </a:prstGeom>
          <a:noFill/>
        </p:spPr>
        <p:txBody>
          <a:bodyPr wrap="square" rtlCol="0">
            <a:spAutoFit/>
          </a:bodyPr>
          <a:lstStyle/>
          <a:p>
            <a:pPr>
              <a:lnSpc>
                <a:spcPct val="150000"/>
              </a:lnSpc>
            </a:pPr>
            <a:r>
              <a:rPr lang="en-GB" sz="2800" dirty="0">
                <a:latin typeface="Arial" panose="020B0604020202020204" pitchFamily="34" charset="0"/>
                <a:cs typeface="Arial" panose="020B0604020202020204" pitchFamily="34" charset="0"/>
              </a:rPr>
              <a:t>The main idea is that the lower-class individuals in the UK have faced significant mental health challenges during the COVID-19 pandemic, attributed to factors such as strained work-life balance, financial worries, and isolation. Despite the availability of targeted support, the study suggests that these populations have continued to experience substantial mental health issues</a:t>
            </a:r>
            <a:endParaRPr lang="en-I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0060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9"/>
          <p:cNvSpPr/>
          <p:nvPr/>
        </p:nvSpPr>
        <p:spPr>
          <a:xfrm>
            <a:off x="11125200" y="2095500"/>
            <a:ext cx="6147619" cy="4953000"/>
          </a:xfrm>
          <a:custGeom>
            <a:avLst/>
            <a:gdLst/>
            <a:ahLst/>
            <a:cxnLst/>
            <a:rect l="l" t="t" r="r" b="b"/>
            <a:pathLst>
              <a:path w="7309587" h="5475135">
                <a:moveTo>
                  <a:pt x="0" y="0"/>
                </a:moveTo>
                <a:lnTo>
                  <a:pt x="7309587" y="0"/>
                </a:lnTo>
                <a:lnTo>
                  <a:pt x="7309587" y="5475135"/>
                </a:lnTo>
                <a:lnTo>
                  <a:pt x="0" y="5475135"/>
                </a:lnTo>
                <a:lnTo>
                  <a:pt x="0" y="0"/>
                </a:lnTo>
                <a:close/>
              </a:path>
            </a:pathLst>
          </a:custGeom>
          <a:blipFill>
            <a:blip r:embed="rId2"/>
            <a:stretch>
              <a:fillRect/>
            </a:stretch>
          </a:blipFill>
        </p:spPr>
        <p:txBody>
          <a:bodyPr/>
          <a:lstStyle/>
          <a:p>
            <a:endParaRPr lang="en-IN" dirty="0"/>
          </a:p>
        </p:txBody>
      </p:sp>
      <p:sp>
        <p:nvSpPr>
          <p:cNvPr id="10" name="TextBox 10"/>
          <p:cNvSpPr txBox="1"/>
          <p:nvPr/>
        </p:nvSpPr>
        <p:spPr>
          <a:xfrm>
            <a:off x="1584012" y="800100"/>
            <a:ext cx="15041880" cy="638175"/>
          </a:xfrm>
          <a:prstGeom prst="rect">
            <a:avLst/>
          </a:prstGeom>
        </p:spPr>
        <p:txBody>
          <a:bodyPr lIns="0" tIns="0" rIns="0" bIns="0" rtlCol="0" anchor="t">
            <a:spAutoFit/>
          </a:bodyPr>
          <a:lstStyle/>
          <a:p>
            <a:pPr algn="l">
              <a:lnSpc>
                <a:spcPts val="5040"/>
              </a:lnSpc>
            </a:pPr>
            <a:r>
              <a:rPr lang="en-US" sz="5400" b="1" spc="-103" dirty="0">
                <a:solidFill>
                  <a:srgbClr val="000000"/>
                </a:solidFill>
                <a:latin typeface="Arial" panose="020B0604020202020204" pitchFamily="34" charset="0"/>
                <a:cs typeface="Arial" panose="020B0604020202020204" pitchFamily="34" charset="0"/>
              </a:rPr>
              <a:t>Research Question</a:t>
            </a:r>
          </a:p>
        </p:txBody>
      </p:sp>
      <p:sp>
        <p:nvSpPr>
          <p:cNvPr id="11" name="TextBox 11"/>
          <p:cNvSpPr txBox="1"/>
          <p:nvPr/>
        </p:nvSpPr>
        <p:spPr>
          <a:xfrm>
            <a:off x="1584012" y="1943100"/>
            <a:ext cx="9083988" cy="4917500"/>
          </a:xfrm>
          <a:prstGeom prst="rect">
            <a:avLst/>
          </a:prstGeom>
        </p:spPr>
        <p:txBody>
          <a:bodyPr wrap="square" lIns="0" tIns="0" rIns="0" bIns="0" rtlCol="0" anchor="t">
            <a:spAutoFit/>
          </a:bodyPr>
          <a:lstStyle/>
          <a:p>
            <a:pPr algn="just">
              <a:lnSpc>
                <a:spcPct val="150000"/>
              </a:lnSpc>
            </a:pPr>
            <a:r>
              <a:rPr lang="en-GB" sz="2400" spc="-22" dirty="0">
                <a:solidFill>
                  <a:srgbClr val="000000"/>
                </a:solidFill>
                <a:latin typeface="Arial" panose="020B0604020202020204" pitchFamily="34" charset="0"/>
                <a:cs typeface="Arial" panose="020B0604020202020204" pitchFamily="34" charset="0"/>
              </a:rPr>
              <a:t>What has been the impact of the COVID-19 pandemic on the mental health of the UK's lower-class population, and what strategies for resilience building have emerged in response?</a:t>
            </a:r>
          </a:p>
          <a:p>
            <a:pPr algn="just">
              <a:lnSpc>
                <a:spcPct val="150000"/>
              </a:lnSpc>
            </a:pPr>
            <a:endParaRPr lang="en-GB" sz="2400" spc="-22" dirty="0">
              <a:solidFill>
                <a:srgbClr val="000000"/>
              </a:solidFill>
              <a:latin typeface="Arial" panose="020B0604020202020204" pitchFamily="34" charset="0"/>
              <a:cs typeface="Arial" panose="020B0604020202020204" pitchFamily="34" charset="0"/>
            </a:endParaRPr>
          </a:p>
          <a:p>
            <a:pPr algn="just">
              <a:lnSpc>
                <a:spcPct val="150000"/>
              </a:lnSpc>
            </a:pPr>
            <a:r>
              <a:rPr lang="en-GB" sz="2400" spc="-22" dirty="0">
                <a:solidFill>
                  <a:srgbClr val="000000"/>
                </a:solidFill>
                <a:latin typeface="Arial" panose="020B0604020202020204" pitchFamily="34" charset="0"/>
                <a:cs typeface="Arial" panose="020B0604020202020204" pitchFamily="34" charset="0"/>
              </a:rPr>
              <a:t>This question aims to thoroughly investigate the multifaceted effects of the pandemic, delving into the specific challenges faced by the lower class, and identifying the resilience strategies that have been developed to cope with these impacts.</a:t>
            </a:r>
            <a:endParaRPr lang="en-US" sz="2400" spc="-22" dirty="0">
              <a:solidFill>
                <a:srgbClr val="000000"/>
              </a:solidFill>
              <a:latin typeface="Arial" panose="020B0604020202020204" pitchFamily="34" charset="0"/>
              <a:cs typeface="Arial" panose="020B0604020202020204" pitchFamily="34" charset="0"/>
            </a:endParaRPr>
          </a:p>
          <a:p>
            <a:pPr algn="just">
              <a:lnSpc>
                <a:spcPct val="150000"/>
              </a:lnSpc>
            </a:pPr>
            <a:r>
              <a:rPr lang="en-US" sz="2400" spc="-22" dirty="0">
                <a:solidFill>
                  <a:srgbClr val="000000"/>
                </a:solidFill>
                <a:latin typeface="Arial" panose="020B0604020202020204" pitchFamily="34" charset="0"/>
                <a:cs typeface="Arial" panose="020B0604020202020204" pitchFamily="34" charset="0"/>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500616"/>
            <a:ext cx="18288000" cy="786382"/>
          </a:xfrm>
          <a:custGeom>
            <a:avLst/>
            <a:gdLst/>
            <a:ahLst/>
            <a:cxnLst/>
            <a:rect l="l" t="t" r="r" b="b"/>
            <a:pathLst>
              <a:path w="18288000" h="786382">
                <a:moveTo>
                  <a:pt x="0" y="0"/>
                </a:moveTo>
                <a:lnTo>
                  <a:pt x="18288000" y="0"/>
                </a:lnTo>
                <a:lnTo>
                  <a:pt x="18288000" y="786382"/>
                </a:lnTo>
                <a:lnTo>
                  <a:pt x="0" y="7863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TextBox 3"/>
          <p:cNvSpPr txBox="1"/>
          <p:nvPr/>
        </p:nvSpPr>
        <p:spPr>
          <a:xfrm>
            <a:off x="1028700" y="382386"/>
            <a:ext cx="6741795" cy="647700"/>
          </a:xfrm>
          <a:prstGeom prst="rect">
            <a:avLst/>
          </a:prstGeom>
        </p:spPr>
        <p:txBody>
          <a:bodyPr lIns="0" tIns="0" rIns="0" bIns="0" rtlCol="0" anchor="t">
            <a:spAutoFit/>
          </a:bodyPr>
          <a:lstStyle/>
          <a:p>
            <a:pPr algn="l">
              <a:lnSpc>
                <a:spcPts val="5040"/>
              </a:lnSpc>
            </a:pPr>
            <a:r>
              <a:rPr lang="en-US" sz="5400" b="1" spc="-168" dirty="0">
                <a:solidFill>
                  <a:srgbClr val="000000"/>
                </a:solidFill>
                <a:latin typeface="Arial" panose="020B0604020202020204" pitchFamily="34" charset="0"/>
                <a:cs typeface="Arial" panose="020B0604020202020204" pitchFamily="34" charset="0"/>
              </a:rPr>
              <a:t>Objectives of study</a:t>
            </a:r>
          </a:p>
        </p:txBody>
      </p:sp>
      <p:sp>
        <p:nvSpPr>
          <p:cNvPr id="4" name="Freeform 4"/>
          <p:cNvSpPr/>
          <p:nvPr/>
        </p:nvSpPr>
        <p:spPr>
          <a:xfrm>
            <a:off x="0" y="9500616"/>
            <a:ext cx="18288000" cy="786382"/>
          </a:xfrm>
          <a:custGeom>
            <a:avLst/>
            <a:gdLst/>
            <a:ahLst/>
            <a:cxnLst/>
            <a:rect l="l" t="t" r="r" b="b"/>
            <a:pathLst>
              <a:path w="18288000" h="786382">
                <a:moveTo>
                  <a:pt x="0" y="0"/>
                </a:moveTo>
                <a:lnTo>
                  <a:pt x="18288000" y="0"/>
                </a:lnTo>
                <a:lnTo>
                  <a:pt x="18288000" y="786382"/>
                </a:lnTo>
                <a:lnTo>
                  <a:pt x="0" y="7863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5" name="AutoShape 5"/>
          <p:cNvSpPr/>
          <p:nvPr/>
        </p:nvSpPr>
        <p:spPr>
          <a:xfrm flipH="1">
            <a:off x="6200029" y="5828189"/>
            <a:ext cx="8803" cy="1628144"/>
          </a:xfrm>
          <a:prstGeom prst="line">
            <a:avLst/>
          </a:prstGeom>
          <a:ln w="95250" cap="rnd">
            <a:solidFill>
              <a:srgbClr val="D9D9D9"/>
            </a:solidFill>
            <a:prstDash val="sysDot"/>
            <a:headEnd type="oval" w="lg" len="lg"/>
            <a:tailEnd type="none" w="sm" len="sm"/>
          </a:ln>
        </p:spPr>
        <p:txBody>
          <a:bodyPr/>
          <a:lstStyle/>
          <a:p>
            <a:endParaRPr lang="en-IN"/>
          </a:p>
        </p:txBody>
      </p:sp>
      <p:sp>
        <p:nvSpPr>
          <p:cNvPr id="6" name="AutoShape 6"/>
          <p:cNvSpPr/>
          <p:nvPr/>
        </p:nvSpPr>
        <p:spPr>
          <a:xfrm>
            <a:off x="13350610" y="5286461"/>
            <a:ext cx="0" cy="2014216"/>
          </a:xfrm>
          <a:prstGeom prst="line">
            <a:avLst/>
          </a:prstGeom>
          <a:ln w="95250" cap="rnd">
            <a:solidFill>
              <a:srgbClr val="D9D9D9"/>
            </a:solidFill>
            <a:prstDash val="sysDot"/>
            <a:headEnd type="oval" w="lg" len="lg"/>
            <a:tailEnd type="none" w="sm" len="sm"/>
          </a:ln>
        </p:spPr>
        <p:txBody>
          <a:bodyPr/>
          <a:lstStyle/>
          <a:p>
            <a:endParaRPr lang="en-IN"/>
          </a:p>
        </p:txBody>
      </p:sp>
      <p:sp>
        <p:nvSpPr>
          <p:cNvPr id="7" name="Freeform 7"/>
          <p:cNvSpPr/>
          <p:nvPr/>
        </p:nvSpPr>
        <p:spPr>
          <a:xfrm>
            <a:off x="205998" y="5155635"/>
            <a:ext cx="18736557" cy="6757447"/>
          </a:xfrm>
          <a:custGeom>
            <a:avLst/>
            <a:gdLst/>
            <a:ahLst/>
            <a:cxnLst/>
            <a:rect l="l" t="t" r="r" b="b"/>
            <a:pathLst>
              <a:path w="18736557" h="6757447">
                <a:moveTo>
                  <a:pt x="0" y="0"/>
                </a:moveTo>
                <a:lnTo>
                  <a:pt x="18736557" y="0"/>
                </a:lnTo>
                <a:lnTo>
                  <a:pt x="18736557" y="6757447"/>
                </a:lnTo>
                <a:lnTo>
                  <a:pt x="0" y="67574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8" name="Group 8"/>
          <p:cNvGrpSpPr/>
          <p:nvPr/>
        </p:nvGrpSpPr>
        <p:grpSpPr>
          <a:xfrm>
            <a:off x="1629422" y="4213926"/>
            <a:ext cx="1459708" cy="1459708"/>
            <a:chOff x="0" y="0"/>
            <a:chExt cx="1946278" cy="1946278"/>
          </a:xfrm>
        </p:grpSpPr>
        <p:grpSp>
          <p:nvGrpSpPr>
            <p:cNvPr id="9" name="Group 9"/>
            <p:cNvGrpSpPr>
              <a:grpSpLocks noChangeAspect="1"/>
            </p:cNvGrpSpPr>
            <p:nvPr/>
          </p:nvGrpSpPr>
          <p:grpSpPr>
            <a:xfrm rot="2700000">
              <a:off x="285026" y="285026"/>
              <a:ext cx="1376226" cy="1376226"/>
              <a:chOff x="0" y="0"/>
              <a:chExt cx="14400530" cy="14400530"/>
            </a:xfrm>
          </p:grpSpPr>
          <p:sp>
            <p:nvSpPr>
              <p:cNvPr id="10" name="Freeform 10"/>
              <p:cNvSpPr/>
              <p:nvPr/>
            </p:nvSpPr>
            <p:spPr>
              <a:xfrm>
                <a:off x="0" y="0"/>
                <a:ext cx="14400530" cy="14399261"/>
              </a:xfrm>
              <a:custGeom>
                <a:avLst/>
                <a:gdLst/>
                <a:ahLst/>
                <a:cxnLst/>
                <a:rect l="l" t="t" r="r" b="b"/>
                <a:pathLst>
                  <a:path w="14400530" h="14399261">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00ADEF"/>
              </a:solidFill>
            </p:spPr>
            <p:txBody>
              <a:bodyPr/>
              <a:lstStyle/>
              <a:p>
                <a:endParaRPr lang="en-IN"/>
              </a:p>
            </p:txBody>
          </p:sp>
        </p:grpSp>
        <p:grpSp>
          <p:nvGrpSpPr>
            <p:cNvPr id="11" name="Group 11"/>
            <p:cNvGrpSpPr/>
            <p:nvPr/>
          </p:nvGrpSpPr>
          <p:grpSpPr>
            <a:xfrm>
              <a:off x="486569" y="486569"/>
              <a:ext cx="973139" cy="973139"/>
              <a:chOff x="0" y="0"/>
              <a:chExt cx="6350000" cy="6350000"/>
            </a:xfrm>
          </p:grpSpPr>
          <p:sp>
            <p:nvSpPr>
              <p:cNvPr id="12" name="Freeform 12"/>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FFFF"/>
              </a:solidFill>
            </p:spPr>
            <p:txBody>
              <a:bodyPr/>
              <a:lstStyle/>
              <a:p>
                <a:endParaRPr lang="en-IN"/>
              </a:p>
            </p:txBody>
          </p:sp>
        </p:grpSp>
      </p:grpSp>
      <p:grpSp>
        <p:nvGrpSpPr>
          <p:cNvPr id="13" name="Group 13"/>
          <p:cNvGrpSpPr/>
          <p:nvPr/>
        </p:nvGrpSpPr>
        <p:grpSpPr>
          <a:xfrm>
            <a:off x="5422551" y="6841151"/>
            <a:ext cx="1459708" cy="1459708"/>
            <a:chOff x="0" y="0"/>
            <a:chExt cx="1946278" cy="1946278"/>
          </a:xfrm>
        </p:grpSpPr>
        <p:grpSp>
          <p:nvGrpSpPr>
            <p:cNvPr id="14" name="Group 14"/>
            <p:cNvGrpSpPr>
              <a:grpSpLocks noChangeAspect="1"/>
            </p:cNvGrpSpPr>
            <p:nvPr/>
          </p:nvGrpSpPr>
          <p:grpSpPr>
            <a:xfrm rot="2700000">
              <a:off x="285026" y="285026"/>
              <a:ext cx="1376226" cy="1376226"/>
              <a:chOff x="0" y="0"/>
              <a:chExt cx="14400530" cy="14400530"/>
            </a:xfrm>
          </p:grpSpPr>
          <p:sp>
            <p:nvSpPr>
              <p:cNvPr id="15" name="Freeform 15"/>
              <p:cNvSpPr/>
              <p:nvPr/>
            </p:nvSpPr>
            <p:spPr>
              <a:xfrm>
                <a:off x="0" y="0"/>
                <a:ext cx="14400530" cy="14399261"/>
              </a:xfrm>
              <a:custGeom>
                <a:avLst/>
                <a:gdLst/>
                <a:ahLst/>
                <a:cxnLst/>
                <a:rect l="l" t="t" r="r" b="b"/>
                <a:pathLst>
                  <a:path w="14400530" h="14399261">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FFBD59"/>
              </a:solidFill>
            </p:spPr>
            <p:txBody>
              <a:bodyPr/>
              <a:lstStyle/>
              <a:p>
                <a:endParaRPr lang="en-IN"/>
              </a:p>
            </p:txBody>
          </p:sp>
        </p:grpSp>
        <p:grpSp>
          <p:nvGrpSpPr>
            <p:cNvPr id="16" name="Group 16"/>
            <p:cNvGrpSpPr/>
            <p:nvPr/>
          </p:nvGrpSpPr>
          <p:grpSpPr>
            <a:xfrm>
              <a:off x="486569" y="486569"/>
              <a:ext cx="973139" cy="973139"/>
              <a:chOff x="0" y="0"/>
              <a:chExt cx="6350000" cy="6350000"/>
            </a:xfrm>
          </p:grpSpPr>
          <p:sp>
            <p:nvSpPr>
              <p:cNvPr id="17" name="Freeform 1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FFFF"/>
              </a:solidFill>
            </p:spPr>
            <p:txBody>
              <a:bodyPr/>
              <a:lstStyle/>
              <a:p>
                <a:endParaRPr lang="en-IN"/>
              </a:p>
            </p:txBody>
          </p:sp>
        </p:grpSp>
      </p:grpSp>
      <p:grpSp>
        <p:nvGrpSpPr>
          <p:cNvPr id="18" name="Group 18"/>
          <p:cNvGrpSpPr/>
          <p:nvPr/>
        </p:nvGrpSpPr>
        <p:grpSpPr>
          <a:xfrm>
            <a:off x="12620756" y="6726479"/>
            <a:ext cx="1459708" cy="1459708"/>
            <a:chOff x="0" y="0"/>
            <a:chExt cx="1946278" cy="1946278"/>
          </a:xfrm>
        </p:grpSpPr>
        <p:grpSp>
          <p:nvGrpSpPr>
            <p:cNvPr id="19" name="Group 19"/>
            <p:cNvGrpSpPr>
              <a:grpSpLocks noChangeAspect="1"/>
            </p:cNvGrpSpPr>
            <p:nvPr/>
          </p:nvGrpSpPr>
          <p:grpSpPr>
            <a:xfrm rot="2700000">
              <a:off x="285026" y="285026"/>
              <a:ext cx="1376226" cy="1376226"/>
              <a:chOff x="0" y="0"/>
              <a:chExt cx="14400530" cy="14400530"/>
            </a:xfrm>
          </p:grpSpPr>
          <p:sp>
            <p:nvSpPr>
              <p:cNvPr id="20" name="Freeform 20"/>
              <p:cNvSpPr/>
              <p:nvPr/>
            </p:nvSpPr>
            <p:spPr>
              <a:xfrm>
                <a:off x="0" y="0"/>
                <a:ext cx="14400530" cy="14399261"/>
              </a:xfrm>
              <a:custGeom>
                <a:avLst/>
                <a:gdLst/>
                <a:ahLst/>
                <a:cxnLst/>
                <a:rect l="l" t="t" r="r" b="b"/>
                <a:pathLst>
                  <a:path w="14400530" h="14399261">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7ED957"/>
              </a:solidFill>
            </p:spPr>
            <p:txBody>
              <a:bodyPr/>
              <a:lstStyle/>
              <a:p>
                <a:endParaRPr lang="en-IN"/>
              </a:p>
            </p:txBody>
          </p:sp>
        </p:grpSp>
        <p:grpSp>
          <p:nvGrpSpPr>
            <p:cNvPr id="21" name="Group 21"/>
            <p:cNvGrpSpPr/>
            <p:nvPr/>
          </p:nvGrpSpPr>
          <p:grpSpPr>
            <a:xfrm>
              <a:off x="486569" y="486569"/>
              <a:ext cx="973139" cy="973139"/>
              <a:chOff x="0" y="0"/>
              <a:chExt cx="6350000" cy="6350000"/>
            </a:xfrm>
          </p:grpSpPr>
          <p:sp>
            <p:nvSpPr>
              <p:cNvPr id="22" name="Freeform 22"/>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FFFF"/>
              </a:solidFill>
            </p:spPr>
            <p:txBody>
              <a:bodyPr/>
              <a:lstStyle/>
              <a:p>
                <a:endParaRPr lang="en-IN"/>
              </a:p>
            </p:txBody>
          </p:sp>
        </p:grpSp>
      </p:grpSp>
      <p:sp>
        <p:nvSpPr>
          <p:cNvPr id="23" name="TextBox 23"/>
          <p:cNvSpPr txBox="1"/>
          <p:nvPr/>
        </p:nvSpPr>
        <p:spPr>
          <a:xfrm>
            <a:off x="675426" y="1986063"/>
            <a:ext cx="4827408" cy="2251322"/>
          </a:xfrm>
          <a:prstGeom prst="rect">
            <a:avLst/>
          </a:prstGeom>
        </p:spPr>
        <p:txBody>
          <a:bodyPr lIns="0" tIns="0" rIns="0" bIns="0" rtlCol="0" anchor="t">
            <a:spAutoFit/>
          </a:bodyPr>
          <a:lstStyle/>
          <a:p>
            <a:pPr algn="just">
              <a:lnSpc>
                <a:spcPct val="150000"/>
              </a:lnSpc>
            </a:pPr>
            <a:r>
              <a:rPr lang="en-US" sz="2000" b="1" spc="-18" dirty="0">
                <a:solidFill>
                  <a:srgbClr val="000000"/>
                </a:solidFill>
                <a:latin typeface="Arial" panose="020B0604020202020204" pitchFamily="34" charset="0"/>
                <a:cs typeface="Arial" panose="020B0604020202020204" pitchFamily="34" charset="0"/>
              </a:rPr>
              <a:t>Objective One: </a:t>
            </a:r>
            <a:r>
              <a:rPr lang="en-US" sz="2000" spc="-18" dirty="0">
                <a:solidFill>
                  <a:srgbClr val="000000"/>
                </a:solidFill>
                <a:latin typeface="Arial" panose="020B0604020202020204" pitchFamily="34" charset="0"/>
                <a:cs typeface="Arial" panose="020B0604020202020204" pitchFamily="34" charset="0"/>
              </a:rPr>
              <a:t>To examine how common and bad mental health problems like anxiety, sadness, and stress were among lower-class people in the UK during the COVID-19 outbreak</a:t>
            </a:r>
            <a:r>
              <a:rPr lang="en-US" spc="-18" dirty="0">
                <a:solidFill>
                  <a:srgbClr val="000000"/>
                </a:solidFill>
                <a:latin typeface="Arial" panose="020B0604020202020204" pitchFamily="34" charset="0"/>
                <a:cs typeface="Arial" panose="020B0604020202020204" pitchFamily="34" charset="0"/>
              </a:rPr>
              <a:t>.</a:t>
            </a:r>
          </a:p>
        </p:txBody>
      </p:sp>
      <p:sp>
        <p:nvSpPr>
          <p:cNvPr id="24" name="TextBox 24"/>
          <p:cNvSpPr txBox="1"/>
          <p:nvPr/>
        </p:nvSpPr>
        <p:spPr>
          <a:xfrm>
            <a:off x="5867698" y="3218150"/>
            <a:ext cx="5306060" cy="2125903"/>
          </a:xfrm>
          <a:prstGeom prst="rect">
            <a:avLst/>
          </a:prstGeom>
        </p:spPr>
        <p:txBody>
          <a:bodyPr lIns="0" tIns="0" rIns="0" bIns="0" rtlCol="0" anchor="t">
            <a:spAutoFit/>
          </a:bodyPr>
          <a:lstStyle/>
          <a:p>
            <a:pPr algn="just">
              <a:lnSpc>
                <a:spcPts val="2752"/>
              </a:lnSpc>
            </a:pPr>
            <a:r>
              <a:rPr lang="en-US" sz="2000" b="1" spc="-18" dirty="0">
                <a:solidFill>
                  <a:srgbClr val="000000"/>
                </a:solidFill>
                <a:latin typeface="Arial" panose="020B0604020202020204" pitchFamily="34" charset="0"/>
                <a:cs typeface="Arial" panose="020B0604020202020204" pitchFamily="34" charset="0"/>
              </a:rPr>
              <a:t>Objective Two: </a:t>
            </a:r>
            <a:r>
              <a:rPr lang="en-US" sz="2000" spc="-18" dirty="0">
                <a:solidFill>
                  <a:srgbClr val="000000"/>
                </a:solidFill>
                <a:latin typeface="Arial" panose="020B0604020202020204" pitchFamily="34" charset="0"/>
                <a:cs typeface="Arial" panose="020B0604020202020204" pitchFamily="34" charset="0"/>
              </a:rPr>
              <a:t>To examine the main problems and stresses that the lower class in the UK is going through because of the COVID-19 pandemic. These might include job stability, working from home, family issues, and being alone.</a:t>
            </a:r>
          </a:p>
        </p:txBody>
      </p:sp>
      <p:sp>
        <p:nvSpPr>
          <p:cNvPr id="25" name="TextBox 25"/>
          <p:cNvSpPr txBox="1"/>
          <p:nvPr/>
        </p:nvSpPr>
        <p:spPr>
          <a:xfrm>
            <a:off x="12785168" y="2749584"/>
            <a:ext cx="5306060" cy="2251322"/>
          </a:xfrm>
          <a:prstGeom prst="rect">
            <a:avLst/>
          </a:prstGeom>
        </p:spPr>
        <p:txBody>
          <a:bodyPr lIns="0" tIns="0" rIns="0" bIns="0" rtlCol="0" anchor="t">
            <a:spAutoFit/>
          </a:bodyPr>
          <a:lstStyle/>
          <a:p>
            <a:pPr algn="just">
              <a:lnSpc>
                <a:spcPct val="150000"/>
              </a:lnSpc>
            </a:pPr>
            <a:r>
              <a:rPr lang="en-US" sz="2000" b="1" spc="-18" dirty="0">
                <a:solidFill>
                  <a:srgbClr val="000000"/>
                </a:solidFill>
                <a:latin typeface="Arial" panose="020B0604020202020204" pitchFamily="34" charset="0"/>
                <a:cs typeface="Arial" panose="020B0604020202020204" pitchFamily="34" charset="0"/>
              </a:rPr>
              <a:t>Objective Three: </a:t>
            </a:r>
            <a:r>
              <a:rPr lang="en-US" sz="2000" spc="-18" dirty="0">
                <a:solidFill>
                  <a:srgbClr val="000000"/>
                </a:solidFill>
                <a:latin typeface="Arial" panose="020B0604020202020204" pitchFamily="34" charset="0"/>
                <a:cs typeface="Arial" panose="020B0604020202020204" pitchFamily="34" charset="0"/>
              </a:rPr>
              <a:t>To evaluate the effectiveness of coping strategies and support systems utilized by the UK's lower class during the pandemic and to identify gaps in support and resources.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35D72-FF5A-4563-B967-94D1EFEF421D}"/>
              </a:ext>
            </a:extLst>
          </p:cNvPr>
          <p:cNvSpPr>
            <a:spLocks noGrp="1"/>
          </p:cNvSpPr>
          <p:nvPr>
            <p:ph type="title"/>
          </p:nvPr>
        </p:nvSpPr>
        <p:spPr/>
        <p:txBody>
          <a:bodyPr>
            <a:normAutofit/>
          </a:bodyPr>
          <a:lstStyle/>
          <a:p>
            <a:r>
              <a:rPr lang="en-IN" sz="5400" b="1" dirty="0">
                <a:solidFill>
                  <a:schemeClr val="tx1"/>
                </a:solidFill>
                <a:latin typeface="Arial" panose="020B0604020202020204" pitchFamily="34" charset="0"/>
                <a:cs typeface="Arial" panose="020B0604020202020204" pitchFamily="34" charset="0"/>
              </a:rPr>
              <a:t>Research Methodology </a:t>
            </a:r>
          </a:p>
        </p:txBody>
      </p:sp>
      <p:sp>
        <p:nvSpPr>
          <p:cNvPr id="3" name="Content Placeholder 2">
            <a:extLst>
              <a:ext uri="{FF2B5EF4-FFF2-40B4-BE49-F238E27FC236}">
                <a16:creationId xmlns:a16="http://schemas.microsoft.com/office/drawing/2014/main" id="{8192DE5F-3EF5-CB92-AF6A-1E72BF15A130}"/>
              </a:ext>
            </a:extLst>
          </p:cNvPr>
          <p:cNvSpPr>
            <a:spLocks noGrp="1"/>
          </p:cNvSpPr>
          <p:nvPr>
            <p:ph idx="1"/>
          </p:nvPr>
        </p:nvSpPr>
        <p:spPr/>
        <p:txBody>
          <a:bodyPr>
            <a:normAutofit/>
          </a:bodyPr>
          <a:lstStyle/>
          <a:p>
            <a:pPr>
              <a:lnSpc>
                <a:spcPct val="150000"/>
              </a:lnSpc>
              <a:buFont typeface="Arial" panose="020B0604020202020204" pitchFamily="34" charset="0"/>
              <a:buChar char="•"/>
            </a:pPr>
            <a:r>
              <a:rPr lang="en-US" sz="2400" b="1" dirty="0">
                <a:solidFill>
                  <a:schemeClr val="tx1"/>
                </a:solidFill>
                <a:latin typeface="Arial" panose="020B0604020202020204" pitchFamily="34" charset="0"/>
                <a:cs typeface="Arial" panose="020B0604020202020204" pitchFamily="34" charset="0"/>
              </a:rPr>
              <a:t>Research Design: </a:t>
            </a:r>
            <a:r>
              <a:rPr lang="en-GB" sz="2400" dirty="0">
                <a:solidFill>
                  <a:schemeClr val="tx1"/>
                </a:solidFill>
                <a:latin typeface="Arial" panose="020B0604020202020204" pitchFamily="34" charset="0"/>
                <a:cs typeface="Arial" panose="020B0604020202020204" pitchFamily="34" charset="0"/>
              </a:rPr>
              <a:t>A systematic review will be used to look at how COVID-19 affected the mental health of lower-class people in the UK. Both descriptive and critical secondary research methods will be used. This way will give readers a full understanding of the subject by mixing the available information and literature (Moher et al., 2009).</a:t>
            </a:r>
          </a:p>
          <a:p>
            <a:pPr>
              <a:lnSpc>
                <a:spcPct val="150000"/>
              </a:lnSpc>
              <a:buFont typeface="Arial" panose="020B0604020202020204" pitchFamily="34" charset="0"/>
              <a:buChar char="•"/>
            </a:pPr>
            <a:r>
              <a:rPr lang="en-US" sz="2400" b="1" dirty="0">
                <a:solidFill>
                  <a:schemeClr val="tx1"/>
                </a:solidFill>
                <a:latin typeface="Arial" panose="020B0604020202020204" pitchFamily="34" charset="0"/>
                <a:cs typeface="Arial" panose="020B0604020202020204" pitchFamily="34" charset="0"/>
              </a:rPr>
              <a:t>Recruitment, Sampling &amp; Study Participants: </a:t>
            </a:r>
            <a:r>
              <a:rPr lang="en-GB" sz="2400" dirty="0">
                <a:solidFill>
                  <a:schemeClr val="tx1"/>
                </a:solidFill>
                <a:latin typeface="Arial" panose="020B0604020202020204" pitchFamily="34" charset="0"/>
                <a:cs typeface="Arial" panose="020B0604020202020204" pitchFamily="34" charset="0"/>
              </a:rPr>
              <a:t>For this secondary study, there is no need to directly gather participants. Instead, 10 to 12 academic papers that talk about how the COVID-19 pandemic affected poor people in the UK will be carefully looked at as part of the study. The factors for selection will be how relevant the article is to the research question, how recently it was published, and how much it focuses on a certain group of people (Higgins et al., 2019).</a:t>
            </a:r>
          </a:p>
          <a:p>
            <a:pPr>
              <a:lnSpc>
                <a:spcPct val="150000"/>
              </a:lnSpc>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7007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1040990" y="439298"/>
            <a:ext cx="10255568" cy="638175"/>
          </a:xfrm>
          <a:prstGeom prst="rect">
            <a:avLst/>
          </a:prstGeom>
        </p:spPr>
        <p:txBody>
          <a:bodyPr lIns="0" tIns="0" rIns="0" bIns="0" rtlCol="0" anchor="t">
            <a:spAutoFit/>
          </a:bodyPr>
          <a:lstStyle/>
          <a:p>
            <a:pPr marL="0" marR="0" lvl="0" indent="0" algn="l" defTabSz="914400" rtl="0" eaLnBrk="1" fontAlgn="auto" latinLnBrk="0" hangingPunct="1">
              <a:lnSpc>
                <a:spcPts val="5040"/>
              </a:lnSpc>
              <a:spcBef>
                <a:spcPts val="0"/>
              </a:spcBef>
              <a:spcAft>
                <a:spcPts val="0"/>
              </a:spcAft>
              <a:buClrTx/>
              <a:buSzTx/>
              <a:buFontTx/>
              <a:buNone/>
              <a:tabLst/>
              <a:defRPr/>
            </a:pPr>
            <a:r>
              <a:rPr kumimoji="0" lang="en-US" sz="4200" b="0" i="0" u="none" strike="noStrike" kern="1200" cap="none" spc="-88" normalizeH="0" baseline="0" noProof="0" dirty="0">
                <a:ln>
                  <a:noFill/>
                </a:ln>
                <a:solidFill>
                  <a:srgbClr val="000000"/>
                </a:solidFill>
                <a:effectLst/>
                <a:uLnTx/>
                <a:uFillTx/>
                <a:latin typeface="Hind Bold"/>
                <a:ea typeface="+mn-ea"/>
                <a:cs typeface="+mn-cs"/>
              </a:rPr>
              <a:t> </a:t>
            </a:r>
            <a:r>
              <a:rPr kumimoji="0" lang="en-US" sz="4200" b="1" i="0" u="none" strike="noStrike" kern="1200" cap="none" spc="-88" normalizeH="0" baseline="0" noProof="0" dirty="0">
                <a:ln>
                  <a:noFill/>
                </a:ln>
                <a:effectLst/>
                <a:uLnTx/>
                <a:uFillTx/>
                <a:latin typeface="Arial" panose="020B0604020202020204" pitchFamily="34" charset="0"/>
                <a:cs typeface="Arial" panose="020B0604020202020204" pitchFamily="34" charset="0"/>
              </a:rPr>
              <a:t>Inclusion and Exclusion Criteria</a:t>
            </a:r>
          </a:p>
        </p:txBody>
      </p:sp>
      <p:graphicFrame>
        <p:nvGraphicFramePr>
          <p:cNvPr id="12" name="Table 11"/>
          <p:cNvGraphicFramePr>
            <a:graphicFrameLocks noGrp="1"/>
          </p:cNvGraphicFramePr>
          <p:nvPr>
            <p:extLst>
              <p:ext uri="{D42A27DB-BD31-4B8C-83A1-F6EECF244321}">
                <p14:modId xmlns:p14="http://schemas.microsoft.com/office/powerpoint/2010/main" val="1253759353"/>
              </p:ext>
            </p:extLst>
          </p:nvPr>
        </p:nvGraphicFramePr>
        <p:xfrm>
          <a:off x="1040990" y="1409700"/>
          <a:ext cx="16104009" cy="7848598"/>
        </p:xfrm>
        <a:graphic>
          <a:graphicData uri="http://schemas.openxmlformats.org/drawingml/2006/table">
            <a:tbl>
              <a:tblPr firstRow="1" firstCol="1" bandRow="1">
                <a:tableStyleId>{E8B1032C-EA38-4F05-BA0D-38AFFFC7BED3}</a:tableStyleId>
              </a:tblPr>
              <a:tblGrid>
                <a:gridCol w="5368003">
                  <a:extLst>
                    <a:ext uri="{9D8B030D-6E8A-4147-A177-3AD203B41FA5}">
                      <a16:colId xmlns:a16="http://schemas.microsoft.com/office/drawing/2014/main" val="4294875662"/>
                    </a:ext>
                  </a:extLst>
                </a:gridCol>
                <a:gridCol w="5368003">
                  <a:extLst>
                    <a:ext uri="{9D8B030D-6E8A-4147-A177-3AD203B41FA5}">
                      <a16:colId xmlns:a16="http://schemas.microsoft.com/office/drawing/2014/main" val="2724857145"/>
                    </a:ext>
                  </a:extLst>
                </a:gridCol>
                <a:gridCol w="5368003">
                  <a:extLst>
                    <a:ext uri="{9D8B030D-6E8A-4147-A177-3AD203B41FA5}">
                      <a16:colId xmlns:a16="http://schemas.microsoft.com/office/drawing/2014/main" val="3205593822"/>
                    </a:ext>
                  </a:extLst>
                </a:gridCol>
              </a:tblGrid>
              <a:tr h="390985">
                <a:tc>
                  <a:txBody>
                    <a:bodyPr/>
                    <a:lstStyle/>
                    <a:p>
                      <a:pPr algn="ctr">
                        <a:lnSpc>
                          <a:spcPct val="107000"/>
                        </a:lnSpc>
                        <a:spcAft>
                          <a:spcPts val="800"/>
                        </a:spcAft>
                      </a:pPr>
                      <a:r>
                        <a:rPr lang="en-GB" sz="1800">
                          <a:effectLst/>
                        </a:rPr>
                        <a:t>Criterion</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Inclusion Criteria</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Exclusion Criteria</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913232364"/>
                  </a:ext>
                </a:extLst>
              </a:tr>
              <a:tr h="390985">
                <a:tc>
                  <a:txBody>
                    <a:bodyPr/>
                    <a:lstStyle/>
                    <a:p>
                      <a:pPr algn="ctr">
                        <a:lnSpc>
                          <a:spcPct val="107000"/>
                        </a:lnSpc>
                        <a:spcAft>
                          <a:spcPts val="800"/>
                        </a:spcAft>
                      </a:pPr>
                      <a:r>
                        <a:rPr lang="en-GB" sz="1800">
                          <a:effectLst/>
                        </a:rPr>
                        <a:t>Geography</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Studies conducted in the UK</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Studies conducted outside the UK</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901426113"/>
                  </a:ext>
                </a:extLst>
              </a:tr>
              <a:tr h="771143">
                <a:tc>
                  <a:txBody>
                    <a:bodyPr/>
                    <a:lstStyle/>
                    <a:p>
                      <a:pPr algn="ctr">
                        <a:lnSpc>
                          <a:spcPct val="107000"/>
                        </a:lnSpc>
                        <a:spcAft>
                          <a:spcPts val="800"/>
                        </a:spcAft>
                      </a:pPr>
                      <a:r>
                        <a:rPr lang="en-GB" sz="1800" dirty="0">
                          <a:effectLst/>
                        </a:rPr>
                        <a:t>Population</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Studies focusing on the lower socioeconomic class</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Studies focusing exclusively on upper or middle socioeconomic classes</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08119067"/>
                  </a:ext>
                </a:extLst>
              </a:tr>
              <a:tr h="1016062">
                <a:tc>
                  <a:txBody>
                    <a:bodyPr/>
                    <a:lstStyle/>
                    <a:p>
                      <a:pPr algn="ctr">
                        <a:lnSpc>
                          <a:spcPct val="107000"/>
                        </a:lnSpc>
                        <a:spcAft>
                          <a:spcPts val="800"/>
                        </a:spcAft>
                      </a:pPr>
                      <a:r>
                        <a:rPr lang="en-GB" sz="1800">
                          <a:effectLst/>
                        </a:rPr>
                        <a:t>Health Focus</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Studies examining mental health issues, including anxiety, depression, and stress</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Studies focusing solely on physical health</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97002970"/>
                  </a:ext>
                </a:extLst>
              </a:tr>
              <a:tr h="771143">
                <a:tc>
                  <a:txBody>
                    <a:bodyPr/>
                    <a:lstStyle/>
                    <a:p>
                      <a:pPr algn="ctr">
                        <a:lnSpc>
                          <a:spcPct val="107000"/>
                        </a:lnSpc>
                        <a:spcAft>
                          <a:spcPts val="800"/>
                        </a:spcAft>
                      </a:pPr>
                      <a:r>
                        <a:rPr lang="en-GB" sz="1800">
                          <a:effectLst/>
                        </a:rPr>
                        <a:t>COVID-19 Relevance</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Studies specifically addressing the COVID-19 pandemic context</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Studies conducted before the COVID-19 pandemic or not relating to it</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576136330"/>
                  </a:ext>
                </a:extLst>
              </a:tr>
              <a:tr h="1016062">
                <a:tc>
                  <a:txBody>
                    <a:bodyPr/>
                    <a:lstStyle/>
                    <a:p>
                      <a:pPr algn="ctr">
                        <a:lnSpc>
                          <a:spcPct val="107000"/>
                        </a:lnSpc>
                        <a:spcAft>
                          <a:spcPts val="800"/>
                        </a:spcAft>
                      </a:pPr>
                      <a:r>
                        <a:rPr lang="en-GB" sz="1800">
                          <a:effectLst/>
                        </a:rPr>
                        <a:t>Date of Publication</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dirty="0">
                          <a:effectLst/>
                        </a:rPr>
                        <a:t>Studies published between January 2020 and December 2023</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dirty="0">
                          <a:effectLst/>
                        </a:rPr>
                        <a:t>Studies published before January 2020 or after December 2023</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869375603"/>
                  </a:ext>
                </a:extLst>
              </a:tr>
              <a:tr h="771143">
                <a:tc>
                  <a:txBody>
                    <a:bodyPr/>
                    <a:lstStyle/>
                    <a:p>
                      <a:pPr algn="ctr">
                        <a:lnSpc>
                          <a:spcPct val="107000"/>
                        </a:lnSpc>
                        <a:spcAft>
                          <a:spcPts val="800"/>
                        </a:spcAft>
                      </a:pPr>
                      <a:r>
                        <a:rPr lang="en-GB" sz="1800">
                          <a:effectLst/>
                        </a:rPr>
                        <a:t>Study Type</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dirty="0">
                          <a:effectLst/>
                        </a:rPr>
                        <a:t>Peer-reviewed articles, government reports, and observational studies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dirty="0">
                          <a:effectLst/>
                        </a:rPr>
                        <a:t>Editorials, opinion pieces, and non-peer-reviewed articles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001357446"/>
                  </a:ext>
                </a:extLst>
              </a:tr>
              <a:tr h="688951">
                <a:tc>
                  <a:txBody>
                    <a:bodyPr/>
                    <a:lstStyle/>
                    <a:p>
                      <a:pPr algn="ctr">
                        <a:lnSpc>
                          <a:spcPct val="107000"/>
                        </a:lnSpc>
                        <a:spcAft>
                          <a:spcPts val="800"/>
                        </a:spcAft>
                      </a:pPr>
                      <a:r>
                        <a:rPr lang="en-GB" sz="1800">
                          <a:effectLst/>
                        </a:rPr>
                        <a:t>Data Type</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dirty="0">
                          <a:effectLst/>
                        </a:rPr>
                        <a:t>Both qualitative and quantitative studies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a:effectLst/>
                        </a:rPr>
                        <a:t>Studies without clear methodology or data analysis</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953070937"/>
                  </a:ext>
                </a:extLst>
              </a:tr>
              <a:tr h="1016062">
                <a:tc>
                  <a:txBody>
                    <a:bodyPr/>
                    <a:lstStyle/>
                    <a:p>
                      <a:pPr algn="ctr">
                        <a:lnSpc>
                          <a:spcPct val="107000"/>
                        </a:lnSpc>
                        <a:spcAft>
                          <a:spcPts val="800"/>
                        </a:spcAft>
                      </a:pPr>
                      <a:r>
                        <a:rPr lang="en-GB" sz="1800">
                          <a:effectLst/>
                        </a:rPr>
                        <a:t>Language</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dirty="0">
                          <a:effectLst/>
                        </a:rPr>
                        <a:t>Studies published in English</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dirty="0">
                          <a:effectLst/>
                        </a:rPr>
                        <a:t>Studies published in languages other than English without available translations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869085920"/>
                  </a:ext>
                </a:extLst>
              </a:tr>
              <a:tr h="1016062">
                <a:tc>
                  <a:txBody>
                    <a:bodyPr/>
                    <a:lstStyle/>
                    <a:p>
                      <a:pPr algn="ctr">
                        <a:lnSpc>
                          <a:spcPct val="107000"/>
                        </a:lnSpc>
                        <a:spcAft>
                          <a:spcPts val="800"/>
                        </a:spcAft>
                      </a:pPr>
                      <a:r>
                        <a:rPr lang="en-GB" sz="1800">
                          <a:effectLst/>
                        </a:rPr>
                        <a:t>Accessibility</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dirty="0">
                          <a:effectLst/>
                        </a:rPr>
                        <a:t>Studies that are accessible (full-text availability)</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gn="ctr">
                        <a:lnSpc>
                          <a:spcPct val="107000"/>
                        </a:lnSpc>
                        <a:spcAft>
                          <a:spcPts val="800"/>
                        </a:spcAft>
                      </a:pPr>
                      <a:r>
                        <a:rPr lang="en-GB" sz="1800" dirty="0">
                          <a:effectLst/>
                        </a:rPr>
                        <a:t>Studies with restricted access (e.g., behind paywalls without any available copies)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761378053"/>
                  </a:ext>
                </a:extLst>
              </a:tr>
            </a:tbl>
          </a:graphicData>
        </a:graphic>
      </p:graphicFrame>
    </p:spTree>
    <p:extLst>
      <p:ext uri="{BB962C8B-B14F-4D97-AF65-F5344CB8AC3E}">
        <p14:creationId xmlns:p14="http://schemas.microsoft.com/office/powerpoint/2010/main" val="4028561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reeform 15"/>
          <p:cNvSpPr/>
          <p:nvPr/>
        </p:nvSpPr>
        <p:spPr>
          <a:xfrm>
            <a:off x="1262040" y="1495140"/>
            <a:ext cx="621014" cy="676855"/>
          </a:xfrm>
          <a:custGeom>
            <a:avLst/>
            <a:gdLst/>
            <a:ahLst/>
            <a:cxnLst/>
            <a:rect l="l" t="t" r="r" b="b"/>
            <a:pathLst>
              <a:path w="621014" h="676855">
                <a:moveTo>
                  <a:pt x="0" y="0"/>
                </a:moveTo>
                <a:lnTo>
                  <a:pt x="621014" y="0"/>
                </a:lnTo>
                <a:lnTo>
                  <a:pt x="621014" y="676855"/>
                </a:lnTo>
                <a:lnTo>
                  <a:pt x="0" y="67685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7" name="Freeform 27"/>
          <p:cNvSpPr/>
          <p:nvPr/>
        </p:nvSpPr>
        <p:spPr>
          <a:xfrm>
            <a:off x="11463782" y="1402958"/>
            <a:ext cx="5795518" cy="6948488"/>
          </a:xfrm>
          <a:custGeom>
            <a:avLst/>
            <a:gdLst/>
            <a:ahLst/>
            <a:cxnLst/>
            <a:rect l="l" t="t" r="r" b="b"/>
            <a:pathLst>
              <a:path w="8606370" h="8725705">
                <a:moveTo>
                  <a:pt x="0" y="0"/>
                </a:moveTo>
                <a:lnTo>
                  <a:pt x="8606370" y="0"/>
                </a:lnTo>
                <a:lnTo>
                  <a:pt x="8606370" y="8725705"/>
                </a:lnTo>
                <a:lnTo>
                  <a:pt x="0" y="8725705"/>
                </a:lnTo>
                <a:lnTo>
                  <a:pt x="0" y="0"/>
                </a:lnTo>
                <a:close/>
              </a:path>
            </a:pathLst>
          </a:custGeom>
          <a:blipFill>
            <a:blip r:embed="rId4"/>
            <a:stretch>
              <a:fillRect l="-4213" t="-1393" b="-1393"/>
            </a:stretch>
          </a:blipFill>
        </p:spPr>
        <p:txBody>
          <a:bodyPr/>
          <a:lstStyle/>
          <a:p>
            <a:endParaRPr lang="en-IN"/>
          </a:p>
        </p:txBody>
      </p:sp>
      <p:sp>
        <p:nvSpPr>
          <p:cNvPr id="28" name="TextBox 28"/>
          <p:cNvSpPr txBox="1"/>
          <p:nvPr/>
        </p:nvSpPr>
        <p:spPr>
          <a:xfrm>
            <a:off x="1028700" y="390525"/>
            <a:ext cx="15041880" cy="638175"/>
          </a:xfrm>
          <a:prstGeom prst="rect">
            <a:avLst/>
          </a:prstGeom>
        </p:spPr>
        <p:txBody>
          <a:bodyPr lIns="0" tIns="0" rIns="0" bIns="0" rtlCol="0" anchor="t">
            <a:spAutoFit/>
          </a:bodyPr>
          <a:lstStyle/>
          <a:p>
            <a:pPr algn="l">
              <a:lnSpc>
                <a:spcPts val="5040"/>
              </a:lnSpc>
            </a:pPr>
            <a:r>
              <a:rPr lang="en-US" sz="4800" b="1" spc="-118" dirty="0">
                <a:solidFill>
                  <a:srgbClr val="000000"/>
                </a:solidFill>
                <a:latin typeface="Arial" panose="020B0604020202020204" pitchFamily="34" charset="0"/>
                <a:cs typeface="Arial" panose="020B0604020202020204" pitchFamily="34" charset="0"/>
              </a:rPr>
              <a:t>Material/ Data Collection Methods</a:t>
            </a:r>
          </a:p>
        </p:txBody>
      </p:sp>
      <p:sp>
        <p:nvSpPr>
          <p:cNvPr id="29" name="TextBox 29"/>
          <p:cNvSpPr txBox="1"/>
          <p:nvPr/>
        </p:nvSpPr>
        <p:spPr>
          <a:xfrm>
            <a:off x="1028700" y="1647336"/>
            <a:ext cx="9639300" cy="1338380"/>
          </a:xfrm>
          <a:prstGeom prst="rect">
            <a:avLst/>
          </a:prstGeom>
        </p:spPr>
        <p:txBody>
          <a:bodyPr wrap="square" lIns="0" tIns="0" rIns="0" bIns="0" rtlCol="0" anchor="t">
            <a:spAutoFit/>
          </a:bodyPr>
          <a:lstStyle/>
          <a:p>
            <a:pPr algn="just">
              <a:lnSpc>
                <a:spcPct val="150000"/>
              </a:lnSpc>
              <a:spcBef>
                <a:spcPct val="0"/>
              </a:spcBef>
            </a:pPr>
            <a:r>
              <a:rPr lang="en-US" sz="2000" b="1" dirty="0">
                <a:solidFill>
                  <a:srgbClr val="000000"/>
                </a:solidFill>
                <a:latin typeface="Arial" panose="020B0604020202020204" pitchFamily="34" charset="0"/>
                <a:cs typeface="Arial" panose="020B0604020202020204" pitchFamily="34" charset="0"/>
              </a:rPr>
              <a:t>Data Sources: </a:t>
            </a:r>
            <a:r>
              <a:rPr lang="en-US" sz="2000" dirty="0">
                <a:solidFill>
                  <a:srgbClr val="000000"/>
                </a:solidFill>
                <a:latin typeface="Arial" panose="020B0604020202020204" pitchFamily="34" charset="0"/>
                <a:cs typeface="Arial" panose="020B0604020202020204" pitchFamily="34" charset="0"/>
              </a:rPr>
              <a:t>T</a:t>
            </a:r>
            <a:r>
              <a:rPr lang="en-GB" sz="2000" dirty="0">
                <a:solidFill>
                  <a:srgbClr val="000000"/>
                </a:solidFill>
                <a:latin typeface="Arial" panose="020B0604020202020204" pitchFamily="34" charset="0"/>
                <a:cs typeface="Arial" panose="020B0604020202020204" pitchFamily="34" charset="0"/>
              </a:rPr>
              <a:t>he study will look at information from polls, government papers, and peer-reviewed journal pieces that focus on the lower-class people in the UK during COVID-19.</a:t>
            </a:r>
            <a:endParaRPr lang="en-US" sz="2000" dirty="0">
              <a:solidFill>
                <a:srgbClr val="000000"/>
              </a:solidFill>
              <a:latin typeface="Arial" panose="020B0604020202020204" pitchFamily="34" charset="0"/>
              <a:cs typeface="Arial" panose="020B0604020202020204" pitchFamily="34" charset="0"/>
            </a:endParaRPr>
          </a:p>
        </p:txBody>
      </p:sp>
      <p:sp>
        <p:nvSpPr>
          <p:cNvPr id="30" name="TextBox 30"/>
          <p:cNvSpPr txBox="1"/>
          <p:nvPr/>
        </p:nvSpPr>
        <p:spPr>
          <a:xfrm>
            <a:off x="1028699" y="3426252"/>
            <a:ext cx="9639300" cy="2251322"/>
          </a:xfrm>
          <a:prstGeom prst="rect">
            <a:avLst/>
          </a:prstGeom>
        </p:spPr>
        <p:txBody>
          <a:bodyPr wrap="square" lIns="0" tIns="0" rIns="0" bIns="0" rtlCol="0" anchor="t">
            <a:spAutoFit/>
          </a:bodyPr>
          <a:lstStyle/>
          <a:p>
            <a:pPr algn="just">
              <a:lnSpc>
                <a:spcPct val="150000"/>
              </a:lnSpc>
              <a:spcBef>
                <a:spcPct val="0"/>
              </a:spcBef>
            </a:pPr>
            <a:r>
              <a:rPr lang="en-US" sz="2000" b="1" dirty="0">
                <a:solidFill>
                  <a:srgbClr val="000000"/>
                </a:solidFill>
                <a:latin typeface="Arial" panose="020B0604020202020204" pitchFamily="34" charset="0"/>
                <a:cs typeface="Arial" panose="020B0604020202020204" pitchFamily="34" charset="0"/>
              </a:rPr>
              <a:t>Data Collection Procedures: </a:t>
            </a:r>
            <a:r>
              <a:rPr lang="en-GB" sz="2000" dirty="0">
                <a:solidFill>
                  <a:srgbClr val="000000"/>
                </a:solidFill>
                <a:latin typeface="Arial" panose="020B0604020202020204" pitchFamily="34" charset="0"/>
                <a:cs typeface="Arial" panose="020B0604020202020204" pitchFamily="34" charset="0"/>
              </a:rPr>
              <a:t>Keywords linked to COVID-19, mental health, and social status will be used to search databases such as PubMed, Scopus, and Web of Science. That's not all. The Office for National Statistics and the NHS will also have useful mental health reports.</a:t>
            </a:r>
            <a:endParaRPr lang="en-US" sz="2000" dirty="0">
              <a:solidFill>
                <a:srgbClr val="000000"/>
              </a:solidFill>
              <a:latin typeface="Arial" panose="020B0604020202020204" pitchFamily="34" charset="0"/>
              <a:cs typeface="Arial" panose="020B0604020202020204" pitchFamily="34" charset="0"/>
            </a:endParaRPr>
          </a:p>
          <a:p>
            <a:pPr algn="just">
              <a:lnSpc>
                <a:spcPct val="150000"/>
              </a:lnSpc>
              <a:spcBef>
                <a:spcPct val="0"/>
              </a:spcBef>
            </a:pPr>
            <a:endParaRPr lang="en-US" sz="2000" dirty="0">
              <a:solidFill>
                <a:srgbClr val="000000"/>
              </a:solidFill>
              <a:latin typeface="Arial" panose="020B0604020202020204" pitchFamily="34" charset="0"/>
              <a:cs typeface="Arial" panose="020B0604020202020204" pitchFamily="34" charset="0"/>
            </a:endParaRPr>
          </a:p>
        </p:txBody>
      </p:sp>
      <p:sp>
        <p:nvSpPr>
          <p:cNvPr id="31" name="TextBox 31"/>
          <p:cNvSpPr txBox="1"/>
          <p:nvPr/>
        </p:nvSpPr>
        <p:spPr>
          <a:xfrm>
            <a:off x="1010806" y="5635516"/>
            <a:ext cx="9657193" cy="2251322"/>
          </a:xfrm>
          <a:prstGeom prst="rect">
            <a:avLst/>
          </a:prstGeom>
        </p:spPr>
        <p:txBody>
          <a:bodyPr wrap="square" lIns="0" tIns="0" rIns="0" bIns="0" rtlCol="0" anchor="t">
            <a:spAutoFit/>
          </a:bodyPr>
          <a:lstStyle/>
          <a:p>
            <a:pPr algn="just">
              <a:lnSpc>
                <a:spcPct val="150000"/>
              </a:lnSpc>
              <a:spcBef>
                <a:spcPct val="0"/>
              </a:spcBef>
            </a:pPr>
            <a:r>
              <a:rPr lang="en-US" sz="2000" b="1" dirty="0">
                <a:solidFill>
                  <a:srgbClr val="000000"/>
                </a:solidFill>
                <a:latin typeface="Arial" panose="020B0604020202020204" pitchFamily="34" charset="0"/>
                <a:cs typeface="Arial" panose="020B0604020202020204" pitchFamily="34" charset="0"/>
              </a:rPr>
              <a:t>Analysis Tools: </a:t>
            </a:r>
            <a:r>
              <a:rPr lang="en-GB" sz="2000" dirty="0">
                <a:solidFill>
                  <a:srgbClr val="000000"/>
                </a:solidFill>
                <a:latin typeface="Arial" panose="020B0604020202020204" pitchFamily="34" charset="0"/>
                <a:cs typeface="Arial" panose="020B0604020202020204" pitchFamily="34" charset="0"/>
              </a:rPr>
              <a:t>For qualitative studies, the data will be </a:t>
            </a:r>
            <a:r>
              <a:rPr lang="en-GB" sz="2000" dirty="0" err="1">
                <a:solidFill>
                  <a:srgbClr val="000000"/>
                </a:solidFill>
                <a:latin typeface="Arial" panose="020B0604020202020204" pitchFamily="34" charset="0"/>
                <a:cs typeface="Arial" panose="020B0604020202020204" pitchFamily="34" charset="0"/>
              </a:rPr>
              <a:t>analyzed</a:t>
            </a:r>
            <a:r>
              <a:rPr lang="en-GB" sz="2000" dirty="0">
                <a:solidFill>
                  <a:srgbClr val="000000"/>
                </a:solidFill>
                <a:latin typeface="Arial" panose="020B0604020202020204" pitchFamily="34" charset="0"/>
                <a:cs typeface="Arial" panose="020B0604020202020204" pitchFamily="34" charset="0"/>
              </a:rPr>
              <a:t> using thematic analysis (Braun &amp; Clarke, 2006); for quantitative studies, it will be </a:t>
            </a:r>
            <a:r>
              <a:rPr lang="en-GB" sz="2000" dirty="0" err="1">
                <a:solidFill>
                  <a:srgbClr val="000000"/>
                </a:solidFill>
                <a:latin typeface="Arial" panose="020B0604020202020204" pitchFamily="34" charset="0"/>
                <a:cs typeface="Arial" panose="020B0604020202020204" pitchFamily="34" charset="0"/>
              </a:rPr>
              <a:t>analyzed</a:t>
            </a:r>
            <a:r>
              <a:rPr lang="en-GB" sz="2000" dirty="0">
                <a:solidFill>
                  <a:srgbClr val="000000"/>
                </a:solidFill>
                <a:latin typeface="Arial" panose="020B0604020202020204" pitchFamily="34" charset="0"/>
                <a:cs typeface="Arial" panose="020B0604020202020204" pitchFamily="34" charset="0"/>
              </a:rPr>
              <a:t> using meta-analysis or statistical review. This will give a full picture of how the effects on lower-class mental health in the UK.</a:t>
            </a:r>
            <a:endParaRPr lang="en-US" sz="2000" dirty="0">
              <a:solidFill>
                <a:srgbClr val="000000"/>
              </a:solidFill>
              <a:latin typeface="Arial" panose="020B0604020202020204" pitchFamily="34" charset="0"/>
              <a:cs typeface="Arial" panose="020B0604020202020204" pitchFamily="34" charset="0"/>
            </a:endParaRPr>
          </a:p>
          <a:p>
            <a:pPr algn="just">
              <a:lnSpc>
                <a:spcPct val="150000"/>
              </a:lnSpc>
              <a:spcBef>
                <a:spcPct val="0"/>
              </a:spcBef>
            </a:pPr>
            <a:endParaRPr lang="en-US" sz="2000" dirty="0">
              <a:solidFill>
                <a:srgbClr val="000000"/>
              </a:solidFill>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1028700" y="800100"/>
            <a:ext cx="10255568" cy="641201"/>
          </a:xfrm>
          <a:prstGeom prst="rect">
            <a:avLst/>
          </a:prstGeom>
        </p:spPr>
        <p:txBody>
          <a:bodyPr lIns="0" tIns="0" rIns="0" bIns="0" rtlCol="0" anchor="t">
            <a:spAutoFit/>
          </a:bodyPr>
          <a:lstStyle/>
          <a:p>
            <a:pPr algn="l">
              <a:lnSpc>
                <a:spcPts val="5040"/>
              </a:lnSpc>
            </a:pPr>
            <a:r>
              <a:rPr lang="en-US" sz="5400" b="1" spc="-88" dirty="0">
                <a:solidFill>
                  <a:srgbClr val="000000"/>
                </a:solidFill>
                <a:latin typeface="Arial" panose="020B0604020202020204" pitchFamily="34" charset="0"/>
                <a:cs typeface="Arial" panose="020B0604020202020204" pitchFamily="34" charset="0"/>
              </a:rPr>
              <a:t>Data analysis technique</a:t>
            </a:r>
          </a:p>
        </p:txBody>
      </p:sp>
      <p:sp>
        <p:nvSpPr>
          <p:cNvPr id="11" name="TextBox 11"/>
          <p:cNvSpPr txBox="1"/>
          <p:nvPr/>
        </p:nvSpPr>
        <p:spPr>
          <a:xfrm>
            <a:off x="1028700" y="3086100"/>
            <a:ext cx="16605455" cy="3798156"/>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Approach:</a:t>
            </a:r>
            <a:r>
              <a:rPr lang="en-GB" sz="2800" dirty="0">
                <a:latin typeface="Arial" panose="020B0604020202020204" pitchFamily="34" charset="0"/>
                <a:cs typeface="Arial" panose="020B0604020202020204" pitchFamily="34" charset="0"/>
              </a:rPr>
              <a:t> Thematic analysis, as per Braun &amp; Clarke (2006), will be utilized for qualitative data examination.</a:t>
            </a:r>
          </a:p>
          <a:p>
            <a:pPr marL="285750" indent="-285750" algn="just">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Steps:</a:t>
            </a:r>
            <a:r>
              <a:rPr lang="en-GB" sz="2800" dirty="0">
                <a:latin typeface="Arial" panose="020B0604020202020204" pitchFamily="34" charset="0"/>
                <a:cs typeface="Arial" panose="020B0604020202020204" pitchFamily="34" charset="0"/>
              </a:rPr>
              <a:t> Familiarization with data, initial coding, and identifying patterns to form themes.</a:t>
            </a:r>
          </a:p>
          <a:p>
            <a:pPr marL="285750" indent="-285750" algn="just">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Tools:</a:t>
            </a:r>
            <a:r>
              <a:rPr lang="en-GB" sz="2800" dirty="0">
                <a:latin typeface="Arial" panose="020B0604020202020204" pitchFamily="34" charset="0"/>
                <a:cs typeface="Arial" panose="020B0604020202020204" pitchFamily="34" charset="0"/>
              </a:rPr>
              <a:t> NVivo software will assist in organizing, coding, and identifying trends.</a:t>
            </a:r>
          </a:p>
          <a:p>
            <a:pPr marL="285750" indent="-285750" algn="just">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Rationale:</a:t>
            </a:r>
            <a:r>
              <a:rPr lang="en-GB" sz="2800" dirty="0">
                <a:latin typeface="Arial" panose="020B0604020202020204" pitchFamily="34" charset="0"/>
                <a:cs typeface="Arial" panose="020B0604020202020204" pitchFamily="34" charset="0"/>
              </a:rPr>
              <a:t> Offers flexibility and depth, ideal for exploring experiences of the lower-class during COVID-19</a:t>
            </a:r>
            <a:r>
              <a:rPr lang="en-US" sz="2800" dirty="0">
                <a:solidFill>
                  <a:srgbClr val="000000"/>
                </a:solidFill>
                <a:latin typeface="Arial" panose="020B0604020202020204" pitchFamily="34" charset="0"/>
                <a:cs typeface="Arial" panose="020B0604020202020204" pitchFamily="34" charset="0"/>
              </a:rPr>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244876" y="723900"/>
            <a:ext cx="15041880" cy="638175"/>
          </a:xfrm>
          <a:prstGeom prst="rect">
            <a:avLst/>
          </a:prstGeom>
        </p:spPr>
        <p:txBody>
          <a:bodyPr lIns="0" tIns="0" rIns="0" bIns="0" rtlCol="0" anchor="t">
            <a:spAutoFit/>
          </a:bodyPr>
          <a:lstStyle/>
          <a:p>
            <a:pPr algn="l">
              <a:lnSpc>
                <a:spcPts val="5040"/>
              </a:lnSpc>
            </a:pPr>
            <a:r>
              <a:rPr lang="en-US" sz="5400" b="1" spc="-125" dirty="0">
                <a:solidFill>
                  <a:srgbClr val="000000"/>
                </a:solidFill>
                <a:latin typeface="Arial" panose="020B0604020202020204" pitchFamily="34" charset="0"/>
                <a:cs typeface="Arial" panose="020B0604020202020204" pitchFamily="34" charset="0"/>
              </a:rPr>
              <a:t>Implication of the study</a:t>
            </a:r>
          </a:p>
        </p:txBody>
      </p:sp>
      <p:sp>
        <p:nvSpPr>
          <p:cNvPr id="10" name="TextBox 10"/>
          <p:cNvSpPr txBox="1"/>
          <p:nvPr/>
        </p:nvSpPr>
        <p:spPr>
          <a:xfrm>
            <a:off x="1276831" y="1787409"/>
            <a:ext cx="15639570" cy="6579493"/>
          </a:xfrm>
          <a:prstGeom prst="rect">
            <a:avLst/>
          </a:prstGeom>
        </p:spPr>
        <p:txBody>
          <a:bodyPr wrap="square" lIns="0" tIns="0" rIns="0" bIns="0" rtlCol="0" anchor="t">
            <a:spAutoFit/>
          </a:bodyPr>
          <a:lstStyle/>
          <a:p>
            <a:pPr algn="just">
              <a:lnSpc>
                <a:spcPct val="150000"/>
              </a:lnSpc>
              <a:spcBef>
                <a:spcPct val="0"/>
              </a:spcBef>
            </a:pPr>
            <a:r>
              <a:rPr lang="en-GB" sz="2400" dirty="0">
                <a:solidFill>
                  <a:srgbClr val="000000"/>
                </a:solidFill>
                <a:latin typeface="Arial" panose="020B0604020202020204" pitchFamily="34" charset="0"/>
                <a:cs typeface="Arial" panose="020B0604020202020204" pitchFamily="34" charset="0"/>
              </a:rPr>
              <a:t>The goal is to find out more about how the pandemic has affected the mental health of people with less money (McGinty et al., 2020).</a:t>
            </a:r>
          </a:p>
          <a:p>
            <a:pPr algn="just">
              <a:lnSpc>
                <a:spcPct val="150000"/>
              </a:lnSpc>
              <a:spcBef>
                <a:spcPct val="0"/>
              </a:spcBef>
            </a:pPr>
            <a:endParaRPr lang="en-GB" sz="2400" dirty="0">
              <a:solidFill>
                <a:srgbClr val="000000"/>
              </a:solidFill>
              <a:latin typeface="Arial" panose="020B0604020202020204" pitchFamily="34" charset="0"/>
              <a:cs typeface="Arial" panose="020B0604020202020204" pitchFamily="34" charset="0"/>
            </a:endParaRPr>
          </a:p>
          <a:p>
            <a:pPr algn="just">
              <a:lnSpc>
                <a:spcPct val="150000"/>
              </a:lnSpc>
              <a:spcBef>
                <a:spcPct val="0"/>
              </a:spcBef>
            </a:pPr>
            <a:r>
              <a:rPr lang="en-GB" sz="2400" dirty="0">
                <a:solidFill>
                  <a:srgbClr val="000000"/>
                </a:solidFill>
                <a:latin typeface="Arial" panose="020B0604020202020204" pitchFamily="34" charset="0"/>
                <a:cs typeface="Arial" panose="020B0604020202020204" pitchFamily="34" charset="0"/>
              </a:rPr>
              <a:t>Effects on policy: Could help make sure that certain solutions for mental health are made (Pierce et al., 2020).</a:t>
            </a:r>
          </a:p>
          <a:p>
            <a:pPr algn="just">
              <a:lnSpc>
                <a:spcPct val="150000"/>
              </a:lnSpc>
              <a:spcBef>
                <a:spcPct val="0"/>
              </a:spcBef>
            </a:pPr>
            <a:endParaRPr lang="en-GB" sz="2400" dirty="0">
              <a:solidFill>
                <a:srgbClr val="000000"/>
              </a:solidFill>
              <a:latin typeface="Arial" panose="020B0604020202020204" pitchFamily="34" charset="0"/>
              <a:cs typeface="Arial" panose="020B0604020202020204" pitchFamily="34" charset="0"/>
            </a:endParaRPr>
          </a:p>
          <a:p>
            <a:pPr algn="just">
              <a:lnSpc>
                <a:spcPct val="150000"/>
              </a:lnSpc>
              <a:spcBef>
                <a:spcPct val="0"/>
              </a:spcBef>
            </a:pPr>
            <a:r>
              <a:rPr lang="en-GB" sz="2400" dirty="0">
                <a:solidFill>
                  <a:srgbClr val="000000"/>
                </a:solidFill>
                <a:latin typeface="Arial" panose="020B0604020202020204" pitchFamily="34" charset="0"/>
                <a:cs typeface="Arial" panose="020B0604020202020204" pitchFamily="34" charset="0"/>
              </a:rPr>
              <a:t>Support Systems: Making support systems that are better suited to the needs of poor people could be helped by this (</a:t>
            </a:r>
            <a:r>
              <a:rPr lang="en-GB" sz="2400" dirty="0" err="1">
                <a:solidFill>
                  <a:srgbClr val="000000"/>
                </a:solidFill>
                <a:latin typeface="Arial" panose="020B0604020202020204" pitchFamily="34" charset="0"/>
                <a:cs typeface="Arial" panose="020B0604020202020204" pitchFamily="34" charset="0"/>
              </a:rPr>
              <a:t>Fancourt</a:t>
            </a:r>
            <a:r>
              <a:rPr lang="en-GB" sz="2400" dirty="0">
                <a:solidFill>
                  <a:srgbClr val="000000"/>
                </a:solidFill>
                <a:latin typeface="Arial" panose="020B0604020202020204" pitchFamily="34" charset="0"/>
                <a:cs typeface="Arial" panose="020B0604020202020204" pitchFamily="34" charset="0"/>
              </a:rPr>
              <a:t> et al., 2020).</a:t>
            </a:r>
          </a:p>
          <a:p>
            <a:pPr algn="just">
              <a:lnSpc>
                <a:spcPct val="150000"/>
              </a:lnSpc>
              <a:spcBef>
                <a:spcPct val="0"/>
              </a:spcBef>
            </a:pPr>
            <a:endParaRPr lang="en-GB" sz="2400" dirty="0">
              <a:solidFill>
                <a:srgbClr val="000000"/>
              </a:solidFill>
              <a:latin typeface="Arial" panose="020B0604020202020204" pitchFamily="34" charset="0"/>
              <a:cs typeface="Arial" panose="020B0604020202020204" pitchFamily="34" charset="0"/>
            </a:endParaRPr>
          </a:p>
          <a:p>
            <a:pPr algn="just">
              <a:lnSpc>
                <a:spcPct val="150000"/>
              </a:lnSpc>
              <a:spcBef>
                <a:spcPct val="0"/>
              </a:spcBef>
            </a:pPr>
            <a:r>
              <a:rPr lang="en-GB" sz="2400" dirty="0">
                <a:solidFill>
                  <a:srgbClr val="000000"/>
                </a:solidFill>
                <a:latin typeface="Arial" panose="020B0604020202020204" pitchFamily="34" charset="0"/>
                <a:cs typeface="Arial" panose="020B0604020202020204" pitchFamily="34" charset="0"/>
              </a:rPr>
              <a:t>Effects that last: Offers suggestions for long-lasting public health measures and mental health support programmes (</a:t>
            </a:r>
            <a:r>
              <a:rPr lang="en-GB" sz="2400" dirty="0" err="1">
                <a:solidFill>
                  <a:srgbClr val="000000"/>
                </a:solidFill>
                <a:latin typeface="Arial" panose="020B0604020202020204" pitchFamily="34" charset="0"/>
                <a:cs typeface="Arial" panose="020B0604020202020204" pitchFamily="34" charset="0"/>
              </a:rPr>
              <a:t>Kawachi</a:t>
            </a:r>
            <a:r>
              <a:rPr lang="en-GB" sz="2400" dirty="0">
                <a:solidFill>
                  <a:srgbClr val="000000"/>
                </a:solidFill>
                <a:latin typeface="Arial" panose="020B0604020202020204" pitchFamily="34" charset="0"/>
                <a:cs typeface="Arial" panose="020B0604020202020204" pitchFamily="34" charset="0"/>
              </a:rPr>
              <a:t> &amp; Berkman, 2001).</a:t>
            </a:r>
          </a:p>
          <a:p>
            <a:pPr algn="just">
              <a:lnSpc>
                <a:spcPct val="150000"/>
              </a:lnSpc>
              <a:spcBef>
                <a:spcPct val="0"/>
              </a:spcBef>
            </a:pPr>
            <a:endParaRPr lang="en-GB" sz="2400" dirty="0">
              <a:solidFill>
                <a:srgbClr val="000000"/>
              </a:solidFill>
              <a:latin typeface="Arial" panose="020B0604020202020204" pitchFamily="34" charset="0"/>
              <a:cs typeface="Arial" panose="020B0604020202020204" pitchFamily="34" charset="0"/>
            </a:endParaRPr>
          </a:p>
          <a:p>
            <a:pPr algn="just">
              <a:lnSpc>
                <a:spcPct val="150000"/>
              </a:lnSpc>
              <a:spcBef>
                <a:spcPct val="0"/>
              </a:spcBef>
            </a:pPr>
            <a:r>
              <a:rPr lang="en-GB" sz="2400" dirty="0">
                <a:solidFill>
                  <a:srgbClr val="000000"/>
                </a:solidFill>
                <a:latin typeface="Arial" panose="020B0604020202020204" pitchFamily="34" charset="0"/>
                <a:cs typeface="Arial" panose="020B0604020202020204" pitchFamily="34" charset="0"/>
              </a:rPr>
              <a:t>More study: It says that more study should be done on how people heal after a pandemic (Holmes et al., 2020).</a:t>
            </a:r>
            <a:endParaRPr lang="en-US" sz="2400" dirty="0">
              <a:solidFill>
                <a:srgbClr val="000000"/>
              </a:solidFill>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893809"/>
            <a:ext cx="18288760" cy="786382"/>
          </a:xfrm>
          <a:custGeom>
            <a:avLst/>
            <a:gdLst/>
            <a:ahLst/>
            <a:cxnLst/>
            <a:rect l="l" t="t" r="r" b="b"/>
            <a:pathLst>
              <a:path w="18288760" h="786382">
                <a:moveTo>
                  <a:pt x="0" y="0"/>
                </a:moveTo>
                <a:lnTo>
                  <a:pt x="18288760" y="0"/>
                </a:lnTo>
                <a:lnTo>
                  <a:pt x="18288760" y="786382"/>
                </a:lnTo>
                <a:lnTo>
                  <a:pt x="0" y="7863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TextBox 4"/>
          <p:cNvSpPr txBox="1"/>
          <p:nvPr/>
        </p:nvSpPr>
        <p:spPr>
          <a:xfrm>
            <a:off x="1034672" y="524818"/>
            <a:ext cx="13920788" cy="638175"/>
          </a:xfrm>
          <a:prstGeom prst="rect">
            <a:avLst/>
          </a:prstGeom>
        </p:spPr>
        <p:txBody>
          <a:bodyPr lIns="0" tIns="0" rIns="0" bIns="0" rtlCol="0" anchor="t">
            <a:spAutoFit/>
          </a:bodyPr>
          <a:lstStyle/>
          <a:p>
            <a:pPr algn="l">
              <a:lnSpc>
                <a:spcPts val="5040"/>
              </a:lnSpc>
            </a:pPr>
            <a:r>
              <a:rPr lang="en-US" sz="5400" b="1" spc="-50" dirty="0">
                <a:solidFill>
                  <a:srgbClr val="000000"/>
                </a:solidFill>
                <a:latin typeface="Arial" panose="020B0604020202020204" pitchFamily="34" charset="0"/>
                <a:cs typeface="Arial" panose="020B0604020202020204" pitchFamily="34" charset="0"/>
              </a:rPr>
              <a:t>Plan of Work and Time Schedule</a:t>
            </a:r>
          </a:p>
        </p:txBody>
      </p:sp>
      <p:sp>
        <p:nvSpPr>
          <p:cNvPr id="5" name="TextBox 5"/>
          <p:cNvSpPr txBox="1"/>
          <p:nvPr/>
        </p:nvSpPr>
        <p:spPr>
          <a:xfrm>
            <a:off x="1069085" y="1281113"/>
            <a:ext cx="15486081" cy="404663"/>
          </a:xfrm>
          <a:prstGeom prst="rect">
            <a:avLst/>
          </a:prstGeom>
        </p:spPr>
        <p:txBody>
          <a:bodyPr lIns="0" tIns="0" rIns="0" bIns="0" rtlCol="0" anchor="t">
            <a:spAutoFit/>
          </a:bodyPr>
          <a:lstStyle/>
          <a:p>
            <a:pPr algn="just">
              <a:lnSpc>
                <a:spcPct val="150000"/>
              </a:lnSpc>
              <a:spcBef>
                <a:spcPct val="0"/>
              </a:spcBef>
            </a:pPr>
            <a:r>
              <a:rPr lang="en-US" sz="2000" dirty="0">
                <a:solidFill>
                  <a:srgbClr val="000000"/>
                </a:solidFill>
                <a:latin typeface="Arial" panose="020B0604020202020204" pitchFamily="34" charset="0"/>
                <a:cs typeface="Arial" panose="020B0604020202020204" pitchFamily="34" charset="0"/>
              </a:rPr>
              <a:t>The suggested study tasks schedule is shown below. It shows each step, from the literature review to the final submission: </a:t>
            </a:r>
          </a:p>
        </p:txBody>
      </p:sp>
      <p:pic>
        <p:nvPicPr>
          <p:cNvPr id="8" name="Picture 7" descr="Screen Clipping">
            <a:extLst>
              <a:ext uri="{FF2B5EF4-FFF2-40B4-BE49-F238E27FC236}">
                <a16:creationId xmlns:a16="http://schemas.microsoft.com/office/drawing/2014/main" id="{1AB45CCD-A51B-EBC4-63B0-2AF3E3D11A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28800" y="2095501"/>
            <a:ext cx="14100167" cy="6910386"/>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500616"/>
            <a:ext cx="18288760" cy="786382"/>
          </a:xfrm>
          <a:custGeom>
            <a:avLst/>
            <a:gdLst/>
            <a:ahLst/>
            <a:cxnLst/>
            <a:rect l="l" t="t" r="r" b="b"/>
            <a:pathLst>
              <a:path w="18288760" h="786382">
                <a:moveTo>
                  <a:pt x="0" y="0"/>
                </a:moveTo>
                <a:lnTo>
                  <a:pt x="18288760" y="0"/>
                </a:lnTo>
                <a:lnTo>
                  <a:pt x="18288760" y="786382"/>
                </a:lnTo>
                <a:lnTo>
                  <a:pt x="0" y="7863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TextBox 3"/>
          <p:cNvSpPr txBox="1"/>
          <p:nvPr/>
        </p:nvSpPr>
        <p:spPr>
          <a:xfrm>
            <a:off x="1143000" y="232993"/>
            <a:ext cx="15041880" cy="971100"/>
          </a:xfrm>
          <a:prstGeom prst="rect">
            <a:avLst/>
          </a:prstGeom>
        </p:spPr>
        <p:txBody>
          <a:bodyPr lIns="0" tIns="0" rIns="0" bIns="0" rtlCol="0" anchor="t">
            <a:spAutoFit/>
          </a:bodyPr>
          <a:lstStyle/>
          <a:p>
            <a:pPr algn="l">
              <a:lnSpc>
                <a:spcPct val="150000"/>
              </a:lnSpc>
            </a:pPr>
            <a:r>
              <a:rPr lang="en-US" sz="4800" b="1" spc="-125" dirty="0">
                <a:solidFill>
                  <a:srgbClr val="000000"/>
                </a:solidFill>
                <a:latin typeface="Arial" panose="020B0604020202020204" pitchFamily="34" charset="0"/>
                <a:cs typeface="Arial" panose="020B0604020202020204" pitchFamily="34" charset="0"/>
              </a:rPr>
              <a:t>References</a:t>
            </a:r>
          </a:p>
        </p:txBody>
      </p:sp>
      <p:sp>
        <p:nvSpPr>
          <p:cNvPr id="4" name="TextBox 4"/>
          <p:cNvSpPr txBox="1"/>
          <p:nvPr/>
        </p:nvSpPr>
        <p:spPr>
          <a:xfrm>
            <a:off x="790748" y="1365733"/>
            <a:ext cx="16752224" cy="8253541"/>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Braun, V., &amp; Clarke, V. (2006). Using thematic analysis in psychology. </a:t>
            </a:r>
            <a:r>
              <a:rPr lang="en-GB" i="1" dirty="0">
                <a:solidFill>
                  <a:schemeClr val="tx1">
                    <a:lumMod val="75000"/>
                    <a:lumOff val="25000"/>
                  </a:schemeClr>
                </a:solidFill>
                <a:latin typeface="Arial" panose="020B0604020202020204" pitchFamily="34" charset="0"/>
                <a:cs typeface="Arial" panose="020B0604020202020204" pitchFamily="34" charset="0"/>
              </a:rPr>
              <a:t>Qualitative Research in Psychology, 3</a:t>
            </a:r>
            <a:r>
              <a:rPr lang="en-GB" dirty="0">
                <a:solidFill>
                  <a:schemeClr val="tx1">
                    <a:lumMod val="75000"/>
                    <a:lumOff val="25000"/>
                  </a:schemeClr>
                </a:solidFill>
                <a:latin typeface="Arial" panose="020B0604020202020204" pitchFamily="34" charset="0"/>
                <a:cs typeface="Arial" panose="020B0604020202020204" pitchFamily="34" charset="0"/>
              </a:rPr>
              <a:t>(2), 77-101.</a:t>
            </a:r>
          </a:p>
          <a:p>
            <a:pPr marL="342900" indent="-34290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Braun, V., &amp; Clarke, V. (2021). </a:t>
            </a:r>
            <a:r>
              <a:rPr lang="en-GB" i="1" dirty="0">
                <a:solidFill>
                  <a:schemeClr val="tx1">
                    <a:lumMod val="75000"/>
                    <a:lumOff val="25000"/>
                  </a:schemeClr>
                </a:solidFill>
                <a:latin typeface="Arial" panose="020B0604020202020204" pitchFamily="34" charset="0"/>
                <a:cs typeface="Arial" panose="020B0604020202020204" pitchFamily="34" charset="0"/>
              </a:rPr>
              <a:t>Thematic Analysis: A Practical Guide</a:t>
            </a:r>
            <a:r>
              <a:rPr lang="en-GB" dirty="0">
                <a:solidFill>
                  <a:schemeClr val="tx1">
                    <a:lumMod val="75000"/>
                    <a:lumOff val="25000"/>
                  </a:schemeClr>
                </a:solidFill>
                <a:latin typeface="Arial" panose="020B0604020202020204" pitchFamily="34" charset="0"/>
                <a:cs typeface="Arial" panose="020B0604020202020204" pitchFamily="34" charset="0"/>
              </a:rPr>
              <a:t>. SAGE.</a:t>
            </a:r>
          </a:p>
          <a:p>
            <a:pPr marL="342900" indent="-34290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McManus, S., </a:t>
            </a:r>
            <a:r>
              <a:rPr lang="en-GB" dirty="0" err="1">
                <a:solidFill>
                  <a:schemeClr val="tx1">
                    <a:lumMod val="75000"/>
                    <a:lumOff val="25000"/>
                  </a:schemeClr>
                </a:solidFill>
                <a:latin typeface="Arial" panose="020B0604020202020204" pitchFamily="34" charset="0"/>
                <a:cs typeface="Arial" panose="020B0604020202020204" pitchFamily="34" charset="0"/>
              </a:rPr>
              <a:t>Bebbington</a:t>
            </a:r>
            <a:r>
              <a:rPr lang="en-GB" dirty="0">
                <a:solidFill>
                  <a:schemeClr val="tx1">
                    <a:lumMod val="75000"/>
                    <a:lumOff val="25000"/>
                  </a:schemeClr>
                </a:solidFill>
                <a:latin typeface="Arial" panose="020B0604020202020204" pitchFamily="34" charset="0"/>
                <a:cs typeface="Arial" panose="020B0604020202020204" pitchFamily="34" charset="0"/>
              </a:rPr>
              <a:t>, P., Jenkins, R., &amp; </a:t>
            </a:r>
            <a:r>
              <a:rPr lang="en-GB" dirty="0" err="1">
                <a:solidFill>
                  <a:schemeClr val="tx1">
                    <a:lumMod val="75000"/>
                    <a:lumOff val="25000"/>
                  </a:schemeClr>
                </a:solidFill>
                <a:latin typeface="Arial" panose="020B0604020202020204" pitchFamily="34" charset="0"/>
                <a:cs typeface="Arial" panose="020B0604020202020204" pitchFamily="34" charset="0"/>
              </a:rPr>
              <a:t>Brugha</a:t>
            </a:r>
            <a:r>
              <a:rPr lang="en-GB" dirty="0">
                <a:solidFill>
                  <a:schemeClr val="tx1">
                    <a:lumMod val="75000"/>
                    <a:lumOff val="25000"/>
                  </a:schemeClr>
                </a:solidFill>
                <a:latin typeface="Arial" panose="020B0604020202020204" pitchFamily="34" charset="0"/>
                <a:cs typeface="Arial" panose="020B0604020202020204" pitchFamily="34" charset="0"/>
              </a:rPr>
              <a:t>, T. (2019). </a:t>
            </a:r>
            <a:r>
              <a:rPr lang="en-GB" i="1" dirty="0">
                <a:solidFill>
                  <a:schemeClr val="tx1">
                    <a:lumMod val="75000"/>
                    <a:lumOff val="25000"/>
                  </a:schemeClr>
                </a:solidFill>
                <a:latin typeface="Arial" panose="020B0604020202020204" pitchFamily="34" charset="0"/>
                <a:cs typeface="Arial" panose="020B0604020202020204" pitchFamily="34" charset="0"/>
              </a:rPr>
              <a:t>Mental health and wellbeing in England: Adult Psychiatric Morbidity Survey 2014</a:t>
            </a:r>
            <a:r>
              <a:rPr lang="en-GB" dirty="0">
                <a:solidFill>
                  <a:schemeClr val="tx1">
                    <a:lumMod val="75000"/>
                    <a:lumOff val="25000"/>
                  </a:schemeClr>
                </a:solidFill>
                <a:latin typeface="Arial" panose="020B0604020202020204" pitchFamily="34" charset="0"/>
                <a:cs typeface="Arial" panose="020B0604020202020204" pitchFamily="34" charset="0"/>
              </a:rPr>
              <a:t>. NHS Digital.</a:t>
            </a:r>
          </a:p>
          <a:p>
            <a:pPr marL="342900" indent="-34290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Mental Health Foundation. (2020). Mental health statistics: the most common mental health problems. Mental Health Needs in the U.S. Grew Dramatically in 2020. Retrieved from </a:t>
            </a:r>
            <a:r>
              <a:rPr lang="en-GB" dirty="0">
                <a:solidFill>
                  <a:schemeClr val="tx1">
                    <a:lumMod val="75000"/>
                    <a:lumOff val="25000"/>
                  </a:schemeClr>
                </a:solidFill>
                <a:latin typeface="Arial" panose="020B0604020202020204" pitchFamily="34" charset="0"/>
                <a:cs typeface="Arial" panose="020B0604020202020204" pitchFamily="34" charset="0"/>
                <a:hlinkClick r:id="rId4"/>
              </a:rPr>
              <a:t>https://mhanational.org</a:t>
            </a: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Mental Health Foundation. (2021). Coronavirus: Mental Health in the Pandemic. Retrieved from </a:t>
            </a:r>
            <a:r>
              <a:rPr lang="en-GB" dirty="0">
                <a:solidFill>
                  <a:schemeClr val="tx1">
                    <a:lumMod val="75000"/>
                    <a:lumOff val="25000"/>
                  </a:schemeClr>
                </a:solidFill>
                <a:latin typeface="Arial" panose="020B0604020202020204" pitchFamily="34" charset="0"/>
                <a:cs typeface="Arial" panose="020B0604020202020204" pitchFamily="34" charset="0"/>
                <a:hlinkClick r:id="rId4"/>
              </a:rPr>
              <a:t>https://mhanational.org</a:t>
            </a: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Office for National Statistics. (2021). Coronavirus and the social impacts on Great Britain. Retrieved from </a:t>
            </a:r>
            <a:r>
              <a:rPr lang="en-GB" dirty="0">
                <a:solidFill>
                  <a:schemeClr val="tx1">
                    <a:lumMod val="75000"/>
                    <a:lumOff val="25000"/>
                  </a:schemeClr>
                </a:solidFill>
                <a:latin typeface="Arial" panose="020B0604020202020204" pitchFamily="34" charset="0"/>
                <a:cs typeface="Arial" panose="020B0604020202020204" pitchFamily="34" charset="0"/>
                <a:hlinkClick r:id="rId5"/>
              </a:rPr>
              <a:t>https://ons.gov.uk</a:t>
            </a: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Pierce, M., Hope, H., Ford, T., Hatch, S., </a:t>
            </a:r>
            <a:r>
              <a:rPr lang="en-GB" dirty="0" err="1">
                <a:solidFill>
                  <a:schemeClr val="tx1">
                    <a:lumMod val="75000"/>
                    <a:lumOff val="25000"/>
                  </a:schemeClr>
                </a:solidFill>
                <a:latin typeface="Arial" panose="020B0604020202020204" pitchFamily="34" charset="0"/>
                <a:cs typeface="Arial" panose="020B0604020202020204" pitchFamily="34" charset="0"/>
              </a:rPr>
              <a:t>Hotopf</a:t>
            </a:r>
            <a:r>
              <a:rPr lang="en-GB" dirty="0">
                <a:solidFill>
                  <a:schemeClr val="tx1">
                    <a:lumMod val="75000"/>
                    <a:lumOff val="25000"/>
                  </a:schemeClr>
                </a:solidFill>
                <a:latin typeface="Arial" panose="020B0604020202020204" pitchFamily="34" charset="0"/>
                <a:cs typeface="Arial" panose="020B0604020202020204" pitchFamily="34" charset="0"/>
              </a:rPr>
              <a:t>, M., John, A., </a:t>
            </a:r>
            <a:r>
              <a:rPr lang="en-GB" dirty="0" err="1">
                <a:solidFill>
                  <a:schemeClr val="tx1">
                    <a:lumMod val="75000"/>
                    <a:lumOff val="25000"/>
                  </a:schemeClr>
                </a:solidFill>
                <a:latin typeface="Arial" panose="020B0604020202020204" pitchFamily="34" charset="0"/>
                <a:cs typeface="Arial" panose="020B0604020202020204" pitchFamily="34" charset="0"/>
              </a:rPr>
              <a:t>Kontopantelis</a:t>
            </a:r>
            <a:r>
              <a:rPr lang="en-GB" dirty="0">
                <a:solidFill>
                  <a:schemeClr val="tx1">
                    <a:lumMod val="75000"/>
                    <a:lumOff val="25000"/>
                  </a:schemeClr>
                </a:solidFill>
                <a:latin typeface="Arial" panose="020B0604020202020204" pitchFamily="34" charset="0"/>
                <a:cs typeface="Arial" panose="020B0604020202020204" pitchFamily="34" charset="0"/>
              </a:rPr>
              <a:t>, E., Webb, R., </a:t>
            </a:r>
            <a:r>
              <a:rPr lang="en-GB" dirty="0" err="1">
                <a:solidFill>
                  <a:schemeClr val="tx1">
                    <a:lumMod val="75000"/>
                    <a:lumOff val="25000"/>
                  </a:schemeClr>
                </a:solidFill>
                <a:latin typeface="Arial" panose="020B0604020202020204" pitchFamily="34" charset="0"/>
                <a:cs typeface="Arial" panose="020B0604020202020204" pitchFamily="34" charset="0"/>
              </a:rPr>
              <a:t>Wessely</a:t>
            </a:r>
            <a:r>
              <a:rPr lang="en-GB" dirty="0">
                <a:solidFill>
                  <a:schemeClr val="tx1">
                    <a:lumMod val="75000"/>
                    <a:lumOff val="25000"/>
                  </a:schemeClr>
                </a:solidFill>
                <a:latin typeface="Arial" panose="020B0604020202020204" pitchFamily="34" charset="0"/>
                <a:cs typeface="Arial" panose="020B0604020202020204" pitchFamily="34" charset="0"/>
              </a:rPr>
              <a:t>, S., McManus, S., &amp; Abel, K.M. (2020). Mental health before and during the COVID-19 pandemic: a longitudinal probability sample survey of the UK population. </a:t>
            </a:r>
            <a:r>
              <a:rPr lang="en-GB" i="1" dirty="0">
                <a:solidFill>
                  <a:schemeClr val="tx1">
                    <a:lumMod val="75000"/>
                    <a:lumOff val="25000"/>
                  </a:schemeClr>
                </a:solidFill>
                <a:latin typeface="Arial" panose="020B0604020202020204" pitchFamily="34" charset="0"/>
                <a:cs typeface="Arial" panose="020B0604020202020204" pitchFamily="34" charset="0"/>
              </a:rPr>
              <a:t>The Lancet Psychiatry</a:t>
            </a:r>
            <a:r>
              <a:rPr lang="en-GB" dirty="0">
                <a:solidFill>
                  <a:schemeClr val="tx1">
                    <a:lumMod val="75000"/>
                    <a:lumOff val="25000"/>
                  </a:schemeClr>
                </a:solidFill>
                <a:latin typeface="Arial" panose="020B0604020202020204" pitchFamily="34" charset="0"/>
                <a:cs typeface="Arial" panose="020B0604020202020204" pitchFamily="34" charset="0"/>
              </a:rPr>
              <a:t>.</a:t>
            </a:r>
          </a:p>
          <a:p>
            <a:pPr marL="342900" indent="-34290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Pierce, M., McManus, S., Jessop, C., John, A., </a:t>
            </a:r>
            <a:r>
              <a:rPr lang="en-GB" dirty="0" err="1">
                <a:solidFill>
                  <a:schemeClr val="tx1">
                    <a:lumMod val="75000"/>
                    <a:lumOff val="25000"/>
                  </a:schemeClr>
                </a:solidFill>
                <a:latin typeface="Arial" panose="020B0604020202020204" pitchFamily="34" charset="0"/>
                <a:cs typeface="Arial" panose="020B0604020202020204" pitchFamily="34" charset="0"/>
              </a:rPr>
              <a:t>Hotopf</a:t>
            </a:r>
            <a:r>
              <a:rPr lang="en-GB" dirty="0">
                <a:solidFill>
                  <a:schemeClr val="tx1">
                    <a:lumMod val="75000"/>
                    <a:lumOff val="25000"/>
                  </a:schemeClr>
                </a:solidFill>
                <a:latin typeface="Arial" panose="020B0604020202020204" pitchFamily="34" charset="0"/>
                <a:cs typeface="Arial" panose="020B0604020202020204" pitchFamily="34" charset="0"/>
              </a:rPr>
              <a:t>, M., Ford, T., Hatch, S., </a:t>
            </a:r>
            <a:r>
              <a:rPr lang="en-GB" dirty="0" err="1">
                <a:solidFill>
                  <a:schemeClr val="tx1">
                    <a:lumMod val="75000"/>
                    <a:lumOff val="25000"/>
                  </a:schemeClr>
                </a:solidFill>
                <a:latin typeface="Arial" panose="020B0604020202020204" pitchFamily="34" charset="0"/>
                <a:cs typeface="Arial" panose="020B0604020202020204" pitchFamily="34" charset="0"/>
              </a:rPr>
              <a:t>Wessely</a:t>
            </a:r>
            <a:r>
              <a:rPr lang="en-GB" dirty="0">
                <a:solidFill>
                  <a:schemeClr val="tx1">
                    <a:lumMod val="75000"/>
                    <a:lumOff val="25000"/>
                  </a:schemeClr>
                </a:solidFill>
                <a:latin typeface="Arial" panose="020B0604020202020204" pitchFamily="34" charset="0"/>
                <a:cs typeface="Arial" panose="020B0604020202020204" pitchFamily="34" charset="0"/>
              </a:rPr>
              <a:t>, S., &amp; Abel, K.M. (2020). Mental health responses to the COVID-19 pandemic: a latent class trajectory analysis of a national cohort study. </a:t>
            </a:r>
            <a:r>
              <a:rPr lang="en-GB" i="1" dirty="0">
                <a:solidFill>
                  <a:schemeClr val="tx1">
                    <a:lumMod val="75000"/>
                    <a:lumOff val="25000"/>
                  </a:schemeClr>
                </a:solidFill>
                <a:latin typeface="Arial" panose="020B0604020202020204" pitchFamily="34" charset="0"/>
                <a:cs typeface="Arial" panose="020B0604020202020204" pitchFamily="34" charset="0"/>
              </a:rPr>
              <a:t>The Lancet Psychiatry</a:t>
            </a:r>
            <a:r>
              <a:rPr lang="en-GB" dirty="0">
                <a:solidFill>
                  <a:schemeClr val="tx1">
                    <a:lumMod val="75000"/>
                    <a:lumOff val="25000"/>
                  </a:schemeClr>
                </a:solidFill>
                <a:latin typeface="Arial" panose="020B0604020202020204" pitchFamily="34" charset="0"/>
                <a:cs typeface="Arial" panose="020B0604020202020204" pitchFamily="34" charset="0"/>
              </a:rPr>
              <a:t>.</a:t>
            </a:r>
          </a:p>
          <a:p>
            <a:pPr marL="342900" indent="-342900" algn="just">
              <a:lnSpc>
                <a:spcPct val="150000"/>
              </a:lnSpc>
              <a:buFont typeface="Arial" panose="020B0604020202020204" pitchFamily="34" charset="0"/>
              <a:buChar char="•"/>
            </a:pPr>
            <a:r>
              <a:rPr lang="en-GB" dirty="0" err="1">
                <a:solidFill>
                  <a:schemeClr val="tx1">
                    <a:lumMod val="75000"/>
                    <a:lumOff val="25000"/>
                  </a:schemeClr>
                </a:solidFill>
                <a:latin typeface="Arial" panose="020B0604020202020204" pitchFamily="34" charset="0"/>
                <a:cs typeface="Arial" panose="020B0604020202020204" pitchFamily="34" charset="0"/>
              </a:rPr>
              <a:t>Shevlin</a:t>
            </a:r>
            <a:r>
              <a:rPr lang="en-GB" dirty="0">
                <a:solidFill>
                  <a:schemeClr val="tx1">
                    <a:lumMod val="75000"/>
                    <a:lumOff val="25000"/>
                  </a:schemeClr>
                </a:solidFill>
                <a:latin typeface="Arial" panose="020B0604020202020204" pitchFamily="34" charset="0"/>
                <a:cs typeface="Arial" panose="020B0604020202020204" pitchFamily="34" charset="0"/>
              </a:rPr>
              <a:t>, M., McBride, O., Murphy, J., Miller, J.G., Hartman, T.K., </a:t>
            </a:r>
            <a:r>
              <a:rPr lang="en-GB" dirty="0" err="1">
                <a:solidFill>
                  <a:schemeClr val="tx1">
                    <a:lumMod val="75000"/>
                    <a:lumOff val="25000"/>
                  </a:schemeClr>
                </a:solidFill>
                <a:latin typeface="Arial" panose="020B0604020202020204" pitchFamily="34" charset="0"/>
                <a:cs typeface="Arial" panose="020B0604020202020204" pitchFamily="34" charset="0"/>
              </a:rPr>
              <a:t>Levita</a:t>
            </a:r>
            <a:r>
              <a:rPr lang="en-GB" dirty="0">
                <a:solidFill>
                  <a:schemeClr val="tx1">
                    <a:lumMod val="75000"/>
                    <a:lumOff val="25000"/>
                  </a:schemeClr>
                </a:solidFill>
                <a:latin typeface="Arial" panose="020B0604020202020204" pitchFamily="34" charset="0"/>
                <a:cs typeface="Arial" panose="020B0604020202020204" pitchFamily="34" charset="0"/>
              </a:rPr>
              <a:t>, L., Mason, L., Martinez, A.P., McKay, R., Stocks, T.V.A., Bennett, K.M., Hyland, P., </a:t>
            </a:r>
            <a:r>
              <a:rPr lang="en-GB" dirty="0" err="1">
                <a:solidFill>
                  <a:schemeClr val="tx1">
                    <a:lumMod val="75000"/>
                    <a:lumOff val="25000"/>
                  </a:schemeClr>
                </a:solidFill>
                <a:latin typeface="Arial" panose="020B0604020202020204" pitchFamily="34" charset="0"/>
                <a:cs typeface="Arial" panose="020B0604020202020204" pitchFamily="34" charset="0"/>
              </a:rPr>
              <a:t>Karatzias</a:t>
            </a:r>
            <a:r>
              <a:rPr lang="en-GB" dirty="0">
                <a:solidFill>
                  <a:schemeClr val="tx1">
                    <a:lumMod val="75000"/>
                    <a:lumOff val="25000"/>
                  </a:schemeClr>
                </a:solidFill>
                <a:latin typeface="Arial" panose="020B0604020202020204" pitchFamily="34" charset="0"/>
                <a:cs typeface="Arial" panose="020B0604020202020204" pitchFamily="34" charset="0"/>
              </a:rPr>
              <a:t>, T., &amp; </a:t>
            </a:r>
            <a:r>
              <a:rPr lang="en-GB" dirty="0" err="1">
                <a:solidFill>
                  <a:schemeClr val="tx1">
                    <a:lumMod val="75000"/>
                    <a:lumOff val="25000"/>
                  </a:schemeClr>
                </a:solidFill>
                <a:latin typeface="Arial" panose="020B0604020202020204" pitchFamily="34" charset="0"/>
                <a:cs typeface="Arial" panose="020B0604020202020204" pitchFamily="34" charset="0"/>
              </a:rPr>
              <a:t>Bentall</a:t>
            </a:r>
            <a:r>
              <a:rPr lang="en-GB" dirty="0">
                <a:solidFill>
                  <a:schemeClr val="tx1">
                    <a:lumMod val="75000"/>
                    <a:lumOff val="25000"/>
                  </a:schemeClr>
                </a:solidFill>
                <a:latin typeface="Arial" panose="020B0604020202020204" pitchFamily="34" charset="0"/>
                <a:cs typeface="Arial" panose="020B0604020202020204" pitchFamily="34" charset="0"/>
              </a:rPr>
              <a:t>, R.P. (2020). Anxiety, Depression, Traumatic Stress, and COVID-19 Related Anxiety in the UK General Population During the COVID-19 Pandemic. </a:t>
            </a:r>
            <a:r>
              <a:rPr lang="en-GB" i="1" dirty="0" err="1">
                <a:solidFill>
                  <a:schemeClr val="tx1">
                    <a:lumMod val="75000"/>
                    <a:lumOff val="25000"/>
                  </a:schemeClr>
                </a:solidFill>
                <a:latin typeface="Arial" panose="020B0604020202020204" pitchFamily="34" charset="0"/>
                <a:cs typeface="Arial" panose="020B0604020202020204" pitchFamily="34" charset="0"/>
              </a:rPr>
              <a:t>BJPsych</a:t>
            </a:r>
            <a:r>
              <a:rPr lang="en-GB" i="1" dirty="0">
                <a:solidFill>
                  <a:schemeClr val="tx1">
                    <a:lumMod val="75000"/>
                    <a:lumOff val="25000"/>
                  </a:schemeClr>
                </a:solidFill>
                <a:latin typeface="Arial" panose="020B0604020202020204" pitchFamily="34" charset="0"/>
                <a:cs typeface="Arial" panose="020B0604020202020204" pitchFamily="34" charset="0"/>
              </a:rPr>
              <a:t> Open</a:t>
            </a:r>
            <a:r>
              <a:rPr lang="en-GB" dirty="0">
                <a:solidFill>
                  <a:schemeClr val="tx1">
                    <a:lumMod val="75000"/>
                    <a:lumOff val="25000"/>
                  </a:schemeClr>
                </a:solidFill>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GB" dirty="0" err="1">
                <a:solidFill>
                  <a:schemeClr val="tx1">
                    <a:lumMod val="75000"/>
                    <a:lumOff val="25000"/>
                  </a:schemeClr>
                </a:solidFill>
                <a:latin typeface="Arial" panose="020B0604020202020204" pitchFamily="34" charset="0"/>
                <a:cs typeface="Arial" panose="020B0604020202020204" pitchFamily="34" charset="0"/>
              </a:rPr>
              <a:t>Siller</a:t>
            </a:r>
            <a:r>
              <a:rPr lang="en-GB" dirty="0">
                <a:solidFill>
                  <a:schemeClr val="tx1">
                    <a:lumMod val="75000"/>
                    <a:lumOff val="25000"/>
                  </a:schemeClr>
                </a:solidFill>
                <a:latin typeface="Arial" panose="020B0604020202020204" pitchFamily="34" charset="0"/>
                <a:cs typeface="Arial" panose="020B0604020202020204" pitchFamily="34" charset="0"/>
              </a:rPr>
              <a:t>, H., &amp; Aydin, N. (2022). Using an intersectional lens on vulnerability and resilience in minority and/or marginalized groups during the COVID-19 pandemic: a narrative review. </a:t>
            </a:r>
            <a:r>
              <a:rPr lang="en-GB" i="1" dirty="0">
                <a:solidFill>
                  <a:schemeClr val="tx1">
                    <a:lumMod val="75000"/>
                    <a:lumOff val="25000"/>
                  </a:schemeClr>
                </a:solidFill>
                <a:latin typeface="Arial" panose="020B0604020202020204" pitchFamily="34" charset="0"/>
                <a:cs typeface="Arial" panose="020B0604020202020204" pitchFamily="34" charset="0"/>
              </a:rPr>
              <a:t>Frontiers in Psychology, 13</a:t>
            </a:r>
            <a:r>
              <a:rPr lang="en-GB" dirty="0">
                <a:solidFill>
                  <a:schemeClr val="tx1">
                    <a:lumMod val="75000"/>
                    <a:lumOff val="25000"/>
                  </a:schemeClr>
                </a:solidFill>
                <a:latin typeface="Arial" panose="020B0604020202020204" pitchFamily="34" charset="0"/>
                <a:cs typeface="Arial" panose="020B0604020202020204" pitchFamily="34" charset="0"/>
              </a:rPr>
              <a:t>, 894103.</a:t>
            </a:r>
          </a:p>
          <a:p>
            <a:pPr marL="285750" indent="-285750">
              <a:lnSpc>
                <a:spcPct val="150000"/>
              </a:lnSpc>
              <a:buFont typeface="Arial" panose="020B0604020202020204" pitchFamily="34" charset="0"/>
              <a:buChar char="•"/>
            </a:pPr>
            <a:r>
              <a:rPr lang="en-GB" dirty="0" err="1">
                <a:solidFill>
                  <a:schemeClr val="tx1">
                    <a:lumMod val="75000"/>
                    <a:lumOff val="25000"/>
                  </a:schemeClr>
                </a:solidFill>
                <a:latin typeface="Arial" panose="020B0604020202020204" pitchFamily="34" charset="0"/>
                <a:cs typeface="Arial" panose="020B0604020202020204" pitchFamily="34" charset="0"/>
              </a:rPr>
              <a:t>Manchia</a:t>
            </a:r>
            <a:r>
              <a:rPr lang="en-GB" dirty="0">
                <a:solidFill>
                  <a:schemeClr val="tx1">
                    <a:lumMod val="75000"/>
                    <a:lumOff val="25000"/>
                  </a:schemeClr>
                </a:solidFill>
                <a:latin typeface="Arial" panose="020B0604020202020204" pitchFamily="34" charset="0"/>
                <a:cs typeface="Arial" panose="020B0604020202020204" pitchFamily="34" charset="0"/>
              </a:rPr>
              <a:t>, M., </a:t>
            </a:r>
            <a:r>
              <a:rPr lang="en-GB" dirty="0" err="1">
                <a:solidFill>
                  <a:schemeClr val="tx1">
                    <a:lumMod val="75000"/>
                    <a:lumOff val="25000"/>
                  </a:schemeClr>
                </a:solidFill>
                <a:latin typeface="Arial" panose="020B0604020202020204" pitchFamily="34" charset="0"/>
                <a:cs typeface="Arial" panose="020B0604020202020204" pitchFamily="34" charset="0"/>
              </a:rPr>
              <a:t>Gathier</a:t>
            </a:r>
            <a:r>
              <a:rPr lang="en-GB" dirty="0">
                <a:solidFill>
                  <a:schemeClr val="tx1">
                    <a:lumMod val="75000"/>
                    <a:lumOff val="25000"/>
                  </a:schemeClr>
                </a:solidFill>
                <a:latin typeface="Arial" panose="020B0604020202020204" pitchFamily="34" charset="0"/>
                <a:cs typeface="Arial" panose="020B0604020202020204" pitchFamily="34" charset="0"/>
              </a:rPr>
              <a:t>, A.W., </a:t>
            </a:r>
            <a:r>
              <a:rPr lang="en-GB" dirty="0" err="1">
                <a:solidFill>
                  <a:schemeClr val="tx1">
                    <a:lumMod val="75000"/>
                    <a:lumOff val="25000"/>
                  </a:schemeClr>
                </a:solidFill>
                <a:latin typeface="Arial" panose="020B0604020202020204" pitchFamily="34" charset="0"/>
                <a:cs typeface="Arial" panose="020B0604020202020204" pitchFamily="34" charset="0"/>
              </a:rPr>
              <a:t>Yapici-Eser</a:t>
            </a:r>
            <a:r>
              <a:rPr lang="en-GB" dirty="0">
                <a:solidFill>
                  <a:schemeClr val="tx1">
                    <a:lumMod val="75000"/>
                    <a:lumOff val="25000"/>
                  </a:schemeClr>
                </a:solidFill>
                <a:latin typeface="Arial" panose="020B0604020202020204" pitchFamily="34" charset="0"/>
                <a:cs typeface="Arial" panose="020B0604020202020204" pitchFamily="34" charset="0"/>
              </a:rPr>
              <a:t>, H., Schmidt, M.V., de </a:t>
            </a:r>
            <a:r>
              <a:rPr lang="en-GB" dirty="0" err="1">
                <a:solidFill>
                  <a:schemeClr val="tx1">
                    <a:lumMod val="75000"/>
                    <a:lumOff val="25000"/>
                  </a:schemeClr>
                </a:solidFill>
                <a:latin typeface="Arial" panose="020B0604020202020204" pitchFamily="34" charset="0"/>
                <a:cs typeface="Arial" panose="020B0604020202020204" pitchFamily="34" charset="0"/>
              </a:rPr>
              <a:t>Quervain</a:t>
            </a:r>
            <a:r>
              <a:rPr lang="en-GB" dirty="0">
                <a:solidFill>
                  <a:schemeClr val="tx1">
                    <a:lumMod val="75000"/>
                    <a:lumOff val="25000"/>
                  </a:schemeClr>
                </a:solidFill>
                <a:latin typeface="Arial" panose="020B0604020202020204" pitchFamily="34" charset="0"/>
                <a:cs typeface="Arial" panose="020B0604020202020204" pitchFamily="34" charset="0"/>
              </a:rPr>
              <a:t>, D., van </a:t>
            </a:r>
            <a:r>
              <a:rPr lang="en-GB" dirty="0" err="1">
                <a:solidFill>
                  <a:schemeClr val="tx1">
                    <a:lumMod val="75000"/>
                    <a:lumOff val="25000"/>
                  </a:schemeClr>
                </a:solidFill>
                <a:latin typeface="Arial" panose="020B0604020202020204" pitchFamily="34" charset="0"/>
                <a:cs typeface="Arial" panose="020B0604020202020204" pitchFamily="34" charset="0"/>
              </a:rPr>
              <a:t>Amelsvoort</a:t>
            </a:r>
            <a:r>
              <a:rPr lang="en-GB" dirty="0">
                <a:solidFill>
                  <a:schemeClr val="tx1">
                    <a:lumMod val="75000"/>
                    <a:lumOff val="25000"/>
                  </a:schemeClr>
                </a:solidFill>
                <a:latin typeface="Arial" panose="020B0604020202020204" pitchFamily="34" charset="0"/>
                <a:cs typeface="Arial" panose="020B0604020202020204" pitchFamily="34" charset="0"/>
              </a:rPr>
              <a:t>, T., </a:t>
            </a:r>
            <a:r>
              <a:rPr lang="en-GB" dirty="0" err="1">
                <a:solidFill>
                  <a:schemeClr val="tx1">
                    <a:lumMod val="75000"/>
                    <a:lumOff val="25000"/>
                  </a:schemeClr>
                </a:solidFill>
                <a:latin typeface="Arial" panose="020B0604020202020204" pitchFamily="34" charset="0"/>
                <a:cs typeface="Arial" panose="020B0604020202020204" pitchFamily="34" charset="0"/>
              </a:rPr>
              <a:t>Bisson</a:t>
            </a:r>
            <a:r>
              <a:rPr lang="en-GB" dirty="0">
                <a:solidFill>
                  <a:schemeClr val="tx1">
                    <a:lumMod val="75000"/>
                    <a:lumOff val="25000"/>
                  </a:schemeClr>
                </a:solidFill>
                <a:latin typeface="Arial" panose="020B0604020202020204" pitchFamily="34" charset="0"/>
                <a:cs typeface="Arial" panose="020B0604020202020204" pitchFamily="34" charset="0"/>
              </a:rPr>
              <a:t>, J.I., </a:t>
            </a:r>
            <a:r>
              <a:rPr lang="en-GB" dirty="0" err="1">
                <a:solidFill>
                  <a:schemeClr val="tx1">
                    <a:lumMod val="75000"/>
                    <a:lumOff val="25000"/>
                  </a:schemeClr>
                </a:solidFill>
                <a:latin typeface="Arial" panose="020B0604020202020204" pitchFamily="34" charset="0"/>
                <a:cs typeface="Arial" panose="020B0604020202020204" pitchFamily="34" charset="0"/>
              </a:rPr>
              <a:t>Cryan</a:t>
            </a:r>
            <a:r>
              <a:rPr lang="en-GB" dirty="0">
                <a:solidFill>
                  <a:schemeClr val="tx1">
                    <a:lumMod val="75000"/>
                    <a:lumOff val="25000"/>
                  </a:schemeClr>
                </a:solidFill>
                <a:latin typeface="Arial" panose="020B0604020202020204" pitchFamily="34" charset="0"/>
                <a:cs typeface="Arial" panose="020B0604020202020204" pitchFamily="34" charset="0"/>
              </a:rPr>
              <a:t>, J.F., </a:t>
            </a:r>
            <a:r>
              <a:rPr lang="en-GB" dirty="0" err="1">
                <a:solidFill>
                  <a:schemeClr val="tx1">
                    <a:lumMod val="75000"/>
                    <a:lumOff val="25000"/>
                  </a:schemeClr>
                </a:solidFill>
                <a:latin typeface="Arial" panose="020B0604020202020204" pitchFamily="34" charset="0"/>
                <a:cs typeface="Arial" panose="020B0604020202020204" pitchFamily="34" charset="0"/>
              </a:rPr>
              <a:t>Howes</a:t>
            </a:r>
            <a:r>
              <a:rPr lang="en-GB" dirty="0">
                <a:solidFill>
                  <a:schemeClr val="tx1">
                    <a:lumMod val="75000"/>
                    <a:lumOff val="25000"/>
                  </a:schemeClr>
                </a:solidFill>
                <a:latin typeface="Arial" panose="020B0604020202020204" pitchFamily="34" charset="0"/>
                <a:cs typeface="Arial" panose="020B0604020202020204" pitchFamily="34" charset="0"/>
              </a:rPr>
              <a:t>, O.D., Pinto, L., &amp; Van der Wee, N.J. (2022). The impact of the prolonged COVID-19 pandemic on stress resilience and mental health: A critical review across waves. </a:t>
            </a:r>
            <a:r>
              <a:rPr lang="en-GB" i="1" dirty="0">
                <a:solidFill>
                  <a:schemeClr val="tx1">
                    <a:lumMod val="75000"/>
                    <a:lumOff val="25000"/>
                  </a:schemeClr>
                </a:solidFill>
                <a:latin typeface="Arial" panose="020B0604020202020204" pitchFamily="34" charset="0"/>
                <a:cs typeface="Arial" panose="020B0604020202020204" pitchFamily="34" charset="0"/>
              </a:rPr>
              <a:t>European </a:t>
            </a:r>
            <a:r>
              <a:rPr lang="en-GB" i="1" dirty="0" err="1">
                <a:solidFill>
                  <a:schemeClr val="tx1">
                    <a:lumMod val="75000"/>
                    <a:lumOff val="25000"/>
                  </a:schemeClr>
                </a:solidFill>
                <a:latin typeface="Arial" panose="020B0604020202020204" pitchFamily="34" charset="0"/>
                <a:cs typeface="Arial" panose="020B0604020202020204" pitchFamily="34" charset="0"/>
              </a:rPr>
              <a:t>Neuropsychopharmacology</a:t>
            </a:r>
            <a:r>
              <a:rPr lang="en-GB" i="1" dirty="0">
                <a:solidFill>
                  <a:schemeClr val="tx1">
                    <a:lumMod val="75000"/>
                    <a:lumOff val="25000"/>
                  </a:schemeClr>
                </a:solidFill>
                <a:latin typeface="Arial" panose="020B0604020202020204" pitchFamily="34" charset="0"/>
                <a:cs typeface="Arial" panose="020B0604020202020204" pitchFamily="34" charset="0"/>
              </a:rPr>
              <a:t>, 55</a:t>
            </a:r>
            <a:r>
              <a:rPr lang="en-GB" dirty="0">
                <a:solidFill>
                  <a:schemeClr val="tx1">
                    <a:lumMod val="75000"/>
                    <a:lumOff val="25000"/>
                  </a:schemeClr>
                </a:solidFill>
                <a:latin typeface="Arial" panose="020B0604020202020204" pitchFamily="34" charset="0"/>
                <a:cs typeface="Arial" panose="020B0604020202020204" pitchFamily="34" charset="0"/>
              </a:rPr>
              <a:t>, 22-83.</a:t>
            </a:r>
          </a:p>
          <a:p>
            <a:pPr algn="just">
              <a:lnSpc>
                <a:spcPts val="2814"/>
              </a:lnSpc>
            </a:pPr>
            <a:endParaRPr lang="en-US" sz="2345" spc="-18" dirty="0">
              <a:solidFill>
                <a:srgbClr val="000000"/>
              </a:solidFill>
              <a:latin typeface="Zen Maru Gothic Bol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500616"/>
            <a:ext cx="18288760" cy="786382"/>
          </a:xfrm>
          <a:custGeom>
            <a:avLst/>
            <a:gdLst/>
            <a:ahLst/>
            <a:cxnLst/>
            <a:rect l="l" t="t" r="r" b="b"/>
            <a:pathLst>
              <a:path w="18288760" h="786382">
                <a:moveTo>
                  <a:pt x="0" y="0"/>
                </a:moveTo>
                <a:lnTo>
                  <a:pt x="18288760" y="0"/>
                </a:lnTo>
                <a:lnTo>
                  <a:pt x="18288760" y="786382"/>
                </a:lnTo>
                <a:lnTo>
                  <a:pt x="0" y="7863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TextBox 3"/>
          <p:cNvSpPr txBox="1"/>
          <p:nvPr/>
        </p:nvSpPr>
        <p:spPr>
          <a:xfrm>
            <a:off x="1066800" y="727558"/>
            <a:ext cx="15041880" cy="638175"/>
          </a:xfrm>
          <a:prstGeom prst="rect">
            <a:avLst/>
          </a:prstGeom>
        </p:spPr>
        <p:txBody>
          <a:bodyPr lIns="0" tIns="0" rIns="0" bIns="0" rtlCol="0" anchor="t">
            <a:spAutoFit/>
          </a:bodyPr>
          <a:lstStyle/>
          <a:p>
            <a:pPr algn="l">
              <a:lnSpc>
                <a:spcPts val="5040"/>
              </a:lnSpc>
            </a:pPr>
            <a:r>
              <a:rPr lang="en-US" sz="4800" b="1" spc="-125" dirty="0">
                <a:solidFill>
                  <a:srgbClr val="000000"/>
                </a:solidFill>
                <a:latin typeface="Arial" panose="020B0604020202020204" pitchFamily="34" charset="0"/>
                <a:cs typeface="Arial" panose="020B0604020202020204" pitchFamily="34" charset="0"/>
              </a:rPr>
              <a:t>References</a:t>
            </a:r>
          </a:p>
        </p:txBody>
      </p:sp>
      <p:sp>
        <p:nvSpPr>
          <p:cNvPr id="4" name="TextBox 4"/>
          <p:cNvSpPr txBox="1"/>
          <p:nvPr/>
        </p:nvSpPr>
        <p:spPr>
          <a:xfrm>
            <a:off x="768268" y="1365733"/>
            <a:ext cx="16752224" cy="8669040"/>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Suleimany, M., </a:t>
            </a:r>
            <a:r>
              <a:rPr lang="en-GB" dirty="0" err="1">
                <a:solidFill>
                  <a:schemeClr val="tx1">
                    <a:lumMod val="75000"/>
                    <a:lumOff val="25000"/>
                  </a:schemeClr>
                </a:solidFill>
                <a:latin typeface="Arial" panose="020B0604020202020204" pitchFamily="34" charset="0"/>
                <a:cs typeface="Arial" panose="020B0604020202020204" pitchFamily="34" charset="0"/>
              </a:rPr>
              <a:t>Mokhtarzadeh</a:t>
            </a:r>
            <a:r>
              <a:rPr lang="en-GB" dirty="0">
                <a:solidFill>
                  <a:schemeClr val="tx1">
                    <a:lumMod val="75000"/>
                    <a:lumOff val="25000"/>
                  </a:schemeClr>
                </a:solidFill>
                <a:latin typeface="Arial" panose="020B0604020202020204" pitchFamily="34" charset="0"/>
                <a:cs typeface="Arial" panose="020B0604020202020204" pitchFamily="34" charset="0"/>
              </a:rPr>
              <a:t>, S., &amp; </a:t>
            </a:r>
            <a:r>
              <a:rPr lang="en-GB" dirty="0" err="1">
                <a:solidFill>
                  <a:schemeClr val="tx1">
                    <a:lumMod val="75000"/>
                    <a:lumOff val="25000"/>
                  </a:schemeClr>
                </a:solidFill>
                <a:latin typeface="Arial" panose="020B0604020202020204" pitchFamily="34" charset="0"/>
                <a:cs typeface="Arial" panose="020B0604020202020204" pitchFamily="34" charset="0"/>
              </a:rPr>
              <a:t>Sharifi</a:t>
            </a:r>
            <a:r>
              <a:rPr lang="en-GB" dirty="0">
                <a:solidFill>
                  <a:schemeClr val="tx1">
                    <a:lumMod val="75000"/>
                    <a:lumOff val="25000"/>
                  </a:schemeClr>
                </a:solidFill>
                <a:latin typeface="Arial" panose="020B0604020202020204" pitchFamily="34" charset="0"/>
                <a:cs typeface="Arial" panose="020B0604020202020204" pitchFamily="34" charset="0"/>
              </a:rPr>
              <a:t>, A. (2022). Community resilience to pandemics: An assessment framework developed based on the review of COVID-19 literature. </a:t>
            </a:r>
            <a:r>
              <a:rPr lang="en-GB" i="1" dirty="0">
                <a:solidFill>
                  <a:schemeClr val="tx1">
                    <a:lumMod val="75000"/>
                    <a:lumOff val="25000"/>
                  </a:schemeClr>
                </a:solidFill>
                <a:latin typeface="Arial" panose="020B0604020202020204" pitchFamily="34" charset="0"/>
                <a:cs typeface="Arial" panose="020B0604020202020204" pitchFamily="34" charset="0"/>
              </a:rPr>
              <a:t>International Journal of Disaster Risk Reduction, 80</a:t>
            </a:r>
            <a:r>
              <a:rPr lang="en-GB" dirty="0">
                <a:solidFill>
                  <a:schemeClr val="tx1">
                    <a:lumMod val="75000"/>
                    <a:lumOff val="25000"/>
                  </a:schemeClr>
                </a:solidFill>
                <a:latin typeface="Arial" panose="020B0604020202020204" pitchFamily="34" charset="0"/>
                <a:cs typeface="Arial" panose="020B0604020202020204" pitchFamily="34" charset="0"/>
              </a:rPr>
              <a:t>, 103248.</a:t>
            </a:r>
          </a:p>
          <a:p>
            <a:pPr marL="285750" indent="-28575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Zhang, N., Yang, S., &amp; </a:t>
            </a:r>
            <a:r>
              <a:rPr lang="en-GB" dirty="0" err="1">
                <a:solidFill>
                  <a:schemeClr val="tx1">
                    <a:lumMod val="75000"/>
                    <a:lumOff val="25000"/>
                  </a:schemeClr>
                </a:solidFill>
                <a:latin typeface="Arial" panose="020B0604020202020204" pitchFamily="34" charset="0"/>
                <a:cs typeface="Arial" panose="020B0604020202020204" pitchFamily="34" charset="0"/>
              </a:rPr>
              <a:t>Jia</a:t>
            </a:r>
            <a:r>
              <a:rPr lang="en-GB" dirty="0">
                <a:solidFill>
                  <a:schemeClr val="tx1">
                    <a:lumMod val="75000"/>
                    <a:lumOff val="25000"/>
                  </a:schemeClr>
                </a:solidFill>
                <a:latin typeface="Arial" panose="020B0604020202020204" pitchFamily="34" charset="0"/>
                <a:cs typeface="Arial" panose="020B0604020202020204" pitchFamily="34" charset="0"/>
              </a:rPr>
              <a:t>, P. (2022). Cultivating resilience during the COVID-19 pandemic: A socioecological perspective. </a:t>
            </a:r>
            <a:r>
              <a:rPr lang="en-GB" i="1" dirty="0">
                <a:solidFill>
                  <a:schemeClr val="tx1">
                    <a:lumMod val="75000"/>
                    <a:lumOff val="25000"/>
                  </a:schemeClr>
                </a:solidFill>
                <a:latin typeface="Arial" panose="020B0604020202020204" pitchFamily="34" charset="0"/>
                <a:cs typeface="Arial" panose="020B0604020202020204" pitchFamily="34" charset="0"/>
              </a:rPr>
              <a:t>Annual Review of Psychology, 73</a:t>
            </a:r>
            <a:r>
              <a:rPr lang="en-GB" dirty="0">
                <a:solidFill>
                  <a:schemeClr val="tx1">
                    <a:lumMod val="75000"/>
                    <a:lumOff val="25000"/>
                  </a:schemeClr>
                </a:solidFill>
                <a:latin typeface="Arial" panose="020B0604020202020204" pitchFamily="34" charset="0"/>
                <a:cs typeface="Arial" panose="020B0604020202020204" pitchFamily="34" charset="0"/>
              </a:rPr>
              <a:t>, 575-598.</a:t>
            </a:r>
          </a:p>
          <a:p>
            <a:pPr marL="285750" indent="-285750" algn="just">
              <a:lnSpc>
                <a:spcPct val="150000"/>
              </a:lnSpc>
              <a:buFont typeface="Arial" panose="020B0604020202020204" pitchFamily="34" charset="0"/>
              <a:buChar char="•"/>
            </a:pPr>
            <a:r>
              <a:rPr lang="en-GB" dirty="0" err="1">
                <a:solidFill>
                  <a:schemeClr val="tx1">
                    <a:lumMod val="75000"/>
                    <a:lumOff val="25000"/>
                  </a:schemeClr>
                </a:solidFill>
                <a:latin typeface="Arial" panose="020B0604020202020204" pitchFamily="34" charset="0"/>
                <a:cs typeface="Arial" panose="020B0604020202020204" pitchFamily="34" charset="0"/>
              </a:rPr>
              <a:t>Silveira</a:t>
            </a:r>
            <a:r>
              <a:rPr lang="en-GB" dirty="0">
                <a:solidFill>
                  <a:schemeClr val="tx1">
                    <a:lumMod val="75000"/>
                    <a:lumOff val="25000"/>
                  </a:schemeClr>
                </a:solidFill>
                <a:latin typeface="Arial" panose="020B0604020202020204" pitchFamily="34" charset="0"/>
                <a:cs typeface="Arial" panose="020B0604020202020204" pitchFamily="34" charset="0"/>
              </a:rPr>
              <a:t>, S., Hecht, M., Matthaeus, H., </a:t>
            </a:r>
            <a:r>
              <a:rPr lang="en-GB" dirty="0" err="1">
                <a:solidFill>
                  <a:schemeClr val="tx1">
                    <a:lumMod val="75000"/>
                    <a:lumOff val="25000"/>
                  </a:schemeClr>
                </a:solidFill>
                <a:latin typeface="Arial" panose="020B0604020202020204" pitchFamily="34" charset="0"/>
                <a:cs typeface="Arial" panose="020B0604020202020204" pitchFamily="34" charset="0"/>
              </a:rPr>
              <a:t>Adli</a:t>
            </a:r>
            <a:r>
              <a:rPr lang="en-GB" dirty="0">
                <a:solidFill>
                  <a:schemeClr val="tx1">
                    <a:lumMod val="75000"/>
                    <a:lumOff val="25000"/>
                  </a:schemeClr>
                </a:solidFill>
                <a:latin typeface="Arial" panose="020B0604020202020204" pitchFamily="34" charset="0"/>
                <a:cs typeface="Arial" panose="020B0604020202020204" pitchFamily="34" charset="0"/>
              </a:rPr>
              <a:t>, M., </a:t>
            </a:r>
            <a:r>
              <a:rPr lang="en-GB" dirty="0" err="1">
                <a:solidFill>
                  <a:schemeClr val="tx1">
                    <a:lumMod val="75000"/>
                    <a:lumOff val="25000"/>
                  </a:schemeClr>
                </a:solidFill>
                <a:latin typeface="Arial" panose="020B0604020202020204" pitchFamily="34" charset="0"/>
                <a:cs typeface="Arial" panose="020B0604020202020204" pitchFamily="34" charset="0"/>
              </a:rPr>
              <a:t>Voelkle</a:t>
            </a:r>
            <a:r>
              <a:rPr lang="en-GB" dirty="0">
                <a:solidFill>
                  <a:schemeClr val="tx1">
                    <a:lumMod val="75000"/>
                    <a:lumOff val="25000"/>
                  </a:schemeClr>
                </a:solidFill>
                <a:latin typeface="Arial" panose="020B0604020202020204" pitchFamily="34" charset="0"/>
                <a:cs typeface="Arial" panose="020B0604020202020204" pitchFamily="34" charset="0"/>
              </a:rPr>
              <a:t>, M.C., &amp; Singer, T. (2022). Coping with the COVID-19 pandemic: perceived changes in psychological vulnerability, resilience and social cohesion before, during and after lockdown. </a:t>
            </a:r>
            <a:r>
              <a:rPr lang="en-GB" i="1" dirty="0">
                <a:solidFill>
                  <a:schemeClr val="tx1">
                    <a:lumMod val="75000"/>
                    <a:lumOff val="25000"/>
                  </a:schemeClr>
                </a:solidFill>
                <a:latin typeface="Arial" panose="020B0604020202020204" pitchFamily="34" charset="0"/>
                <a:cs typeface="Arial" panose="020B0604020202020204" pitchFamily="34" charset="0"/>
              </a:rPr>
              <a:t>International Journal of Environmental Research and Public Health, 19</a:t>
            </a:r>
            <a:r>
              <a:rPr lang="en-GB" dirty="0">
                <a:solidFill>
                  <a:schemeClr val="tx1">
                    <a:lumMod val="75000"/>
                    <a:lumOff val="25000"/>
                  </a:schemeClr>
                </a:solidFill>
                <a:latin typeface="Arial" panose="020B0604020202020204" pitchFamily="34" charset="0"/>
                <a:cs typeface="Arial" panose="020B0604020202020204" pitchFamily="34" charset="0"/>
              </a:rPr>
              <a:t>(6), 3290.</a:t>
            </a:r>
          </a:p>
          <a:p>
            <a:pPr marL="285750" indent="-285750" algn="just">
              <a:lnSpc>
                <a:spcPct val="150000"/>
              </a:lnSpc>
              <a:buFont typeface="Arial" panose="020B0604020202020204" pitchFamily="34" charset="0"/>
              <a:buChar char="•"/>
            </a:pPr>
            <a:r>
              <a:rPr lang="en-GB" dirty="0" err="1">
                <a:solidFill>
                  <a:schemeClr val="tx1">
                    <a:lumMod val="75000"/>
                    <a:lumOff val="25000"/>
                  </a:schemeClr>
                </a:solidFill>
                <a:latin typeface="Arial" panose="020B0604020202020204" pitchFamily="34" charset="0"/>
                <a:cs typeface="Arial" panose="020B0604020202020204" pitchFamily="34" charset="0"/>
              </a:rPr>
              <a:t>Gustafsson</a:t>
            </a:r>
            <a:r>
              <a:rPr lang="en-GB" dirty="0">
                <a:solidFill>
                  <a:schemeClr val="tx1">
                    <a:lumMod val="75000"/>
                    <a:lumOff val="25000"/>
                  </a:schemeClr>
                </a:solidFill>
                <a:latin typeface="Arial" panose="020B0604020202020204" pitchFamily="34" charset="0"/>
                <a:cs typeface="Arial" panose="020B0604020202020204" pitchFamily="34" charset="0"/>
              </a:rPr>
              <a:t>, P.E., Nilsson, I., &amp; San Sebastian, M. (2022). Venerable vulnerability or remarkable resilience? A prospective study of the impact of the first wave of the COVID-19 pandemic and quarantine measures on loneliness in Swedish older adults with home care. </a:t>
            </a:r>
            <a:r>
              <a:rPr lang="en-GB" i="1" dirty="0">
                <a:solidFill>
                  <a:schemeClr val="tx1">
                    <a:lumMod val="75000"/>
                    <a:lumOff val="25000"/>
                  </a:schemeClr>
                </a:solidFill>
                <a:latin typeface="Arial" panose="020B0604020202020204" pitchFamily="34" charset="0"/>
                <a:cs typeface="Arial" panose="020B0604020202020204" pitchFamily="34" charset="0"/>
              </a:rPr>
              <a:t>BMJ Open, 12</a:t>
            </a:r>
            <a:r>
              <a:rPr lang="en-GB" dirty="0">
                <a:solidFill>
                  <a:schemeClr val="tx1">
                    <a:lumMod val="75000"/>
                    <a:lumOff val="25000"/>
                  </a:schemeClr>
                </a:solidFill>
                <a:latin typeface="Arial" panose="020B0604020202020204" pitchFamily="34" charset="0"/>
                <a:cs typeface="Arial" panose="020B0604020202020204" pitchFamily="34" charset="0"/>
              </a:rPr>
              <a:t>(5), e060209.</a:t>
            </a:r>
          </a:p>
          <a:p>
            <a:pPr marL="285750" indent="-285750" algn="just">
              <a:lnSpc>
                <a:spcPct val="150000"/>
              </a:lnSpc>
              <a:buFont typeface="Arial" panose="020B0604020202020204" pitchFamily="34" charset="0"/>
              <a:buChar char="•"/>
            </a:pPr>
            <a:r>
              <a:rPr lang="en-GB" dirty="0" err="1">
                <a:solidFill>
                  <a:schemeClr val="tx1">
                    <a:lumMod val="75000"/>
                    <a:lumOff val="25000"/>
                  </a:schemeClr>
                </a:solidFill>
                <a:latin typeface="Arial" panose="020B0604020202020204" pitchFamily="34" charset="0"/>
                <a:cs typeface="Arial" panose="020B0604020202020204" pitchFamily="34" charset="0"/>
              </a:rPr>
              <a:t>Jeamjitvibool</a:t>
            </a:r>
            <a:r>
              <a:rPr lang="en-GB" dirty="0">
                <a:solidFill>
                  <a:schemeClr val="tx1">
                    <a:lumMod val="75000"/>
                    <a:lumOff val="25000"/>
                  </a:schemeClr>
                </a:solidFill>
                <a:latin typeface="Arial" panose="020B0604020202020204" pitchFamily="34" charset="0"/>
                <a:cs typeface="Arial" panose="020B0604020202020204" pitchFamily="34" charset="0"/>
              </a:rPr>
              <a:t>, T., </a:t>
            </a:r>
            <a:r>
              <a:rPr lang="en-GB" dirty="0" err="1">
                <a:solidFill>
                  <a:schemeClr val="tx1">
                    <a:lumMod val="75000"/>
                    <a:lumOff val="25000"/>
                  </a:schemeClr>
                </a:solidFill>
                <a:latin typeface="Arial" panose="020B0604020202020204" pitchFamily="34" charset="0"/>
                <a:cs typeface="Arial" panose="020B0604020202020204" pitchFamily="34" charset="0"/>
              </a:rPr>
              <a:t>Duangchan</a:t>
            </a:r>
            <a:r>
              <a:rPr lang="en-GB" dirty="0">
                <a:solidFill>
                  <a:schemeClr val="tx1">
                    <a:lumMod val="75000"/>
                    <a:lumOff val="25000"/>
                  </a:schemeClr>
                </a:solidFill>
                <a:latin typeface="Arial" panose="020B0604020202020204" pitchFamily="34" charset="0"/>
                <a:cs typeface="Arial" panose="020B0604020202020204" pitchFamily="34" charset="0"/>
              </a:rPr>
              <a:t>, C., </a:t>
            </a:r>
            <a:r>
              <a:rPr lang="en-GB" dirty="0" err="1">
                <a:solidFill>
                  <a:schemeClr val="tx1">
                    <a:lumMod val="75000"/>
                    <a:lumOff val="25000"/>
                  </a:schemeClr>
                </a:solidFill>
                <a:latin typeface="Arial" panose="020B0604020202020204" pitchFamily="34" charset="0"/>
                <a:cs typeface="Arial" panose="020B0604020202020204" pitchFamily="34" charset="0"/>
              </a:rPr>
              <a:t>Mousa</a:t>
            </a:r>
            <a:r>
              <a:rPr lang="en-GB" dirty="0">
                <a:solidFill>
                  <a:schemeClr val="tx1">
                    <a:lumMod val="75000"/>
                    <a:lumOff val="25000"/>
                  </a:schemeClr>
                </a:solidFill>
                <a:latin typeface="Arial" panose="020B0604020202020204" pitchFamily="34" charset="0"/>
                <a:cs typeface="Arial" panose="020B0604020202020204" pitchFamily="34" charset="0"/>
              </a:rPr>
              <a:t>, A., &amp; </a:t>
            </a:r>
            <a:r>
              <a:rPr lang="en-GB" dirty="0" err="1">
                <a:solidFill>
                  <a:schemeClr val="tx1">
                    <a:lumMod val="75000"/>
                    <a:lumOff val="25000"/>
                  </a:schemeClr>
                </a:solidFill>
                <a:latin typeface="Arial" panose="020B0604020202020204" pitchFamily="34" charset="0"/>
                <a:cs typeface="Arial" panose="020B0604020202020204" pitchFamily="34" charset="0"/>
              </a:rPr>
              <a:t>Mahikul</a:t>
            </a:r>
            <a:r>
              <a:rPr lang="en-GB" dirty="0">
                <a:solidFill>
                  <a:schemeClr val="tx1">
                    <a:lumMod val="75000"/>
                    <a:lumOff val="25000"/>
                  </a:schemeClr>
                </a:solidFill>
                <a:latin typeface="Arial" panose="020B0604020202020204" pitchFamily="34" charset="0"/>
                <a:cs typeface="Arial" panose="020B0604020202020204" pitchFamily="34" charset="0"/>
              </a:rPr>
              <a:t>, W. (2022). The association between resilience and psychological distress during the COVID-19 pandemic: A systematic review and meta-analysis. </a:t>
            </a:r>
            <a:r>
              <a:rPr lang="en-GB" i="1" dirty="0">
                <a:solidFill>
                  <a:schemeClr val="tx1">
                    <a:lumMod val="75000"/>
                    <a:lumOff val="25000"/>
                  </a:schemeClr>
                </a:solidFill>
                <a:latin typeface="Arial" panose="020B0604020202020204" pitchFamily="34" charset="0"/>
                <a:cs typeface="Arial" panose="020B0604020202020204" pitchFamily="34" charset="0"/>
              </a:rPr>
              <a:t>International Journal of Environmental Research and Public Health, 19</a:t>
            </a:r>
            <a:r>
              <a:rPr lang="en-GB" dirty="0">
                <a:solidFill>
                  <a:schemeClr val="tx1">
                    <a:lumMod val="75000"/>
                    <a:lumOff val="25000"/>
                  </a:schemeClr>
                </a:solidFill>
                <a:latin typeface="Arial" panose="020B0604020202020204" pitchFamily="34" charset="0"/>
                <a:cs typeface="Arial" panose="020B0604020202020204" pitchFamily="34" charset="0"/>
              </a:rPr>
              <a:t>(22), 14854.</a:t>
            </a:r>
          </a:p>
          <a:p>
            <a:pPr marL="285750" indent="-28575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Baum, M.K., </a:t>
            </a:r>
            <a:r>
              <a:rPr lang="en-GB" dirty="0" err="1">
                <a:solidFill>
                  <a:schemeClr val="tx1">
                    <a:lumMod val="75000"/>
                    <a:lumOff val="25000"/>
                  </a:schemeClr>
                </a:solidFill>
                <a:latin typeface="Arial" panose="020B0604020202020204" pitchFamily="34" charset="0"/>
                <a:cs typeface="Arial" panose="020B0604020202020204" pitchFamily="34" charset="0"/>
              </a:rPr>
              <a:t>Tamargo</a:t>
            </a:r>
            <a:r>
              <a:rPr lang="en-GB" dirty="0">
                <a:solidFill>
                  <a:schemeClr val="tx1">
                    <a:lumMod val="75000"/>
                    <a:lumOff val="25000"/>
                  </a:schemeClr>
                </a:solidFill>
                <a:latin typeface="Arial" panose="020B0604020202020204" pitchFamily="34" charset="0"/>
                <a:cs typeface="Arial" panose="020B0604020202020204" pitchFamily="34" charset="0"/>
              </a:rPr>
              <a:t>, J.A., Diaz-Martinez, J., Delgado-</a:t>
            </a:r>
            <a:r>
              <a:rPr lang="en-GB" dirty="0" err="1">
                <a:solidFill>
                  <a:schemeClr val="tx1">
                    <a:lumMod val="75000"/>
                    <a:lumOff val="25000"/>
                  </a:schemeClr>
                </a:solidFill>
                <a:latin typeface="Arial" panose="020B0604020202020204" pitchFamily="34" charset="0"/>
                <a:cs typeface="Arial" panose="020B0604020202020204" pitchFamily="34" charset="0"/>
              </a:rPr>
              <a:t>Enciso</a:t>
            </a:r>
            <a:r>
              <a:rPr lang="en-GB" dirty="0">
                <a:solidFill>
                  <a:schemeClr val="tx1">
                    <a:lumMod val="75000"/>
                    <a:lumOff val="25000"/>
                  </a:schemeClr>
                </a:solidFill>
                <a:latin typeface="Arial" panose="020B0604020202020204" pitchFamily="34" charset="0"/>
                <a:cs typeface="Arial" panose="020B0604020202020204" pitchFamily="34" charset="0"/>
              </a:rPr>
              <a:t>, I., Meade, C.S., Kirk, G.D., Mehta, S.H., Moore, R., </a:t>
            </a:r>
            <a:r>
              <a:rPr lang="en-GB" dirty="0" err="1">
                <a:solidFill>
                  <a:schemeClr val="tx1">
                    <a:lumMod val="75000"/>
                    <a:lumOff val="25000"/>
                  </a:schemeClr>
                </a:solidFill>
                <a:latin typeface="Arial" panose="020B0604020202020204" pitchFamily="34" charset="0"/>
                <a:cs typeface="Arial" panose="020B0604020202020204" pitchFamily="34" charset="0"/>
              </a:rPr>
              <a:t>Kipke</a:t>
            </a:r>
            <a:r>
              <a:rPr lang="en-GB" dirty="0">
                <a:solidFill>
                  <a:schemeClr val="tx1">
                    <a:lumMod val="75000"/>
                    <a:lumOff val="25000"/>
                  </a:schemeClr>
                </a:solidFill>
                <a:latin typeface="Arial" panose="020B0604020202020204" pitchFamily="34" charset="0"/>
                <a:cs typeface="Arial" panose="020B0604020202020204" pitchFamily="34" charset="0"/>
              </a:rPr>
              <a:t>, M.D., </a:t>
            </a:r>
            <a:r>
              <a:rPr lang="en-GB" dirty="0" err="1">
                <a:solidFill>
                  <a:schemeClr val="tx1">
                    <a:lumMod val="75000"/>
                    <a:lumOff val="25000"/>
                  </a:schemeClr>
                </a:solidFill>
                <a:latin typeface="Arial" panose="020B0604020202020204" pitchFamily="34" charset="0"/>
                <a:cs typeface="Arial" panose="020B0604020202020204" pitchFamily="34" charset="0"/>
              </a:rPr>
              <a:t>Shoptaw</a:t>
            </a:r>
            <a:r>
              <a:rPr lang="en-GB" dirty="0">
                <a:solidFill>
                  <a:schemeClr val="tx1">
                    <a:lumMod val="75000"/>
                    <a:lumOff val="25000"/>
                  </a:schemeClr>
                </a:solidFill>
                <a:latin typeface="Arial" panose="020B0604020202020204" pitchFamily="34" charset="0"/>
                <a:cs typeface="Arial" panose="020B0604020202020204" pitchFamily="34" charset="0"/>
              </a:rPr>
              <a:t>, S.J., &amp; </a:t>
            </a:r>
            <a:r>
              <a:rPr lang="en-GB" dirty="0" err="1">
                <a:solidFill>
                  <a:schemeClr val="tx1">
                    <a:lumMod val="75000"/>
                    <a:lumOff val="25000"/>
                  </a:schemeClr>
                </a:solidFill>
                <a:latin typeface="Arial" panose="020B0604020202020204" pitchFamily="34" charset="0"/>
                <a:cs typeface="Arial" panose="020B0604020202020204" pitchFamily="34" charset="0"/>
              </a:rPr>
              <a:t>Mustanski</a:t>
            </a:r>
            <a:r>
              <a:rPr lang="en-GB" dirty="0">
                <a:solidFill>
                  <a:schemeClr val="tx1">
                    <a:lumMod val="75000"/>
                    <a:lumOff val="25000"/>
                  </a:schemeClr>
                </a:solidFill>
                <a:latin typeface="Arial" panose="020B0604020202020204" pitchFamily="34" charset="0"/>
                <a:cs typeface="Arial" panose="020B0604020202020204" pitchFamily="34" charset="0"/>
              </a:rPr>
              <a:t>, B. (2022). HIV, psychological resilience, and substance misuse during the COVID-19 pandemic: A multi-cohort study. </a:t>
            </a:r>
            <a:r>
              <a:rPr lang="en-GB" i="1" dirty="0">
                <a:solidFill>
                  <a:schemeClr val="tx1">
                    <a:lumMod val="75000"/>
                    <a:lumOff val="25000"/>
                  </a:schemeClr>
                </a:solidFill>
                <a:latin typeface="Arial" panose="020B0604020202020204" pitchFamily="34" charset="0"/>
                <a:cs typeface="Arial" panose="020B0604020202020204" pitchFamily="34" charset="0"/>
              </a:rPr>
              <a:t>Drug and Alcohol Dependence, 231</a:t>
            </a:r>
            <a:r>
              <a:rPr lang="en-GB" dirty="0">
                <a:solidFill>
                  <a:schemeClr val="tx1">
                    <a:lumMod val="75000"/>
                    <a:lumOff val="25000"/>
                  </a:schemeClr>
                </a:solidFill>
                <a:latin typeface="Arial" panose="020B0604020202020204" pitchFamily="34" charset="0"/>
                <a:cs typeface="Arial" panose="020B0604020202020204" pitchFamily="34" charset="0"/>
              </a:rPr>
              <a:t>, 109230.</a:t>
            </a:r>
          </a:p>
          <a:p>
            <a:pPr marL="285750" indent="-28575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Shi, C., Liao, L., Li, H., &amp; Su, Z. (2022). Which urban communities are susceptible to COVID-19? An empirical study through the lens of community resilience. </a:t>
            </a:r>
            <a:r>
              <a:rPr lang="en-GB" i="1" dirty="0">
                <a:solidFill>
                  <a:schemeClr val="tx1">
                    <a:lumMod val="75000"/>
                    <a:lumOff val="25000"/>
                  </a:schemeClr>
                </a:solidFill>
                <a:latin typeface="Arial" panose="020B0604020202020204" pitchFamily="34" charset="0"/>
                <a:cs typeface="Arial" panose="020B0604020202020204" pitchFamily="34" charset="0"/>
              </a:rPr>
              <a:t>BMC Public Health, 22</a:t>
            </a:r>
            <a:r>
              <a:rPr lang="en-GB" dirty="0">
                <a:solidFill>
                  <a:schemeClr val="tx1">
                    <a:lumMod val="75000"/>
                    <a:lumOff val="25000"/>
                  </a:schemeClr>
                </a:solidFill>
                <a:latin typeface="Arial" panose="020B0604020202020204" pitchFamily="34" charset="0"/>
                <a:cs typeface="Arial" panose="020B0604020202020204" pitchFamily="34" charset="0"/>
              </a:rPr>
              <a:t>(1), 70.</a:t>
            </a:r>
          </a:p>
          <a:p>
            <a:pPr marL="285750" indent="-285750" algn="just">
              <a:lnSpc>
                <a:spcPct val="150000"/>
              </a:lnSpc>
              <a:buFont typeface="Arial" panose="020B0604020202020204" pitchFamily="34" charset="0"/>
              <a:buChar char="•"/>
            </a:pPr>
            <a:r>
              <a:rPr lang="en-GB" dirty="0" err="1">
                <a:solidFill>
                  <a:schemeClr val="tx1">
                    <a:lumMod val="75000"/>
                    <a:lumOff val="25000"/>
                  </a:schemeClr>
                </a:solidFill>
                <a:latin typeface="Arial" panose="020B0604020202020204" pitchFamily="34" charset="0"/>
                <a:cs typeface="Arial" panose="020B0604020202020204" pitchFamily="34" charset="0"/>
              </a:rPr>
              <a:t>Fernández</a:t>
            </a:r>
            <a:r>
              <a:rPr lang="en-GB" dirty="0">
                <a:solidFill>
                  <a:schemeClr val="tx1">
                    <a:lumMod val="75000"/>
                    <a:lumOff val="25000"/>
                  </a:schemeClr>
                </a:solidFill>
                <a:latin typeface="Arial" panose="020B0604020202020204" pitchFamily="34" charset="0"/>
                <a:cs typeface="Arial" panose="020B0604020202020204" pitchFamily="34" charset="0"/>
              </a:rPr>
              <a:t>, R.S., </a:t>
            </a:r>
            <a:r>
              <a:rPr lang="en-GB" dirty="0" err="1">
                <a:solidFill>
                  <a:schemeClr val="tx1">
                    <a:lumMod val="75000"/>
                    <a:lumOff val="25000"/>
                  </a:schemeClr>
                </a:solidFill>
                <a:latin typeface="Arial" panose="020B0604020202020204" pitchFamily="34" charset="0"/>
                <a:cs typeface="Arial" panose="020B0604020202020204" pitchFamily="34" charset="0"/>
              </a:rPr>
              <a:t>Crivelli</a:t>
            </a:r>
            <a:r>
              <a:rPr lang="en-GB" dirty="0">
                <a:solidFill>
                  <a:schemeClr val="tx1">
                    <a:lumMod val="75000"/>
                    <a:lumOff val="25000"/>
                  </a:schemeClr>
                </a:solidFill>
                <a:latin typeface="Arial" panose="020B0604020202020204" pitchFamily="34" charset="0"/>
                <a:cs typeface="Arial" panose="020B0604020202020204" pitchFamily="34" charset="0"/>
              </a:rPr>
              <a:t>, L., </a:t>
            </a:r>
            <a:r>
              <a:rPr lang="en-GB" dirty="0" err="1">
                <a:solidFill>
                  <a:schemeClr val="tx1">
                    <a:lumMod val="75000"/>
                    <a:lumOff val="25000"/>
                  </a:schemeClr>
                </a:solidFill>
                <a:latin typeface="Arial" panose="020B0604020202020204" pitchFamily="34" charset="0"/>
                <a:cs typeface="Arial" panose="020B0604020202020204" pitchFamily="34" charset="0"/>
              </a:rPr>
              <a:t>Guimet</a:t>
            </a:r>
            <a:r>
              <a:rPr lang="en-GB" dirty="0">
                <a:solidFill>
                  <a:schemeClr val="tx1">
                    <a:lumMod val="75000"/>
                    <a:lumOff val="25000"/>
                  </a:schemeClr>
                </a:solidFill>
                <a:latin typeface="Arial" panose="020B0604020202020204" pitchFamily="34" charset="0"/>
                <a:cs typeface="Arial" panose="020B0604020202020204" pitchFamily="34" charset="0"/>
              </a:rPr>
              <a:t>, N.M., Allegri, R.F., </a:t>
            </a:r>
            <a:r>
              <a:rPr lang="en-GB" dirty="0" err="1">
                <a:solidFill>
                  <a:schemeClr val="tx1">
                    <a:lumMod val="75000"/>
                    <a:lumOff val="25000"/>
                  </a:schemeClr>
                </a:solidFill>
                <a:latin typeface="Arial" panose="020B0604020202020204" pitchFamily="34" charset="0"/>
                <a:cs typeface="Arial" panose="020B0604020202020204" pitchFamily="34" charset="0"/>
              </a:rPr>
              <a:t>Picco</a:t>
            </a:r>
            <a:r>
              <a:rPr lang="en-GB" dirty="0">
                <a:solidFill>
                  <a:schemeClr val="tx1">
                    <a:lumMod val="75000"/>
                    <a:lumOff val="25000"/>
                  </a:schemeClr>
                </a:solidFill>
                <a:latin typeface="Arial" panose="020B0604020202020204" pitchFamily="34" charset="0"/>
                <a:cs typeface="Arial" panose="020B0604020202020204" pitchFamily="34" charset="0"/>
              </a:rPr>
              <a:t>, S., &amp; </a:t>
            </a:r>
            <a:r>
              <a:rPr lang="en-GB" dirty="0" err="1">
                <a:solidFill>
                  <a:schemeClr val="tx1">
                    <a:lumMod val="75000"/>
                    <a:lumOff val="25000"/>
                  </a:schemeClr>
                </a:solidFill>
                <a:latin typeface="Arial" panose="020B0604020202020204" pitchFamily="34" charset="0"/>
                <a:cs typeface="Arial" panose="020B0604020202020204" pitchFamily="34" charset="0"/>
              </a:rPr>
              <a:t>Pedreira</a:t>
            </a:r>
            <a:r>
              <a:rPr lang="en-GB" dirty="0">
                <a:solidFill>
                  <a:schemeClr val="tx1">
                    <a:lumMod val="75000"/>
                    <a:lumOff val="25000"/>
                  </a:schemeClr>
                </a:solidFill>
                <a:latin typeface="Arial" panose="020B0604020202020204" pitchFamily="34" charset="0"/>
                <a:cs typeface="Arial" panose="020B0604020202020204" pitchFamily="34" charset="0"/>
              </a:rPr>
              <a:t>, M.E. (2022). Psychological distress and mental health trajectories during the COVID-19 pandemic in Argentina: a longitudinal study. </a:t>
            </a:r>
            <a:r>
              <a:rPr lang="en-GB" i="1" dirty="0">
                <a:solidFill>
                  <a:schemeClr val="tx1">
                    <a:lumMod val="75000"/>
                    <a:lumOff val="25000"/>
                  </a:schemeClr>
                </a:solidFill>
                <a:latin typeface="Arial" panose="020B0604020202020204" pitchFamily="34" charset="0"/>
                <a:cs typeface="Arial" panose="020B0604020202020204" pitchFamily="34" charset="0"/>
              </a:rPr>
              <a:t>Scientific Reports, 12</a:t>
            </a:r>
            <a:r>
              <a:rPr lang="en-GB" dirty="0">
                <a:solidFill>
                  <a:schemeClr val="tx1">
                    <a:lumMod val="75000"/>
                    <a:lumOff val="25000"/>
                  </a:schemeClr>
                </a:solidFill>
                <a:latin typeface="Arial" panose="020B0604020202020204" pitchFamily="34" charset="0"/>
                <a:cs typeface="Arial" panose="020B0604020202020204" pitchFamily="34" charset="0"/>
              </a:rPr>
              <a:t>(1), 5632.</a:t>
            </a:r>
          </a:p>
          <a:p>
            <a:pPr marL="285750" indent="-285750" algn="just">
              <a:lnSpc>
                <a:spcPct val="150000"/>
              </a:lnSpc>
              <a:buFont typeface="Arial" panose="020B0604020202020204" pitchFamily="34" charset="0"/>
              <a:buChar char="•"/>
            </a:pPr>
            <a:r>
              <a:rPr lang="en-GB" dirty="0" err="1">
                <a:solidFill>
                  <a:schemeClr val="tx1">
                    <a:lumMod val="75000"/>
                    <a:lumOff val="25000"/>
                  </a:schemeClr>
                </a:solidFill>
                <a:latin typeface="Arial" panose="020B0604020202020204" pitchFamily="34" charset="0"/>
                <a:cs typeface="Arial" panose="020B0604020202020204" pitchFamily="34" charset="0"/>
              </a:rPr>
              <a:t>Forycka</a:t>
            </a:r>
            <a:r>
              <a:rPr lang="en-GB" dirty="0">
                <a:solidFill>
                  <a:schemeClr val="tx1">
                    <a:lumMod val="75000"/>
                    <a:lumOff val="25000"/>
                  </a:schemeClr>
                </a:solidFill>
                <a:latin typeface="Arial" panose="020B0604020202020204" pitchFamily="34" charset="0"/>
                <a:cs typeface="Arial" panose="020B0604020202020204" pitchFamily="34" charset="0"/>
              </a:rPr>
              <a:t>, J., </a:t>
            </a:r>
            <a:r>
              <a:rPr lang="en-GB" dirty="0" err="1">
                <a:solidFill>
                  <a:schemeClr val="tx1">
                    <a:lumMod val="75000"/>
                    <a:lumOff val="25000"/>
                  </a:schemeClr>
                </a:solidFill>
                <a:latin typeface="Arial" panose="020B0604020202020204" pitchFamily="34" charset="0"/>
                <a:cs typeface="Arial" panose="020B0604020202020204" pitchFamily="34" charset="0"/>
              </a:rPr>
              <a:t>Pawłowicz-Szlarska</a:t>
            </a:r>
            <a:r>
              <a:rPr lang="en-GB" dirty="0">
                <a:solidFill>
                  <a:schemeClr val="tx1">
                    <a:lumMod val="75000"/>
                    <a:lumOff val="25000"/>
                  </a:schemeClr>
                </a:solidFill>
                <a:latin typeface="Arial" panose="020B0604020202020204" pitchFamily="34" charset="0"/>
                <a:cs typeface="Arial" panose="020B0604020202020204" pitchFamily="34" charset="0"/>
              </a:rPr>
              <a:t>, E., </a:t>
            </a:r>
            <a:r>
              <a:rPr lang="en-GB" dirty="0" err="1">
                <a:solidFill>
                  <a:schemeClr val="tx1">
                    <a:lumMod val="75000"/>
                    <a:lumOff val="25000"/>
                  </a:schemeClr>
                </a:solidFill>
                <a:latin typeface="Arial" panose="020B0604020202020204" pitchFamily="34" charset="0"/>
                <a:cs typeface="Arial" panose="020B0604020202020204" pitchFamily="34" charset="0"/>
              </a:rPr>
              <a:t>Burczyńska</a:t>
            </a:r>
            <a:r>
              <a:rPr lang="en-GB" dirty="0">
                <a:solidFill>
                  <a:schemeClr val="tx1">
                    <a:lumMod val="75000"/>
                    <a:lumOff val="25000"/>
                  </a:schemeClr>
                </a:solidFill>
                <a:latin typeface="Arial" panose="020B0604020202020204" pitchFamily="34" charset="0"/>
                <a:cs typeface="Arial" panose="020B0604020202020204" pitchFamily="34" charset="0"/>
              </a:rPr>
              <a:t>, A., </a:t>
            </a:r>
            <a:r>
              <a:rPr lang="en-GB" dirty="0" err="1">
                <a:solidFill>
                  <a:schemeClr val="tx1">
                    <a:lumMod val="75000"/>
                    <a:lumOff val="25000"/>
                  </a:schemeClr>
                </a:solidFill>
                <a:latin typeface="Arial" panose="020B0604020202020204" pitchFamily="34" charset="0"/>
                <a:cs typeface="Arial" panose="020B0604020202020204" pitchFamily="34" charset="0"/>
              </a:rPr>
              <a:t>Cegielska</a:t>
            </a:r>
            <a:r>
              <a:rPr lang="en-GB" dirty="0">
                <a:solidFill>
                  <a:schemeClr val="tx1">
                    <a:lumMod val="75000"/>
                    <a:lumOff val="25000"/>
                  </a:schemeClr>
                </a:solidFill>
                <a:latin typeface="Arial" panose="020B0604020202020204" pitchFamily="34" charset="0"/>
                <a:cs typeface="Arial" panose="020B0604020202020204" pitchFamily="34" charset="0"/>
              </a:rPr>
              <a:t>, N., </a:t>
            </a:r>
            <a:r>
              <a:rPr lang="en-GB" dirty="0" err="1">
                <a:solidFill>
                  <a:schemeClr val="tx1">
                    <a:lumMod val="75000"/>
                    <a:lumOff val="25000"/>
                  </a:schemeClr>
                </a:solidFill>
                <a:latin typeface="Arial" panose="020B0604020202020204" pitchFamily="34" charset="0"/>
                <a:cs typeface="Arial" panose="020B0604020202020204" pitchFamily="34" charset="0"/>
              </a:rPr>
              <a:t>Harendarz</a:t>
            </a:r>
            <a:r>
              <a:rPr lang="en-GB" dirty="0">
                <a:solidFill>
                  <a:schemeClr val="tx1">
                    <a:lumMod val="75000"/>
                    <a:lumOff val="25000"/>
                  </a:schemeClr>
                </a:solidFill>
                <a:latin typeface="Arial" panose="020B0604020202020204" pitchFamily="34" charset="0"/>
                <a:cs typeface="Arial" panose="020B0604020202020204" pitchFamily="34" charset="0"/>
              </a:rPr>
              <a:t>, K., &amp; </a:t>
            </a:r>
            <a:r>
              <a:rPr lang="en-GB" dirty="0" err="1">
                <a:solidFill>
                  <a:schemeClr val="tx1">
                    <a:lumMod val="75000"/>
                    <a:lumOff val="25000"/>
                  </a:schemeClr>
                </a:solidFill>
                <a:latin typeface="Arial" panose="020B0604020202020204" pitchFamily="34" charset="0"/>
                <a:cs typeface="Arial" panose="020B0604020202020204" pitchFamily="34" charset="0"/>
              </a:rPr>
              <a:t>Nowicki</a:t>
            </a:r>
            <a:r>
              <a:rPr lang="en-GB" dirty="0">
                <a:solidFill>
                  <a:schemeClr val="tx1">
                    <a:lumMod val="75000"/>
                    <a:lumOff val="25000"/>
                  </a:schemeClr>
                </a:solidFill>
                <a:latin typeface="Arial" panose="020B0604020202020204" pitchFamily="34" charset="0"/>
                <a:cs typeface="Arial" panose="020B0604020202020204" pitchFamily="34" charset="0"/>
              </a:rPr>
              <a:t>, M. (2022). Polish medical students facing the pandemic—Assessment of resilience, well-being, and burnout in the COVID-19 era. </a:t>
            </a:r>
            <a:r>
              <a:rPr lang="en-GB" i="1" dirty="0" err="1">
                <a:solidFill>
                  <a:schemeClr val="tx1">
                    <a:lumMod val="75000"/>
                    <a:lumOff val="25000"/>
                  </a:schemeClr>
                </a:solidFill>
                <a:latin typeface="Arial" panose="020B0604020202020204" pitchFamily="34" charset="0"/>
                <a:cs typeface="Arial" panose="020B0604020202020204" pitchFamily="34" charset="0"/>
              </a:rPr>
              <a:t>PLoS</a:t>
            </a:r>
            <a:r>
              <a:rPr lang="en-GB" i="1" dirty="0">
                <a:solidFill>
                  <a:schemeClr val="tx1">
                    <a:lumMod val="75000"/>
                    <a:lumOff val="25000"/>
                  </a:schemeClr>
                </a:solidFill>
                <a:latin typeface="Arial" panose="020B0604020202020204" pitchFamily="34" charset="0"/>
                <a:cs typeface="Arial" panose="020B0604020202020204" pitchFamily="34" charset="0"/>
              </a:rPr>
              <a:t> One, 17</a:t>
            </a:r>
            <a:r>
              <a:rPr lang="en-GB" dirty="0">
                <a:solidFill>
                  <a:schemeClr val="tx1">
                    <a:lumMod val="75000"/>
                    <a:lumOff val="25000"/>
                  </a:schemeClr>
                </a:solidFill>
                <a:latin typeface="Arial" panose="020B0604020202020204" pitchFamily="34" charset="0"/>
                <a:cs typeface="Arial" panose="020B0604020202020204" pitchFamily="34" charset="0"/>
              </a:rPr>
              <a:t>(1), e0261652.</a:t>
            </a:r>
          </a:p>
          <a:p>
            <a:pPr marL="285750" indent="-28575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Kumar, R., Singh, A., &amp; </a:t>
            </a:r>
            <a:r>
              <a:rPr lang="en-GB" dirty="0" err="1">
                <a:solidFill>
                  <a:schemeClr val="tx1">
                    <a:lumMod val="75000"/>
                    <a:lumOff val="25000"/>
                  </a:schemeClr>
                </a:solidFill>
                <a:latin typeface="Arial" panose="020B0604020202020204" pitchFamily="34" charset="0"/>
                <a:cs typeface="Arial" panose="020B0604020202020204" pitchFamily="34" charset="0"/>
              </a:rPr>
              <a:t>Pagali</a:t>
            </a:r>
            <a:r>
              <a:rPr lang="en-GB" dirty="0">
                <a:solidFill>
                  <a:schemeClr val="tx1">
                    <a:lumMod val="75000"/>
                    <a:lumOff val="25000"/>
                  </a:schemeClr>
                </a:solidFill>
                <a:latin typeface="Arial" panose="020B0604020202020204" pitchFamily="34" charset="0"/>
                <a:cs typeface="Arial" panose="020B0604020202020204" pitchFamily="34" charset="0"/>
              </a:rPr>
              <a:t>, S. (2022). A review study on the trends of psychological challenges, coping ways, and public support during the COVID-19 pandemic in the vulnerable populations in the United States. </a:t>
            </a:r>
            <a:r>
              <a:rPr lang="en-GB" i="1" dirty="0">
                <a:solidFill>
                  <a:schemeClr val="tx1">
                    <a:lumMod val="75000"/>
                    <a:lumOff val="25000"/>
                  </a:schemeClr>
                </a:solidFill>
                <a:latin typeface="Arial" panose="020B0604020202020204" pitchFamily="34" charset="0"/>
                <a:cs typeface="Arial" panose="020B0604020202020204" pitchFamily="34" charset="0"/>
              </a:rPr>
              <a:t>Frontiers in Psychiatry, 13</a:t>
            </a:r>
            <a:r>
              <a:rPr lang="en-GB" dirty="0">
                <a:solidFill>
                  <a:schemeClr val="tx1">
                    <a:lumMod val="75000"/>
                    <a:lumOff val="25000"/>
                  </a:schemeClr>
                </a:solidFill>
                <a:latin typeface="Arial" panose="020B0604020202020204" pitchFamily="34" charset="0"/>
                <a:cs typeface="Arial" panose="020B0604020202020204" pitchFamily="34" charset="0"/>
              </a:rPr>
              <a:t>, 920581.</a:t>
            </a:r>
          </a:p>
          <a:p>
            <a:pPr algn="just">
              <a:lnSpc>
                <a:spcPts val="2814"/>
              </a:lnSpc>
            </a:pPr>
            <a:endParaRPr lang="en-US" sz="2345" spc="-18" dirty="0">
              <a:solidFill>
                <a:srgbClr val="000000"/>
              </a:solidFill>
              <a:latin typeface="Zen Maru Gothic Bold"/>
            </a:endParaRPr>
          </a:p>
        </p:txBody>
      </p:sp>
    </p:spTree>
    <p:extLst>
      <p:ext uri="{BB962C8B-B14F-4D97-AF65-F5344CB8AC3E}">
        <p14:creationId xmlns:p14="http://schemas.microsoft.com/office/powerpoint/2010/main" val="929949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500616"/>
            <a:ext cx="18288760" cy="786382"/>
          </a:xfrm>
          <a:custGeom>
            <a:avLst/>
            <a:gdLst/>
            <a:ahLst/>
            <a:cxnLst/>
            <a:rect l="l" t="t" r="r" b="b"/>
            <a:pathLst>
              <a:path w="18288760" h="786382">
                <a:moveTo>
                  <a:pt x="0" y="0"/>
                </a:moveTo>
                <a:lnTo>
                  <a:pt x="18288760" y="0"/>
                </a:lnTo>
                <a:lnTo>
                  <a:pt x="18288760" y="786382"/>
                </a:lnTo>
                <a:lnTo>
                  <a:pt x="0" y="7863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TextBox 3"/>
          <p:cNvSpPr txBox="1"/>
          <p:nvPr/>
        </p:nvSpPr>
        <p:spPr>
          <a:xfrm>
            <a:off x="790748" y="925660"/>
            <a:ext cx="15041880" cy="638175"/>
          </a:xfrm>
          <a:prstGeom prst="rect">
            <a:avLst/>
          </a:prstGeom>
        </p:spPr>
        <p:txBody>
          <a:bodyPr lIns="0" tIns="0" rIns="0" bIns="0" rtlCol="0" anchor="t">
            <a:spAutoFit/>
          </a:bodyPr>
          <a:lstStyle/>
          <a:p>
            <a:pPr algn="l">
              <a:lnSpc>
                <a:spcPts val="5040"/>
              </a:lnSpc>
            </a:pPr>
            <a:r>
              <a:rPr lang="en-US" sz="4800" b="1" spc="-125" dirty="0">
                <a:solidFill>
                  <a:srgbClr val="000000"/>
                </a:solidFill>
                <a:latin typeface="Arial" panose="020B0604020202020204" pitchFamily="34" charset="0"/>
                <a:cs typeface="Arial" panose="020B0604020202020204" pitchFamily="34" charset="0"/>
              </a:rPr>
              <a:t>References</a:t>
            </a:r>
          </a:p>
        </p:txBody>
      </p:sp>
      <p:sp>
        <p:nvSpPr>
          <p:cNvPr id="4" name="TextBox 4"/>
          <p:cNvSpPr txBox="1"/>
          <p:nvPr/>
        </p:nvSpPr>
        <p:spPr>
          <a:xfrm>
            <a:off x="767888" y="1790700"/>
            <a:ext cx="16752224" cy="7838043"/>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GB" dirty="0" err="1">
                <a:solidFill>
                  <a:schemeClr val="tx1">
                    <a:lumMod val="75000"/>
                    <a:lumOff val="25000"/>
                  </a:schemeClr>
                </a:solidFill>
                <a:latin typeface="Arial" panose="020B0604020202020204" pitchFamily="34" charset="0"/>
                <a:cs typeface="Arial" panose="020B0604020202020204" pitchFamily="34" charset="0"/>
              </a:rPr>
              <a:t>Penninx</a:t>
            </a:r>
            <a:r>
              <a:rPr lang="en-GB" dirty="0">
                <a:solidFill>
                  <a:schemeClr val="tx1">
                    <a:lumMod val="75000"/>
                    <a:lumOff val="25000"/>
                  </a:schemeClr>
                </a:solidFill>
                <a:latin typeface="Arial" panose="020B0604020202020204" pitchFamily="34" charset="0"/>
                <a:cs typeface="Arial" panose="020B0604020202020204" pitchFamily="34" charset="0"/>
              </a:rPr>
              <a:t>, B.W., </a:t>
            </a:r>
            <a:r>
              <a:rPr lang="en-GB" dirty="0" err="1">
                <a:solidFill>
                  <a:schemeClr val="tx1">
                    <a:lumMod val="75000"/>
                    <a:lumOff val="25000"/>
                  </a:schemeClr>
                </a:solidFill>
                <a:latin typeface="Arial" panose="020B0604020202020204" pitchFamily="34" charset="0"/>
                <a:cs typeface="Arial" panose="020B0604020202020204" pitchFamily="34" charset="0"/>
              </a:rPr>
              <a:t>Benros</a:t>
            </a:r>
            <a:r>
              <a:rPr lang="en-GB" dirty="0">
                <a:solidFill>
                  <a:schemeClr val="tx1">
                    <a:lumMod val="75000"/>
                    <a:lumOff val="25000"/>
                  </a:schemeClr>
                </a:solidFill>
                <a:latin typeface="Arial" panose="020B0604020202020204" pitchFamily="34" charset="0"/>
                <a:cs typeface="Arial" panose="020B0604020202020204" pitchFamily="34" charset="0"/>
              </a:rPr>
              <a:t>, M.E., Klein, R.S., &amp; </a:t>
            </a:r>
            <a:r>
              <a:rPr lang="en-GB" dirty="0" err="1">
                <a:solidFill>
                  <a:schemeClr val="tx1">
                    <a:lumMod val="75000"/>
                    <a:lumOff val="25000"/>
                  </a:schemeClr>
                </a:solidFill>
                <a:latin typeface="Arial" panose="020B0604020202020204" pitchFamily="34" charset="0"/>
                <a:cs typeface="Arial" panose="020B0604020202020204" pitchFamily="34" charset="0"/>
              </a:rPr>
              <a:t>Vinkers</a:t>
            </a:r>
            <a:r>
              <a:rPr lang="en-GB" dirty="0">
                <a:solidFill>
                  <a:schemeClr val="tx1">
                    <a:lumMod val="75000"/>
                    <a:lumOff val="25000"/>
                  </a:schemeClr>
                </a:solidFill>
                <a:latin typeface="Arial" panose="020B0604020202020204" pitchFamily="34" charset="0"/>
                <a:cs typeface="Arial" panose="020B0604020202020204" pitchFamily="34" charset="0"/>
              </a:rPr>
              <a:t>, C.H. (2022). How COVID-19 shaped mental health: from infection to pandemic effects. </a:t>
            </a:r>
            <a:r>
              <a:rPr lang="en-GB" i="1" dirty="0">
                <a:solidFill>
                  <a:schemeClr val="tx1">
                    <a:lumMod val="75000"/>
                    <a:lumOff val="25000"/>
                  </a:schemeClr>
                </a:solidFill>
                <a:latin typeface="Arial" panose="020B0604020202020204" pitchFamily="34" charset="0"/>
                <a:cs typeface="Arial" panose="020B0604020202020204" pitchFamily="34" charset="0"/>
              </a:rPr>
              <a:t>Nature Medicine, 28</a:t>
            </a:r>
            <a:r>
              <a:rPr lang="en-GB" dirty="0">
                <a:solidFill>
                  <a:schemeClr val="tx1">
                    <a:lumMod val="75000"/>
                    <a:lumOff val="25000"/>
                  </a:schemeClr>
                </a:solidFill>
                <a:latin typeface="Arial" panose="020B0604020202020204" pitchFamily="34" charset="0"/>
                <a:cs typeface="Arial" panose="020B0604020202020204" pitchFamily="34" charset="0"/>
              </a:rPr>
              <a:t>(10), 2027-2037.</a:t>
            </a:r>
          </a:p>
          <a:p>
            <a:pPr marL="285750" indent="-285750" algn="just">
              <a:lnSpc>
                <a:spcPct val="150000"/>
              </a:lnSpc>
              <a:buFont typeface="Arial" panose="020B0604020202020204" pitchFamily="34" charset="0"/>
              <a:buChar char="•"/>
            </a:pPr>
            <a:r>
              <a:rPr lang="en-GB" dirty="0" err="1">
                <a:solidFill>
                  <a:schemeClr val="tx1">
                    <a:lumMod val="75000"/>
                    <a:lumOff val="25000"/>
                  </a:schemeClr>
                </a:solidFill>
                <a:latin typeface="Arial" panose="020B0604020202020204" pitchFamily="34" charset="0"/>
                <a:cs typeface="Arial" panose="020B0604020202020204" pitchFamily="34" charset="0"/>
              </a:rPr>
              <a:t>Belitski</a:t>
            </a:r>
            <a:r>
              <a:rPr lang="en-GB" dirty="0">
                <a:solidFill>
                  <a:schemeClr val="tx1">
                    <a:lumMod val="75000"/>
                    <a:lumOff val="25000"/>
                  </a:schemeClr>
                </a:solidFill>
                <a:latin typeface="Arial" panose="020B0604020202020204" pitchFamily="34" charset="0"/>
                <a:cs typeface="Arial" panose="020B0604020202020204" pitchFamily="34" charset="0"/>
              </a:rPr>
              <a:t>, M., Guenther, C., </a:t>
            </a:r>
            <a:r>
              <a:rPr lang="en-GB" dirty="0" err="1">
                <a:solidFill>
                  <a:schemeClr val="tx1">
                    <a:lumMod val="75000"/>
                    <a:lumOff val="25000"/>
                  </a:schemeClr>
                </a:solidFill>
                <a:latin typeface="Arial" panose="020B0604020202020204" pitchFamily="34" charset="0"/>
                <a:cs typeface="Arial" panose="020B0604020202020204" pitchFamily="34" charset="0"/>
              </a:rPr>
              <a:t>Kritikos</a:t>
            </a:r>
            <a:r>
              <a:rPr lang="en-GB" dirty="0">
                <a:solidFill>
                  <a:schemeClr val="tx1">
                    <a:lumMod val="75000"/>
                    <a:lumOff val="25000"/>
                  </a:schemeClr>
                </a:solidFill>
                <a:latin typeface="Arial" panose="020B0604020202020204" pitchFamily="34" charset="0"/>
                <a:cs typeface="Arial" panose="020B0604020202020204" pitchFamily="34" charset="0"/>
              </a:rPr>
              <a:t>, A.S., &amp; </a:t>
            </a:r>
            <a:r>
              <a:rPr lang="en-GB" dirty="0" err="1">
                <a:solidFill>
                  <a:schemeClr val="tx1">
                    <a:lumMod val="75000"/>
                    <a:lumOff val="25000"/>
                  </a:schemeClr>
                </a:solidFill>
                <a:latin typeface="Arial" panose="020B0604020202020204" pitchFamily="34" charset="0"/>
                <a:cs typeface="Arial" panose="020B0604020202020204" pitchFamily="34" charset="0"/>
              </a:rPr>
              <a:t>Thurik</a:t>
            </a:r>
            <a:r>
              <a:rPr lang="en-GB" dirty="0">
                <a:solidFill>
                  <a:schemeClr val="tx1">
                    <a:lumMod val="75000"/>
                    <a:lumOff val="25000"/>
                  </a:schemeClr>
                </a:solidFill>
                <a:latin typeface="Arial" panose="020B0604020202020204" pitchFamily="34" charset="0"/>
                <a:cs typeface="Arial" panose="020B0604020202020204" pitchFamily="34" charset="0"/>
              </a:rPr>
              <a:t>, R. (2022). Economic effects of the COVID-19 pandemic on entrepreneurship and small businesses. </a:t>
            </a:r>
            <a:r>
              <a:rPr lang="en-GB" i="1" dirty="0">
                <a:solidFill>
                  <a:schemeClr val="tx1">
                    <a:lumMod val="75000"/>
                    <a:lumOff val="25000"/>
                  </a:schemeClr>
                </a:solidFill>
                <a:latin typeface="Arial" panose="020B0604020202020204" pitchFamily="34" charset="0"/>
                <a:cs typeface="Arial" panose="020B0604020202020204" pitchFamily="34" charset="0"/>
              </a:rPr>
              <a:t>Small Business Economics</a:t>
            </a:r>
            <a:r>
              <a:rPr lang="en-GB" dirty="0">
                <a:solidFill>
                  <a:schemeClr val="tx1">
                    <a:lumMod val="75000"/>
                    <a:lumOff val="25000"/>
                  </a:schemeClr>
                </a:solidFill>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lt-LT" dirty="0">
                <a:solidFill>
                  <a:schemeClr val="tx1">
                    <a:lumMod val="75000"/>
                    <a:lumOff val="25000"/>
                  </a:schemeClr>
                </a:solidFill>
                <a:latin typeface="Arial" panose="020B0604020202020204" pitchFamily="34" charset="0"/>
                <a:cs typeface="Arial" panose="020B0604020202020204" pitchFamily="34" charset="0"/>
              </a:rPr>
              <a:t>Zubizarreta, D., Trinh, M.H., &amp; Reisner, S.L. (2022). COVID-19 risk and resilience among US transgender and gender diverse populations. </a:t>
            </a:r>
            <a:r>
              <a:rPr lang="lt-LT" i="1" dirty="0">
                <a:solidFill>
                  <a:schemeClr val="tx1">
                    <a:lumMod val="75000"/>
                    <a:lumOff val="25000"/>
                  </a:schemeClr>
                </a:solidFill>
                <a:latin typeface="Arial" panose="020B0604020202020204" pitchFamily="34" charset="0"/>
                <a:cs typeface="Arial" panose="020B0604020202020204" pitchFamily="34" charset="0"/>
              </a:rPr>
              <a:t>American Journal of Preventive Medicine, 62</a:t>
            </a:r>
            <a:r>
              <a:rPr lang="lt-LT" dirty="0">
                <a:solidFill>
                  <a:schemeClr val="tx1">
                    <a:lumMod val="75000"/>
                    <a:lumOff val="25000"/>
                  </a:schemeClr>
                </a:solidFill>
                <a:latin typeface="Arial" panose="020B0604020202020204" pitchFamily="34" charset="0"/>
                <a:cs typeface="Arial" panose="020B0604020202020204" pitchFamily="34" charset="0"/>
              </a:rPr>
              <a:t>(2), 299-303.</a:t>
            </a:r>
          </a:p>
          <a:p>
            <a:pPr marL="285750" indent="-285750" algn="just">
              <a:lnSpc>
                <a:spcPct val="150000"/>
              </a:lnSpc>
              <a:buFont typeface="Arial" panose="020B0604020202020204" pitchFamily="34" charset="0"/>
              <a:buChar char="•"/>
            </a:pPr>
            <a:r>
              <a:rPr lang="lt-LT" dirty="0">
                <a:solidFill>
                  <a:schemeClr val="tx1">
                    <a:lumMod val="75000"/>
                    <a:lumOff val="25000"/>
                  </a:schemeClr>
                </a:solidFill>
                <a:latin typeface="Arial" panose="020B0604020202020204" pitchFamily="34" charset="0"/>
                <a:cs typeface="Arial" panose="020B0604020202020204" pitchFamily="34" charset="0"/>
              </a:rPr>
              <a:t>Štreimikienė, D., Baležentis, T., Volkov, A., Ribašauskienė, E., Morkūnas, M., &amp; Žičkienė, A. (2022). Negative effects of COVID-19 pandemic on agriculture: systematic literature review in the frameworks of vulnerability, resilience, and risks involved. </a:t>
            </a:r>
            <a:r>
              <a:rPr lang="lt-LT" i="1" dirty="0">
                <a:solidFill>
                  <a:schemeClr val="tx1">
                    <a:lumMod val="75000"/>
                    <a:lumOff val="25000"/>
                  </a:schemeClr>
                </a:solidFill>
                <a:latin typeface="Arial" panose="020B0604020202020204" pitchFamily="34" charset="0"/>
                <a:cs typeface="Arial" panose="020B0604020202020204" pitchFamily="34" charset="0"/>
              </a:rPr>
              <a:t>Economic Research-Ekonomska Istraživanja, 35</a:t>
            </a:r>
            <a:r>
              <a:rPr lang="lt-LT" dirty="0">
                <a:solidFill>
                  <a:schemeClr val="tx1">
                    <a:lumMod val="75000"/>
                    <a:lumOff val="25000"/>
                  </a:schemeClr>
                </a:solidFill>
                <a:latin typeface="Arial" panose="020B0604020202020204" pitchFamily="34" charset="0"/>
                <a:cs typeface="Arial" panose="020B0604020202020204" pitchFamily="34" charset="0"/>
              </a:rPr>
              <a:t>(1), 529-545.</a:t>
            </a:r>
          </a:p>
          <a:p>
            <a:pPr marL="285750" indent="-285750" algn="just">
              <a:lnSpc>
                <a:spcPct val="150000"/>
              </a:lnSpc>
              <a:buFont typeface="Arial" panose="020B0604020202020204" pitchFamily="34" charset="0"/>
              <a:buChar char="•"/>
            </a:pPr>
            <a:r>
              <a:rPr lang="lt-LT" dirty="0">
                <a:solidFill>
                  <a:schemeClr val="tx1">
                    <a:lumMod val="75000"/>
                    <a:lumOff val="25000"/>
                  </a:schemeClr>
                </a:solidFill>
                <a:latin typeface="Arial" panose="020B0604020202020204" pitchFamily="34" charset="0"/>
                <a:cs typeface="Arial" panose="020B0604020202020204" pitchFamily="34" charset="0"/>
              </a:rPr>
              <a:t>Kuzior, A., Krawczyk, D., Brożek, P., Pakhnenko, O., Vasylieva, T., &amp; Lyeonov, S. (2022). Resilience of Smart Cities to the Consequences of the COVID-19 Pandemic in the Context of Sustainable Development. </a:t>
            </a:r>
            <a:r>
              <a:rPr lang="lt-LT" i="1" dirty="0">
                <a:solidFill>
                  <a:schemeClr val="tx1">
                    <a:lumMod val="75000"/>
                    <a:lumOff val="25000"/>
                  </a:schemeClr>
                </a:solidFill>
                <a:latin typeface="Arial" panose="020B0604020202020204" pitchFamily="34" charset="0"/>
                <a:cs typeface="Arial" panose="020B0604020202020204" pitchFamily="34" charset="0"/>
              </a:rPr>
              <a:t>Sustainability, 14</a:t>
            </a:r>
            <a:r>
              <a:rPr lang="lt-LT" dirty="0">
                <a:solidFill>
                  <a:schemeClr val="tx1">
                    <a:lumMod val="75000"/>
                    <a:lumOff val="25000"/>
                  </a:schemeClr>
                </a:solidFill>
                <a:latin typeface="Arial" panose="020B0604020202020204" pitchFamily="34" charset="0"/>
                <a:cs typeface="Arial" panose="020B0604020202020204" pitchFamily="34" charset="0"/>
              </a:rPr>
              <a:t>(19), 12645.</a:t>
            </a:r>
          </a:p>
          <a:p>
            <a:pPr marL="285750" indent="-285750" algn="just">
              <a:lnSpc>
                <a:spcPct val="150000"/>
              </a:lnSpc>
              <a:buFont typeface="Arial" panose="020B0604020202020204" pitchFamily="34" charset="0"/>
              <a:buChar char="•"/>
            </a:pPr>
            <a:r>
              <a:rPr lang="lt-LT" dirty="0">
                <a:solidFill>
                  <a:schemeClr val="tx1">
                    <a:lumMod val="75000"/>
                    <a:lumOff val="25000"/>
                  </a:schemeClr>
                </a:solidFill>
                <a:latin typeface="Arial" panose="020B0604020202020204" pitchFamily="34" charset="0"/>
                <a:cs typeface="Arial" panose="020B0604020202020204" pitchFamily="34" charset="0"/>
              </a:rPr>
              <a:t>Lee, K., Hyun, K., Mitchell, J., Saha, T., Oran Gibson, N., &amp; Krejci, C. (2022). Exploring factors enhancing resilience among marginalized older adults during the COVID-19 pandemic. </a:t>
            </a:r>
            <a:r>
              <a:rPr lang="lt-LT" i="1" dirty="0">
                <a:solidFill>
                  <a:schemeClr val="tx1">
                    <a:lumMod val="75000"/>
                    <a:lumOff val="25000"/>
                  </a:schemeClr>
                </a:solidFill>
                <a:latin typeface="Arial" panose="020B0604020202020204" pitchFamily="34" charset="0"/>
                <a:cs typeface="Arial" panose="020B0604020202020204" pitchFamily="34" charset="0"/>
              </a:rPr>
              <a:t>Journal of Applied Gerontology, 41</a:t>
            </a:r>
            <a:r>
              <a:rPr lang="lt-LT" dirty="0">
                <a:solidFill>
                  <a:schemeClr val="tx1">
                    <a:lumMod val="75000"/>
                    <a:lumOff val="25000"/>
                  </a:schemeClr>
                </a:solidFill>
                <a:latin typeface="Arial" panose="020B0604020202020204" pitchFamily="34" charset="0"/>
                <a:cs typeface="Arial" panose="020B0604020202020204" pitchFamily="34" charset="0"/>
              </a:rPr>
              <a:t>(3), 610-618.</a:t>
            </a: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Burgess, R. A., </a:t>
            </a:r>
            <a:r>
              <a:rPr lang="en-GB" dirty="0" err="1">
                <a:solidFill>
                  <a:schemeClr val="tx1">
                    <a:lumMod val="75000"/>
                    <a:lumOff val="25000"/>
                  </a:schemeClr>
                </a:solidFill>
                <a:latin typeface="Arial" panose="020B0604020202020204" pitchFamily="34" charset="0"/>
                <a:cs typeface="Arial" panose="020B0604020202020204" pitchFamily="34" charset="0"/>
              </a:rPr>
              <a:t>Kanu</a:t>
            </a:r>
            <a:r>
              <a:rPr lang="en-GB" dirty="0">
                <a:solidFill>
                  <a:schemeClr val="tx1">
                    <a:lumMod val="75000"/>
                    <a:lumOff val="25000"/>
                  </a:schemeClr>
                </a:solidFill>
                <a:latin typeface="Arial" panose="020B0604020202020204" pitchFamily="34" charset="0"/>
                <a:cs typeface="Arial" panose="020B0604020202020204" pitchFamily="34" charset="0"/>
              </a:rPr>
              <a:t>, N., Matthews, T., </a:t>
            </a:r>
            <a:r>
              <a:rPr lang="en-GB" dirty="0" err="1">
                <a:solidFill>
                  <a:schemeClr val="tx1">
                    <a:lumMod val="75000"/>
                    <a:lumOff val="25000"/>
                  </a:schemeClr>
                </a:solidFill>
                <a:latin typeface="Arial" panose="020B0604020202020204" pitchFamily="34" charset="0"/>
                <a:cs typeface="Arial" panose="020B0604020202020204" pitchFamily="34" charset="0"/>
              </a:rPr>
              <a:t>Mukotekwa</a:t>
            </a:r>
            <a:r>
              <a:rPr lang="en-GB" dirty="0">
                <a:solidFill>
                  <a:schemeClr val="tx1">
                    <a:lumMod val="75000"/>
                    <a:lumOff val="25000"/>
                  </a:schemeClr>
                </a:solidFill>
                <a:latin typeface="Arial" panose="020B0604020202020204" pitchFamily="34" charset="0"/>
                <a:cs typeface="Arial" panose="020B0604020202020204" pitchFamily="34" charset="0"/>
              </a:rPr>
              <a:t>, O., Smith-Gul, A., Yusuf, I., ... &amp; Gul, M. (2022). Exploring experiences and impact of the COVID-19 pandemic on young racially </a:t>
            </a:r>
            <a:r>
              <a:rPr lang="en-GB" dirty="0" err="1">
                <a:solidFill>
                  <a:schemeClr val="tx1">
                    <a:lumMod val="75000"/>
                    <a:lumOff val="25000"/>
                  </a:schemeClr>
                </a:solidFill>
                <a:latin typeface="Arial" panose="020B0604020202020204" pitchFamily="34" charset="0"/>
                <a:cs typeface="Arial" panose="020B0604020202020204" pitchFamily="34" charset="0"/>
              </a:rPr>
              <a:t>minoritised</a:t>
            </a:r>
            <a:r>
              <a:rPr lang="en-GB" dirty="0">
                <a:solidFill>
                  <a:schemeClr val="tx1">
                    <a:lumMod val="75000"/>
                    <a:lumOff val="25000"/>
                  </a:schemeClr>
                </a:solidFill>
                <a:latin typeface="Arial" panose="020B0604020202020204" pitchFamily="34" charset="0"/>
                <a:cs typeface="Arial" panose="020B0604020202020204" pitchFamily="34" charset="0"/>
              </a:rPr>
              <a:t> people in the United Kingdom: A qualitative study. </a:t>
            </a:r>
            <a:r>
              <a:rPr lang="en-GB" i="1" dirty="0" err="1">
                <a:solidFill>
                  <a:schemeClr val="tx1">
                    <a:lumMod val="75000"/>
                    <a:lumOff val="25000"/>
                  </a:schemeClr>
                </a:solidFill>
                <a:latin typeface="Arial" panose="020B0604020202020204" pitchFamily="34" charset="0"/>
                <a:cs typeface="Arial" panose="020B0604020202020204" pitchFamily="34" charset="0"/>
              </a:rPr>
              <a:t>PLoS</a:t>
            </a:r>
            <a:r>
              <a:rPr lang="en-GB" i="1" dirty="0">
                <a:solidFill>
                  <a:schemeClr val="tx1">
                    <a:lumMod val="75000"/>
                    <a:lumOff val="25000"/>
                  </a:schemeClr>
                </a:solidFill>
                <a:latin typeface="Arial" panose="020B0604020202020204" pitchFamily="34" charset="0"/>
                <a:cs typeface="Arial" panose="020B0604020202020204" pitchFamily="34" charset="0"/>
              </a:rPr>
              <a:t> One</a:t>
            </a:r>
            <a:r>
              <a:rPr lang="en-GB" dirty="0">
                <a:solidFill>
                  <a:schemeClr val="tx1">
                    <a:lumMod val="75000"/>
                    <a:lumOff val="25000"/>
                  </a:schemeClr>
                </a:solidFill>
                <a:latin typeface="Arial" panose="020B0604020202020204" pitchFamily="34" charset="0"/>
                <a:cs typeface="Arial" panose="020B0604020202020204" pitchFamily="34" charset="0"/>
              </a:rPr>
              <a:t>, </a:t>
            </a:r>
            <a:r>
              <a:rPr lang="en-GB" i="1" dirty="0">
                <a:solidFill>
                  <a:schemeClr val="tx1">
                    <a:lumMod val="75000"/>
                    <a:lumOff val="25000"/>
                  </a:schemeClr>
                </a:solidFill>
                <a:latin typeface="Arial" panose="020B0604020202020204" pitchFamily="34" charset="0"/>
                <a:cs typeface="Arial" panose="020B0604020202020204" pitchFamily="34" charset="0"/>
              </a:rPr>
              <a:t>17</a:t>
            </a:r>
            <a:r>
              <a:rPr lang="en-GB" dirty="0">
                <a:solidFill>
                  <a:schemeClr val="tx1">
                    <a:lumMod val="75000"/>
                    <a:lumOff val="25000"/>
                  </a:schemeClr>
                </a:solidFill>
                <a:latin typeface="Arial" panose="020B0604020202020204" pitchFamily="34" charset="0"/>
                <a:cs typeface="Arial" panose="020B0604020202020204" pitchFamily="34" charset="0"/>
              </a:rPr>
              <a:t>(5), e0266504.</a:t>
            </a:r>
          </a:p>
          <a:p>
            <a:pPr marL="285750" indent="-28575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Lombardo, C., </a:t>
            </a:r>
            <a:r>
              <a:rPr lang="en-GB" dirty="0" err="1">
                <a:solidFill>
                  <a:schemeClr val="tx1">
                    <a:lumMod val="75000"/>
                    <a:lumOff val="25000"/>
                  </a:schemeClr>
                </a:solidFill>
                <a:latin typeface="Arial" panose="020B0604020202020204" pitchFamily="34" charset="0"/>
                <a:cs typeface="Arial" panose="020B0604020202020204" pitchFamily="34" charset="0"/>
              </a:rPr>
              <a:t>Guo</a:t>
            </a:r>
            <a:r>
              <a:rPr lang="en-GB" dirty="0">
                <a:solidFill>
                  <a:schemeClr val="tx1">
                    <a:lumMod val="75000"/>
                    <a:lumOff val="25000"/>
                  </a:schemeClr>
                </a:solidFill>
                <a:latin typeface="Arial" panose="020B0604020202020204" pitchFamily="34" charset="0"/>
                <a:cs typeface="Arial" panose="020B0604020202020204" pitchFamily="34" charset="0"/>
              </a:rPr>
              <a:t>, L., Solomon, S., </a:t>
            </a:r>
            <a:r>
              <a:rPr lang="en-GB" dirty="0" err="1">
                <a:solidFill>
                  <a:schemeClr val="tx1">
                    <a:lumMod val="75000"/>
                    <a:lumOff val="25000"/>
                  </a:schemeClr>
                </a:solidFill>
                <a:latin typeface="Arial" panose="020B0604020202020204" pitchFamily="34" charset="0"/>
                <a:cs typeface="Arial" panose="020B0604020202020204" pitchFamily="34" charset="0"/>
              </a:rPr>
              <a:t>Crepaz-Keay</a:t>
            </a:r>
            <a:r>
              <a:rPr lang="en-GB" dirty="0">
                <a:solidFill>
                  <a:schemeClr val="tx1">
                    <a:lumMod val="75000"/>
                    <a:lumOff val="25000"/>
                  </a:schemeClr>
                </a:solidFill>
                <a:latin typeface="Arial" panose="020B0604020202020204" pitchFamily="34" charset="0"/>
                <a:cs typeface="Arial" panose="020B0604020202020204" pitchFamily="34" charset="0"/>
              </a:rPr>
              <a:t>, D., McDaid, S., Thorpe, L., ... &amp; Van </a:t>
            </a:r>
            <a:r>
              <a:rPr lang="en-GB" dirty="0" err="1">
                <a:solidFill>
                  <a:schemeClr val="tx1">
                    <a:lumMod val="75000"/>
                    <a:lumOff val="25000"/>
                  </a:schemeClr>
                </a:solidFill>
                <a:latin typeface="Arial" panose="020B0604020202020204" pitchFamily="34" charset="0"/>
                <a:cs typeface="Arial" panose="020B0604020202020204" pitchFamily="34" charset="0"/>
              </a:rPr>
              <a:t>Bortel</a:t>
            </a:r>
            <a:r>
              <a:rPr lang="en-GB" dirty="0">
                <a:solidFill>
                  <a:schemeClr val="tx1">
                    <a:lumMod val="75000"/>
                    <a:lumOff val="25000"/>
                  </a:schemeClr>
                </a:solidFill>
                <a:latin typeface="Arial" panose="020B0604020202020204" pitchFamily="34" charset="0"/>
                <a:cs typeface="Arial" panose="020B0604020202020204" pitchFamily="34" charset="0"/>
              </a:rPr>
              <a:t>, T. (2023). Inequalities and mental health during the Coronavirus pandemic in the UK: a mixed-methods exploration. </a:t>
            </a:r>
            <a:r>
              <a:rPr lang="en-GB" i="1" dirty="0">
                <a:solidFill>
                  <a:schemeClr val="tx1">
                    <a:lumMod val="75000"/>
                    <a:lumOff val="25000"/>
                  </a:schemeClr>
                </a:solidFill>
                <a:latin typeface="Arial" panose="020B0604020202020204" pitchFamily="34" charset="0"/>
                <a:cs typeface="Arial" panose="020B0604020202020204" pitchFamily="34" charset="0"/>
              </a:rPr>
              <a:t>BMC Public Health</a:t>
            </a:r>
            <a:r>
              <a:rPr lang="en-GB" dirty="0">
                <a:solidFill>
                  <a:schemeClr val="tx1">
                    <a:lumMod val="75000"/>
                    <a:lumOff val="25000"/>
                  </a:schemeClr>
                </a:solidFill>
                <a:latin typeface="Arial" panose="020B0604020202020204" pitchFamily="34" charset="0"/>
                <a:cs typeface="Arial" panose="020B0604020202020204" pitchFamily="34" charset="0"/>
              </a:rPr>
              <a:t>, </a:t>
            </a:r>
            <a:r>
              <a:rPr lang="en-GB" i="1" dirty="0">
                <a:solidFill>
                  <a:schemeClr val="tx1">
                    <a:lumMod val="75000"/>
                    <a:lumOff val="25000"/>
                  </a:schemeClr>
                </a:solidFill>
                <a:latin typeface="Arial" panose="020B0604020202020204" pitchFamily="34" charset="0"/>
                <a:cs typeface="Arial" panose="020B0604020202020204" pitchFamily="34" charset="0"/>
              </a:rPr>
              <a:t>23</a:t>
            </a:r>
            <a:r>
              <a:rPr lang="en-GB" dirty="0">
                <a:solidFill>
                  <a:schemeClr val="tx1">
                    <a:lumMod val="75000"/>
                    <a:lumOff val="25000"/>
                  </a:schemeClr>
                </a:solidFill>
                <a:latin typeface="Arial" panose="020B0604020202020204" pitchFamily="34" charset="0"/>
                <a:cs typeface="Arial" panose="020B0604020202020204" pitchFamily="34" charset="0"/>
              </a:rPr>
              <a:t>(1), 1830.</a:t>
            </a:r>
          </a:p>
          <a:p>
            <a:pPr marL="285750" indent="-285750" algn="just">
              <a:lnSpc>
                <a:spcPct val="150000"/>
              </a:lnSpc>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Halliday, Emma C., Vivien Holt, </a:t>
            </a:r>
            <a:r>
              <a:rPr lang="en-GB" dirty="0" err="1">
                <a:solidFill>
                  <a:schemeClr val="tx1">
                    <a:lumMod val="75000"/>
                    <a:lumOff val="25000"/>
                  </a:schemeClr>
                </a:solidFill>
                <a:latin typeface="Arial" panose="020B0604020202020204" pitchFamily="34" charset="0"/>
                <a:cs typeface="Arial" panose="020B0604020202020204" pitchFamily="34" charset="0"/>
              </a:rPr>
              <a:t>Koser</a:t>
            </a:r>
            <a:r>
              <a:rPr lang="en-GB" dirty="0">
                <a:solidFill>
                  <a:schemeClr val="tx1">
                    <a:lumMod val="75000"/>
                    <a:lumOff val="25000"/>
                  </a:schemeClr>
                </a:solidFill>
                <a:latin typeface="Arial" panose="020B0604020202020204" pitchFamily="34" charset="0"/>
                <a:cs typeface="Arial" panose="020B0604020202020204" pitchFamily="34" charset="0"/>
              </a:rPr>
              <a:t> Khan, Fiona Ward, Paula Wheeler, and Gill Sadler. "‘A lot of small things make a difference’. Mental health and strategies of coping during the COVID‐19 pandemic." </a:t>
            </a:r>
            <a:r>
              <a:rPr lang="en-GB" i="1" dirty="0">
                <a:solidFill>
                  <a:schemeClr val="tx1">
                    <a:lumMod val="75000"/>
                    <a:lumOff val="25000"/>
                  </a:schemeClr>
                </a:solidFill>
                <a:latin typeface="Arial" panose="020B0604020202020204" pitchFamily="34" charset="0"/>
                <a:cs typeface="Arial" panose="020B0604020202020204" pitchFamily="34" charset="0"/>
              </a:rPr>
              <a:t>Health Expectations</a:t>
            </a:r>
            <a:r>
              <a:rPr lang="en-GB" dirty="0">
                <a:solidFill>
                  <a:schemeClr val="tx1">
                    <a:lumMod val="75000"/>
                    <a:lumOff val="25000"/>
                  </a:schemeClr>
                </a:solidFill>
                <a:latin typeface="Arial" panose="020B0604020202020204" pitchFamily="34" charset="0"/>
                <a:cs typeface="Arial" panose="020B0604020202020204" pitchFamily="34" charset="0"/>
              </a:rPr>
              <a:t> 25, no. 2 (2022): 532-540.</a:t>
            </a:r>
            <a:endParaRPr lang="lt-LT" dirty="0">
              <a:solidFill>
                <a:schemeClr val="tx1">
                  <a:lumMod val="75000"/>
                  <a:lumOff val="25000"/>
                </a:schemeClr>
              </a:solidFill>
              <a:latin typeface="Arial" panose="020B0604020202020204" pitchFamily="34" charset="0"/>
              <a:cs typeface="Arial" panose="020B0604020202020204" pitchFamily="34" charset="0"/>
            </a:endParaRPr>
          </a:p>
          <a:p>
            <a:pPr algn="just">
              <a:lnSpc>
                <a:spcPts val="2814"/>
              </a:lnSpc>
            </a:pPr>
            <a:endParaRPr lang="en-US" sz="2345" spc="-18" dirty="0">
              <a:solidFill>
                <a:srgbClr val="000000"/>
              </a:solidFill>
              <a:latin typeface="Zen Maru Gothic Bold"/>
            </a:endParaRPr>
          </a:p>
        </p:txBody>
      </p:sp>
    </p:spTree>
    <p:extLst>
      <p:ext uri="{BB962C8B-B14F-4D97-AF65-F5344CB8AC3E}">
        <p14:creationId xmlns:p14="http://schemas.microsoft.com/office/powerpoint/2010/main" val="16368118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500616"/>
            <a:ext cx="18288760" cy="786382"/>
          </a:xfrm>
          <a:custGeom>
            <a:avLst/>
            <a:gdLst/>
            <a:ahLst/>
            <a:cxnLst/>
            <a:rect l="l" t="t" r="r" b="b"/>
            <a:pathLst>
              <a:path w="18288760" h="786382">
                <a:moveTo>
                  <a:pt x="0" y="0"/>
                </a:moveTo>
                <a:lnTo>
                  <a:pt x="18288760" y="0"/>
                </a:lnTo>
                <a:lnTo>
                  <a:pt x="18288760" y="786382"/>
                </a:lnTo>
                <a:lnTo>
                  <a:pt x="0" y="7863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TextBox 3"/>
          <p:cNvSpPr txBox="1"/>
          <p:nvPr/>
        </p:nvSpPr>
        <p:spPr>
          <a:xfrm>
            <a:off x="790748" y="925660"/>
            <a:ext cx="15041880" cy="638175"/>
          </a:xfrm>
          <a:prstGeom prst="rect">
            <a:avLst/>
          </a:prstGeom>
        </p:spPr>
        <p:txBody>
          <a:bodyPr lIns="0" tIns="0" rIns="0" bIns="0" rtlCol="0" anchor="t">
            <a:spAutoFit/>
          </a:bodyPr>
          <a:lstStyle/>
          <a:p>
            <a:pPr algn="l">
              <a:lnSpc>
                <a:spcPts val="5040"/>
              </a:lnSpc>
            </a:pPr>
            <a:r>
              <a:rPr lang="en-US" sz="4800" b="1" spc="-125" dirty="0">
                <a:solidFill>
                  <a:srgbClr val="000000"/>
                </a:solidFill>
                <a:latin typeface="Arial" panose="020B0604020202020204" pitchFamily="34" charset="0"/>
                <a:cs typeface="Arial" panose="020B0604020202020204" pitchFamily="34" charset="0"/>
              </a:rPr>
              <a:t>References</a:t>
            </a:r>
          </a:p>
        </p:txBody>
      </p:sp>
      <p:sp>
        <p:nvSpPr>
          <p:cNvPr id="4" name="TextBox 4"/>
          <p:cNvSpPr txBox="1"/>
          <p:nvPr/>
        </p:nvSpPr>
        <p:spPr>
          <a:xfrm>
            <a:off x="767888" y="1790700"/>
            <a:ext cx="16752224" cy="5478423"/>
          </a:xfrm>
          <a:prstGeom prst="rect">
            <a:avLst/>
          </a:prstGeom>
        </p:spPr>
        <p:txBody>
          <a:bodyPr wrap="square" lIns="0" tIns="0" rIns="0" bIns="0" rtlCol="0" anchor="t">
            <a:spAutoFit/>
          </a:bodyPr>
          <a:lstStyle/>
          <a:p>
            <a:pPr algn="just">
              <a:lnSpc>
                <a:spcPts val="2814"/>
              </a:lnSpc>
            </a:pPr>
            <a:r>
              <a:rPr lang="en-GB" sz="2400" dirty="0">
                <a:latin typeface="Arial" panose="020B0604020202020204" pitchFamily="34" charset="0"/>
                <a:cs typeface="Arial" panose="020B0604020202020204" pitchFamily="34" charset="0"/>
              </a:rPr>
              <a:t>McManus, S., Bebbington, P., Jenkins, R. &amp; </a:t>
            </a:r>
            <a:r>
              <a:rPr lang="en-GB" sz="2400" dirty="0" err="1">
                <a:latin typeface="Arial" panose="020B0604020202020204" pitchFamily="34" charset="0"/>
                <a:cs typeface="Arial" panose="020B0604020202020204" pitchFamily="34" charset="0"/>
              </a:rPr>
              <a:t>Brugha</a:t>
            </a:r>
            <a:r>
              <a:rPr lang="en-GB" sz="2400" dirty="0">
                <a:latin typeface="Arial" panose="020B0604020202020204" pitchFamily="34" charset="0"/>
                <a:cs typeface="Arial" panose="020B0604020202020204" pitchFamily="34" charset="0"/>
              </a:rPr>
              <a:t>, T., 2019. Mental health and wellbeing in England: Adult Psychiatric Morbidity Survey 2014. </a:t>
            </a:r>
            <a:r>
              <a:rPr lang="en-GB" sz="2400" i="1" dirty="0">
                <a:latin typeface="Arial" panose="020B0604020202020204" pitchFamily="34" charset="0"/>
                <a:cs typeface="Arial" panose="020B0604020202020204" pitchFamily="34" charset="0"/>
              </a:rPr>
              <a:t>Leeds: NHS Digital</a:t>
            </a:r>
            <a:r>
              <a:rPr lang="en-GB" sz="2400" dirty="0">
                <a:latin typeface="Arial" panose="020B0604020202020204" pitchFamily="34" charset="0"/>
                <a:cs typeface="Arial" panose="020B0604020202020204" pitchFamily="34" charset="0"/>
              </a:rPr>
              <a:t>.</a:t>
            </a:r>
          </a:p>
          <a:p>
            <a:pPr algn="just">
              <a:lnSpc>
                <a:spcPts val="2814"/>
              </a:lnSpc>
            </a:pPr>
            <a:r>
              <a:rPr lang="en-GB" sz="2400" dirty="0">
                <a:latin typeface="Arial" panose="020B0604020202020204" pitchFamily="34" charset="0"/>
                <a:cs typeface="Arial" panose="020B0604020202020204" pitchFamily="34" charset="0"/>
              </a:rPr>
              <a:t>Office for National Statistics (ONS), 2021. Measuring the data: Social class. [online] Available at: </a:t>
            </a:r>
            <a:r>
              <a:rPr lang="en-GB" sz="2400" dirty="0">
                <a:latin typeface="Arial" panose="020B0604020202020204" pitchFamily="34" charset="0"/>
                <a:cs typeface="Arial" panose="020B0604020202020204" pitchFamily="34" charset="0"/>
                <a:hlinkClick r:id="rId4"/>
              </a:rPr>
              <a:t>https://www.ons.gov.uk/employmentandlabourmarket/peopleinwork/employmentandemployeetypes/bulletins/approximatedsocialgradeenglandandwales/census2021</a:t>
            </a:r>
            <a:r>
              <a:rPr lang="en-GB" sz="2400" dirty="0">
                <a:latin typeface="Arial" panose="020B0604020202020204" pitchFamily="34" charset="0"/>
                <a:cs typeface="Arial" panose="020B0604020202020204" pitchFamily="34" charset="0"/>
              </a:rPr>
              <a:t> </a:t>
            </a:r>
          </a:p>
          <a:p>
            <a:pPr algn="just"/>
            <a:r>
              <a:rPr lang="en-GB" sz="2400" dirty="0" err="1">
                <a:latin typeface="Arial" panose="020B0604020202020204" pitchFamily="34" charset="0"/>
                <a:cs typeface="Arial" panose="020B0604020202020204" pitchFamily="34" charset="0"/>
              </a:rPr>
              <a:t>Kawachi</a:t>
            </a:r>
            <a:r>
              <a:rPr lang="en-GB" sz="2400" dirty="0">
                <a:latin typeface="Arial" panose="020B0604020202020204" pitchFamily="34" charset="0"/>
                <a:cs typeface="Arial" panose="020B0604020202020204" pitchFamily="34" charset="0"/>
              </a:rPr>
              <a:t>, I. &amp; Berkman, L.F., 2001. Social ties and mental health. </a:t>
            </a:r>
            <a:r>
              <a:rPr lang="en-GB" sz="2400" i="1" dirty="0">
                <a:latin typeface="Arial" panose="020B0604020202020204" pitchFamily="34" charset="0"/>
                <a:cs typeface="Arial" panose="020B0604020202020204" pitchFamily="34" charset="0"/>
              </a:rPr>
              <a:t>Journal of Urban Health</a:t>
            </a:r>
            <a:r>
              <a:rPr lang="en-GB" sz="2400" dirty="0">
                <a:latin typeface="Arial" panose="020B0604020202020204" pitchFamily="34" charset="0"/>
                <a:cs typeface="Arial" panose="020B0604020202020204" pitchFamily="34" charset="0"/>
              </a:rPr>
              <a:t>, 78(3), pp.458-467.</a:t>
            </a:r>
          </a:p>
          <a:p>
            <a:pPr algn="just"/>
            <a:r>
              <a:rPr lang="en-GB" sz="2400" dirty="0">
                <a:latin typeface="Arial" panose="020B0604020202020204" pitchFamily="34" charset="0"/>
                <a:cs typeface="Arial" panose="020B0604020202020204" pitchFamily="34" charset="0"/>
              </a:rPr>
              <a:t>McGinty, E.E., </a:t>
            </a:r>
            <a:r>
              <a:rPr lang="en-GB" sz="2400" dirty="0" err="1">
                <a:latin typeface="Arial" panose="020B0604020202020204" pitchFamily="34" charset="0"/>
                <a:cs typeface="Arial" panose="020B0604020202020204" pitchFamily="34" charset="0"/>
              </a:rPr>
              <a:t>Presskreischer</a:t>
            </a:r>
            <a:r>
              <a:rPr lang="en-GB" sz="2400" dirty="0">
                <a:latin typeface="Arial" panose="020B0604020202020204" pitchFamily="34" charset="0"/>
                <a:cs typeface="Arial" panose="020B0604020202020204" pitchFamily="34" charset="0"/>
              </a:rPr>
              <a:t>, R., Han, H. &amp; Barry, C.L., 2020. Psychological distress and loneliness reported by US adults in 2018 and April 2020. </a:t>
            </a:r>
            <a:r>
              <a:rPr lang="en-GB" sz="2400" i="1" dirty="0">
                <a:latin typeface="Arial" panose="020B0604020202020204" pitchFamily="34" charset="0"/>
                <a:cs typeface="Arial" panose="020B0604020202020204" pitchFamily="34" charset="0"/>
              </a:rPr>
              <a:t>JAMA</a:t>
            </a:r>
            <a:r>
              <a:rPr lang="en-GB" sz="2400" dirty="0">
                <a:latin typeface="Arial" panose="020B0604020202020204" pitchFamily="34" charset="0"/>
                <a:cs typeface="Arial" panose="020B0604020202020204" pitchFamily="34" charset="0"/>
              </a:rPr>
              <a:t>, 324(1), pp.93-94</a:t>
            </a:r>
          </a:p>
          <a:p>
            <a:pPr algn="just"/>
            <a:r>
              <a:rPr lang="en-GB" sz="2400" dirty="0" err="1">
                <a:latin typeface="Arial" panose="020B0604020202020204" pitchFamily="34" charset="0"/>
                <a:cs typeface="Arial" panose="020B0604020202020204" pitchFamily="34" charset="0"/>
              </a:rPr>
              <a:t>Picco</a:t>
            </a:r>
            <a:r>
              <a:rPr lang="en-GB" sz="2400" dirty="0">
                <a:latin typeface="Arial" panose="020B0604020202020204" pitchFamily="34" charset="0"/>
                <a:cs typeface="Arial" panose="020B0604020202020204" pitchFamily="34" charset="0"/>
              </a:rPr>
              <a:t>, L. &amp; </a:t>
            </a:r>
            <a:r>
              <a:rPr lang="en-GB" sz="2400" dirty="0" err="1">
                <a:latin typeface="Arial" panose="020B0604020202020204" pitchFamily="34" charset="0"/>
                <a:cs typeface="Arial" panose="020B0604020202020204" pitchFamily="34" charset="0"/>
              </a:rPr>
              <a:t>Pedreira</a:t>
            </a:r>
            <a:r>
              <a:rPr lang="en-GB" sz="2400" dirty="0">
                <a:latin typeface="Arial" panose="020B0604020202020204" pitchFamily="34" charset="0"/>
                <a:cs typeface="Arial" panose="020B0604020202020204" pitchFamily="34" charset="0"/>
              </a:rPr>
              <a:t>, M., 2022. Teletherapy adoption and continuation among psychotherapists in Argentina during the COVID-19 pandemic: An observational study. </a:t>
            </a:r>
            <a:r>
              <a:rPr lang="en-GB" sz="2400" i="1" dirty="0">
                <a:latin typeface="Arial" panose="020B0604020202020204" pitchFamily="34" charset="0"/>
                <a:cs typeface="Arial" panose="020B0604020202020204" pitchFamily="34" charset="0"/>
              </a:rPr>
              <a:t>Journal of Medical Internet Research</a:t>
            </a:r>
            <a:r>
              <a:rPr lang="en-GB" sz="2400" dirty="0">
                <a:latin typeface="Arial" panose="020B0604020202020204" pitchFamily="34" charset="0"/>
                <a:cs typeface="Arial" panose="020B0604020202020204" pitchFamily="34" charset="0"/>
              </a:rPr>
              <a:t>.</a:t>
            </a:r>
          </a:p>
          <a:p>
            <a:pPr algn="just"/>
            <a:r>
              <a:rPr lang="en-GB" sz="2400" dirty="0">
                <a:latin typeface="Arial" panose="020B0604020202020204" pitchFamily="34" charset="0"/>
                <a:cs typeface="Arial" panose="020B0604020202020204" pitchFamily="34" charset="0"/>
              </a:rPr>
              <a:t>Moher, D., </a:t>
            </a:r>
            <a:r>
              <a:rPr lang="en-GB" sz="2400" dirty="0" err="1">
                <a:latin typeface="Arial" panose="020B0604020202020204" pitchFamily="34" charset="0"/>
                <a:cs typeface="Arial" panose="020B0604020202020204" pitchFamily="34" charset="0"/>
              </a:rPr>
              <a:t>Liberati</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Tetzlaff</a:t>
            </a:r>
            <a:r>
              <a:rPr lang="en-GB" sz="2400" dirty="0">
                <a:latin typeface="Arial" panose="020B0604020202020204" pitchFamily="34" charset="0"/>
                <a:cs typeface="Arial" panose="020B0604020202020204" pitchFamily="34" charset="0"/>
              </a:rPr>
              <a:t>, J. &amp; Altman, D.G., 2009. Preferred reporting items for systematic reviews and meta-analyses: the PRISMA statement. </a:t>
            </a:r>
            <a:r>
              <a:rPr lang="en-GB" sz="2400" i="1" dirty="0" err="1">
                <a:latin typeface="Arial" panose="020B0604020202020204" pitchFamily="34" charset="0"/>
                <a:cs typeface="Arial" panose="020B0604020202020204" pitchFamily="34" charset="0"/>
              </a:rPr>
              <a:t>PLoS</a:t>
            </a:r>
            <a:r>
              <a:rPr lang="en-GB" sz="2400" i="1" dirty="0">
                <a:latin typeface="Arial" panose="020B0604020202020204" pitchFamily="34" charset="0"/>
                <a:cs typeface="Arial" panose="020B0604020202020204" pitchFamily="34" charset="0"/>
              </a:rPr>
              <a:t> Med</a:t>
            </a:r>
            <a:r>
              <a:rPr lang="en-GB" sz="2400" dirty="0">
                <a:latin typeface="Arial" panose="020B0604020202020204" pitchFamily="34" charset="0"/>
                <a:cs typeface="Arial" panose="020B0604020202020204" pitchFamily="34" charset="0"/>
              </a:rPr>
              <a:t>, 6(7), e1000097.</a:t>
            </a:r>
          </a:p>
          <a:p>
            <a:pPr algn="just"/>
            <a:endParaRPr lang="en-GB" sz="2400" dirty="0">
              <a:latin typeface="Arial" panose="020B0604020202020204" pitchFamily="34" charset="0"/>
              <a:cs typeface="Arial" panose="020B0604020202020204" pitchFamily="34" charset="0"/>
            </a:endParaRPr>
          </a:p>
          <a:p>
            <a:pPr algn="just"/>
            <a:endParaRPr lang="en-GB" sz="2400" dirty="0">
              <a:latin typeface="Söhne"/>
            </a:endParaRPr>
          </a:p>
          <a:p>
            <a:pPr algn="just">
              <a:lnSpc>
                <a:spcPts val="2814"/>
              </a:lnSpc>
            </a:pPr>
            <a:endParaRPr lang="en-US" sz="2345" spc="-18" dirty="0">
              <a:solidFill>
                <a:srgbClr val="000000"/>
              </a:solidFill>
              <a:latin typeface="Zen Maru Gothic Bold"/>
            </a:endParaRPr>
          </a:p>
        </p:txBody>
      </p:sp>
    </p:spTree>
    <p:extLst>
      <p:ext uri="{BB962C8B-B14F-4D97-AF65-F5344CB8AC3E}">
        <p14:creationId xmlns:p14="http://schemas.microsoft.com/office/powerpoint/2010/main" val="14796168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Apothecary</Template>
  <TotalTime>202</TotalTime>
  <Words>3421</Words>
  <Application>Microsoft Office PowerPoint</Application>
  <PresentationFormat>Custom</PresentationFormat>
  <Paragraphs>160</Paragraphs>
  <Slides>20</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20</vt:i4>
      </vt:variant>
    </vt:vector>
  </HeadingPairs>
  <TitlesOfParts>
    <vt:vector size="29" baseType="lpstr">
      <vt:lpstr>Arial</vt:lpstr>
      <vt:lpstr>Calibri Light</vt:lpstr>
      <vt:lpstr>Söhne</vt:lpstr>
      <vt:lpstr>Zen Maru Gothic Bold</vt:lpstr>
      <vt:lpstr>Zen Maru Gothic</vt:lpstr>
      <vt:lpstr>Calibri</vt:lpstr>
      <vt:lpstr>Hind Bold</vt:lpstr>
      <vt:lpstr>Office Theme</vt:lpstr>
      <vt:lpstr>Retrospect</vt:lpstr>
      <vt:lpstr>PowerPoint Presentation</vt:lpstr>
      <vt:lpstr>PowerPoint Presentation</vt:lpstr>
      <vt:lpstr>PowerPoint Presentation</vt:lpstr>
      <vt:lpstr>PowerPoint Presentation</vt:lpstr>
      <vt:lpstr>Literature based Background</vt:lpstr>
      <vt:lpstr>Literature based Background</vt:lpstr>
      <vt:lpstr>PowerPoint Presentation</vt:lpstr>
      <vt:lpstr>PowerPoint Presentation</vt:lpstr>
      <vt:lpstr>PowerPoint Presentation</vt:lpstr>
      <vt:lpstr>PowerPoint Presentation</vt:lpstr>
      <vt:lpstr>Research Methodology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PPT Research Presentation Outline.pptx</dc:title>
  <dc:creator>Admin</dc:creator>
  <cp:lastModifiedBy>ghanshyam patel</cp:lastModifiedBy>
  <cp:revision>14</cp:revision>
  <dcterms:created xsi:type="dcterms:W3CDTF">2006-08-16T00:00:00Z</dcterms:created>
  <dcterms:modified xsi:type="dcterms:W3CDTF">2024-03-20T13:42:25Z</dcterms:modified>
  <dc:identifier>DAF-0z5A88s</dc:identifier>
</cp:coreProperties>
</file>