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33"/>
  </p:notesMasterIdLst>
  <p:sldIdLst>
    <p:sldId id="320" r:id="rId3"/>
    <p:sldId id="761" r:id="rId4"/>
    <p:sldId id="762" r:id="rId5"/>
    <p:sldId id="763" r:id="rId6"/>
    <p:sldId id="764" r:id="rId7"/>
    <p:sldId id="765" r:id="rId8"/>
    <p:sldId id="789" r:id="rId9"/>
    <p:sldId id="767" r:id="rId10"/>
    <p:sldId id="768" r:id="rId11"/>
    <p:sldId id="769" r:id="rId12"/>
    <p:sldId id="770" r:id="rId13"/>
    <p:sldId id="771" r:id="rId14"/>
    <p:sldId id="772" r:id="rId15"/>
    <p:sldId id="773" r:id="rId16"/>
    <p:sldId id="774" r:id="rId17"/>
    <p:sldId id="775" r:id="rId18"/>
    <p:sldId id="776" r:id="rId19"/>
    <p:sldId id="777" r:id="rId20"/>
    <p:sldId id="778" r:id="rId21"/>
    <p:sldId id="779" r:id="rId22"/>
    <p:sldId id="781" r:id="rId23"/>
    <p:sldId id="782" r:id="rId24"/>
    <p:sldId id="784" r:id="rId25"/>
    <p:sldId id="785" r:id="rId26"/>
    <p:sldId id="308" r:id="rId27"/>
    <p:sldId id="786" r:id="rId28"/>
    <p:sldId id="309" r:id="rId29"/>
    <p:sldId id="787" r:id="rId30"/>
    <p:sldId id="788" r:id="rId31"/>
    <p:sldId id="76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p:normalViewPr>
  <p:slideViewPr>
    <p:cSldViewPr snapToGrid="0">
      <p:cViewPr varScale="1">
        <p:scale>
          <a:sx n="62" d="100"/>
          <a:sy n="62" d="100"/>
        </p:scale>
        <p:origin x="75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95F2A5-8AE2-425F-81E1-0233470EE337}" type="doc">
      <dgm:prSet loTypeId="urn:microsoft.com/office/officeart/2005/8/layout/cycle6" loCatId="relationship" qsTypeId="urn:microsoft.com/office/officeart/2005/8/quickstyle/3d1" qsCatId="3D" csTypeId="urn:microsoft.com/office/officeart/2005/8/colors/accent1_2#1" csCatId="accent1" phldr="1"/>
      <dgm:spPr/>
      <dgm:t>
        <a:bodyPr/>
        <a:lstStyle/>
        <a:p>
          <a:endParaRPr lang="en-US"/>
        </a:p>
      </dgm:t>
    </dgm:pt>
    <dgm:pt modelId="{BB1ADED2-0608-43E2-9AA4-12FF2BC5683B}">
      <dgm:prSet phldrT="[Text]" custT="1"/>
      <dgm:spPr/>
      <dgm:t>
        <a:bodyPr/>
        <a:lstStyle/>
        <a:p>
          <a:r>
            <a:rPr lang="en-US" sz="1800" b="1" dirty="0">
              <a:effectLst>
                <a:outerShdw blurRad="38100" dist="38100" dir="2700000" algn="tl">
                  <a:srgbClr val="000000">
                    <a:alpha val="43137"/>
                  </a:srgbClr>
                </a:outerShdw>
              </a:effectLst>
            </a:rPr>
            <a:t>Office Automation </a:t>
          </a:r>
        </a:p>
      </dgm:t>
    </dgm:pt>
    <dgm:pt modelId="{869049C8-E30F-4232-BB70-63D535EB8AFD}" type="parTrans" cxnId="{209A77BC-8C6D-4FA4-8B3A-987EC400C076}">
      <dgm:prSet/>
      <dgm:spPr/>
      <dgm:t>
        <a:bodyPr/>
        <a:lstStyle/>
        <a:p>
          <a:endParaRPr lang="en-US" sz="2400" b="1">
            <a:effectLst>
              <a:outerShdw blurRad="38100" dist="38100" dir="2700000" algn="tl">
                <a:srgbClr val="000000">
                  <a:alpha val="43137"/>
                </a:srgbClr>
              </a:outerShdw>
            </a:effectLst>
          </a:endParaRPr>
        </a:p>
      </dgm:t>
    </dgm:pt>
    <dgm:pt modelId="{D206C8B3-2023-40E4-881E-F7C2511FE8F0}" type="sibTrans" cxnId="{209A77BC-8C6D-4FA4-8B3A-987EC400C076}">
      <dgm:prSet/>
      <dgm:spPr/>
      <dgm:t>
        <a:bodyPr/>
        <a:lstStyle/>
        <a:p>
          <a:endParaRPr lang="en-US" sz="2400" b="1">
            <a:effectLst>
              <a:outerShdw blurRad="38100" dist="38100" dir="2700000" algn="tl">
                <a:srgbClr val="000000">
                  <a:alpha val="43137"/>
                </a:srgbClr>
              </a:outerShdw>
            </a:effectLst>
          </a:endParaRPr>
        </a:p>
      </dgm:t>
    </dgm:pt>
    <dgm:pt modelId="{806C9F78-C2A8-4A64-AA33-4778C84140C3}">
      <dgm:prSet phldrT="[Text]" custT="1"/>
      <dgm:spPr/>
      <dgm:t>
        <a:bodyPr/>
        <a:lstStyle/>
        <a:p>
          <a:r>
            <a:rPr lang="en-US" sz="1800" b="1" dirty="0">
              <a:effectLst>
                <a:outerShdw blurRad="38100" dist="38100" dir="2700000" algn="tl">
                  <a:srgbClr val="000000">
                    <a:alpha val="43137"/>
                  </a:srgbClr>
                </a:outerShdw>
              </a:effectLst>
            </a:rPr>
            <a:t>Communication </a:t>
          </a:r>
        </a:p>
      </dgm:t>
    </dgm:pt>
    <dgm:pt modelId="{742CE68B-718F-4F0A-8180-C4B09A70F0CA}" type="parTrans" cxnId="{B07A8A2D-A186-49E9-BFF5-C2F8D81037BC}">
      <dgm:prSet/>
      <dgm:spPr/>
      <dgm:t>
        <a:bodyPr/>
        <a:lstStyle/>
        <a:p>
          <a:endParaRPr lang="en-US" sz="2400" b="1">
            <a:effectLst>
              <a:outerShdw blurRad="38100" dist="38100" dir="2700000" algn="tl">
                <a:srgbClr val="000000">
                  <a:alpha val="43137"/>
                </a:srgbClr>
              </a:outerShdw>
            </a:effectLst>
          </a:endParaRPr>
        </a:p>
      </dgm:t>
    </dgm:pt>
    <dgm:pt modelId="{17582731-9472-4660-854E-F13021064A04}" type="sibTrans" cxnId="{B07A8A2D-A186-49E9-BFF5-C2F8D81037BC}">
      <dgm:prSet/>
      <dgm:spPr/>
      <dgm:t>
        <a:bodyPr/>
        <a:lstStyle/>
        <a:p>
          <a:endParaRPr lang="en-US" sz="2400" b="1">
            <a:effectLst>
              <a:outerShdw blurRad="38100" dist="38100" dir="2700000" algn="tl">
                <a:srgbClr val="000000">
                  <a:alpha val="43137"/>
                </a:srgbClr>
              </a:outerShdw>
            </a:effectLst>
          </a:endParaRPr>
        </a:p>
      </dgm:t>
    </dgm:pt>
    <dgm:pt modelId="{B2A96F30-DE41-4A55-99A6-F3ABC52740FA}">
      <dgm:prSet phldrT="[Text]" custT="1"/>
      <dgm:spPr/>
      <dgm:t>
        <a:bodyPr/>
        <a:lstStyle/>
        <a:p>
          <a:r>
            <a:rPr lang="en-US" sz="1800" b="1" dirty="0">
              <a:effectLst>
                <a:outerShdw blurRad="38100" dist="38100" dir="2700000" algn="tl">
                  <a:srgbClr val="000000">
                    <a:alpha val="43137"/>
                  </a:srgbClr>
                </a:outerShdw>
              </a:effectLst>
            </a:rPr>
            <a:t>Transaction Processing </a:t>
          </a:r>
        </a:p>
      </dgm:t>
    </dgm:pt>
    <dgm:pt modelId="{709C1F28-D6F7-478B-A2B7-0AA5B9F3D48E}" type="parTrans" cxnId="{B9FE1DE7-4D21-454A-8F04-1946790B7C96}">
      <dgm:prSet/>
      <dgm:spPr/>
      <dgm:t>
        <a:bodyPr/>
        <a:lstStyle/>
        <a:p>
          <a:endParaRPr lang="en-US" sz="2400" b="1">
            <a:effectLst>
              <a:outerShdw blurRad="38100" dist="38100" dir="2700000" algn="tl">
                <a:srgbClr val="000000">
                  <a:alpha val="43137"/>
                </a:srgbClr>
              </a:outerShdw>
            </a:effectLst>
          </a:endParaRPr>
        </a:p>
      </dgm:t>
    </dgm:pt>
    <dgm:pt modelId="{810DBC9F-A8F2-49FE-91DC-0C140FEB78D9}" type="sibTrans" cxnId="{B9FE1DE7-4D21-454A-8F04-1946790B7C96}">
      <dgm:prSet/>
      <dgm:spPr/>
      <dgm:t>
        <a:bodyPr/>
        <a:lstStyle/>
        <a:p>
          <a:endParaRPr lang="en-US" sz="2400" b="1">
            <a:effectLst>
              <a:outerShdw blurRad="38100" dist="38100" dir="2700000" algn="tl">
                <a:srgbClr val="000000">
                  <a:alpha val="43137"/>
                </a:srgbClr>
              </a:outerShdw>
            </a:effectLst>
          </a:endParaRPr>
        </a:p>
      </dgm:t>
    </dgm:pt>
    <dgm:pt modelId="{E06A03BE-0178-466B-8267-DC74C4CD59E0}">
      <dgm:prSet phldrT="[Text]" custT="1"/>
      <dgm:spPr/>
      <dgm:t>
        <a:bodyPr/>
        <a:lstStyle/>
        <a:p>
          <a:r>
            <a:rPr lang="en-US" sz="1800" b="1" dirty="0">
              <a:effectLst>
                <a:outerShdw blurRad="38100" dist="38100" dir="2700000" algn="tl">
                  <a:srgbClr val="000000">
                    <a:alpha val="43137"/>
                  </a:srgbClr>
                </a:outerShdw>
              </a:effectLst>
            </a:rPr>
            <a:t>Management Information </a:t>
          </a:r>
        </a:p>
      </dgm:t>
    </dgm:pt>
    <dgm:pt modelId="{29086F18-EB36-4B84-ADF6-A96614239E84}" type="parTrans" cxnId="{5EC3444E-002D-45F2-A40C-8EC12C79F220}">
      <dgm:prSet/>
      <dgm:spPr/>
      <dgm:t>
        <a:bodyPr/>
        <a:lstStyle/>
        <a:p>
          <a:endParaRPr lang="en-US" sz="2400" b="1">
            <a:effectLst>
              <a:outerShdw blurRad="38100" dist="38100" dir="2700000" algn="tl">
                <a:srgbClr val="000000">
                  <a:alpha val="43137"/>
                </a:srgbClr>
              </a:outerShdw>
            </a:effectLst>
          </a:endParaRPr>
        </a:p>
      </dgm:t>
    </dgm:pt>
    <dgm:pt modelId="{E26E83CD-98D7-4353-AFB3-589F96B9F511}" type="sibTrans" cxnId="{5EC3444E-002D-45F2-A40C-8EC12C79F220}">
      <dgm:prSet/>
      <dgm:spPr/>
      <dgm:t>
        <a:bodyPr/>
        <a:lstStyle/>
        <a:p>
          <a:endParaRPr lang="en-US" sz="2400" b="1">
            <a:effectLst>
              <a:outerShdw blurRad="38100" dist="38100" dir="2700000" algn="tl">
                <a:srgbClr val="000000">
                  <a:alpha val="43137"/>
                </a:srgbClr>
              </a:outerShdw>
            </a:effectLst>
          </a:endParaRPr>
        </a:p>
      </dgm:t>
    </dgm:pt>
    <dgm:pt modelId="{F214B57F-9073-4DBC-9B73-A5C8C817D6C5}">
      <dgm:prSet phldrT="[Text]" custT="1"/>
      <dgm:spPr/>
      <dgm:t>
        <a:bodyPr/>
        <a:lstStyle/>
        <a:p>
          <a:r>
            <a:rPr lang="en-US" sz="1800" b="1" dirty="0">
              <a:effectLst>
                <a:outerShdw blurRad="38100" dist="38100" dir="2700000" algn="tl">
                  <a:srgbClr val="000000">
                    <a:alpha val="43137"/>
                  </a:srgbClr>
                </a:outerShdw>
              </a:effectLst>
            </a:rPr>
            <a:t>Enterprise </a:t>
          </a:r>
        </a:p>
      </dgm:t>
    </dgm:pt>
    <dgm:pt modelId="{38E2DC04-CD30-49B0-8E01-E7F78274AE41}" type="parTrans" cxnId="{12011709-DF97-4165-979B-6D6C6FBEEEA0}">
      <dgm:prSet/>
      <dgm:spPr/>
      <dgm:t>
        <a:bodyPr/>
        <a:lstStyle/>
        <a:p>
          <a:endParaRPr lang="en-US" sz="2400" b="1">
            <a:effectLst>
              <a:outerShdw blurRad="38100" dist="38100" dir="2700000" algn="tl">
                <a:srgbClr val="000000">
                  <a:alpha val="43137"/>
                </a:srgbClr>
              </a:outerShdw>
            </a:effectLst>
          </a:endParaRPr>
        </a:p>
      </dgm:t>
    </dgm:pt>
    <dgm:pt modelId="{3A6ECE68-C5F7-4AB8-A9EC-8F828ACDABBD}" type="sibTrans" cxnId="{12011709-DF97-4165-979B-6D6C6FBEEEA0}">
      <dgm:prSet/>
      <dgm:spPr/>
      <dgm:t>
        <a:bodyPr/>
        <a:lstStyle/>
        <a:p>
          <a:endParaRPr lang="en-US" sz="2400" b="1">
            <a:effectLst>
              <a:outerShdw blurRad="38100" dist="38100" dir="2700000" algn="tl">
                <a:srgbClr val="000000">
                  <a:alpha val="43137"/>
                </a:srgbClr>
              </a:outerShdw>
            </a:effectLst>
          </a:endParaRPr>
        </a:p>
      </dgm:t>
    </dgm:pt>
    <dgm:pt modelId="{697FD3C5-4A9A-4D6F-A9A3-9B5440786FC6}">
      <dgm:prSet custT="1"/>
      <dgm:spPr/>
      <dgm:t>
        <a:bodyPr/>
        <a:lstStyle/>
        <a:p>
          <a:r>
            <a:rPr lang="en-US" sz="1800" b="1" dirty="0">
              <a:effectLst>
                <a:outerShdw blurRad="38100" dist="38100" dir="2700000" algn="tl">
                  <a:srgbClr val="000000">
                    <a:alpha val="43137"/>
                  </a:srgbClr>
                </a:outerShdw>
              </a:effectLst>
            </a:rPr>
            <a:t>Decision Support </a:t>
          </a:r>
        </a:p>
      </dgm:t>
    </dgm:pt>
    <dgm:pt modelId="{9DC5FC61-C430-41F1-9EF1-5E6D215C5138}" type="parTrans" cxnId="{A609817A-5DB0-49E0-A05E-20DDCBA4C339}">
      <dgm:prSet/>
      <dgm:spPr/>
      <dgm:t>
        <a:bodyPr/>
        <a:lstStyle/>
        <a:p>
          <a:endParaRPr lang="en-US" sz="2400" b="1">
            <a:effectLst>
              <a:outerShdw blurRad="38100" dist="38100" dir="2700000" algn="tl">
                <a:srgbClr val="000000">
                  <a:alpha val="43137"/>
                </a:srgbClr>
              </a:outerShdw>
            </a:effectLst>
          </a:endParaRPr>
        </a:p>
      </dgm:t>
    </dgm:pt>
    <dgm:pt modelId="{814FABA7-16C9-4945-80A8-FD97CCF07FE0}" type="sibTrans" cxnId="{A609817A-5DB0-49E0-A05E-20DDCBA4C339}">
      <dgm:prSet/>
      <dgm:spPr/>
      <dgm:t>
        <a:bodyPr/>
        <a:lstStyle/>
        <a:p>
          <a:endParaRPr lang="en-US" sz="2400" b="1">
            <a:effectLst>
              <a:outerShdw blurRad="38100" dist="38100" dir="2700000" algn="tl">
                <a:srgbClr val="000000">
                  <a:alpha val="43137"/>
                </a:srgbClr>
              </a:outerShdw>
            </a:effectLst>
          </a:endParaRPr>
        </a:p>
      </dgm:t>
    </dgm:pt>
    <dgm:pt modelId="{D3323E4C-4B3C-4C81-A935-AC503C90D7E1}" type="pres">
      <dgm:prSet presAssocID="{9395F2A5-8AE2-425F-81E1-0233470EE337}" presName="cycle" presStyleCnt="0">
        <dgm:presLayoutVars>
          <dgm:dir/>
          <dgm:resizeHandles val="exact"/>
        </dgm:presLayoutVars>
      </dgm:prSet>
      <dgm:spPr/>
    </dgm:pt>
    <dgm:pt modelId="{56D1E547-D656-42AC-839D-68421E8A4CF7}" type="pres">
      <dgm:prSet presAssocID="{BB1ADED2-0608-43E2-9AA4-12FF2BC5683B}" presName="node" presStyleLbl="node1" presStyleIdx="0" presStyleCnt="6" custScaleX="159843">
        <dgm:presLayoutVars>
          <dgm:bulletEnabled val="1"/>
        </dgm:presLayoutVars>
      </dgm:prSet>
      <dgm:spPr/>
    </dgm:pt>
    <dgm:pt modelId="{B2BBDBE4-2CE5-4996-A16D-072F6F921222}" type="pres">
      <dgm:prSet presAssocID="{BB1ADED2-0608-43E2-9AA4-12FF2BC5683B}" presName="spNode" presStyleCnt="0"/>
      <dgm:spPr/>
    </dgm:pt>
    <dgm:pt modelId="{F7604C8F-F96F-4C30-A31A-7BC732E7BF3A}" type="pres">
      <dgm:prSet presAssocID="{D206C8B3-2023-40E4-881E-F7C2511FE8F0}" presName="sibTrans" presStyleLbl="sibTrans1D1" presStyleIdx="0" presStyleCnt="6"/>
      <dgm:spPr/>
    </dgm:pt>
    <dgm:pt modelId="{29DB24B4-973C-41F7-92FD-775BB2207713}" type="pres">
      <dgm:prSet presAssocID="{806C9F78-C2A8-4A64-AA33-4778C84140C3}" presName="node" presStyleLbl="node1" presStyleIdx="1" presStyleCnt="6" custScaleX="125877">
        <dgm:presLayoutVars>
          <dgm:bulletEnabled val="1"/>
        </dgm:presLayoutVars>
      </dgm:prSet>
      <dgm:spPr/>
    </dgm:pt>
    <dgm:pt modelId="{CCE30E03-2B75-4811-81D3-FE361E0D8289}" type="pres">
      <dgm:prSet presAssocID="{806C9F78-C2A8-4A64-AA33-4778C84140C3}" presName="spNode" presStyleCnt="0"/>
      <dgm:spPr/>
    </dgm:pt>
    <dgm:pt modelId="{0E7C7E47-2DF6-49A6-B702-39917B166DFA}" type="pres">
      <dgm:prSet presAssocID="{17582731-9472-4660-854E-F13021064A04}" presName="sibTrans" presStyleLbl="sibTrans1D1" presStyleIdx="1" presStyleCnt="6"/>
      <dgm:spPr/>
    </dgm:pt>
    <dgm:pt modelId="{ED113481-C061-48EE-BEDF-AA77F28A05E7}" type="pres">
      <dgm:prSet presAssocID="{B2A96F30-DE41-4A55-99A6-F3ABC52740FA}" presName="node" presStyleLbl="node1" presStyleIdx="2" presStyleCnt="6" custScaleX="140967">
        <dgm:presLayoutVars>
          <dgm:bulletEnabled val="1"/>
        </dgm:presLayoutVars>
      </dgm:prSet>
      <dgm:spPr/>
    </dgm:pt>
    <dgm:pt modelId="{A96B3834-3454-4288-AAEF-33F15E8C3083}" type="pres">
      <dgm:prSet presAssocID="{B2A96F30-DE41-4A55-99A6-F3ABC52740FA}" presName="spNode" presStyleCnt="0"/>
      <dgm:spPr/>
    </dgm:pt>
    <dgm:pt modelId="{1381E767-9D2F-42CC-9FAB-E57D3B9EC8CB}" type="pres">
      <dgm:prSet presAssocID="{810DBC9F-A8F2-49FE-91DC-0C140FEB78D9}" presName="sibTrans" presStyleLbl="sibTrans1D1" presStyleIdx="2" presStyleCnt="6"/>
      <dgm:spPr/>
    </dgm:pt>
    <dgm:pt modelId="{BE30AFC9-DEF8-4C28-B966-11FE319859DC}" type="pres">
      <dgm:prSet presAssocID="{E06A03BE-0178-466B-8267-DC74C4CD59E0}" presName="node" presStyleLbl="node1" presStyleIdx="3" presStyleCnt="6" custScaleX="149171" custScaleY="121869">
        <dgm:presLayoutVars>
          <dgm:bulletEnabled val="1"/>
        </dgm:presLayoutVars>
      </dgm:prSet>
      <dgm:spPr/>
    </dgm:pt>
    <dgm:pt modelId="{B438165A-AE8E-4E2E-95C2-55422E073158}" type="pres">
      <dgm:prSet presAssocID="{E06A03BE-0178-466B-8267-DC74C4CD59E0}" presName="spNode" presStyleCnt="0"/>
      <dgm:spPr/>
    </dgm:pt>
    <dgm:pt modelId="{0448ECDE-24DE-4773-996C-0BDAC4C3EBB0}" type="pres">
      <dgm:prSet presAssocID="{E26E83CD-98D7-4353-AFB3-589F96B9F511}" presName="sibTrans" presStyleLbl="sibTrans1D1" presStyleIdx="3" presStyleCnt="6"/>
      <dgm:spPr/>
    </dgm:pt>
    <dgm:pt modelId="{F8A20077-7DC2-4509-930D-604B28E45398}" type="pres">
      <dgm:prSet presAssocID="{F214B57F-9073-4DBC-9B73-A5C8C817D6C5}" presName="node" presStyleLbl="node1" presStyleIdx="4" presStyleCnt="6" custScaleX="144635" custRadScaleRad="104834" custRadScaleInc="4090">
        <dgm:presLayoutVars>
          <dgm:bulletEnabled val="1"/>
        </dgm:presLayoutVars>
      </dgm:prSet>
      <dgm:spPr/>
    </dgm:pt>
    <dgm:pt modelId="{0787E829-0ECD-4319-8268-9B36905CBD99}" type="pres">
      <dgm:prSet presAssocID="{F214B57F-9073-4DBC-9B73-A5C8C817D6C5}" presName="spNode" presStyleCnt="0"/>
      <dgm:spPr/>
    </dgm:pt>
    <dgm:pt modelId="{E7CF3039-EB96-4248-907B-1DCB293C6E3F}" type="pres">
      <dgm:prSet presAssocID="{3A6ECE68-C5F7-4AB8-A9EC-8F828ACDABBD}" presName="sibTrans" presStyleLbl="sibTrans1D1" presStyleIdx="4" presStyleCnt="6"/>
      <dgm:spPr/>
    </dgm:pt>
    <dgm:pt modelId="{47A83BB4-B687-4C36-8C26-69C7A69F686B}" type="pres">
      <dgm:prSet presAssocID="{697FD3C5-4A9A-4D6F-A9A3-9B5440786FC6}" presName="node" presStyleLbl="node1" presStyleIdx="5" presStyleCnt="6">
        <dgm:presLayoutVars>
          <dgm:bulletEnabled val="1"/>
        </dgm:presLayoutVars>
      </dgm:prSet>
      <dgm:spPr/>
    </dgm:pt>
    <dgm:pt modelId="{A5918D1B-BFBA-4739-964B-28046324DEEC}" type="pres">
      <dgm:prSet presAssocID="{697FD3C5-4A9A-4D6F-A9A3-9B5440786FC6}" presName="spNode" presStyleCnt="0"/>
      <dgm:spPr/>
    </dgm:pt>
    <dgm:pt modelId="{13720A24-B3BC-4E82-87B1-269410A0DEE6}" type="pres">
      <dgm:prSet presAssocID="{814FABA7-16C9-4945-80A8-FD97CCF07FE0}" presName="sibTrans" presStyleLbl="sibTrans1D1" presStyleIdx="5" presStyleCnt="6"/>
      <dgm:spPr/>
    </dgm:pt>
  </dgm:ptLst>
  <dgm:cxnLst>
    <dgm:cxn modelId="{12011709-DF97-4165-979B-6D6C6FBEEEA0}" srcId="{9395F2A5-8AE2-425F-81E1-0233470EE337}" destId="{F214B57F-9073-4DBC-9B73-A5C8C817D6C5}" srcOrd="4" destOrd="0" parTransId="{38E2DC04-CD30-49B0-8E01-E7F78274AE41}" sibTransId="{3A6ECE68-C5F7-4AB8-A9EC-8F828ACDABBD}"/>
    <dgm:cxn modelId="{C8166B13-D5E8-4166-A85F-172E7F999964}" type="presOf" srcId="{E26E83CD-98D7-4353-AFB3-589F96B9F511}" destId="{0448ECDE-24DE-4773-996C-0BDAC4C3EBB0}" srcOrd="0" destOrd="0" presId="urn:microsoft.com/office/officeart/2005/8/layout/cycle6"/>
    <dgm:cxn modelId="{B07A8A2D-A186-49E9-BFF5-C2F8D81037BC}" srcId="{9395F2A5-8AE2-425F-81E1-0233470EE337}" destId="{806C9F78-C2A8-4A64-AA33-4778C84140C3}" srcOrd="1" destOrd="0" parTransId="{742CE68B-718F-4F0A-8180-C4B09A70F0CA}" sibTransId="{17582731-9472-4660-854E-F13021064A04}"/>
    <dgm:cxn modelId="{9F286F35-9781-46AB-A4A0-92D0CB58784F}" type="presOf" srcId="{810DBC9F-A8F2-49FE-91DC-0C140FEB78D9}" destId="{1381E767-9D2F-42CC-9FAB-E57D3B9EC8CB}" srcOrd="0" destOrd="0" presId="urn:microsoft.com/office/officeart/2005/8/layout/cycle6"/>
    <dgm:cxn modelId="{673ADA38-3688-42C1-A29D-038ABE701D58}" type="presOf" srcId="{697FD3C5-4A9A-4D6F-A9A3-9B5440786FC6}" destId="{47A83BB4-B687-4C36-8C26-69C7A69F686B}" srcOrd="0" destOrd="0" presId="urn:microsoft.com/office/officeart/2005/8/layout/cycle6"/>
    <dgm:cxn modelId="{C5DEC039-9BDF-4A6F-8051-26341A2269FC}" type="presOf" srcId="{E06A03BE-0178-466B-8267-DC74C4CD59E0}" destId="{BE30AFC9-DEF8-4C28-B966-11FE319859DC}" srcOrd="0" destOrd="0" presId="urn:microsoft.com/office/officeart/2005/8/layout/cycle6"/>
    <dgm:cxn modelId="{04513A3E-EA62-499A-BA69-D3A7F222C186}" type="presOf" srcId="{D206C8B3-2023-40E4-881E-F7C2511FE8F0}" destId="{F7604C8F-F96F-4C30-A31A-7BC732E7BF3A}" srcOrd="0" destOrd="0" presId="urn:microsoft.com/office/officeart/2005/8/layout/cycle6"/>
    <dgm:cxn modelId="{00385B5D-B14E-4D18-9560-8474413CA15D}" type="presOf" srcId="{17582731-9472-4660-854E-F13021064A04}" destId="{0E7C7E47-2DF6-49A6-B702-39917B166DFA}" srcOrd="0" destOrd="0" presId="urn:microsoft.com/office/officeart/2005/8/layout/cycle6"/>
    <dgm:cxn modelId="{5EC3444E-002D-45F2-A40C-8EC12C79F220}" srcId="{9395F2A5-8AE2-425F-81E1-0233470EE337}" destId="{E06A03BE-0178-466B-8267-DC74C4CD59E0}" srcOrd="3" destOrd="0" parTransId="{29086F18-EB36-4B84-ADF6-A96614239E84}" sibTransId="{E26E83CD-98D7-4353-AFB3-589F96B9F511}"/>
    <dgm:cxn modelId="{7CA6E379-286A-4C79-9302-A660DDA6EFF0}" type="presOf" srcId="{BB1ADED2-0608-43E2-9AA4-12FF2BC5683B}" destId="{56D1E547-D656-42AC-839D-68421E8A4CF7}" srcOrd="0" destOrd="0" presId="urn:microsoft.com/office/officeart/2005/8/layout/cycle6"/>
    <dgm:cxn modelId="{A609817A-5DB0-49E0-A05E-20DDCBA4C339}" srcId="{9395F2A5-8AE2-425F-81E1-0233470EE337}" destId="{697FD3C5-4A9A-4D6F-A9A3-9B5440786FC6}" srcOrd="5" destOrd="0" parTransId="{9DC5FC61-C430-41F1-9EF1-5E6D215C5138}" sibTransId="{814FABA7-16C9-4945-80A8-FD97CCF07FE0}"/>
    <dgm:cxn modelId="{9C91C77F-19D8-421A-94E5-9BB74B7DD897}" type="presOf" srcId="{B2A96F30-DE41-4A55-99A6-F3ABC52740FA}" destId="{ED113481-C061-48EE-BEDF-AA77F28A05E7}" srcOrd="0" destOrd="0" presId="urn:microsoft.com/office/officeart/2005/8/layout/cycle6"/>
    <dgm:cxn modelId="{209A77BC-8C6D-4FA4-8B3A-987EC400C076}" srcId="{9395F2A5-8AE2-425F-81E1-0233470EE337}" destId="{BB1ADED2-0608-43E2-9AA4-12FF2BC5683B}" srcOrd="0" destOrd="0" parTransId="{869049C8-E30F-4232-BB70-63D535EB8AFD}" sibTransId="{D206C8B3-2023-40E4-881E-F7C2511FE8F0}"/>
    <dgm:cxn modelId="{EBEF3EC6-60E7-4AF6-8F98-BB3261040E9E}" type="presOf" srcId="{806C9F78-C2A8-4A64-AA33-4778C84140C3}" destId="{29DB24B4-973C-41F7-92FD-775BB2207713}" srcOrd="0" destOrd="0" presId="urn:microsoft.com/office/officeart/2005/8/layout/cycle6"/>
    <dgm:cxn modelId="{D7792FC7-BE5C-472D-88B2-1253CFFB7738}" type="presOf" srcId="{3A6ECE68-C5F7-4AB8-A9EC-8F828ACDABBD}" destId="{E7CF3039-EB96-4248-907B-1DCB293C6E3F}" srcOrd="0" destOrd="0" presId="urn:microsoft.com/office/officeart/2005/8/layout/cycle6"/>
    <dgm:cxn modelId="{30531CD5-96CC-498F-A7AB-174C5DA65C27}" type="presOf" srcId="{F214B57F-9073-4DBC-9B73-A5C8C817D6C5}" destId="{F8A20077-7DC2-4509-930D-604B28E45398}" srcOrd="0" destOrd="0" presId="urn:microsoft.com/office/officeart/2005/8/layout/cycle6"/>
    <dgm:cxn modelId="{B9FE1DE7-4D21-454A-8F04-1946790B7C96}" srcId="{9395F2A5-8AE2-425F-81E1-0233470EE337}" destId="{B2A96F30-DE41-4A55-99A6-F3ABC52740FA}" srcOrd="2" destOrd="0" parTransId="{709C1F28-D6F7-478B-A2B7-0AA5B9F3D48E}" sibTransId="{810DBC9F-A8F2-49FE-91DC-0C140FEB78D9}"/>
    <dgm:cxn modelId="{27CCC2EC-C0EB-4603-9BA4-12F17C4F2FF8}" type="presOf" srcId="{814FABA7-16C9-4945-80A8-FD97CCF07FE0}" destId="{13720A24-B3BC-4E82-87B1-269410A0DEE6}" srcOrd="0" destOrd="0" presId="urn:microsoft.com/office/officeart/2005/8/layout/cycle6"/>
    <dgm:cxn modelId="{DE3452F9-26F3-42AC-9137-9DD7BAC3029E}" type="presOf" srcId="{9395F2A5-8AE2-425F-81E1-0233470EE337}" destId="{D3323E4C-4B3C-4C81-A935-AC503C90D7E1}" srcOrd="0" destOrd="0" presId="urn:microsoft.com/office/officeart/2005/8/layout/cycle6"/>
    <dgm:cxn modelId="{78A4D58D-5695-4FB6-9D6D-5D4C3C261CA6}" type="presParOf" srcId="{D3323E4C-4B3C-4C81-A935-AC503C90D7E1}" destId="{56D1E547-D656-42AC-839D-68421E8A4CF7}" srcOrd="0" destOrd="0" presId="urn:microsoft.com/office/officeart/2005/8/layout/cycle6"/>
    <dgm:cxn modelId="{B843E281-012B-4E95-AEBF-DACC2BE687AA}" type="presParOf" srcId="{D3323E4C-4B3C-4C81-A935-AC503C90D7E1}" destId="{B2BBDBE4-2CE5-4996-A16D-072F6F921222}" srcOrd="1" destOrd="0" presId="urn:microsoft.com/office/officeart/2005/8/layout/cycle6"/>
    <dgm:cxn modelId="{F41F4F77-9CE8-4320-B84E-739C03727F41}" type="presParOf" srcId="{D3323E4C-4B3C-4C81-A935-AC503C90D7E1}" destId="{F7604C8F-F96F-4C30-A31A-7BC732E7BF3A}" srcOrd="2" destOrd="0" presId="urn:microsoft.com/office/officeart/2005/8/layout/cycle6"/>
    <dgm:cxn modelId="{DC35683A-8AD0-4A7E-AF5E-3F65BE12850E}" type="presParOf" srcId="{D3323E4C-4B3C-4C81-A935-AC503C90D7E1}" destId="{29DB24B4-973C-41F7-92FD-775BB2207713}" srcOrd="3" destOrd="0" presId="urn:microsoft.com/office/officeart/2005/8/layout/cycle6"/>
    <dgm:cxn modelId="{781F93CC-95F2-42E0-9B84-0BBDD4DFF70D}" type="presParOf" srcId="{D3323E4C-4B3C-4C81-A935-AC503C90D7E1}" destId="{CCE30E03-2B75-4811-81D3-FE361E0D8289}" srcOrd="4" destOrd="0" presId="urn:microsoft.com/office/officeart/2005/8/layout/cycle6"/>
    <dgm:cxn modelId="{71A6436D-12F6-47D2-BD87-7354B738BAA5}" type="presParOf" srcId="{D3323E4C-4B3C-4C81-A935-AC503C90D7E1}" destId="{0E7C7E47-2DF6-49A6-B702-39917B166DFA}" srcOrd="5" destOrd="0" presId="urn:microsoft.com/office/officeart/2005/8/layout/cycle6"/>
    <dgm:cxn modelId="{5F68C2C5-E390-4662-A09C-1402EE0E1285}" type="presParOf" srcId="{D3323E4C-4B3C-4C81-A935-AC503C90D7E1}" destId="{ED113481-C061-48EE-BEDF-AA77F28A05E7}" srcOrd="6" destOrd="0" presId="urn:microsoft.com/office/officeart/2005/8/layout/cycle6"/>
    <dgm:cxn modelId="{A9790D18-3D4D-486E-8A83-D70E8F92FE88}" type="presParOf" srcId="{D3323E4C-4B3C-4C81-A935-AC503C90D7E1}" destId="{A96B3834-3454-4288-AAEF-33F15E8C3083}" srcOrd="7" destOrd="0" presId="urn:microsoft.com/office/officeart/2005/8/layout/cycle6"/>
    <dgm:cxn modelId="{C484B13F-614A-4B80-8D70-FD5B924F4A6C}" type="presParOf" srcId="{D3323E4C-4B3C-4C81-A935-AC503C90D7E1}" destId="{1381E767-9D2F-42CC-9FAB-E57D3B9EC8CB}" srcOrd="8" destOrd="0" presId="urn:microsoft.com/office/officeart/2005/8/layout/cycle6"/>
    <dgm:cxn modelId="{50CA4E6A-3415-4AB7-8FA1-7E690FB93AF1}" type="presParOf" srcId="{D3323E4C-4B3C-4C81-A935-AC503C90D7E1}" destId="{BE30AFC9-DEF8-4C28-B966-11FE319859DC}" srcOrd="9" destOrd="0" presId="urn:microsoft.com/office/officeart/2005/8/layout/cycle6"/>
    <dgm:cxn modelId="{8EB37B04-8001-4220-BF83-A9261E7A019D}" type="presParOf" srcId="{D3323E4C-4B3C-4C81-A935-AC503C90D7E1}" destId="{B438165A-AE8E-4E2E-95C2-55422E073158}" srcOrd="10" destOrd="0" presId="urn:microsoft.com/office/officeart/2005/8/layout/cycle6"/>
    <dgm:cxn modelId="{F69E5853-6C54-4531-B2BA-60F92C6F012F}" type="presParOf" srcId="{D3323E4C-4B3C-4C81-A935-AC503C90D7E1}" destId="{0448ECDE-24DE-4773-996C-0BDAC4C3EBB0}" srcOrd="11" destOrd="0" presId="urn:microsoft.com/office/officeart/2005/8/layout/cycle6"/>
    <dgm:cxn modelId="{704A29CD-27D4-4086-B262-6BF4B4C8A6A6}" type="presParOf" srcId="{D3323E4C-4B3C-4C81-A935-AC503C90D7E1}" destId="{F8A20077-7DC2-4509-930D-604B28E45398}" srcOrd="12" destOrd="0" presId="urn:microsoft.com/office/officeart/2005/8/layout/cycle6"/>
    <dgm:cxn modelId="{A9597FDD-A35C-42D8-A9AE-94781D02B763}" type="presParOf" srcId="{D3323E4C-4B3C-4C81-A935-AC503C90D7E1}" destId="{0787E829-0ECD-4319-8268-9B36905CBD99}" srcOrd="13" destOrd="0" presId="urn:microsoft.com/office/officeart/2005/8/layout/cycle6"/>
    <dgm:cxn modelId="{35FC0D33-B590-4F6E-91C8-38F77141D808}" type="presParOf" srcId="{D3323E4C-4B3C-4C81-A935-AC503C90D7E1}" destId="{E7CF3039-EB96-4248-907B-1DCB293C6E3F}" srcOrd="14" destOrd="0" presId="urn:microsoft.com/office/officeart/2005/8/layout/cycle6"/>
    <dgm:cxn modelId="{535812F4-6946-4622-AD96-BC4764001D85}" type="presParOf" srcId="{D3323E4C-4B3C-4C81-A935-AC503C90D7E1}" destId="{47A83BB4-B687-4C36-8C26-69C7A69F686B}" srcOrd="15" destOrd="0" presId="urn:microsoft.com/office/officeart/2005/8/layout/cycle6"/>
    <dgm:cxn modelId="{7E444D65-98FA-4A76-8EEB-322460B79E7A}" type="presParOf" srcId="{D3323E4C-4B3C-4C81-A935-AC503C90D7E1}" destId="{A5918D1B-BFBA-4739-964B-28046324DEEC}" srcOrd="16" destOrd="0" presId="urn:microsoft.com/office/officeart/2005/8/layout/cycle6"/>
    <dgm:cxn modelId="{B7A1D670-9C82-4150-8A22-59A3E7FCFDFD}" type="presParOf" srcId="{D3323E4C-4B3C-4C81-A935-AC503C90D7E1}" destId="{13720A24-B3BC-4E82-87B1-269410A0DEE6}" srcOrd="17"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95F2A5-8AE2-425F-81E1-0233470EE337}" type="doc">
      <dgm:prSet loTypeId="urn:microsoft.com/office/officeart/2005/8/layout/cycle6" loCatId="relationship" qsTypeId="urn:microsoft.com/office/officeart/2005/8/quickstyle/3d1" qsCatId="3D" csTypeId="urn:microsoft.com/office/officeart/2005/8/colors/accent1_2#2" csCatId="accent1" phldr="1"/>
      <dgm:spPr/>
      <dgm:t>
        <a:bodyPr/>
        <a:lstStyle/>
        <a:p>
          <a:endParaRPr lang="en-US"/>
        </a:p>
      </dgm:t>
    </dgm:pt>
    <dgm:pt modelId="{BB1ADED2-0608-43E2-9AA4-12FF2BC5683B}">
      <dgm:prSet phldrT="[Text]" custT="1"/>
      <dgm:spPr/>
      <dgm:t>
        <a:bodyPr/>
        <a:lstStyle/>
        <a:p>
          <a:r>
            <a:rPr lang="en-US" sz="1800" b="1" dirty="0">
              <a:effectLst>
                <a:outerShdw blurRad="38100" dist="38100" dir="2700000" algn="tl">
                  <a:srgbClr val="000000">
                    <a:alpha val="43137"/>
                  </a:srgbClr>
                </a:outerShdw>
              </a:effectLst>
            </a:rPr>
            <a:t>Office Automation </a:t>
          </a:r>
        </a:p>
      </dgm:t>
    </dgm:pt>
    <dgm:pt modelId="{869049C8-E30F-4232-BB70-63D535EB8AFD}" type="parTrans" cxnId="{209A77BC-8C6D-4FA4-8B3A-987EC400C076}">
      <dgm:prSet/>
      <dgm:spPr/>
      <dgm:t>
        <a:bodyPr/>
        <a:lstStyle/>
        <a:p>
          <a:endParaRPr lang="en-US" sz="2400" b="1">
            <a:effectLst>
              <a:outerShdw blurRad="38100" dist="38100" dir="2700000" algn="tl">
                <a:srgbClr val="000000">
                  <a:alpha val="43137"/>
                </a:srgbClr>
              </a:outerShdw>
            </a:effectLst>
          </a:endParaRPr>
        </a:p>
      </dgm:t>
    </dgm:pt>
    <dgm:pt modelId="{D206C8B3-2023-40E4-881E-F7C2511FE8F0}" type="sibTrans" cxnId="{209A77BC-8C6D-4FA4-8B3A-987EC400C076}">
      <dgm:prSet/>
      <dgm:spPr/>
      <dgm:t>
        <a:bodyPr/>
        <a:lstStyle/>
        <a:p>
          <a:endParaRPr lang="en-US" sz="2400" b="1">
            <a:effectLst>
              <a:outerShdw blurRad="38100" dist="38100" dir="2700000" algn="tl">
                <a:srgbClr val="000000">
                  <a:alpha val="43137"/>
                </a:srgbClr>
              </a:outerShdw>
            </a:effectLst>
          </a:endParaRPr>
        </a:p>
      </dgm:t>
    </dgm:pt>
    <dgm:pt modelId="{806C9F78-C2A8-4A64-AA33-4778C84140C3}">
      <dgm:prSet phldrT="[Text]" custT="1"/>
      <dgm:spPr/>
      <dgm:t>
        <a:bodyPr/>
        <a:lstStyle/>
        <a:p>
          <a:r>
            <a:rPr lang="en-US" sz="1800" b="1" dirty="0">
              <a:effectLst>
                <a:outerShdw blurRad="38100" dist="38100" dir="2700000" algn="tl">
                  <a:srgbClr val="000000">
                    <a:alpha val="43137"/>
                  </a:srgbClr>
                </a:outerShdw>
              </a:effectLst>
            </a:rPr>
            <a:t>Communication </a:t>
          </a:r>
        </a:p>
      </dgm:t>
    </dgm:pt>
    <dgm:pt modelId="{742CE68B-718F-4F0A-8180-C4B09A70F0CA}" type="parTrans" cxnId="{B07A8A2D-A186-49E9-BFF5-C2F8D81037BC}">
      <dgm:prSet/>
      <dgm:spPr/>
      <dgm:t>
        <a:bodyPr/>
        <a:lstStyle/>
        <a:p>
          <a:endParaRPr lang="en-US" sz="2400" b="1">
            <a:effectLst>
              <a:outerShdw blurRad="38100" dist="38100" dir="2700000" algn="tl">
                <a:srgbClr val="000000">
                  <a:alpha val="43137"/>
                </a:srgbClr>
              </a:outerShdw>
            </a:effectLst>
          </a:endParaRPr>
        </a:p>
      </dgm:t>
    </dgm:pt>
    <dgm:pt modelId="{17582731-9472-4660-854E-F13021064A04}" type="sibTrans" cxnId="{B07A8A2D-A186-49E9-BFF5-C2F8D81037BC}">
      <dgm:prSet/>
      <dgm:spPr/>
      <dgm:t>
        <a:bodyPr/>
        <a:lstStyle/>
        <a:p>
          <a:endParaRPr lang="en-US" sz="2400" b="1">
            <a:effectLst>
              <a:outerShdw blurRad="38100" dist="38100" dir="2700000" algn="tl">
                <a:srgbClr val="000000">
                  <a:alpha val="43137"/>
                </a:srgbClr>
              </a:outerShdw>
            </a:effectLst>
          </a:endParaRPr>
        </a:p>
      </dgm:t>
    </dgm:pt>
    <dgm:pt modelId="{B2A96F30-DE41-4A55-99A6-F3ABC52740FA}">
      <dgm:prSet phldrT="[Text]" custT="1"/>
      <dgm:spPr/>
      <dgm:t>
        <a:bodyPr/>
        <a:lstStyle/>
        <a:p>
          <a:r>
            <a:rPr lang="en-US" sz="1800" b="1" dirty="0">
              <a:effectLst>
                <a:outerShdw blurRad="38100" dist="38100" dir="2700000" algn="tl">
                  <a:srgbClr val="000000">
                    <a:alpha val="43137"/>
                  </a:srgbClr>
                </a:outerShdw>
              </a:effectLst>
            </a:rPr>
            <a:t>Transaction Processing </a:t>
          </a:r>
        </a:p>
      </dgm:t>
    </dgm:pt>
    <dgm:pt modelId="{709C1F28-D6F7-478B-A2B7-0AA5B9F3D48E}" type="parTrans" cxnId="{B9FE1DE7-4D21-454A-8F04-1946790B7C96}">
      <dgm:prSet/>
      <dgm:spPr/>
      <dgm:t>
        <a:bodyPr/>
        <a:lstStyle/>
        <a:p>
          <a:endParaRPr lang="en-US" sz="2400" b="1">
            <a:effectLst>
              <a:outerShdw blurRad="38100" dist="38100" dir="2700000" algn="tl">
                <a:srgbClr val="000000">
                  <a:alpha val="43137"/>
                </a:srgbClr>
              </a:outerShdw>
            </a:effectLst>
          </a:endParaRPr>
        </a:p>
      </dgm:t>
    </dgm:pt>
    <dgm:pt modelId="{810DBC9F-A8F2-49FE-91DC-0C140FEB78D9}" type="sibTrans" cxnId="{B9FE1DE7-4D21-454A-8F04-1946790B7C96}">
      <dgm:prSet/>
      <dgm:spPr/>
      <dgm:t>
        <a:bodyPr/>
        <a:lstStyle/>
        <a:p>
          <a:endParaRPr lang="en-US" sz="2400" b="1">
            <a:effectLst>
              <a:outerShdw blurRad="38100" dist="38100" dir="2700000" algn="tl">
                <a:srgbClr val="000000">
                  <a:alpha val="43137"/>
                </a:srgbClr>
              </a:outerShdw>
            </a:effectLst>
          </a:endParaRPr>
        </a:p>
      </dgm:t>
    </dgm:pt>
    <dgm:pt modelId="{E06A03BE-0178-466B-8267-DC74C4CD59E0}">
      <dgm:prSet phldrT="[Text]" custT="1"/>
      <dgm:spPr/>
      <dgm:t>
        <a:bodyPr/>
        <a:lstStyle/>
        <a:p>
          <a:r>
            <a:rPr lang="en-US" sz="1800" b="1" dirty="0">
              <a:effectLst>
                <a:outerShdw blurRad="38100" dist="38100" dir="2700000" algn="tl">
                  <a:srgbClr val="000000">
                    <a:alpha val="43137"/>
                  </a:srgbClr>
                </a:outerShdw>
              </a:effectLst>
            </a:rPr>
            <a:t>Management Information </a:t>
          </a:r>
        </a:p>
      </dgm:t>
    </dgm:pt>
    <dgm:pt modelId="{29086F18-EB36-4B84-ADF6-A96614239E84}" type="parTrans" cxnId="{5EC3444E-002D-45F2-A40C-8EC12C79F220}">
      <dgm:prSet/>
      <dgm:spPr/>
      <dgm:t>
        <a:bodyPr/>
        <a:lstStyle/>
        <a:p>
          <a:endParaRPr lang="en-US" sz="2400" b="1">
            <a:effectLst>
              <a:outerShdw blurRad="38100" dist="38100" dir="2700000" algn="tl">
                <a:srgbClr val="000000">
                  <a:alpha val="43137"/>
                </a:srgbClr>
              </a:outerShdw>
            </a:effectLst>
          </a:endParaRPr>
        </a:p>
      </dgm:t>
    </dgm:pt>
    <dgm:pt modelId="{E26E83CD-98D7-4353-AFB3-589F96B9F511}" type="sibTrans" cxnId="{5EC3444E-002D-45F2-A40C-8EC12C79F220}">
      <dgm:prSet/>
      <dgm:spPr/>
      <dgm:t>
        <a:bodyPr/>
        <a:lstStyle/>
        <a:p>
          <a:endParaRPr lang="en-US" sz="2400" b="1">
            <a:effectLst>
              <a:outerShdw blurRad="38100" dist="38100" dir="2700000" algn="tl">
                <a:srgbClr val="000000">
                  <a:alpha val="43137"/>
                </a:srgbClr>
              </a:outerShdw>
            </a:effectLst>
          </a:endParaRPr>
        </a:p>
      </dgm:t>
    </dgm:pt>
    <dgm:pt modelId="{F214B57F-9073-4DBC-9B73-A5C8C817D6C5}">
      <dgm:prSet phldrT="[Text]" custT="1"/>
      <dgm:spPr/>
      <dgm:t>
        <a:bodyPr/>
        <a:lstStyle/>
        <a:p>
          <a:r>
            <a:rPr lang="en-US" sz="1800" b="1" dirty="0">
              <a:effectLst>
                <a:outerShdw blurRad="38100" dist="38100" dir="2700000" algn="tl">
                  <a:srgbClr val="000000">
                    <a:alpha val="43137"/>
                  </a:srgbClr>
                </a:outerShdw>
              </a:effectLst>
            </a:rPr>
            <a:t>Enterprise </a:t>
          </a:r>
        </a:p>
      </dgm:t>
    </dgm:pt>
    <dgm:pt modelId="{38E2DC04-CD30-49B0-8E01-E7F78274AE41}" type="parTrans" cxnId="{12011709-DF97-4165-979B-6D6C6FBEEEA0}">
      <dgm:prSet/>
      <dgm:spPr/>
      <dgm:t>
        <a:bodyPr/>
        <a:lstStyle/>
        <a:p>
          <a:endParaRPr lang="en-US" sz="2400" b="1">
            <a:effectLst>
              <a:outerShdw blurRad="38100" dist="38100" dir="2700000" algn="tl">
                <a:srgbClr val="000000">
                  <a:alpha val="43137"/>
                </a:srgbClr>
              </a:outerShdw>
            </a:effectLst>
          </a:endParaRPr>
        </a:p>
      </dgm:t>
    </dgm:pt>
    <dgm:pt modelId="{3A6ECE68-C5F7-4AB8-A9EC-8F828ACDABBD}" type="sibTrans" cxnId="{12011709-DF97-4165-979B-6D6C6FBEEEA0}">
      <dgm:prSet/>
      <dgm:spPr/>
      <dgm:t>
        <a:bodyPr/>
        <a:lstStyle/>
        <a:p>
          <a:endParaRPr lang="en-US" sz="2400" b="1">
            <a:effectLst>
              <a:outerShdw blurRad="38100" dist="38100" dir="2700000" algn="tl">
                <a:srgbClr val="000000">
                  <a:alpha val="43137"/>
                </a:srgbClr>
              </a:outerShdw>
            </a:effectLst>
          </a:endParaRPr>
        </a:p>
      </dgm:t>
    </dgm:pt>
    <dgm:pt modelId="{697FD3C5-4A9A-4D6F-A9A3-9B5440786FC6}">
      <dgm:prSet custT="1"/>
      <dgm:spPr/>
      <dgm:t>
        <a:bodyPr/>
        <a:lstStyle/>
        <a:p>
          <a:r>
            <a:rPr lang="en-US" sz="1800" b="1" dirty="0">
              <a:effectLst>
                <a:outerShdw blurRad="38100" dist="38100" dir="2700000" algn="tl">
                  <a:srgbClr val="000000">
                    <a:alpha val="43137"/>
                  </a:srgbClr>
                </a:outerShdw>
              </a:effectLst>
            </a:rPr>
            <a:t>Decision Support </a:t>
          </a:r>
        </a:p>
      </dgm:t>
    </dgm:pt>
    <dgm:pt modelId="{9DC5FC61-C430-41F1-9EF1-5E6D215C5138}" type="parTrans" cxnId="{A609817A-5DB0-49E0-A05E-20DDCBA4C339}">
      <dgm:prSet/>
      <dgm:spPr/>
      <dgm:t>
        <a:bodyPr/>
        <a:lstStyle/>
        <a:p>
          <a:endParaRPr lang="en-US" sz="2400" b="1">
            <a:effectLst>
              <a:outerShdw blurRad="38100" dist="38100" dir="2700000" algn="tl">
                <a:srgbClr val="000000">
                  <a:alpha val="43137"/>
                </a:srgbClr>
              </a:outerShdw>
            </a:effectLst>
          </a:endParaRPr>
        </a:p>
      </dgm:t>
    </dgm:pt>
    <dgm:pt modelId="{814FABA7-16C9-4945-80A8-FD97CCF07FE0}" type="sibTrans" cxnId="{A609817A-5DB0-49E0-A05E-20DDCBA4C339}">
      <dgm:prSet/>
      <dgm:spPr/>
      <dgm:t>
        <a:bodyPr/>
        <a:lstStyle/>
        <a:p>
          <a:endParaRPr lang="en-US" sz="2400" b="1">
            <a:effectLst>
              <a:outerShdw blurRad="38100" dist="38100" dir="2700000" algn="tl">
                <a:srgbClr val="000000">
                  <a:alpha val="43137"/>
                </a:srgbClr>
              </a:outerShdw>
            </a:effectLst>
          </a:endParaRPr>
        </a:p>
      </dgm:t>
    </dgm:pt>
    <dgm:pt modelId="{D3323E4C-4B3C-4C81-A935-AC503C90D7E1}" type="pres">
      <dgm:prSet presAssocID="{9395F2A5-8AE2-425F-81E1-0233470EE337}" presName="cycle" presStyleCnt="0">
        <dgm:presLayoutVars>
          <dgm:dir/>
          <dgm:resizeHandles val="exact"/>
        </dgm:presLayoutVars>
      </dgm:prSet>
      <dgm:spPr/>
    </dgm:pt>
    <dgm:pt modelId="{56D1E547-D656-42AC-839D-68421E8A4CF7}" type="pres">
      <dgm:prSet presAssocID="{BB1ADED2-0608-43E2-9AA4-12FF2BC5683B}" presName="node" presStyleLbl="node1" presStyleIdx="0" presStyleCnt="6" custScaleX="152984">
        <dgm:presLayoutVars>
          <dgm:bulletEnabled val="1"/>
        </dgm:presLayoutVars>
      </dgm:prSet>
      <dgm:spPr/>
    </dgm:pt>
    <dgm:pt modelId="{B2BBDBE4-2CE5-4996-A16D-072F6F921222}" type="pres">
      <dgm:prSet presAssocID="{BB1ADED2-0608-43E2-9AA4-12FF2BC5683B}" presName="spNode" presStyleCnt="0"/>
      <dgm:spPr/>
    </dgm:pt>
    <dgm:pt modelId="{F7604C8F-F96F-4C30-A31A-7BC732E7BF3A}" type="pres">
      <dgm:prSet presAssocID="{D206C8B3-2023-40E4-881E-F7C2511FE8F0}" presName="sibTrans" presStyleLbl="sibTrans1D1" presStyleIdx="0" presStyleCnt="6"/>
      <dgm:spPr/>
    </dgm:pt>
    <dgm:pt modelId="{29DB24B4-973C-41F7-92FD-775BB2207713}" type="pres">
      <dgm:prSet presAssocID="{806C9F78-C2A8-4A64-AA33-4778C84140C3}" presName="node" presStyleLbl="node1" presStyleIdx="1" presStyleCnt="6" custScaleX="175454">
        <dgm:presLayoutVars>
          <dgm:bulletEnabled val="1"/>
        </dgm:presLayoutVars>
      </dgm:prSet>
      <dgm:spPr/>
    </dgm:pt>
    <dgm:pt modelId="{CCE30E03-2B75-4811-81D3-FE361E0D8289}" type="pres">
      <dgm:prSet presAssocID="{806C9F78-C2A8-4A64-AA33-4778C84140C3}" presName="spNode" presStyleCnt="0"/>
      <dgm:spPr/>
    </dgm:pt>
    <dgm:pt modelId="{0E7C7E47-2DF6-49A6-B702-39917B166DFA}" type="pres">
      <dgm:prSet presAssocID="{17582731-9472-4660-854E-F13021064A04}" presName="sibTrans" presStyleLbl="sibTrans1D1" presStyleIdx="1" presStyleCnt="6"/>
      <dgm:spPr/>
    </dgm:pt>
    <dgm:pt modelId="{ED113481-C061-48EE-BEDF-AA77F28A05E7}" type="pres">
      <dgm:prSet presAssocID="{B2A96F30-DE41-4A55-99A6-F3ABC52740FA}" presName="node" presStyleLbl="node1" presStyleIdx="2" presStyleCnt="6" custScaleX="140967">
        <dgm:presLayoutVars>
          <dgm:bulletEnabled val="1"/>
        </dgm:presLayoutVars>
      </dgm:prSet>
      <dgm:spPr/>
    </dgm:pt>
    <dgm:pt modelId="{A96B3834-3454-4288-AAEF-33F15E8C3083}" type="pres">
      <dgm:prSet presAssocID="{B2A96F30-DE41-4A55-99A6-F3ABC52740FA}" presName="spNode" presStyleCnt="0"/>
      <dgm:spPr/>
    </dgm:pt>
    <dgm:pt modelId="{1381E767-9D2F-42CC-9FAB-E57D3B9EC8CB}" type="pres">
      <dgm:prSet presAssocID="{810DBC9F-A8F2-49FE-91DC-0C140FEB78D9}" presName="sibTrans" presStyleLbl="sibTrans1D1" presStyleIdx="2" presStyleCnt="6"/>
      <dgm:spPr/>
    </dgm:pt>
    <dgm:pt modelId="{BE30AFC9-DEF8-4C28-B966-11FE319859DC}" type="pres">
      <dgm:prSet presAssocID="{E06A03BE-0178-466B-8267-DC74C4CD59E0}" presName="node" presStyleLbl="node1" presStyleIdx="3" presStyleCnt="6" custScaleX="127171">
        <dgm:presLayoutVars>
          <dgm:bulletEnabled val="1"/>
        </dgm:presLayoutVars>
      </dgm:prSet>
      <dgm:spPr/>
    </dgm:pt>
    <dgm:pt modelId="{B438165A-AE8E-4E2E-95C2-55422E073158}" type="pres">
      <dgm:prSet presAssocID="{E06A03BE-0178-466B-8267-DC74C4CD59E0}" presName="spNode" presStyleCnt="0"/>
      <dgm:spPr/>
    </dgm:pt>
    <dgm:pt modelId="{0448ECDE-24DE-4773-996C-0BDAC4C3EBB0}" type="pres">
      <dgm:prSet presAssocID="{E26E83CD-98D7-4353-AFB3-589F96B9F511}" presName="sibTrans" presStyleLbl="sibTrans1D1" presStyleIdx="3" presStyleCnt="6"/>
      <dgm:spPr/>
    </dgm:pt>
    <dgm:pt modelId="{F8A20077-7DC2-4509-930D-604B28E45398}" type="pres">
      <dgm:prSet presAssocID="{F214B57F-9073-4DBC-9B73-A5C8C817D6C5}" presName="node" presStyleLbl="node1" presStyleIdx="4" presStyleCnt="6" custRadScaleRad="104834" custRadScaleInc="4090">
        <dgm:presLayoutVars>
          <dgm:bulletEnabled val="1"/>
        </dgm:presLayoutVars>
      </dgm:prSet>
      <dgm:spPr/>
    </dgm:pt>
    <dgm:pt modelId="{0787E829-0ECD-4319-8268-9B36905CBD99}" type="pres">
      <dgm:prSet presAssocID="{F214B57F-9073-4DBC-9B73-A5C8C817D6C5}" presName="spNode" presStyleCnt="0"/>
      <dgm:spPr/>
    </dgm:pt>
    <dgm:pt modelId="{E7CF3039-EB96-4248-907B-1DCB293C6E3F}" type="pres">
      <dgm:prSet presAssocID="{3A6ECE68-C5F7-4AB8-A9EC-8F828ACDABBD}" presName="sibTrans" presStyleLbl="sibTrans1D1" presStyleIdx="4" presStyleCnt="6"/>
      <dgm:spPr/>
    </dgm:pt>
    <dgm:pt modelId="{47A83BB4-B687-4C36-8C26-69C7A69F686B}" type="pres">
      <dgm:prSet presAssocID="{697FD3C5-4A9A-4D6F-A9A3-9B5440786FC6}" presName="node" presStyleLbl="node1" presStyleIdx="5" presStyleCnt="6" custRadScaleRad="101266" custRadScaleInc="-42310">
        <dgm:presLayoutVars>
          <dgm:bulletEnabled val="1"/>
        </dgm:presLayoutVars>
      </dgm:prSet>
      <dgm:spPr/>
    </dgm:pt>
    <dgm:pt modelId="{A5918D1B-BFBA-4739-964B-28046324DEEC}" type="pres">
      <dgm:prSet presAssocID="{697FD3C5-4A9A-4D6F-A9A3-9B5440786FC6}" presName="spNode" presStyleCnt="0"/>
      <dgm:spPr/>
    </dgm:pt>
    <dgm:pt modelId="{13720A24-B3BC-4E82-87B1-269410A0DEE6}" type="pres">
      <dgm:prSet presAssocID="{814FABA7-16C9-4945-80A8-FD97CCF07FE0}" presName="sibTrans" presStyleLbl="sibTrans1D1" presStyleIdx="5" presStyleCnt="6"/>
      <dgm:spPr/>
    </dgm:pt>
  </dgm:ptLst>
  <dgm:cxnLst>
    <dgm:cxn modelId="{9E6ADF07-F05C-4E4B-A6E9-07152D197A6F}" type="presOf" srcId="{17582731-9472-4660-854E-F13021064A04}" destId="{0E7C7E47-2DF6-49A6-B702-39917B166DFA}" srcOrd="0" destOrd="0" presId="urn:microsoft.com/office/officeart/2005/8/layout/cycle6"/>
    <dgm:cxn modelId="{12011709-DF97-4165-979B-6D6C6FBEEEA0}" srcId="{9395F2A5-8AE2-425F-81E1-0233470EE337}" destId="{F214B57F-9073-4DBC-9B73-A5C8C817D6C5}" srcOrd="4" destOrd="0" parTransId="{38E2DC04-CD30-49B0-8E01-E7F78274AE41}" sibTransId="{3A6ECE68-C5F7-4AB8-A9EC-8F828ACDABBD}"/>
    <dgm:cxn modelId="{A066F822-EAE2-4845-A8EE-0234C173A384}" type="presOf" srcId="{BB1ADED2-0608-43E2-9AA4-12FF2BC5683B}" destId="{56D1E547-D656-42AC-839D-68421E8A4CF7}" srcOrd="0" destOrd="0" presId="urn:microsoft.com/office/officeart/2005/8/layout/cycle6"/>
    <dgm:cxn modelId="{DE0BF72C-2DF6-4FAC-9E7B-565F91668889}" type="presOf" srcId="{9395F2A5-8AE2-425F-81E1-0233470EE337}" destId="{D3323E4C-4B3C-4C81-A935-AC503C90D7E1}" srcOrd="0" destOrd="0" presId="urn:microsoft.com/office/officeart/2005/8/layout/cycle6"/>
    <dgm:cxn modelId="{B07A8A2D-A186-49E9-BFF5-C2F8D81037BC}" srcId="{9395F2A5-8AE2-425F-81E1-0233470EE337}" destId="{806C9F78-C2A8-4A64-AA33-4778C84140C3}" srcOrd="1" destOrd="0" parTransId="{742CE68B-718F-4F0A-8180-C4B09A70F0CA}" sibTransId="{17582731-9472-4660-854E-F13021064A04}"/>
    <dgm:cxn modelId="{988BF93D-5817-4B60-B384-ED29D6CDEBD8}" type="presOf" srcId="{D206C8B3-2023-40E4-881E-F7C2511FE8F0}" destId="{F7604C8F-F96F-4C30-A31A-7BC732E7BF3A}" srcOrd="0" destOrd="0" presId="urn:microsoft.com/office/officeart/2005/8/layout/cycle6"/>
    <dgm:cxn modelId="{21AFA35D-9D88-445A-A650-BAAD731114C7}" type="presOf" srcId="{697FD3C5-4A9A-4D6F-A9A3-9B5440786FC6}" destId="{47A83BB4-B687-4C36-8C26-69C7A69F686B}" srcOrd="0" destOrd="0" presId="urn:microsoft.com/office/officeart/2005/8/layout/cycle6"/>
    <dgm:cxn modelId="{87B16863-CD23-4D44-A7F6-DF36DCBECBF3}" type="presOf" srcId="{814FABA7-16C9-4945-80A8-FD97CCF07FE0}" destId="{13720A24-B3BC-4E82-87B1-269410A0DEE6}" srcOrd="0" destOrd="0" presId="urn:microsoft.com/office/officeart/2005/8/layout/cycle6"/>
    <dgm:cxn modelId="{5EC3444E-002D-45F2-A40C-8EC12C79F220}" srcId="{9395F2A5-8AE2-425F-81E1-0233470EE337}" destId="{E06A03BE-0178-466B-8267-DC74C4CD59E0}" srcOrd="3" destOrd="0" parTransId="{29086F18-EB36-4B84-ADF6-A96614239E84}" sibTransId="{E26E83CD-98D7-4353-AFB3-589F96B9F511}"/>
    <dgm:cxn modelId="{6C83B678-D2AC-4925-A800-AF4E99318007}" type="presOf" srcId="{E26E83CD-98D7-4353-AFB3-589F96B9F511}" destId="{0448ECDE-24DE-4773-996C-0BDAC4C3EBB0}" srcOrd="0" destOrd="0" presId="urn:microsoft.com/office/officeart/2005/8/layout/cycle6"/>
    <dgm:cxn modelId="{A609817A-5DB0-49E0-A05E-20DDCBA4C339}" srcId="{9395F2A5-8AE2-425F-81E1-0233470EE337}" destId="{697FD3C5-4A9A-4D6F-A9A3-9B5440786FC6}" srcOrd="5" destOrd="0" parTransId="{9DC5FC61-C430-41F1-9EF1-5E6D215C5138}" sibTransId="{814FABA7-16C9-4945-80A8-FD97CCF07FE0}"/>
    <dgm:cxn modelId="{DF115A8E-01DA-4B30-8161-31BE817ABD48}" type="presOf" srcId="{810DBC9F-A8F2-49FE-91DC-0C140FEB78D9}" destId="{1381E767-9D2F-42CC-9FAB-E57D3B9EC8CB}" srcOrd="0" destOrd="0" presId="urn:microsoft.com/office/officeart/2005/8/layout/cycle6"/>
    <dgm:cxn modelId="{874E8FAE-78A9-4CCD-AFAC-80925C708D80}" type="presOf" srcId="{806C9F78-C2A8-4A64-AA33-4778C84140C3}" destId="{29DB24B4-973C-41F7-92FD-775BB2207713}" srcOrd="0" destOrd="0" presId="urn:microsoft.com/office/officeart/2005/8/layout/cycle6"/>
    <dgm:cxn modelId="{209A77BC-8C6D-4FA4-8B3A-987EC400C076}" srcId="{9395F2A5-8AE2-425F-81E1-0233470EE337}" destId="{BB1ADED2-0608-43E2-9AA4-12FF2BC5683B}" srcOrd="0" destOrd="0" parTransId="{869049C8-E30F-4232-BB70-63D535EB8AFD}" sibTransId="{D206C8B3-2023-40E4-881E-F7C2511FE8F0}"/>
    <dgm:cxn modelId="{40F1A1D9-8C3B-4349-AC02-1473BED64C42}" type="presOf" srcId="{E06A03BE-0178-466B-8267-DC74C4CD59E0}" destId="{BE30AFC9-DEF8-4C28-B966-11FE319859DC}" srcOrd="0" destOrd="0" presId="urn:microsoft.com/office/officeart/2005/8/layout/cycle6"/>
    <dgm:cxn modelId="{F7F4D7DF-9230-4135-A785-A980078FB071}" type="presOf" srcId="{3A6ECE68-C5F7-4AB8-A9EC-8F828ACDABBD}" destId="{E7CF3039-EB96-4248-907B-1DCB293C6E3F}" srcOrd="0" destOrd="0" presId="urn:microsoft.com/office/officeart/2005/8/layout/cycle6"/>
    <dgm:cxn modelId="{B9FE1DE7-4D21-454A-8F04-1946790B7C96}" srcId="{9395F2A5-8AE2-425F-81E1-0233470EE337}" destId="{B2A96F30-DE41-4A55-99A6-F3ABC52740FA}" srcOrd="2" destOrd="0" parTransId="{709C1F28-D6F7-478B-A2B7-0AA5B9F3D48E}" sibTransId="{810DBC9F-A8F2-49FE-91DC-0C140FEB78D9}"/>
    <dgm:cxn modelId="{6595A0E8-A093-488D-A795-41E937DA241C}" type="presOf" srcId="{F214B57F-9073-4DBC-9B73-A5C8C817D6C5}" destId="{F8A20077-7DC2-4509-930D-604B28E45398}" srcOrd="0" destOrd="0" presId="urn:microsoft.com/office/officeart/2005/8/layout/cycle6"/>
    <dgm:cxn modelId="{7CC4E7FE-CD84-4E01-B86D-62739EA7F4B1}" type="presOf" srcId="{B2A96F30-DE41-4A55-99A6-F3ABC52740FA}" destId="{ED113481-C061-48EE-BEDF-AA77F28A05E7}" srcOrd="0" destOrd="0" presId="urn:microsoft.com/office/officeart/2005/8/layout/cycle6"/>
    <dgm:cxn modelId="{B103B729-0B44-474E-A7A8-36B9412369B6}" type="presParOf" srcId="{D3323E4C-4B3C-4C81-A935-AC503C90D7E1}" destId="{56D1E547-D656-42AC-839D-68421E8A4CF7}" srcOrd="0" destOrd="0" presId="urn:microsoft.com/office/officeart/2005/8/layout/cycle6"/>
    <dgm:cxn modelId="{B35015CC-19B1-4747-AB92-AF21EB1380E2}" type="presParOf" srcId="{D3323E4C-4B3C-4C81-A935-AC503C90D7E1}" destId="{B2BBDBE4-2CE5-4996-A16D-072F6F921222}" srcOrd="1" destOrd="0" presId="urn:microsoft.com/office/officeart/2005/8/layout/cycle6"/>
    <dgm:cxn modelId="{09649746-DD24-4409-88DD-8ED245649461}" type="presParOf" srcId="{D3323E4C-4B3C-4C81-A935-AC503C90D7E1}" destId="{F7604C8F-F96F-4C30-A31A-7BC732E7BF3A}" srcOrd="2" destOrd="0" presId="urn:microsoft.com/office/officeart/2005/8/layout/cycle6"/>
    <dgm:cxn modelId="{AD2694DF-D0E0-491C-B8E1-30DAABEFB738}" type="presParOf" srcId="{D3323E4C-4B3C-4C81-A935-AC503C90D7E1}" destId="{29DB24B4-973C-41F7-92FD-775BB2207713}" srcOrd="3" destOrd="0" presId="urn:microsoft.com/office/officeart/2005/8/layout/cycle6"/>
    <dgm:cxn modelId="{41AEFAC9-E1C3-4F6C-8FB0-F779791E0108}" type="presParOf" srcId="{D3323E4C-4B3C-4C81-A935-AC503C90D7E1}" destId="{CCE30E03-2B75-4811-81D3-FE361E0D8289}" srcOrd="4" destOrd="0" presId="urn:microsoft.com/office/officeart/2005/8/layout/cycle6"/>
    <dgm:cxn modelId="{34E4DA6A-CBE2-4A4A-B99A-A71BF7097990}" type="presParOf" srcId="{D3323E4C-4B3C-4C81-A935-AC503C90D7E1}" destId="{0E7C7E47-2DF6-49A6-B702-39917B166DFA}" srcOrd="5" destOrd="0" presId="urn:microsoft.com/office/officeart/2005/8/layout/cycle6"/>
    <dgm:cxn modelId="{E7452907-4D2F-485B-9EA6-116B4AFB19A2}" type="presParOf" srcId="{D3323E4C-4B3C-4C81-A935-AC503C90D7E1}" destId="{ED113481-C061-48EE-BEDF-AA77F28A05E7}" srcOrd="6" destOrd="0" presId="urn:microsoft.com/office/officeart/2005/8/layout/cycle6"/>
    <dgm:cxn modelId="{AAF9FB92-76E3-4956-B6A8-519427BA7C97}" type="presParOf" srcId="{D3323E4C-4B3C-4C81-A935-AC503C90D7E1}" destId="{A96B3834-3454-4288-AAEF-33F15E8C3083}" srcOrd="7" destOrd="0" presId="urn:microsoft.com/office/officeart/2005/8/layout/cycle6"/>
    <dgm:cxn modelId="{58C50925-96BC-4964-9E7E-4B9E2700889E}" type="presParOf" srcId="{D3323E4C-4B3C-4C81-A935-AC503C90D7E1}" destId="{1381E767-9D2F-42CC-9FAB-E57D3B9EC8CB}" srcOrd="8" destOrd="0" presId="urn:microsoft.com/office/officeart/2005/8/layout/cycle6"/>
    <dgm:cxn modelId="{15C022D2-EF45-4EF1-B692-3DA94CCB6907}" type="presParOf" srcId="{D3323E4C-4B3C-4C81-A935-AC503C90D7E1}" destId="{BE30AFC9-DEF8-4C28-B966-11FE319859DC}" srcOrd="9" destOrd="0" presId="urn:microsoft.com/office/officeart/2005/8/layout/cycle6"/>
    <dgm:cxn modelId="{A1497917-D4E0-41C9-A7B7-7C2E36C9DFFE}" type="presParOf" srcId="{D3323E4C-4B3C-4C81-A935-AC503C90D7E1}" destId="{B438165A-AE8E-4E2E-95C2-55422E073158}" srcOrd="10" destOrd="0" presId="urn:microsoft.com/office/officeart/2005/8/layout/cycle6"/>
    <dgm:cxn modelId="{5CF72E13-5574-4440-BB84-B5E0065D3742}" type="presParOf" srcId="{D3323E4C-4B3C-4C81-A935-AC503C90D7E1}" destId="{0448ECDE-24DE-4773-996C-0BDAC4C3EBB0}" srcOrd="11" destOrd="0" presId="urn:microsoft.com/office/officeart/2005/8/layout/cycle6"/>
    <dgm:cxn modelId="{A31D609F-799F-4171-8763-464B37C1385E}" type="presParOf" srcId="{D3323E4C-4B3C-4C81-A935-AC503C90D7E1}" destId="{F8A20077-7DC2-4509-930D-604B28E45398}" srcOrd="12" destOrd="0" presId="urn:microsoft.com/office/officeart/2005/8/layout/cycle6"/>
    <dgm:cxn modelId="{72197D08-F15F-48D0-BD3B-BC514FBCD4F2}" type="presParOf" srcId="{D3323E4C-4B3C-4C81-A935-AC503C90D7E1}" destId="{0787E829-0ECD-4319-8268-9B36905CBD99}" srcOrd="13" destOrd="0" presId="urn:microsoft.com/office/officeart/2005/8/layout/cycle6"/>
    <dgm:cxn modelId="{E1183534-2CC2-4DB7-8C9C-EF51FEACE121}" type="presParOf" srcId="{D3323E4C-4B3C-4C81-A935-AC503C90D7E1}" destId="{E7CF3039-EB96-4248-907B-1DCB293C6E3F}" srcOrd="14" destOrd="0" presId="urn:microsoft.com/office/officeart/2005/8/layout/cycle6"/>
    <dgm:cxn modelId="{0B0AD340-AEB5-4C46-AF2D-10BA8CE6FC64}" type="presParOf" srcId="{D3323E4C-4B3C-4C81-A935-AC503C90D7E1}" destId="{47A83BB4-B687-4C36-8C26-69C7A69F686B}" srcOrd="15" destOrd="0" presId="urn:microsoft.com/office/officeart/2005/8/layout/cycle6"/>
    <dgm:cxn modelId="{50A1492A-F76C-4421-8CAF-35D14A813330}" type="presParOf" srcId="{D3323E4C-4B3C-4C81-A935-AC503C90D7E1}" destId="{A5918D1B-BFBA-4739-964B-28046324DEEC}" srcOrd="16" destOrd="0" presId="urn:microsoft.com/office/officeart/2005/8/layout/cycle6"/>
    <dgm:cxn modelId="{2487F396-ED80-4E0A-9612-A87E18D10B21}" type="presParOf" srcId="{D3323E4C-4B3C-4C81-A935-AC503C90D7E1}" destId="{13720A24-B3BC-4E82-87B1-269410A0DEE6}" srcOrd="17"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D1E547-D656-42AC-839D-68421E8A4CF7}">
      <dsp:nvSpPr>
        <dsp:cNvPr id="0" name=""/>
        <dsp:cNvSpPr/>
      </dsp:nvSpPr>
      <dsp:spPr>
        <a:xfrm>
          <a:off x="2157419" y="-41397"/>
          <a:ext cx="1906356" cy="77521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Office Automation </a:t>
          </a:r>
        </a:p>
      </dsp:txBody>
      <dsp:txXfrm>
        <a:off x="2195262" y="-3554"/>
        <a:ext cx="1830670" cy="699531"/>
      </dsp:txXfrm>
    </dsp:sp>
    <dsp:sp modelId="{F7604C8F-F96F-4C30-A31A-7BC732E7BF3A}">
      <dsp:nvSpPr>
        <dsp:cNvPr id="0" name=""/>
        <dsp:cNvSpPr/>
      </dsp:nvSpPr>
      <dsp:spPr>
        <a:xfrm>
          <a:off x="1282934" y="346211"/>
          <a:ext cx="3655325" cy="3655325"/>
        </a:xfrm>
        <a:custGeom>
          <a:avLst/>
          <a:gdLst/>
          <a:ahLst/>
          <a:cxnLst/>
          <a:rect l="0" t="0" r="0" b="0"/>
          <a:pathLst>
            <a:path>
              <a:moveTo>
                <a:pt x="2784412" y="270427"/>
              </a:moveTo>
              <a:arcTo wR="1827662" hR="1827662" stAng="18093969" swAng="773892"/>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29DB24B4-973C-41F7-92FD-775BB2207713}">
      <dsp:nvSpPr>
        <dsp:cNvPr id="0" name=""/>
        <dsp:cNvSpPr/>
      </dsp:nvSpPr>
      <dsp:spPr>
        <a:xfrm>
          <a:off x="3942768" y="872433"/>
          <a:ext cx="1501263" cy="77521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Communication </a:t>
          </a:r>
        </a:p>
      </dsp:txBody>
      <dsp:txXfrm>
        <a:off x="3980611" y="910276"/>
        <a:ext cx="1425577" cy="699531"/>
      </dsp:txXfrm>
    </dsp:sp>
    <dsp:sp modelId="{0E7C7E47-2DF6-49A6-B702-39917B166DFA}">
      <dsp:nvSpPr>
        <dsp:cNvPr id="0" name=""/>
        <dsp:cNvSpPr/>
      </dsp:nvSpPr>
      <dsp:spPr>
        <a:xfrm>
          <a:off x="1282934" y="346211"/>
          <a:ext cx="3655325" cy="3655325"/>
        </a:xfrm>
        <a:custGeom>
          <a:avLst/>
          <a:gdLst/>
          <a:ahLst/>
          <a:cxnLst/>
          <a:rect l="0" t="0" r="0" b="0"/>
          <a:pathLst>
            <a:path>
              <a:moveTo>
                <a:pt x="3580933" y="1311527"/>
              </a:moveTo>
              <a:arcTo wR="1827662" hR="1827662" stAng="20615784" swAng="1968431"/>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ED113481-C061-48EE-BEDF-AA77F28A05E7}">
      <dsp:nvSpPr>
        <dsp:cNvPr id="0" name=""/>
        <dsp:cNvSpPr/>
      </dsp:nvSpPr>
      <dsp:spPr>
        <a:xfrm>
          <a:off x="3852783" y="2700096"/>
          <a:ext cx="1681233" cy="77521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Transaction Processing </a:t>
          </a:r>
        </a:p>
      </dsp:txBody>
      <dsp:txXfrm>
        <a:off x="3890626" y="2737939"/>
        <a:ext cx="1605547" cy="699531"/>
      </dsp:txXfrm>
    </dsp:sp>
    <dsp:sp modelId="{1381E767-9D2F-42CC-9FAB-E57D3B9EC8CB}">
      <dsp:nvSpPr>
        <dsp:cNvPr id="0" name=""/>
        <dsp:cNvSpPr/>
      </dsp:nvSpPr>
      <dsp:spPr>
        <a:xfrm>
          <a:off x="1282934" y="346211"/>
          <a:ext cx="3655325" cy="3655325"/>
        </a:xfrm>
        <a:custGeom>
          <a:avLst/>
          <a:gdLst/>
          <a:ahLst/>
          <a:cxnLst/>
          <a:rect l="0" t="0" r="0" b="0"/>
          <a:pathLst>
            <a:path>
              <a:moveTo>
                <a:pt x="3107355" y="3132553"/>
              </a:moveTo>
              <a:arcTo wR="1827662" hR="1827662" stAng="2733514" swAng="909764"/>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BE30AFC9-DEF8-4C28-B966-11FE319859DC}">
      <dsp:nvSpPr>
        <dsp:cNvPr id="0" name=""/>
        <dsp:cNvSpPr/>
      </dsp:nvSpPr>
      <dsp:spPr>
        <a:xfrm>
          <a:off x="2221058" y="3529162"/>
          <a:ext cx="1779077" cy="94475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Management Information </a:t>
          </a:r>
        </a:p>
      </dsp:txBody>
      <dsp:txXfrm>
        <a:off x="2267177" y="3575281"/>
        <a:ext cx="1686839" cy="852512"/>
      </dsp:txXfrm>
    </dsp:sp>
    <dsp:sp modelId="{0448ECDE-24DE-4773-996C-0BDAC4C3EBB0}">
      <dsp:nvSpPr>
        <dsp:cNvPr id="0" name=""/>
        <dsp:cNvSpPr/>
      </dsp:nvSpPr>
      <dsp:spPr>
        <a:xfrm>
          <a:off x="1017472" y="224980"/>
          <a:ext cx="3655325" cy="3655325"/>
        </a:xfrm>
        <a:custGeom>
          <a:avLst/>
          <a:gdLst/>
          <a:ahLst/>
          <a:cxnLst/>
          <a:rect l="0" t="0" r="0" b="0"/>
          <a:pathLst>
            <a:path>
              <a:moveTo>
                <a:pt x="1198247" y="3543526"/>
              </a:moveTo>
              <a:arcTo wR="1827662" hR="1827662" stAng="6608647" swAng="1051968"/>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F8A20077-7DC2-4509-930D-604B28E45398}">
      <dsp:nvSpPr>
        <dsp:cNvPr id="0" name=""/>
        <dsp:cNvSpPr/>
      </dsp:nvSpPr>
      <dsp:spPr>
        <a:xfrm>
          <a:off x="575285" y="2720484"/>
          <a:ext cx="1724979" cy="77521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Enterprise </a:t>
          </a:r>
        </a:p>
      </dsp:txBody>
      <dsp:txXfrm>
        <a:off x="613128" y="2758327"/>
        <a:ext cx="1649293" cy="699531"/>
      </dsp:txXfrm>
    </dsp:sp>
    <dsp:sp modelId="{E7CF3039-EB96-4248-907B-1DCB293C6E3F}">
      <dsp:nvSpPr>
        <dsp:cNvPr id="0" name=""/>
        <dsp:cNvSpPr/>
      </dsp:nvSpPr>
      <dsp:spPr>
        <a:xfrm>
          <a:off x="1230647" y="496162"/>
          <a:ext cx="3655325" cy="3655325"/>
        </a:xfrm>
        <a:custGeom>
          <a:avLst/>
          <a:gdLst/>
          <a:ahLst/>
          <a:cxnLst/>
          <a:rect l="0" t="0" r="0" b="0"/>
          <a:pathLst>
            <a:path>
              <a:moveTo>
                <a:pt x="41257" y="2213809"/>
              </a:moveTo>
              <a:arcTo wR="1827662" hR="1827662" stAng="10068162" swAng="2014406"/>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47A83BB4-B687-4C36-8C26-69C7A69F686B}">
      <dsp:nvSpPr>
        <dsp:cNvPr id="0" name=""/>
        <dsp:cNvSpPr/>
      </dsp:nvSpPr>
      <dsp:spPr>
        <a:xfrm>
          <a:off x="931473" y="872433"/>
          <a:ext cx="1192643" cy="77521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Decision Support </a:t>
          </a:r>
        </a:p>
      </dsp:txBody>
      <dsp:txXfrm>
        <a:off x="969316" y="910276"/>
        <a:ext cx="1116957" cy="699531"/>
      </dsp:txXfrm>
    </dsp:sp>
    <dsp:sp modelId="{13720A24-B3BC-4E82-87B1-269410A0DEE6}">
      <dsp:nvSpPr>
        <dsp:cNvPr id="0" name=""/>
        <dsp:cNvSpPr/>
      </dsp:nvSpPr>
      <dsp:spPr>
        <a:xfrm>
          <a:off x="1282934" y="346211"/>
          <a:ext cx="3655325" cy="3655325"/>
        </a:xfrm>
        <a:custGeom>
          <a:avLst/>
          <a:gdLst/>
          <a:ahLst/>
          <a:cxnLst/>
          <a:rect l="0" t="0" r="0" b="0"/>
          <a:pathLst>
            <a:path>
              <a:moveTo>
                <a:pt x="547448" y="523284"/>
              </a:moveTo>
              <a:arcTo wR="1827662" hR="1827662" stAng="13532139" swAng="773892"/>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D1E547-D656-42AC-839D-68421E8A4CF7}">
      <dsp:nvSpPr>
        <dsp:cNvPr id="0" name=""/>
        <dsp:cNvSpPr/>
      </dsp:nvSpPr>
      <dsp:spPr>
        <a:xfrm>
          <a:off x="3033033" y="3028"/>
          <a:ext cx="2163417" cy="91919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Office Automation </a:t>
          </a:r>
        </a:p>
      </dsp:txBody>
      <dsp:txXfrm>
        <a:off x="3077904" y="47899"/>
        <a:ext cx="2073675" cy="829453"/>
      </dsp:txXfrm>
    </dsp:sp>
    <dsp:sp modelId="{F7604C8F-F96F-4C30-A31A-7BC732E7BF3A}">
      <dsp:nvSpPr>
        <dsp:cNvPr id="0" name=""/>
        <dsp:cNvSpPr/>
      </dsp:nvSpPr>
      <dsp:spPr>
        <a:xfrm>
          <a:off x="1948468" y="462626"/>
          <a:ext cx="4332547" cy="4332547"/>
        </a:xfrm>
        <a:custGeom>
          <a:avLst/>
          <a:gdLst/>
          <a:ahLst/>
          <a:cxnLst/>
          <a:rect l="0" t="0" r="0" b="0"/>
          <a:pathLst>
            <a:path>
              <a:moveTo>
                <a:pt x="3252759" y="292162"/>
              </a:moveTo>
              <a:arcTo wR="2166273" hR="2166273" stAng="18006139" swAng="860447"/>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29DB24B4-973C-41F7-92FD-775BB2207713}">
      <dsp:nvSpPr>
        <dsp:cNvPr id="0" name=""/>
        <dsp:cNvSpPr/>
      </dsp:nvSpPr>
      <dsp:spPr>
        <a:xfrm>
          <a:off x="4750202" y="1086165"/>
          <a:ext cx="2481176" cy="91919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Communication </a:t>
          </a:r>
        </a:p>
      </dsp:txBody>
      <dsp:txXfrm>
        <a:off x="4795073" y="1131036"/>
        <a:ext cx="2391434" cy="829453"/>
      </dsp:txXfrm>
    </dsp:sp>
    <dsp:sp modelId="{0E7C7E47-2DF6-49A6-B702-39917B166DFA}">
      <dsp:nvSpPr>
        <dsp:cNvPr id="0" name=""/>
        <dsp:cNvSpPr/>
      </dsp:nvSpPr>
      <dsp:spPr>
        <a:xfrm>
          <a:off x="1948468" y="462626"/>
          <a:ext cx="4332547" cy="4332547"/>
        </a:xfrm>
        <a:custGeom>
          <a:avLst/>
          <a:gdLst/>
          <a:ahLst/>
          <a:cxnLst/>
          <a:rect l="0" t="0" r="0" b="0"/>
          <a:pathLst>
            <a:path>
              <a:moveTo>
                <a:pt x="4244423" y="1554687"/>
              </a:moveTo>
              <a:arcTo wR="2166273" hR="2166273" stAng="20616071" swAng="1967858"/>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ED113481-C061-48EE-BEDF-AA77F28A05E7}">
      <dsp:nvSpPr>
        <dsp:cNvPr id="0" name=""/>
        <dsp:cNvSpPr/>
      </dsp:nvSpPr>
      <dsp:spPr>
        <a:xfrm>
          <a:off x="4994050" y="3252439"/>
          <a:ext cx="1993479" cy="91919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Transaction Processing </a:t>
          </a:r>
        </a:p>
      </dsp:txBody>
      <dsp:txXfrm>
        <a:off x="5038921" y="3297310"/>
        <a:ext cx="1903737" cy="829453"/>
      </dsp:txXfrm>
    </dsp:sp>
    <dsp:sp modelId="{1381E767-9D2F-42CC-9FAB-E57D3B9EC8CB}">
      <dsp:nvSpPr>
        <dsp:cNvPr id="0" name=""/>
        <dsp:cNvSpPr/>
      </dsp:nvSpPr>
      <dsp:spPr>
        <a:xfrm>
          <a:off x="1948468" y="462626"/>
          <a:ext cx="4332547" cy="4332547"/>
        </a:xfrm>
        <a:custGeom>
          <a:avLst/>
          <a:gdLst/>
          <a:ahLst/>
          <a:cxnLst/>
          <a:rect l="0" t="0" r="0" b="0"/>
          <a:pathLst>
            <a:path>
              <a:moveTo>
                <a:pt x="3681650" y="3714297"/>
              </a:moveTo>
              <a:arcTo wR="2166273" hR="2166273" stAng="2736635" swAng="1179900"/>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BE30AFC9-DEF8-4C28-B966-11FE319859DC}">
      <dsp:nvSpPr>
        <dsp:cNvPr id="0" name=""/>
        <dsp:cNvSpPr/>
      </dsp:nvSpPr>
      <dsp:spPr>
        <a:xfrm>
          <a:off x="3215550" y="4335576"/>
          <a:ext cx="1798383" cy="91919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Management Information </a:t>
          </a:r>
        </a:p>
      </dsp:txBody>
      <dsp:txXfrm>
        <a:off x="3260421" y="4380447"/>
        <a:ext cx="1708641" cy="829453"/>
      </dsp:txXfrm>
    </dsp:sp>
    <dsp:sp modelId="{0448ECDE-24DE-4773-996C-0BDAC4C3EBB0}">
      <dsp:nvSpPr>
        <dsp:cNvPr id="0" name=""/>
        <dsp:cNvSpPr/>
      </dsp:nvSpPr>
      <dsp:spPr>
        <a:xfrm>
          <a:off x="1689923" y="364087"/>
          <a:ext cx="4332547" cy="4332547"/>
        </a:xfrm>
        <a:custGeom>
          <a:avLst/>
          <a:gdLst/>
          <a:ahLst/>
          <a:cxnLst/>
          <a:rect l="0" t="0" r="0" b="0"/>
          <a:pathLst>
            <a:path>
              <a:moveTo>
                <a:pt x="1517539" y="4233128"/>
              </a:moveTo>
              <a:arcTo wR="2166273" hR="2166273" stAng="6445547" swAng="1326216"/>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F8A20077-7DC2-4509-930D-604B28E45398}">
      <dsp:nvSpPr>
        <dsp:cNvPr id="0" name=""/>
        <dsp:cNvSpPr/>
      </dsp:nvSpPr>
      <dsp:spPr>
        <a:xfrm>
          <a:off x="1424922" y="3276604"/>
          <a:ext cx="1414146" cy="91919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Enterprise </a:t>
          </a:r>
        </a:p>
      </dsp:txBody>
      <dsp:txXfrm>
        <a:off x="1469793" y="3321475"/>
        <a:ext cx="1324404" cy="829453"/>
      </dsp:txXfrm>
    </dsp:sp>
    <dsp:sp modelId="{E7CF3039-EB96-4248-907B-1DCB293C6E3F}">
      <dsp:nvSpPr>
        <dsp:cNvPr id="0" name=""/>
        <dsp:cNvSpPr/>
      </dsp:nvSpPr>
      <dsp:spPr>
        <a:xfrm>
          <a:off x="1885428" y="635647"/>
          <a:ext cx="4332547" cy="4332547"/>
        </a:xfrm>
        <a:custGeom>
          <a:avLst/>
          <a:gdLst/>
          <a:ahLst/>
          <a:cxnLst/>
          <a:rect l="0" t="0" r="0" b="0"/>
          <a:pathLst>
            <a:path>
              <a:moveTo>
                <a:pt x="50492" y="2631258"/>
              </a:moveTo>
              <a:arcTo wR="2166273" hR="2166273" stAng="10056310" swAng="1559261"/>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47A83BB4-B687-4C36-8C26-69C7A69F686B}">
      <dsp:nvSpPr>
        <dsp:cNvPr id="0" name=""/>
        <dsp:cNvSpPr/>
      </dsp:nvSpPr>
      <dsp:spPr>
        <a:xfrm>
          <a:off x="1367147" y="1363955"/>
          <a:ext cx="1414146" cy="91919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effectLst>
                <a:outerShdw blurRad="38100" dist="38100" dir="2700000" algn="tl">
                  <a:srgbClr val="000000">
                    <a:alpha val="43137"/>
                  </a:srgbClr>
                </a:outerShdw>
              </a:effectLst>
            </a:rPr>
            <a:t>Decision Support </a:t>
          </a:r>
        </a:p>
      </dsp:txBody>
      <dsp:txXfrm>
        <a:off x="1412018" y="1408826"/>
        <a:ext cx="1324404" cy="829453"/>
      </dsp:txXfrm>
    </dsp:sp>
    <dsp:sp modelId="{13720A24-B3BC-4E82-87B1-269410A0DEE6}">
      <dsp:nvSpPr>
        <dsp:cNvPr id="0" name=""/>
        <dsp:cNvSpPr/>
      </dsp:nvSpPr>
      <dsp:spPr>
        <a:xfrm>
          <a:off x="1891588" y="494279"/>
          <a:ext cx="4332547" cy="4332547"/>
        </a:xfrm>
        <a:custGeom>
          <a:avLst/>
          <a:gdLst/>
          <a:ahLst/>
          <a:cxnLst/>
          <a:rect l="0" t="0" r="0" b="0"/>
          <a:pathLst>
            <a:path>
              <a:moveTo>
                <a:pt x="436513" y="862176"/>
              </a:moveTo>
              <a:arcTo wR="2166273" hR="2166273" stAng="13020798" swAng="1470242"/>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3A8B97-8B15-4297-8317-770EBF97C881}" type="datetimeFigureOut">
              <a:rPr lang="en-US" smtClean="0"/>
              <a:t>2/22/2021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6FBB81-50D6-4F90-83A5-36E880DC43A1}" type="slidenum">
              <a:rPr lang="en-US" smtClean="0"/>
              <a:t>‹#›</a:t>
            </a:fld>
            <a:endParaRPr lang="en-US"/>
          </a:p>
        </p:txBody>
      </p:sp>
    </p:spTree>
    <p:extLst>
      <p:ext uri="{BB962C8B-B14F-4D97-AF65-F5344CB8AC3E}">
        <p14:creationId xmlns:p14="http://schemas.microsoft.com/office/powerpoint/2010/main" val="1689838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youtube.com/watch?v=hPqUUR5OFJg&amp;feature=related"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www.rfidnews.org/2010/02/04/dailys-dl910-for-parking-management"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10DED217-0CE8-4425-AFB6-FAFE85B7AE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BBAAB1A9-C362-45D3-8291-485B91415EC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47108" name="Slide Number Placeholder 3">
            <a:extLst>
              <a:ext uri="{FF2B5EF4-FFF2-40B4-BE49-F238E27FC236}">
                <a16:creationId xmlns:a16="http://schemas.microsoft.com/office/drawing/2014/main" id="{E05FE759-9CBC-458B-9AC1-72F57F284C4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0073AC5-8629-469F-B358-9DD50EB3B32F}" type="slidenum">
              <a:rPr lang="en-US" altLang="en-US">
                <a:latin typeface="Calibri" panose="020F0502020204030204" pitchFamily="34" charset="0"/>
              </a:rPr>
              <a:pPr eaLnBrk="1" hangingPunct="1"/>
              <a:t>2</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720F4997-336B-4BCC-8BAE-8C99E35C942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48703E7C-4675-4797-9E68-8BC003DC591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48132" name="Slide Number Placeholder 3">
            <a:extLst>
              <a:ext uri="{FF2B5EF4-FFF2-40B4-BE49-F238E27FC236}">
                <a16:creationId xmlns:a16="http://schemas.microsoft.com/office/drawing/2014/main" id="{8BDEAC00-933E-4FB6-A72F-08E008402C5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B5E1AF9-6FF3-4473-8307-1F665D7A64DC}" type="slidenum">
              <a:rPr lang="en-US" altLang="en-US">
                <a:latin typeface="Calibri" panose="020F0502020204030204" pitchFamily="34" charset="0"/>
              </a:rPr>
              <a:pPr eaLnBrk="1" hangingPunct="1"/>
              <a:t>3</a:t>
            </a:fld>
            <a:endParaRPr lang="en-US"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F532C86C-439B-4891-B898-06AE1018618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876E33BF-B864-41D6-B3EC-A1A06EF5442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What is RFID technology? Why interests in this technology dramatically grow?  Basically, RFID is a technology that uses a radio frequency to identify objects, which have been implanted with an RFID tag. RFID consists of a tiny silicon computer ship and an antenna. Small tag transmits data via radio signal to reader and related software and hardware. </a:t>
            </a:r>
          </a:p>
          <a:p>
            <a:pPr eaLnBrk="1" hangingPunct="1">
              <a:spcBef>
                <a:spcPct val="0"/>
              </a:spcBef>
            </a:pPr>
            <a:endParaRPr lang="en-US" altLang="en-US"/>
          </a:p>
        </p:txBody>
      </p:sp>
      <p:sp>
        <p:nvSpPr>
          <p:cNvPr id="49156" name="Slide Number Placeholder 3">
            <a:extLst>
              <a:ext uri="{FF2B5EF4-FFF2-40B4-BE49-F238E27FC236}">
                <a16:creationId xmlns:a16="http://schemas.microsoft.com/office/drawing/2014/main" id="{84CB1C7C-E6B0-40E2-A2AF-6F5E9B34207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A27A9FD-8D75-494D-9921-7ADF404B7493}" type="slidenum">
              <a:rPr lang="en-US" altLang="en-US">
                <a:latin typeface="Calibri" panose="020F0502020204030204" pitchFamily="34" charset="0"/>
              </a:rPr>
              <a:pPr eaLnBrk="1" hangingPunct="1"/>
              <a:t>4</a:t>
            </a:fld>
            <a:endParaRPr lang="en-US"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4C6E62D9-678C-49C2-800F-5F77BA9B7AB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F568D066-3668-4D16-8F06-8F26CD77D1A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RFID tags can store large amount of information which then processed and utilized. Today different types of RFID exist: read-only, read- write, and multiple use tags. RFID tags do not have to be visible to the reading device. They can be scanned through clothes, wallets, and even cars and containers. The distance from which they can be read is approximately 69 feet and could be more.</a:t>
            </a:r>
          </a:p>
        </p:txBody>
      </p:sp>
      <p:sp>
        <p:nvSpPr>
          <p:cNvPr id="50180" name="Slide Number Placeholder 3">
            <a:extLst>
              <a:ext uri="{FF2B5EF4-FFF2-40B4-BE49-F238E27FC236}">
                <a16:creationId xmlns:a16="http://schemas.microsoft.com/office/drawing/2014/main" id="{B4EB1082-6419-4564-8747-24B5B78A1F1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1853849-4322-4E49-8D7A-E867B3FB893D}" type="slidenum">
              <a:rPr lang="en-US" altLang="en-US">
                <a:latin typeface="Calibri" panose="020F0502020204030204" pitchFamily="34" charset="0"/>
              </a:rPr>
              <a:pPr eaLnBrk="1" hangingPunct="1"/>
              <a:t>5</a:t>
            </a:fld>
            <a:endParaRPr lang="en-US"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64524FED-6A58-4437-9F5A-55FEA2A0A15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C299D4F8-9654-4B2F-91F8-6618EA7E69C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RFID technology generates mountains of new data about the products, their location, who is the manufacturer, supplier, and retailer. Ocean of information.  Imagine a truck carrying a container equipped with an RFID tag to a shipping terminal in China. The terminal has an RFID sensor network. Automatically information will send to the head company. They will know all necessary information about the container in real time. RFID has the potential to add a substantial amount of visibility into the extended supply chain. RFID will transform the supply chain as we know it today.</a:t>
            </a:r>
          </a:p>
        </p:txBody>
      </p:sp>
      <p:sp>
        <p:nvSpPr>
          <p:cNvPr id="51204" name="Slide Number Placeholder 3">
            <a:extLst>
              <a:ext uri="{FF2B5EF4-FFF2-40B4-BE49-F238E27FC236}">
                <a16:creationId xmlns:a16="http://schemas.microsoft.com/office/drawing/2014/main" id="{A5DB51F8-A172-4D61-8F6B-D85A0C82423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20A3AC1-75AF-4451-BDCE-FF8D119A663E}" type="slidenum">
              <a:rPr lang="en-US" altLang="en-US">
                <a:latin typeface="Calibri" panose="020F0502020204030204" pitchFamily="34" charset="0"/>
              </a:rPr>
              <a:pPr eaLnBrk="1" hangingPunct="1"/>
              <a:t>6</a:t>
            </a:fld>
            <a:endParaRPr lang="en-US"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3B0D08C3-A28E-47D6-8029-589E3AEC181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17CCEBBB-9556-4E5B-83A9-D30D0D8CEC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hlinkClick r:id="rId3"/>
              </a:rPr>
              <a:t>http://www.youtube.com/watch?v=hPqUUR5OFJg&amp;feature=related</a:t>
            </a:r>
            <a:endParaRPr lang="en-US" altLang="en-US"/>
          </a:p>
          <a:p>
            <a:pPr eaLnBrk="1" hangingPunct="1">
              <a:spcBef>
                <a:spcPct val="0"/>
              </a:spcBef>
            </a:pPr>
            <a:endParaRPr lang="en-US" altLang="en-US"/>
          </a:p>
        </p:txBody>
      </p:sp>
      <p:sp>
        <p:nvSpPr>
          <p:cNvPr id="52228" name="Slide Number Placeholder 3">
            <a:extLst>
              <a:ext uri="{FF2B5EF4-FFF2-40B4-BE49-F238E27FC236}">
                <a16:creationId xmlns:a16="http://schemas.microsoft.com/office/drawing/2014/main" id="{E399D718-E032-4BAE-9066-C2AA050C25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8EEE64A-7D13-494C-B035-65171EDB5E6C}" type="slidenum">
              <a:rPr lang="en-US" altLang="en-US">
                <a:latin typeface="Calibri" panose="020F0502020204030204" pitchFamily="34" charset="0"/>
              </a:rPr>
              <a:pPr eaLnBrk="1" hangingPunct="1"/>
              <a:t>7</a:t>
            </a:fld>
            <a:endParaRPr lang="en-US" altLang="en-US">
              <a:latin typeface="Calibri" panose="020F0502020204030204" pitchFamily="34" charset="0"/>
            </a:endParaRPr>
          </a:p>
        </p:txBody>
      </p:sp>
    </p:spTree>
    <p:extLst>
      <p:ext uri="{BB962C8B-B14F-4D97-AF65-F5344CB8AC3E}">
        <p14:creationId xmlns:p14="http://schemas.microsoft.com/office/powerpoint/2010/main" val="1162709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3362B6DB-0148-4F4B-9901-31A5BFAE552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D325DF3E-4CD8-4E27-9A01-05914C43588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The biggest users of RFID are US Department of Defense (DOD); Wal-Mart for example, required that their 100 top suppliers place RFID tags on all shipments to improve supply chain management, Sam’s Club, Procter &amp; Gamble, Ford, and Motorola. UPS and FedEx are working in. </a:t>
            </a:r>
          </a:p>
          <a:p>
            <a:pPr eaLnBrk="1" hangingPunct="1">
              <a:spcBef>
                <a:spcPct val="0"/>
              </a:spcBef>
            </a:pPr>
            <a:endParaRPr lang="en-US" altLang="en-US"/>
          </a:p>
        </p:txBody>
      </p:sp>
      <p:sp>
        <p:nvSpPr>
          <p:cNvPr id="53252" name="Slide Number Placeholder 3">
            <a:extLst>
              <a:ext uri="{FF2B5EF4-FFF2-40B4-BE49-F238E27FC236}">
                <a16:creationId xmlns:a16="http://schemas.microsoft.com/office/drawing/2014/main" id="{2DB3419B-1021-4494-BA75-F3B81F1958C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07639B3-45A2-4347-A7F8-5815E7EEACCD}" type="slidenum">
              <a:rPr lang="en-US" altLang="en-US">
                <a:latin typeface="Calibri" panose="020F0502020204030204" pitchFamily="34" charset="0"/>
              </a:rPr>
              <a:pPr eaLnBrk="1" hangingPunct="1"/>
              <a:t>8</a:t>
            </a:fld>
            <a:endParaRPr lang="en-US"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0D43653F-0113-46C4-B539-A12900498A6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C2597FD9-8C48-477B-90BC-FE164751310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What is new in the RFID technology? For example, Zetes provides the ultra high frequency Gen2 ePOD system for facilitating electronic proof of delivery. They combine a smart card technology with RFID and bar code scanning. The wall-mounted system is designed to enable error-free traceability throughout the entire supply chain. This technology optimizes tracking and tracing, reduces return claims, and provides proof of delivery. Data and image could be used in verification reporting.  </a:t>
            </a:r>
          </a:p>
          <a:p>
            <a:pPr eaLnBrk="1" hangingPunct="1">
              <a:spcBef>
                <a:spcPct val="0"/>
              </a:spcBef>
            </a:pPr>
            <a:endParaRPr lang="en-US" altLang="en-US"/>
          </a:p>
        </p:txBody>
      </p:sp>
      <p:sp>
        <p:nvSpPr>
          <p:cNvPr id="54276" name="Slide Number Placeholder 3">
            <a:extLst>
              <a:ext uri="{FF2B5EF4-FFF2-40B4-BE49-F238E27FC236}">
                <a16:creationId xmlns:a16="http://schemas.microsoft.com/office/drawing/2014/main" id="{A5F3DA3F-E6EE-463D-B8E0-7E0BF81CB21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E29FD89-3E4A-4F0F-A984-1507650D6E5E}" type="slidenum">
              <a:rPr lang="en-US" altLang="en-US">
                <a:latin typeface="Calibri" panose="020F0502020204030204" pitchFamily="34" charset="0"/>
              </a:rPr>
              <a:pPr eaLnBrk="1" hangingPunct="1"/>
              <a:t>9</a:t>
            </a:fld>
            <a:endParaRPr lang="en-US"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EF44F72B-C46C-424D-9443-69AEE4FA41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1AB8DF1C-4DCD-466B-9090-CC8E17B3E81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Dallmeier Company integrated RFID data into video images that provides higher visibility of supply chain. Data transmitted via RFID tags, such as date, time or serial number, can be integrated into any video image, using management software, allowing users to not only read the tag but view the product equipped with it in real time. The combination of RFID technology coupled with video images not only gives the location of the product, but the current condition as well, right up to the moment of delivery. Using video images also provides definitive information for recovering transport costs due to damages. </a:t>
            </a:r>
          </a:p>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6F7983D0-74D5-4D47-9ED6-85AC6A15A87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D33F1AA-EA94-4A98-9241-870307D63487}" type="slidenum">
              <a:rPr lang="en-US" altLang="en-US">
                <a:latin typeface="Calibri" panose="020F0502020204030204" pitchFamily="34" charset="0"/>
              </a:rPr>
              <a:pPr eaLnBrk="1" hangingPunct="1"/>
              <a:t>10</a:t>
            </a:fld>
            <a:endParaRPr lang="en-US"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C4FEEFAE-C4CB-48CD-8E5B-524132C406C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368E1D0C-EA3D-4649-AC09-8ED4615691E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UPM &amp; Marnlen created an innovative durable RFID of metal and non-metal applications for inventory inspection and certification solution. Tags can be mounted to a wide variety of surfaces including polyester, nylon, rope, wire and steel. The metal application utilizes special materials to preserve the RFID tags readability. High-frequency RFID tags provide an efficient and accurate way to conduct inspection and certification processes. The durable tags are designed for construction and fire and rescue services to withstand harsh environments where there is a high-volume of physical abuse, shock, UV radiation, temperature variability and moisture.  </a:t>
            </a:r>
          </a:p>
        </p:txBody>
      </p:sp>
      <p:sp>
        <p:nvSpPr>
          <p:cNvPr id="56324" name="Slide Number Placeholder 3">
            <a:extLst>
              <a:ext uri="{FF2B5EF4-FFF2-40B4-BE49-F238E27FC236}">
                <a16:creationId xmlns:a16="http://schemas.microsoft.com/office/drawing/2014/main" id="{2C2AF193-D628-44E3-9E88-6E8BCC14726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38BC0E1-0137-4815-A4A9-957BC548396E}" type="slidenum">
              <a:rPr lang="en-US" altLang="en-US">
                <a:latin typeface="Calibri" panose="020F0502020204030204" pitchFamily="34" charset="0"/>
              </a:rPr>
              <a:pPr eaLnBrk="1" hangingPunct="1"/>
              <a:t>11</a:t>
            </a:fld>
            <a:endParaRPr lang="en-US"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13128BC3-133F-426E-B61B-9A892DC6E94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93C01445-E3D8-4624-BCDD-AF410DCA0AF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DAILY RFID has launched a new passive RFID series for on-metal industrial applications, such as railway and warehousing. The adhesive RFID tags can be easily affixed to any metal surface with its self-adhesive 3M Glue making them a good selection for industries that require tags to track products containing metal.  Despite its small size, the RFID metal tags can provide an impressive read range from 40 mm to 100 mm. </a:t>
            </a:r>
          </a:p>
          <a:p>
            <a:pPr eaLnBrk="1" hangingPunct="1">
              <a:spcBef>
                <a:spcPct val="0"/>
              </a:spcBef>
            </a:pPr>
            <a:endParaRPr lang="en-US" altLang="en-US"/>
          </a:p>
        </p:txBody>
      </p:sp>
      <p:sp>
        <p:nvSpPr>
          <p:cNvPr id="57348" name="Slide Number Placeholder 3">
            <a:extLst>
              <a:ext uri="{FF2B5EF4-FFF2-40B4-BE49-F238E27FC236}">
                <a16:creationId xmlns:a16="http://schemas.microsoft.com/office/drawing/2014/main" id="{93DE4472-33E3-44F5-9241-79C6908281E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EB1B97C-9016-4287-BEEA-1FCB1254E51E}" type="slidenum">
              <a:rPr lang="en-US" altLang="en-US">
                <a:latin typeface="Calibri" panose="020F0502020204030204" pitchFamily="34" charset="0"/>
              </a:rPr>
              <a:pPr eaLnBrk="1" hangingPunct="1"/>
              <a:t>12</a:t>
            </a:fld>
            <a:endParaRPr lang="en-US" altLang="en-US">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358BC1A6-F1F8-4213-8787-021AC5FD73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73F3C09A-9A35-4AE6-9845-F34EE1F49A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RFID technology in the parking control systems can automatically gather and send vehicle information to allow parking enforcement to increase its efficiency and security, all while reducing cost. The DL910 authorizes cars moving in and out — keeping a log of entry and exit times. It offers hands-free access to gated parking areas, to allow parking lots to manage vehicles more efficiently and safely. </a:t>
            </a:r>
            <a:r>
              <a:rPr lang="en-US" altLang="en-US" u="sng">
                <a:hlinkClick r:id="rId3"/>
              </a:rPr>
              <a:t> </a:t>
            </a:r>
            <a:endParaRPr lang="en-US" altLang="en-US"/>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277DB975-6E8C-404C-9A03-D037C7ED67E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D1D84B8-EF27-4299-BCCA-BDF44C9BD17B}" type="slidenum">
              <a:rPr lang="en-US" altLang="en-US">
                <a:latin typeface="Calibri" panose="020F0502020204030204" pitchFamily="34" charset="0"/>
              </a:rPr>
              <a:pPr eaLnBrk="1" hangingPunct="1"/>
              <a:t>13</a:t>
            </a:fld>
            <a:endParaRPr lang="en-US" altLang="en-US">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380714FB-E688-4686-9201-703E5F9F02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6547F3BA-C9C0-411A-B92B-0477F81AA6C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Radio frequency identification (RFID) tags will change the way industry tracks, traces, and manages assets. RFID will have major impact on manufacturing, retail, distribution, transportation, healthcare and pharmaceutical industries. RFID will improve operations management, inventory control and production security. </a:t>
            </a:r>
          </a:p>
          <a:p>
            <a:pPr eaLnBrk="1" hangingPunct="1">
              <a:spcBef>
                <a:spcPct val="0"/>
              </a:spcBef>
            </a:pPr>
            <a:endParaRPr lang="en-US" altLang="en-US"/>
          </a:p>
        </p:txBody>
      </p:sp>
      <p:sp>
        <p:nvSpPr>
          <p:cNvPr id="59396" name="Slide Number Placeholder 3">
            <a:extLst>
              <a:ext uri="{FF2B5EF4-FFF2-40B4-BE49-F238E27FC236}">
                <a16:creationId xmlns:a16="http://schemas.microsoft.com/office/drawing/2014/main" id="{2C547D7C-C8F2-4F69-8D0A-0439153B83A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CF358CF-DD06-4F91-A815-8347361A4592}" type="slidenum">
              <a:rPr lang="en-US" altLang="en-US">
                <a:latin typeface="Calibri" panose="020F0502020204030204" pitchFamily="34" charset="0"/>
              </a:rPr>
              <a:pPr eaLnBrk="1" hangingPunct="1"/>
              <a:t>14</a:t>
            </a:fld>
            <a:endParaRPr lang="en-US"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8B1EE672-58C8-44AC-986E-452B1C7D3C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CC6FFC8D-720B-495D-B663-600921D6D22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60420" name="Slide Number Placeholder 3">
            <a:extLst>
              <a:ext uri="{FF2B5EF4-FFF2-40B4-BE49-F238E27FC236}">
                <a16:creationId xmlns:a16="http://schemas.microsoft.com/office/drawing/2014/main" id="{1E9BC337-E6C5-4567-8235-691EE02BAAF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BF9337E-E39C-47CB-9109-8FEB315E3642}" type="slidenum">
              <a:rPr lang="en-US" altLang="en-US">
                <a:latin typeface="Calibri" panose="020F0502020204030204" pitchFamily="34" charset="0"/>
              </a:rPr>
              <a:pPr eaLnBrk="1" hangingPunct="1"/>
              <a:t>15</a:t>
            </a:fld>
            <a:endParaRPr lang="en-US"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F71132A4-3407-4265-A4BE-FBD7C3CCB1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EFDEAD21-A5D9-48BD-9DF7-2638CEDC450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“Read range of the tags in the working environment is often well below the actual specifications of the tags and readers, which are usually generated from tests conducted in ideal conditions. This reduction in read range is due to many environmental factors in the workplace that affect the signal. </a:t>
            </a:r>
          </a:p>
          <a:p>
            <a:pPr eaLnBrk="1" hangingPunct="1">
              <a:spcBef>
                <a:spcPct val="0"/>
              </a:spcBef>
            </a:pPr>
            <a:r>
              <a:rPr lang="en-US" altLang="en-US"/>
              <a:t>“Interference in the reading of tags comes from metal objects either obstructing or contact the tag itself. It is possible to use specialised tags for attaching to metal objects however it is always best to evaluate the work environment prior to finalising tag type.” </a:t>
            </a:r>
          </a:p>
          <a:p>
            <a:pPr eaLnBrk="1" hangingPunct="1">
              <a:spcBef>
                <a:spcPct val="0"/>
              </a:spcBef>
            </a:pPr>
            <a:r>
              <a:rPr lang="en-US" altLang="en-US"/>
              <a:t>The smart tag technology is </a:t>
            </a:r>
            <a:r>
              <a:rPr lang="en-US" altLang="en-US" b="1" i="1"/>
              <a:t>yet to be perfected </a:t>
            </a:r>
            <a:r>
              <a:rPr lang="en-US" altLang="en-US"/>
              <a:t>, today on an average 20% of the tags do not function properly </a:t>
            </a:r>
          </a:p>
          <a:p>
            <a:pPr eaLnBrk="1" hangingPunct="1">
              <a:spcBef>
                <a:spcPct val="0"/>
              </a:spcBef>
            </a:pPr>
            <a:r>
              <a:rPr lang="en-US" altLang="en-US" b="1" i="1"/>
              <a:t>Physical limitations </a:t>
            </a:r>
            <a:r>
              <a:rPr lang="en-US" altLang="en-US"/>
              <a:t>like reading through liquid or metals still exist </a:t>
            </a:r>
          </a:p>
          <a:p>
            <a:pPr eaLnBrk="1" hangingPunct="1">
              <a:spcBef>
                <a:spcPct val="0"/>
              </a:spcBef>
            </a:pPr>
            <a:r>
              <a:rPr lang="en-US" altLang="en-US" b="1" i="1"/>
              <a:t>Accurate read rates </a:t>
            </a:r>
            <a:r>
              <a:rPr lang="en-US" altLang="en-US"/>
              <a:t>on some items can be very </a:t>
            </a:r>
            <a:r>
              <a:rPr lang="en-US" altLang="en-US" b="1" i="1"/>
              <a:t>low </a:t>
            </a:r>
            <a:endParaRPr lang="en-US" altLang="en-US"/>
          </a:p>
          <a:p>
            <a:pPr eaLnBrk="1" hangingPunct="1">
              <a:spcBef>
                <a:spcPct val="0"/>
              </a:spcBef>
            </a:pPr>
            <a:r>
              <a:rPr lang="en-US" altLang="en-US"/>
              <a:t>Nylon conveyor belts and </a:t>
            </a:r>
            <a:r>
              <a:rPr lang="en-US" altLang="en-US" b="1" i="1"/>
              <a:t>other RFs can disrupt </a:t>
            </a:r>
            <a:r>
              <a:rPr lang="en-US" altLang="en-US"/>
              <a:t>the tag transmissions in warehouses </a:t>
            </a:r>
          </a:p>
          <a:p>
            <a:pPr eaLnBrk="1" hangingPunct="1">
              <a:spcBef>
                <a:spcPct val="0"/>
              </a:spcBef>
            </a:pPr>
            <a:r>
              <a:rPr lang="en-US" altLang="en-US" b="1" i="1"/>
              <a:t>Increase in expenses - </a:t>
            </a:r>
            <a:r>
              <a:rPr lang="en-US" altLang="en-US"/>
              <a:t>the suppliers will have to equip their warehouses and transport vehicles with readers. These readers have to be connected to the computer networks for exchange of information</a:t>
            </a:r>
          </a:p>
          <a:p>
            <a:pPr eaLnBrk="1" hangingPunct="1">
              <a:spcBef>
                <a:spcPct val="0"/>
              </a:spcBef>
            </a:pPr>
            <a:endParaRPr lang="en-US" altLang="en-US"/>
          </a:p>
        </p:txBody>
      </p:sp>
      <p:sp>
        <p:nvSpPr>
          <p:cNvPr id="61444" name="Slide Number Placeholder 3">
            <a:extLst>
              <a:ext uri="{FF2B5EF4-FFF2-40B4-BE49-F238E27FC236}">
                <a16:creationId xmlns:a16="http://schemas.microsoft.com/office/drawing/2014/main" id="{2A1B92E6-DD6E-4866-84EB-8815C604C9C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90CAE2C-2238-450A-A34A-7733F93F81BB}" type="slidenum">
              <a:rPr lang="en-US" altLang="en-US">
                <a:latin typeface="Calibri" panose="020F0502020204030204" pitchFamily="34" charset="0"/>
              </a:rPr>
              <a:pPr eaLnBrk="1" hangingPunct="1"/>
              <a:t>16</a:t>
            </a:fld>
            <a:endParaRPr lang="en-US"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D16766CF-729B-4800-883D-EBB1F63B85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672B01C2-0E3F-4968-9F93-3FCA0A88393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SenseAware can monitor items that are:</a:t>
            </a:r>
          </a:p>
          <a:p>
            <a:pPr eaLnBrk="1" hangingPunct="1">
              <a:spcBef>
                <a:spcPct val="0"/>
              </a:spcBef>
            </a:pPr>
            <a:r>
              <a:rPr lang="en-US" altLang="en-US"/>
              <a:t>Unique or rare — such as samples from clinical trials.</a:t>
            </a:r>
          </a:p>
          <a:p>
            <a:pPr eaLnBrk="1" hangingPunct="1">
              <a:spcBef>
                <a:spcPct val="0"/>
              </a:spcBef>
            </a:pPr>
            <a:r>
              <a:rPr lang="en-US" altLang="en-US"/>
              <a:t>Temperature sensitive — such as pharmaceuticals.</a:t>
            </a:r>
          </a:p>
          <a:p>
            <a:pPr eaLnBrk="1" hangingPunct="1">
              <a:spcBef>
                <a:spcPct val="0"/>
              </a:spcBef>
            </a:pPr>
            <a:r>
              <a:rPr lang="en-US" altLang="en-US"/>
              <a:t>Light sensitive — such as film or art</a:t>
            </a:r>
          </a:p>
          <a:p>
            <a:pPr eaLnBrk="1" hangingPunct="1">
              <a:spcBef>
                <a:spcPct val="0"/>
              </a:spcBef>
            </a:pPr>
            <a:r>
              <a:rPr lang="en-US" altLang="en-US"/>
              <a:t>Time critical or location critical — such as human tissue and organs.</a:t>
            </a:r>
          </a:p>
          <a:p>
            <a:pPr eaLnBrk="1" hangingPunct="1">
              <a:spcBef>
                <a:spcPct val="0"/>
              </a:spcBef>
            </a:pPr>
            <a:r>
              <a:rPr lang="en-US" altLang="en-US"/>
              <a:t>Highly controlled or regulated — such as materials requiring chain-of-custody certification.</a:t>
            </a:r>
          </a:p>
          <a:p>
            <a:pPr eaLnBrk="1" hangingPunct="1">
              <a:spcBef>
                <a:spcPct val="0"/>
              </a:spcBef>
            </a:pPr>
            <a:r>
              <a:rPr lang="en-US" altLang="en-US"/>
              <a:t>Biohazardous or dangerous — such as explosives.</a:t>
            </a:r>
          </a:p>
          <a:p>
            <a:pPr eaLnBrk="1" hangingPunct="1">
              <a:spcBef>
                <a:spcPct val="0"/>
              </a:spcBef>
            </a:pPr>
            <a:r>
              <a:rPr lang="en-US" altLang="en-US"/>
              <a:t>Highly valuable — such as medi-cal equipment.</a:t>
            </a:r>
          </a:p>
          <a:p>
            <a:pPr eaLnBrk="1" hangingPunct="1">
              <a:spcBef>
                <a:spcPct val="0"/>
              </a:spcBef>
            </a:pPr>
            <a:endParaRPr lang="en-US" altLang="en-US"/>
          </a:p>
        </p:txBody>
      </p:sp>
      <p:sp>
        <p:nvSpPr>
          <p:cNvPr id="62468" name="Slide Number Placeholder 3">
            <a:extLst>
              <a:ext uri="{FF2B5EF4-FFF2-40B4-BE49-F238E27FC236}">
                <a16:creationId xmlns:a16="http://schemas.microsoft.com/office/drawing/2014/main" id="{8E008AEB-BC44-4049-A9A2-A452644FF66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D398579-399E-49B7-8C8D-61C81511A3BF}" type="slidenum">
              <a:rPr lang="en-US" altLang="en-US">
                <a:latin typeface="Calibri" panose="020F0502020204030204" pitchFamily="34" charset="0"/>
              </a:rPr>
              <a:pPr eaLnBrk="1" hangingPunct="1"/>
              <a:t>17</a:t>
            </a:fld>
            <a:endParaRPr lang="en-US"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06BC95A8-73E2-4110-9ACB-50A3D1B73C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2A7A15B-5FDF-4863-AFC5-A7ED62BAC5C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63492" name="Slide Number Placeholder 3">
            <a:extLst>
              <a:ext uri="{FF2B5EF4-FFF2-40B4-BE49-F238E27FC236}">
                <a16:creationId xmlns:a16="http://schemas.microsoft.com/office/drawing/2014/main" id="{5D407E1F-970A-4D88-A0D4-07FD5531A5D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F72CEC9-88C0-4063-82B4-EA113E685BBD}" type="slidenum">
              <a:rPr lang="en-US" altLang="en-US">
                <a:latin typeface="Calibri" panose="020F0502020204030204" pitchFamily="34" charset="0"/>
              </a:rPr>
              <a:pPr eaLnBrk="1" hangingPunct="1"/>
              <a:t>18</a:t>
            </a:fld>
            <a:endParaRPr lang="en-US" altLang="en-US">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90F60903-B64E-491B-8B79-D91BF0348B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468FF892-084D-457B-BEE7-33CACCF4B3B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64516" name="Slide Number Placeholder 3">
            <a:extLst>
              <a:ext uri="{FF2B5EF4-FFF2-40B4-BE49-F238E27FC236}">
                <a16:creationId xmlns:a16="http://schemas.microsoft.com/office/drawing/2014/main" id="{4DA38769-A198-45CA-AB5D-CB0173BA48A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796AE17-8D49-49D6-97CD-414AC4DF2DE7}" type="slidenum">
              <a:rPr lang="en-US" altLang="en-US">
                <a:latin typeface="Calibri" panose="020F0502020204030204" pitchFamily="34" charset="0"/>
              </a:rPr>
              <a:pPr eaLnBrk="1" hangingPunct="1"/>
              <a:t>19</a:t>
            </a:fld>
            <a:endParaRPr lang="en-US" altLang="en-US">
              <a:latin typeface="Calibri" panose="020F050202020403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AB2824C9-14F7-42D6-8B4F-1FD12665FF2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3E3414D6-36EE-432B-9E45-6981F1C81C3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65540" name="Slide Number Placeholder 3">
            <a:extLst>
              <a:ext uri="{FF2B5EF4-FFF2-40B4-BE49-F238E27FC236}">
                <a16:creationId xmlns:a16="http://schemas.microsoft.com/office/drawing/2014/main" id="{45DDBAA3-1EE5-407D-9A6E-33965CEA927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E546F49-B603-4D65-8C66-C5531CB695DF}" type="slidenum">
              <a:rPr lang="en-US" altLang="en-US">
                <a:latin typeface="Calibri" panose="020F0502020204030204" pitchFamily="34" charset="0"/>
              </a:rPr>
              <a:pPr eaLnBrk="1" hangingPunct="1"/>
              <a:t>20</a:t>
            </a:fld>
            <a:endParaRPr lang="en-US" altLang="en-US">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D26AAB35-C374-4DEA-A48F-9274812A375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E89FB2FE-0089-4685-899D-A6846C234F5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The collaberation platform considered as important as the tracking technology</a:t>
            </a:r>
          </a:p>
          <a:p>
            <a:pPr eaLnBrk="1" hangingPunct="1">
              <a:spcBef>
                <a:spcPct val="0"/>
              </a:spcBef>
            </a:pPr>
            <a:r>
              <a:rPr lang="en-US" altLang="en-US"/>
              <a:t>sensor-based logistics industry that wasn’t solidifying as quickly as we thought it should around useful sharing of sensor information,” said Robert B. Carter, executive vice president and chief information officer, FedEx Corp. </a:t>
            </a:r>
          </a:p>
          <a:p>
            <a:pPr eaLnBrk="1" hangingPunct="1">
              <a:spcBef>
                <a:spcPct val="0"/>
              </a:spcBef>
            </a:pPr>
            <a:r>
              <a:rPr lang="en-US" altLang="en-US"/>
              <a:t>“We developed a point-of-view that sharing sensor information dynamically and in useful ways with supply chain partners proved too difficult, so we attacked this on a number of fronts and the result is SenseAware.”</a:t>
            </a:r>
            <a:br>
              <a:rPr lang="en-US" altLang="en-US"/>
            </a:br>
            <a:endParaRPr lang="en-US" altLang="en-US"/>
          </a:p>
        </p:txBody>
      </p:sp>
      <p:sp>
        <p:nvSpPr>
          <p:cNvPr id="67588" name="Slide Number Placeholder 3">
            <a:extLst>
              <a:ext uri="{FF2B5EF4-FFF2-40B4-BE49-F238E27FC236}">
                <a16:creationId xmlns:a16="http://schemas.microsoft.com/office/drawing/2014/main" id="{3C87F299-75FA-462F-97DE-3F5AD2A0C9C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F5C813C-6875-4CA2-A7E8-B8D281D684CD}" type="slidenum">
              <a:rPr lang="en-US" altLang="en-US">
                <a:latin typeface="Calibri" panose="020F0502020204030204" pitchFamily="34" charset="0"/>
              </a:rPr>
              <a:pPr eaLnBrk="1" hangingPunct="1"/>
              <a:t>21</a:t>
            </a:fld>
            <a:endParaRPr lang="en-US" altLang="en-US">
              <a:latin typeface="Calibri" panose="020F050202020403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0E81FD30-3F1F-4E08-B53C-8BC832F6DF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744FF2C8-87B0-4D40-B1C0-D66D5386D48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68612" name="Slide Number Placeholder 3">
            <a:extLst>
              <a:ext uri="{FF2B5EF4-FFF2-40B4-BE49-F238E27FC236}">
                <a16:creationId xmlns:a16="http://schemas.microsoft.com/office/drawing/2014/main" id="{A491F2E6-C59E-4F82-B13C-A3A7C71AC9F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D4DDFCF-E3A6-4273-83F7-C296B6A3C95A}" type="slidenum">
              <a:rPr lang="en-US" altLang="en-US">
                <a:latin typeface="Calibri" panose="020F0502020204030204" pitchFamily="34" charset="0"/>
              </a:rPr>
              <a:pPr eaLnBrk="1" hangingPunct="1"/>
              <a:t>22</a:t>
            </a:fld>
            <a:endParaRPr lang="en-US" altLang="en-US">
              <a:latin typeface="Calibri" panose="020F050202020403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8329FD3B-942F-4273-9510-D7620CE6E5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446AF8E7-ACE1-4024-B791-B8A585C858A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sz="1100"/>
              <a:t>How would you feel if you were followed everywhere???</a:t>
            </a:r>
          </a:p>
          <a:p>
            <a:pPr eaLnBrk="1" hangingPunct="1">
              <a:spcBef>
                <a:spcPct val="0"/>
              </a:spcBef>
            </a:pPr>
            <a:endParaRPr lang="en-US" altLang="en-US" sz="1100"/>
          </a:p>
          <a:p>
            <a:pPr eaLnBrk="1" hangingPunct="1">
              <a:spcBef>
                <a:spcPct val="0"/>
              </a:spcBef>
            </a:pPr>
            <a:r>
              <a:rPr lang="en-US" altLang="en-US" sz="1100"/>
              <a:t>The primary RFID security concern is the illicit tracking of RFID tags. Tags which are world-readable pose a risk to both personal location privacy and corporate/military security. </a:t>
            </a:r>
          </a:p>
          <a:p>
            <a:pPr eaLnBrk="1" hangingPunct="1">
              <a:spcBef>
                <a:spcPct val="0"/>
              </a:spcBef>
            </a:pPr>
            <a:endParaRPr lang="en-US" altLang="en-US" sz="1100"/>
          </a:p>
          <a:p>
            <a:pPr eaLnBrk="1" hangingPunct="1">
              <a:spcBef>
                <a:spcPct val="0"/>
              </a:spcBef>
            </a:pPr>
            <a:r>
              <a:rPr lang="en-US" altLang="en-US" sz="1100"/>
              <a:t>Since the owner of an item will not necessarily be aware of the presence of an RFID tag and the tag can be read at a distance without the knowledge of the individual, it becomes possible to gather sensitive data about an individual without consent.</a:t>
            </a:r>
          </a:p>
          <a:p>
            <a:pPr eaLnBrk="1" hangingPunct="1">
              <a:spcBef>
                <a:spcPct val="0"/>
              </a:spcBef>
            </a:pPr>
            <a:endParaRPr lang="en-US" altLang="en-US" sz="1100"/>
          </a:p>
          <a:p>
            <a:pPr eaLnBrk="1" hangingPunct="1">
              <a:spcBef>
                <a:spcPct val="0"/>
              </a:spcBef>
            </a:pPr>
            <a:endParaRPr lang="en-US" altLang="en-US" sz="1100"/>
          </a:p>
        </p:txBody>
      </p:sp>
      <p:sp>
        <p:nvSpPr>
          <p:cNvPr id="70660" name="Slide Number Placeholder 3">
            <a:extLst>
              <a:ext uri="{FF2B5EF4-FFF2-40B4-BE49-F238E27FC236}">
                <a16:creationId xmlns:a16="http://schemas.microsoft.com/office/drawing/2014/main" id="{90A07FE5-6FB5-41A3-9E02-87F22F80CC1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72C03F0-F71B-45A7-8332-4A208E7DE5E5}" type="slidenum">
              <a:rPr lang="en-US" altLang="en-US">
                <a:latin typeface="Calibri" panose="020F0502020204030204" pitchFamily="34" charset="0"/>
              </a:rPr>
              <a:pPr eaLnBrk="1" hangingPunct="1"/>
              <a:t>23</a:t>
            </a:fld>
            <a:endParaRPr lang="en-US" altLang="en-US">
              <a:latin typeface="Calibri" panose="020F050202020403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08D8E4A5-4170-45BC-B91B-3E079F8538A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0F037718-0C24-458D-9581-16051F7AC6F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71684" name="Slide Number Placeholder 3">
            <a:extLst>
              <a:ext uri="{FF2B5EF4-FFF2-40B4-BE49-F238E27FC236}">
                <a16:creationId xmlns:a16="http://schemas.microsoft.com/office/drawing/2014/main" id="{3E3E74CB-A463-4A61-870A-62599E42E6F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062729F-BA0A-4764-A016-0B561A351040}" type="slidenum">
              <a:rPr lang="en-US" altLang="en-US">
                <a:latin typeface="Calibri" panose="020F0502020204030204" pitchFamily="34" charset="0"/>
              </a:rPr>
              <a:pPr eaLnBrk="1" hangingPunct="1"/>
              <a:t>24</a:t>
            </a:fld>
            <a:endParaRPr lang="en-US" altLang="en-US">
              <a:latin typeface="Calibri" panose="020F050202020403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96E2675D-B086-4AEE-A94A-29F3E10518A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A2E3E44C-D90D-4934-911B-C5D3B50011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72708" name="Slide Number Placeholder 3">
            <a:extLst>
              <a:ext uri="{FF2B5EF4-FFF2-40B4-BE49-F238E27FC236}">
                <a16:creationId xmlns:a16="http://schemas.microsoft.com/office/drawing/2014/main" id="{C0754EE8-FAD5-44A4-932C-578F3EC04FA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786E6E2-4BC7-4FA6-A8D7-3C90C78CE668}" type="slidenum">
              <a:rPr lang="en-US" altLang="en-US">
                <a:latin typeface="Calibri" panose="020F0502020204030204" pitchFamily="34" charset="0"/>
              </a:rPr>
              <a:pPr eaLnBrk="1" hangingPunct="1"/>
              <a:t>25</a:t>
            </a:fld>
            <a:endParaRPr lang="en-US" altLang="en-US">
              <a:latin typeface="Calibri" panose="020F050202020403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7A73B45C-A78A-4539-A937-4D6B61E4E45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3EF725C9-19A0-4513-8439-050A969821A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z="1100"/>
          </a:p>
        </p:txBody>
      </p:sp>
      <p:sp>
        <p:nvSpPr>
          <p:cNvPr id="73732" name="Slide Number Placeholder 3">
            <a:extLst>
              <a:ext uri="{FF2B5EF4-FFF2-40B4-BE49-F238E27FC236}">
                <a16:creationId xmlns:a16="http://schemas.microsoft.com/office/drawing/2014/main" id="{27C90C0E-823C-4B6F-B4C1-9415F2978A8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01A14D3-0C3D-495A-B723-A996EAF2B6F7}" type="slidenum">
              <a:rPr lang="en-US" altLang="en-US">
                <a:latin typeface="Calibri" panose="020F0502020204030204" pitchFamily="34" charset="0"/>
              </a:rPr>
              <a:pPr eaLnBrk="1" hangingPunct="1"/>
              <a:t>26</a:t>
            </a:fld>
            <a:endParaRPr lang="en-US" altLang="en-US">
              <a:latin typeface="Calibri" panose="020F050202020403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5B695EBB-0847-4487-9702-F34ABB61EED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C014BEDF-DA4D-44A4-9F1E-FA75E17E8B9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Since there are both pros and cons of the use of RFID technology, there should be some pre defined standards for the wide use of this technology to ensure that improper use is not made.</a:t>
            </a:r>
          </a:p>
          <a:p>
            <a:pPr eaLnBrk="1" hangingPunct="1">
              <a:spcBef>
                <a:spcPct val="0"/>
              </a:spcBef>
            </a:pPr>
            <a:endParaRPr lang="en-US" altLang="en-US"/>
          </a:p>
          <a:p>
            <a:pPr eaLnBrk="1" hangingPunct="1">
              <a:spcBef>
                <a:spcPct val="0"/>
              </a:spcBef>
            </a:pPr>
            <a:r>
              <a:rPr lang="en-US" altLang="en-US"/>
              <a:t>Because RFID technology can be used as a marketing tool, a tracking device and a way to collect personal information, these Fair Information Practice Principles will play an active role in addressing some of the vital concerns that have arisen with the evolving RFID technology. </a:t>
            </a:r>
          </a:p>
          <a:p>
            <a:pPr eaLnBrk="1" hangingPunct="1">
              <a:spcBef>
                <a:spcPct val="0"/>
              </a:spcBef>
            </a:pPr>
            <a:endParaRPr lang="en-US" altLang="en-US"/>
          </a:p>
        </p:txBody>
      </p:sp>
      <p:sp>
        <p:nvSpPr>
          <p:cNvPr id="74756" name="Slide Number Placeholder 3">
            <a:extLst>
              <a:ext uri="{FF2B5EF4-FFF2-40B4-BE49-F238E27FC236}">
                <a16:creationId xmlns:a16="http://schemas.microsoft.com/office/drawing/2014/main" id="{91BF854C-E50D-4ECD-AC2F-0F0FC28930F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A174F14-D3B9-4E02-9DEC-413277216010}" type="slidenum">
              <a:rPr lang="en-US" altLang="en-US">
                <a:latin typeface="Calibri" panose="020F0502020204030204" pitchFamily="34" charset="0"/>
              </a:rPr>
              <a:pPr eaLnBrk="1" hangingPunct="1"/>
              <a:t>27</a:t>
            </a:fld>
            <a:endParaRPr lang="en-US" altLang="en-US">
              <a:latin typeface="Calibri" panose="020F050202020403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DD9E14DF-05C6-4702-B3E1-1EE35C7D5B0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5FE2C618-1CB9-4B39-B8A8-3B8FECEA573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75780" name="Slide Number Placeholder 3">
            <a:extLst>
              <a:ext uri="{FF2B5EF4-FFF2-40B4-BE49-F238E27FC236}">
                <a16:creationId xmlns:a16="http://schemas.microsoft.com/office/drawing/2014/main" id="{B6B93792-301B-44A0-AAD7-58D97910C96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8ACB13F-90F4-4EB8-B196-06A10149339B}" type="slidenum">
              <a:rPr lang="en-US" altLang="en-US">
                <a:latin typeface="Calibri" panose="020F0502020204030204" pitchFamily="34" charset="0"/>
              </a:rPr>
              <a:pPr eaLnBrk="1" hangingPunct="1"/>
              <a:t>28</a:t>
            </a:fld>
            <a:endParaRPr lang="en-US" altLang="en-US">
              <a:latin typeface="Calibri" panose="020F050202020403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FDB74809-C9CB-487B-A3D1-3998801B10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A270E5D3-2658-433A-AF1C-31C83E5EF3D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77828" name="Slide Number Placeholder 3">
            <a:extLst>
              <a:ext uri="{FF2B5EF4-FFF2-40B4-BE49-F238E27FC236}">
                <a16:creationId xmlns:a16="http://schemas.microsoft.com/office/drawing/2014/main" id="{BE4352F2-B873-40EB-9C93-51C40CB65E6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6303771-944F-4803-8557-71800D5A1DD5}" type="slidenum">
              <a:rPr lang="en-US" altLang="en-US">
                <a:latin typeface="Calibri" panose="020F0502020204030204" pitchFamily="34" charset="0"/>
              </a:rPr>
              <a:pPr eaLnBrk="1" hangingPunct="1"/>
              <a:t>29</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22/02/2021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0747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21303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88657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42547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02150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03290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93878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95788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45466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22/02/2021</a:t>
            </a:fld>
            <a:endParaRPr lang="en-GB"/>
          </a:p>
        </p:txBody>
      </p:sp>
    </p:spTree>
    <p:extLst>
      <p:ext uri="{BB962C8B-B14F-4D97-AF65-F5344CB8AC3E}">
        <p14:creationId xmlns:p14="http://schemas.microsoft.com/office/powerpoint/2010/main" val="1762737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09957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22/02/2021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776621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87664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622814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01881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4424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81610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928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727462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050626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22/02/2021</a:t>
            </a:fld>
            <a:endParaRPr lang="en-GB"/>
          </a:p>
        </p:txBody>
      </p:sp>
    </p:spTree>
    <p:extLst>
      <p:ext uri="{BB962C8B-B14F-4D97-AF65-F5344CB8AC3E}">
        <p14:creationId xmlns:p14="http://schemas.microsoft.com/office/powerpoint/2010/main" val="764953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60853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Short Title and 1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552450" y="1243014"/>
            <a:ext cx="11087100" cy="47053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Title 3"/>
          <p:cNvSpPr>
            <a:spLocks noGrp="1"/>
          </p:cNvSpPr>
          <p:nvPr>
            <p:ph type="title"/>
          </p:nvPr>
        </p:nvSpPr>
        <p:spPr>
          <a:xfrm>
            <a:off x="552450" y="490537"/>
            <a:ext cx="11087100" cy="75247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3343024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22/02/2021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6776107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22/02/2021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25985174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4Zj7txoDxbE?feature=oembed" TargetMode="Externa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rfidnews.org/2010/02/03/zetes-epod-combine-smarts-cards-and-rfid-for-proof-of-delivery#top"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8.wmf"/><Relationship Id="rId3" Type="http://schemas.openxmlformats.org/officeDocument/2006/relationships/image" Target="../media/image13.wmf"/><Relationship Id="rId7"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wmf"/><Relationship Id="rId4" Type="http://schemas.openxmlformats.org/officeDocument/2006/relationships/image" Target="../media/image14.wmf"/></Relationships>
</file>

<file path=ppt/slides/_rels/slide18.xml.rels><?xml version="1.0" encoding="UTF-8" standalone="yes"?>
<Relationships xmlns="http://schemas.openxmlformats.org/package/2006/relationships"><Relationship Id="rId3" Type="http://schemas.openxmlformats.org/officeDocument/2006/relationships/hyperlink" Target="http://www.senseaware.com/SA/default.html" TargetMode="External"/><Relationship Id="rId7"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www.fedex.com/us/" TargetMode="External"/><Relationship Id="rId5" Type="http://schemas.openxmlformats.org/officeDocument/2006/relationships/image" Target="../media/image20.jpeg"/><Relationship Id="rId4" Type="http://schemas.openxmlformats.org/officeDocument/2006/relationships/image" Target="../media/image19.jpe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en.kioskea.net/contents/bureautique/burintro.php3"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www.rfidnews.org/" TargetMode="External"/><Relationship Id="rId5" Type="http://schemas.openxmlformats.org/officeDocument/2006/relationships/hyperlink" Target="http://articles.smashits.com/articles/computers/51821/more-on-meeting-your-bandwidth-requirements-for-supply-chain-management-applications.html" TargetMode="External"/><Relationship Id="rId4" Type="http://schemas.openxmlformats.org/officeDocument/2006/relationships/hyperlink" Target="http://www.youtube.com/watch?v=yNPDgudPmXE&amp;NR=1"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44C5C55-F12F-46A2-8354-13F029842432}"/>
              </a:ext>
            </a:extLst>
          </p:cNvPr>
          <p:cNvSpPr/>
          <p:nvPr/>
        </p:nvSpPr>
        <p:spPr>
          <a:xfrm>
            <a:off x="1115879" y="551570"/>
            <a:ext cx="8880528" cy="3170099"/>
          </a:xfrm>
          <a:prstGeom prst="rect">
            <a:avLst/>
          </a:prstGeom>
        </p:spPr>
        <p:txBody>
          <a:bodyPr wrap="square">
            <a:spAutoFit/>
          </a:bodyPr>
          <a:lstStyle/>
          <a:p>
            <a:pPr algn="ctr"/>
            <a:r>
              <a:rPr lang="en-US" sz="4000" b="1" dirty="0">
                <a:solidFill>
                  <a:srgbClr val="0070C0"/>
                </a:solidFill>
                <a:latin typeface="Arial" panose="020B0604020202020204" pitchFamily="34" charset="0"/>
                <a:cs typeface="Arial" panose="020B0604020202020204" pitchFamily="34" charset="0"/>
              </a:rPr>
              <a:t>Lecture 4 </a:t>
            </a:r>
          </a:p>
          <a:p>
            <a:pPr algn="ctr"/>
            <a:r>
              <a:rPr lang="en-US" sz="4000" b="1" dirty="0">
                <a:solidFill>
                  <a:srgbClr val="0070C0"/>
                </a:solidFill>
                <a:latin typeface="Arial" panose="020B0604020202020204" pitchFamily="34" charset="0"/>
                <a:cs typeface="Arial" panose="020B0604020202020204" pitchFamily="34" charset="0"/>
              </a:rPr>
              <a:t>Impact of Technology in Logistics </a:t>
            </a:r>
          </a:p>
          <a:p>
            <a:pPr algn="ctr"/>
            <a:r>
              <a:rPr lang="en-US" sz="4000" b="1" dirty="0">
                <a:solidFill>
                  <a:srgbClr val="0070C0"/>
                </a:solidFill>
                <a:latin typeface="Arial" panose="020B0604020202020204" pitchFamily="34" charset="0"/>
                <a:cs typeface="Arial" panose="020B0604020202020204" pitchFamily="34" charset="0"/>
              </a:rPr>
              <a:t>By </a:t>
            </a:r>
          </a:p>
          <a:p>
            <a:pPr algn="ctr"/>
            <a:r>
              <a:rPr lang="en-US" sz="4000" b="1" dirty="0">
                <a:solidFill>
                  <a:srgbClr val="0070C0"/>
                </a:solidFill>
                <a:latin typeface="Arial" panose="020B0604020202020204" pitchFamily="34" charset="0"/>
                <a:cs typeface="Arial" panose="020B0604020202020204" pitchFamily="34" charset="0"/>
              </a:rPr>
              <a:t>Dr Jacob Gwa</a:t>
            </a:r>
          </a:p>
          <a:p>
            <a:pPr algn="ctr"/>
            <a:r>
              <a:rPr lang="en-US" sz="4000" b="1" dirty="0">
                <a:solidFill>
                  <a:srgbClr val="0070C0"/>
                </a:solidFill>
                <a:latin typeface="Arial" panose="020B0604020202020204" pitchFamily="34" charset="0"/>
                <a:cs typeface="Arial" panose="020B0604020202020204" pitchFamily="34" charset="0"/>
              </a:rPr>
              <a:t>j.gwa@uwtsd.ac.uk</a:t>
            </a:r>
          </a:p>
        </p:txBody>
      </p:sp>
    </p:spTree>
    <p:extLst>
      <p:ext uri="{BB962C8B-B14F-4D97-AF65-F5344CB8AC3E}">
        <p14:creationId xmlns:p14="http://schemas.microsoft.com/office/powerpoint/2010/main" val="340219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7817D16-1056-4819-A9BB-93F9217FA6B1}"/>
              </a:ext>
            </a:extLst>
          </p:cNvPr>
          <p:cNvSpPr>
            <a:spLocks noGrp="1"/>
          </p:cNvSpPr>
          <p:nvPr>
            <p:ph type="title"/>
          </p:nvPr>
        </p:nvSpPr>
        <p:spPr>
          <a:xfrm>
            <a:off x="609600" y="69743"/>
            <a:ext cx="10972800" cy="1143000"/>
          </a:xfrm>
        </p:spPr>
        <p:txBody>
          <a:bodyPr rtlCol="0">
            <a:normAutofit fontScale="90000"/>
          </a:bodyPr>
          <a:lstStyle/>
          <a:p>
            <a:pPr>
              <a:defRPr/>
            </a:pPr>
            <a:r>
              <a:rPr lang="en-US" b="1" dirty="0">
                <a:solidFill>
                  <a:schemeClr val="accent1"/>
                </a:solidFill>
                <a:latin typeface="Arial" panose="020B0604020202020204" pitchFamily="34" charset="0"/>
                <a:cs typeface="Arial" panose="020B0604020202020204" pitchFamily="34" charset="0"/>
              </a:rPr>
              <a:t>Types of Logistics Information Management Systems</a:t>
            </a:r>
          </a:p>
        </p:txBody>
      </p:sp>
      <p:graphicFrame>
        <p:nvGraphicFramePr>
          <p:cNvPr id="14" name="Diagram 13">
            <a:extLst>
              <a:ext uri="{FF2B5EF4-FFF2-40B4-BE49-F238E27FC236}">
                <a16:creationId xmlns:a16="http://schemas.microsoft.com/office/drawing/2014/main" id="{5F1757BA-A0FF-4EE9-8A41-DBD111FE35A7}"/>
              </a:ext>
            </a:extLst>
          </p:cNvPr>
          <p:cNvGraphicFramePr/>
          <p:nvPr>
            <p:extLst>
              <p:ext uri="{D42A27DB-BD31-4B8C-83A1-F6EECF244321}">
                <p14:modId xmlns:p14="http://schemas.microsoft.com/office/powerpoint/2010/main" val="3741930435"/>
              </p:ext>
            </p:extLst>
          </p:nvPr>
        </p:nvGraphicFramePr>
        <p:xfrm>
          <a:off x="219559" y="1123627"/>
          <a:ext cx="6199322" cy="44325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 name="Group 14">
            <a:extLst>
              <a:ext uri="{FF2B5EF4-FFF2-40B4-BE49-F238E27FC236}">
                <a16:creationId xmlns:a16="http://schemas.microsoft.com/office/drawing/2014/main" id="{F703B11C-4A5D-480D-9D8D-2C7611E411A0}"/>
              </a:ext>
            </a:extLst>
          </p:cNvPr>
          <p:cNvGrpSpPr>
            <a:grpSpLocks/>
          </p:cNvGrpSpPr>
          <p:nvPr/>
        </p:nvGrpSpPr>
        <p:grpSpPr bwMode="auto">
          <a:xfrm>
            <a:off x="3865535" y="1301858"/>
            <a:ext cx="3532322" cy="4191000"/>
            <a:chOff x="3581400" y="2133600"/>
            <a:chExt cx="3532322" cy="4191000"/>
          </a:xfrm>
        </p:grpSpPr>
        <p:sp>
          <p:nvSpPr>
            <p:cNvPr id="16" name="Donut 15">
              <a:extLst>
                <a:ext uri="{FF2B5EF4-FFF2-40B4-BE49-F238E27FC236}">
                  <a16:creationId xmlns:a16="http://schemas.microsoft.com/office/drawing/2014/main" id="{FEB007CC-B0F9-417B-A423-26B7FD887EB3}"/>
                </a:ext>
              </a:extLst>
            </p:cNvPr>
            <p:cNvSpPr/>
            <p:nvPr/>
          </p:nvSpPr>
          <p:spPr>
            <a:xfrm>
              <a:off x="3581400" y="2133600"/>
              <a:ext cx="2286000" cy="4191000"/>
            </a:xfrm>
            <a:prstGeom prst="donut">
              <a:avLst>
                <a:gd name="adj" fmla="val 1707"/>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endParaRPr>
            </a:p>
          </p:txBody>
        </p:sp>
        <p:cxnSp>
          <p:nvCxnSpPr>
            <p:cNvPr id="18" name="Straight Arrow Connector 17">
              <a:extLst>
                <a:ext uri="{FF2B5EF4-FFF2-40B4-BE49-F238E27FC236}">
                  <a16:creationId xmlns:a16="http://schemas.microsoft.com/office/drawing/2014/main" id="{023C9005-1FE9-443D-9B20-02C5D505E5D4}"/>
                </a:ext>
              </a:extLst>
            </p:cNvPr>
            <p:cNvCxnSpPr>
              <a:stCxn id="16" idx="6"/>
              <a:endCxn id="21" idx="1"/>
            </p:cNvCxnSpPr>
            <p:nvPr/>
          </p:nvCxnSpPr>
          <p:spPr>
            <a:xfrm flipV="1">
              <a:off x="5867400" y="3588437"/>
              <a:ext cx="1246322" cy="640663"/>
            </a:xfrm>
            <a:prstGeom prst="straightConnector1">
              <a:avLst/>
            </a:prstGeom>
            <a:ln w="5715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
        <p:nvSpPr>
          <p:cNvPr id="21" name="TextBox 20">
            <a:extLst>
              <a:ext uri="{FF2B5EF4-FFF2-40B4-BE49-F238E27FC236}">
                <a16:creationId xmlns:a16="http://schemas.microsoft.com/office/drawing/2014/main" id="{902F0027-755E-4383-859B-88EED9E3C56A}"/>
              </a:ext>
            </a:extLst>
          </p:cNvPr>
          <p:cNvSpPr txBox="1"/>
          <p:nvPr/>
        </p:nvSpPr>
        <p:spPr>
          <a:xfrm>
            <a:off x="7397857" y="1417638"/>
            <a:ext cx="2667000" cy="2678113"/>
          </a:xfrm>
          <a:prstGeom prst="rect">
            <a:avLst/>
          </a:prstGeom>
          <a:noFill/>
        </p:spPr>
        <p:txBody>
          <a:bodyPr>
            <a:spAutoFit/>
          </a:bodyPr>
          <a:lstStyle/>
          <a:p>
            <a:pPr>
              <a:buFont typeface="Arial" pitchFamily="34" charset="0"/>
              <a:buChar char="•"/>
              <a:defRPr/>
            </a:pPr>
            <a:r>
              <a:rPr lang="en-US" sz="2800" b="1" dirty="0">
                <a:latin typeface="Arial" panose="020B0604020202020204" pitchFamily="34" charset="0"/>
                <a:cs typeface="Arial" panose="020B0604020202020204" pitchFamily="34" charset="0"/>
              </a:rPr>
              <a:t>RFID</a:t>
            </a:r>
          </a:p>
          <a:p>
            <a:pPr>
              <a:buFont typeface="Arial" pitchFamily="34" charset="0"/>
              <a:buChar char="•"/>
              <a:defRPr/>
            </a:pPr>
            <a:r>
              <a:rPr lang="en-US" sz="2800" b="1" dirty="0">
                <a:latin typeface="Arial" panose="020B0604020202020204" pitchFamily="34" charset="0"/>
                <a:cs typeface="Arial" panose="020B0604020202020204" pitchFamily="34" charset="0"/>
              </a:rPr>
              <a:t>Case Study</a:t>
            </a:r>
          </a:p>
          <a:p>
            <a:pPr>
              <a:buFont typeface="Arial" pitchFamily="34" charset="0"/>
              <a:buChar char="•"/>
              <a:defRPr/>
            </a:pPr>
            <a:r>
              <a:rPr lang="en-US" sz="2800" b="1" dirty="0">
                <a:latin typeface="Arial" panose="020B0604020202020204" pitchFamily="34" charset="0"/>
                <a:cs typeface="Arial" panose="020B0604020202020204" pitchFamily="34" charset="0"/>
              </a:rPr>
              <a:t>Ethical Implications</a:t>
            </a:r>
          </a:p>
          <a:p>
            <a:pPr>
              <a:defRPr/>
            </a:pPr>
            <a:r>
              <a:rPr lang="en-US" sz="2800" dirty="0">
                <a:solidFill>
                  <a:schemeClr val="accent2">
                    <a:lumMod val="60000"/>
                    <a:lumOff val="40000"/>
                  </a:schemeClr>
                </a:solidFill>
              </a:rPr>
              <a:t>     </a:t>
            </a:r>
          </a:p>
          <a:p>
            <a:pPr>
              <a:buFont typeface="Arial" pitchFamily="34" charset="0"/>
              <a:buChar char="•"/>
              <a:defRPr/>
            </a:pPr>
            <a:endParaRPr lang="en-US" sz="2800" dirty="0">
              <a:solidFill>
                <a:schemeClr val="accent2">
                  <a:lumMod val="60000"/>
                  <a:lumOff val="4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21"/>
                                        </p:tgtEl>
                                        <p:attrNameLst>
                                          <p:attrName>style.visibility</p:attrName>
                                        </p:attrNameLst>
                                      </p:cBhvr>
                                      <p:to>
                                        <p:strVal val="visible"/>
                                      </p:to>
                                    </p:set>
                                    <p:anim calcmode="lin" valueType="num">
                                      <p:cBhvr>
                                        <p:cTn id="14" dur="1000" fill="hold"/>
                                        <p:tgtEl>
                                          <p:spTgt spid="21"/>
                                        </p:tgtEl>
                                        <p:attrNameLst>
                                          <p:attrName>ppt_w</p:attrName>
                                        </p:attrNameLst>
                                      </p:cBhvr>
                                      <p:tavLst>
                                        <p:tav tm="0">
                                          <p:val>
                                            <p:strVal val="#ppt_w*0.70"/>
                                          </p:val>
                                        </p:tav>
                                        <p:tav tm="100000">
                                          <p:val>
                                            <p:strVal val="#ppt_w"/>
                                          </p:val>
                                        </p:tav>
                                      </p:tavLst>
                                    </p:anim>
                                    <p:anim calcmode="lin" valueType="num">
                                      <p:cBhvr>
                                        <p:cTn id="15" dur="1000" fill="hold"/>
                                        <p:tgtEl>
                                          <p:spTgt spid="21"/>
                                        </p:tgtEl>
                                        <p:attrNameLst>
                                          <p:attrName>ppt_h</p:attrName>
                                        </p:attrNameLst>
                                      </p:cBhvr>
                                      <p:tavLst>
                                        <p:tav tm="0">
                                          <p:val>
                                            <p:strVal val="#ppt_h"/>
                                          </p:val>
                                        </p:tav>
                                        <p:tav tm="100000">
                                          <p:val>
                                            <p:strVal val="#ppt_h"/>
                                          </p:val>
                                        </p:tav>
                                      </p:tavLst>
                                    </p:anim>
                                    <p:animEffect transition="in" filter="fade">
                                      <p:cBhvr>
                                        <p:cTn id="16"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5346151-6A09-415A-B17E-BC4DB8E16B0F}"/>
              </a:ext>
            </a:extLst>
          </p:cNvPr>
          <p:cNvSpPr>
            <a:spLocks noGrp="1"/>
          </p:cNvSpPr>
          <p:nvPr>
            <p:ph type="title"/>
          </p:nvPr>
        </p:nvSpPr>
        <p:spPr>
          <a:xfrm>
            <a:off x="601458" y="2747962"/>
            <a:ext cx="10363200" cy="1362075"/>
          </a:xfrm>
        </p:spPr>
        <p:txBody>
          <a:bodyPr rtlCol="0">
            <a:normAutofit/>
          </a:bodyPr>
          <a:lstStyle/>
          <a:p>
            <a:pPr algn="ctr">
              <a:defRPr/>
            </a:pPr>
            <a:r>
              <a:rPr lang="en-US" sz="8000" dirty="0">
                <a:latin typeface="Arial" panose="020B0604020202020204" pitchFamily="34" charset="0"/>
                <a:cs typeface="Arial" panose="020B0604020202020204" pitchFamily="34" charset="0"/>
              </a:rPr>
              <a:t>RFID</a:t>
            </a:r>
          </a:p>
        </p:txBody>
      </p:sp>
      <p:sp>
        <p:nvSpPr>
          <p:cNvPr id="5" name="Text Placeholder 4">
            <a:extLst>
              <a:ext uri="{FF2B5EF4-FFF2-40B4-BE49-F238E27FC236}">
                <a16:creationId xmlns:a16="http://schemas.microsoft.com/office/drawing/2014/main" id="{DBE3FE98-221E-4CCC-9E9E-8AF5DA4821E4}"/>
              </a:ext>
            </a:extLst>
          </p:cNvPr>
          <p:cNvSpPr>
            <a:spLocks noGrp="1"/>
          </p:cNvSpPr>
          <p:nvPr>
            <p:ph type="body" idx="1"/>
          </p:nvPr>
        </p:nvSpPr>
        <p:spPr>
          <a:xfrm>
            <a:off x="787437" y="896571"/>
            <a:ext cx="10363200" cy="1500187"/>
          </a:xfrm>
        </p:spPr>
        <p:txBody>
          <a:bodyPr rtlCol="0">
            <a:normAutofit/>
          </a:bodyPr>
          <a:lstStyle/>
          <a:p>
            <a:pPr algn="ctr">
              <a:defRPr/>
            </a:pPr>
            <a:r>
              <a:rPr lang="en-US" sz="4000" b="1" dirty="0">
                <a:solidFill>
                  <a:schemeClr val="tx1"/>
                </a:solidFill>
                <a:latin typeface="Arial" panose="020B0604020202020204" pitchFamily="34" charset="0"/>
                <a:cs typeface="Arial" panose="020B0604020202020204" pitchFamily="34" charset="0"/>
              </a:rPr>
              <a:t>Radio Frequency Identification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6EDC3-4131-4AF5-B47F-696A861A2899}"/>
              </a:ext>
            </a:extLst>
          </p:cNvPr>
          <p:cNvSpPr>
            <a:spLocks noGrp="1"/>
          </p:cNvSpPr>
          <p:nvPr>
            <p:ph type="title"/>
          </p:nvPr>
        </p:nvSpPr>
        <p:spPr>
          <a:xfrm>
            <a:off x="609600" y="0"/>
            <a:ext cx="10972800" cy="1143000"/>
          </a:xfrm>
        </p:spPr>
        <p:txBody>
          <a:bodyPr rtlCol="0">
            <a:normAutofit fontScale="90000"/>
          </a:bodyPr>
          <a:lstStyle/>
          <a:p>
            <a:pPr>
              <a:defRPr/>
            </a:pPr>
            <a:r>
              <a:rPr lang="en-US" b="1" dirty="0">
                <a:solidFill>
                  <a:schemeClr val="accent1"/>
                </a:solidFill>
                <a:latin typeface="Arial" panose="020B0604020202020204" pitchFamily="34" charset="0"/>
                <a:cs typeface="Arial" panose="020B0604020202020204" pitchFamily="34" charset="0"/>
              </a:rPr>
              <a:t>What is Radio Frequency Identification (RFID) and How it Works</a:t>
            </a:r>
          </a:p>
        </p:txBody>
      </p:sp>
      <p:sp>
        <p:nvSpPr>
          <p:cNvPr id="3" name="Content Placeholder 2">
            <a:extLst>
              <a:ext uri="{FF2B5EF4-FFF2-40B4-BE49-F238E27FC236}">
                <a16:creationId xmlns:a16="http://schemas.microsoft.com/office/drawing/2014/main" id="{CFAAA586-1E87-4876-8A8B-7004A08CE40D}"/>
              </a:ext>
            </a:extLst>
          </p:cNvPr>
          <p:cNvSpPr>
            <a:spLocks noGrp="1"/>
          </p:cNvSpPr>
          <p:nvPr>
            <p:ph idx="1"/>
          </p:nvPr>
        </p:nvSpPr>
        <p:spPr>
          <a:xfrm>
            <a:off x="387458" y="1600200"/>
            <a:ext cx="7547674" cy="3808708"/>
          </a:xfrm>
        </p:spPr>
        <p:txBody>
          <a:bodyPr rtlCol="0">
            <a:normAutofit/>
          </a:bodyPr>
          <a:lstStyle/>
          <a:p>
            <a:pPr>
              <a:defRPr/>
            </a:pPr>
            <a:r>
              <a:rPr lang="en-US" b="1" dirty="0">
                <a:latin typeface="Arial" panose="020B0604020202020204" pitchFamily="34" charset="0"/>
                <a:cs typeface="Arial" panose="020B0604020202020204" pitchFamily="34" charset="0"/>
              </a:rPr>
              <a:t>Radio Frequency Identification (RFID) consists of a tiny silicon computer chip and an antenna</a:t>
            </a:r>
          </a:p>
          <a:p>
            <a:pPr>
              <a:defRPr/>
            </a:pPr>
            <a:r>
              <a:rPr lang="en-US" b="1" dirty="0">
                <a:latin typeface="Arial" panose="020B0604020202020204" pitchFamily="34" charset="0"/>
                <a:cs typeface="Arial" panose="020B0604020202020204" pitchFamily="34" charset="0"/>
              </a:rPr>
              <a:t>Small electronic tag transmits data via a radio signal to RFID reader and related software and hardware</a:t>
            </a:r>
          </a:p>
          <a:p>
            <a:pPr>
              <a:defRPr/>
            </a:pPr>
            <a:endParaRPr lang="en-US" dirty="0"/>
          </a:p>
          <a:p>
            <a:pPr>
              <a:defRPr/>
            </a:pPr>
            <a:endParaRPr lang="en-US" dirty="0"/>
          </a:p>
          <a:p>
            <a:pPr>
              <a:defRPr/>
            </a:pPr>
            <a:endParaRPr lang="en-US" dirty="0"/>
          </a:p>
        </p:txBody>
      </p:sp>
      <p:pic>
        <p:nvPicPr>
          <p:cNvPr id="15364" name="Content Placeholder 5" descr="rfid-tag.jpg">
            <a:extLst>
              <a:ext uri="{FF2B5EF4-FFF2-40B4-BE49-F238E27FC236}">
                <a16:creationId xmlns:a16="http://schemas.microsoft.com/office/drawing/2014/main" id="{D655190A-996A-4AA2-BD96-B58FD69A897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85203" y="1272153"/>
            <a:ext cx="2836862"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1000" fill="hold"/>
                                        <p:tgtEl>
                                          <p:spTgt spid="3">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3BBC9FC4-7240-4B33-9B7C-E093E56E4893}"/>
              </a:ext>
            </a:extLst>
          </p:cNvPr>
          <p:cNvSpPr>
            <a:spLocks noGrp="1"/>
          </p:cNvSpPr>
          <p:nvPr>
            <p:ph type="title"/>
          </p:nvPr>
        </p:nvSpPr>
        <p:spPr>
          <a:xfrm>
            <a:off x="330630" y="0"/>
            <a:ext cx="10972800" cy="1294108"/>
          </a:xfrm>
        </p:spPr>
        <p:txBody>
          <a:bodyPr>
            <a:normAutofit/>
          </a:bodyPr>
          <a:lstStyle/>
          <a:p>
            <a:pPr eaLnBrk="1" hangingPunct="1"/>
            <a:r>
              <a:rPr lang="en-US" altLang="en-US" sz="4000" b="1" dirty="0">
                <a:solidFill>
                  <a:schemeClr val="accent1"/>
                </a:solidFill>
                <a:latin typeface="Arial" panose="020B0604020202020204" pitchFamily="34" charset="0"/>
                <a:cs typeface="Arial" panose="020B0604020202020204" pitchFamily="34" charset="0"/>
              </a:rPr>
              <a:t>What is RFID and How it Works (cont.)</a:t>
            </a:r>
          </a:p>
        </p:txBody>
      </p:sp>
      <p:sp>
        <p:nvSpPr>
          <p:cNvPr id="3" name="Content Placeholder 2">
            <a:extLst>
              <a:ext uri="{FF2B5EF4-FFF2-40B4-BE49-F238E27FC236}">
                <a16:creationId xmlns:a16="http://schemas.microsoft.com/office/drawing/2014/main" id="{C59924A5-88F6-4721-8CC0-5834D92DA2DA}"/>
              </a:ext>
            </a:extLst>
          </p:cNvPr>
          <p:cNvSpPr>
            <a:spLocks noGrp="1"/>
          </p:cNvSpPr>
          <p:nvPr>
            <p:ph idx="1"/>
          </p:nvPr>
        </p:nvSpPr>
        <p:spPr>
          <a:xfrm>
            <a:off x="557940" y="1294108"/>
            <a:ext cx="10259878" cy="4420892"/>
          </a:xfrm>
        </p:spPr>
        <p:txBody>
          <a:bodyPr rtlCol="0">
            <a:normAutofit fontScale="92500" lnSpcReduction="20000"/>
          </a:bodyPr>
          <a:lstStyle/>
          <a:p>
            <a:pPr>
              <a:defRPr/>
            </a:pPr>
            <a:r>
              <a:rPr lang="en-US" b="1" dirty="0">
                <a:latin typeface="Arial" panose="020B0604020202020204" pitchFamily="34" charset="0"/>
                <a:cs typeface="Arial" panose="020B0604020202020204" pitchFamily="34" charset="0"/>
              </a:rPr>
              <a:t>Each chip can give a unique serial number to every product</a:t>
            </a:r>
          </a:p>
          <a:p>
            <a:pPr>
              <a:defRPr/>
            </a:pPr>
            <a:r>
              <a:rPr lang="en-US" b="1" dirty="0">
                <a:latin typeface="Arial" panose="020B0604020202020204" pitchFamily="34" charset="0"/>
                <a:cs typeface="Arial" panose="020B0604020202020204" pitchFamily="34" charset="0"/>
              </a:rPr>
              <a:t>Its antenna helps remote scanners  read the RFID tags</a:t>
            </a:r>
          </a:p>
          <a:p>
            <a:pPr>
              <a:defRPr/>
            </a:pPr>
            <a:r>
              <a:rPr lang="en-US" b="1" dirty="0">
                <a:latin typeface="Arial" panose="020B0604020202020204" pitchFamily="34" charset="0"/>
                <a:cs typeface="Arial" panose="020B0604020202020204" pitchFamily="34" charset="0"/>
              </a:rPr>
              <a:t>Chips do not have to be visible to the reading device</a:t>
            </a:r>
          </a:p>
          <a:p>
            <a:pPr>
              <a:defRPr/>
            </a:pPr>
            <a:r>
              <a:rPr lang="en-US" b="1" dirty="0">
                <a:latin typeface="Arial" panose="020B0604020202020204" pitchFamily="34" charset="0"/>
                <a:cs typeface="Arial" panose="020B0604020202020204" pitchFamily="34" charset="0"/>
              </a:rPr>
              <a:t>They read information through materials like fabrics, wallets, and even cars and containers.</a:t>
            </a:r>
          </a:p>
          <a:p>
            <a:pPr>
              <a:defRPr/>
            </a:pPr>
            <a:r>
              <a:rPr lang="en-US" b="1" dirty="0">
                <a:latin typeface="Arial" panose="020B0604020202020204" pitchFamily="34" charset="0"/>
                <a:cs typeface="Arial" panose="020B0604020202020204" pitchFamily="34" charset="0"/>
              </a:rPr>
              <a:t>Tags can be mounted to a wide variety of surfaces including polyester, nylon, rope, wire and steel.</a:t>
            </a:r>
          </a:p>
          <a:p>
            <a:pPr>
              <a:defRPr/>
            </a:pPr>
            <a:r>
              <a:rPr lang="en-US" b="1" dirty="0">
                <a:latin typeface="Arial" panose="020B0604020202020204" pitchFamily="34" charset="0"/>
                <a:cs typeface="Arial" panose="020B0604020202020204" pitchFamily="34" charset="0"/>
              </a:rPr>
              <a:t>RFID tags can be scanned at a distance of 69 feet</a:t>
            </a:r>
          </a:p>
          <a:p>
            <a:pPr>
              <a:defRPr/>
            </a:pPr>
            <a:endParaRPr lang="en-US" dirty="0"/>
          </a:p>
          <a:p>
            <a:pPr>
              <a:defRPr/>
            </a:pPr>
            <a:endParaRPr lang="en-US" dirty="0"/>
          </a:p>
          <a:p>
            <a:pPr>
              <a:defRPr/>
            </a:pPr>
            <a:endParaRPr lang="en-US" dirty="0"/>
          </a:p>
          <a:p>
            <a:pPr>
              <a:defRPr/>
            </a:pPr>
            <a:endParaRPr lang="en-US" dirty="0"/>
          </a:p>
          <a:p>
            <a:pPr>
              <a:defRPr/>
            </a:pPr>
            <a:endParaRPr lang="en-US" dirty="0"/>
          </a:p>
          <a:p>
            <a:pPr>
              <a:defRPr/>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2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2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2000"/>
                                        <p:tgtEl>
                                          <p:spTgt spid="3">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2000" fill="hold"/>
                                        <p:tgtEl>
                                          <p:spTgt spid="3">
                                            <p:txEl>
                                              <p:pRg st="1" end="1"/>
                                            </p:txEl>
                                          </p:spTgt>
                                        </p:tgtEl>
                                        <p:attrNameLst>
                                          <p:attrName>ppt_w</p:attrName>
                                        </p:attrNameLst>
                                      </p:cBhvr>
                                      <p:tavLst>
                                        <p:tav tm="0">
                                          <p:val>
                                            <p:strVal val="#ppt_w*0.70"/>
                                          </p:val>
                                        </p:tav>
                                        <p:tav tm="100000">
                                          <p:val>
                                            <p:strVal val="#ppt_w"/>
                                          </p:val>
                                        </p:tav>
                                      </p:tavLst>
                                    </p:anim>
                                    <p:anim calcmode="lin" valueType="num">
                                      <p:cBhvr>
                                        <p:cTn id="15" dur="2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16" dur="2000"/>
                                        <p:tgtEl>
                                          <p:spTgt spid="3">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2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22" dur="2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3" dur="2000"/>
                                        <p:tgtEl>
                                          <p:spTgt spid="3">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2000" fill="hold"/>
                                        <p:tgtEl>
                                          <p:spTgt spid="3">
                                            <p:txEl>
                                              <p:pRg st="3" end="3"/>
                                            </p:txEl>
                                          </p:spTgt>
                                        </p:tgtEl>
                                        <p:attrNameLst>
                                          <p:attrName>ppt_w</p:attrName>
                                        </p:attrNameLst>
                                      </p:cBhvr>
                                      <p:tavLst>
                                        <p:tav tm="0">
                                          <p:val>
                                            <p:strVal val="#ppt_w*0.70"/>
                                          </p:val>
                                        </p:tav>
                                        <p:tav tm="100000">
                                          <p:val>
                                            <p:strVal val="#ppt_w"/>
                                          </p:val>
                                        </p:tav>
                                      </p:tavLst>
                                    </p:anim>
                                    <p:anim calcmode="lin" valueType="num">
                                      <p:cBhvr>
                                        <p:cTn id="29" dur="2000" fill="hold"/>
                                        <p:tgtEl>
                                          <p:spTgt spid="3">
                                            <p:txEl>
                                              <p:pRg st="3" end="3"/>
                                            </p:txEl>
                                          </p:spTgt>
                                        </p:tgtEl>
                                        <p:attrNameLst>
                                          <p:attrName>ppt_h</p:attrName>
                                        </p:attrNameLst>
                                      </p:cBhvr>
                                      <p:tavLst>
                                        <p:tav tm="0">
                                          <p:val>
                                            <p:strVal val="#ppt_h"/>
                                          </p:val>
                                        </p:tav>
                                        <p:tav tm="100000">
                                          <p:val>
                                            <p:strVal val="#ppt_h"/>
                                          </p:val>
                                        </p:tav>
                                      </p:tavLst>
                                    </p:anim>
                                    <p:animEffect transition="in" filter="fade">
                                      <p:cBhvr>
                                        <p:cTn id="30" dur="2000"/>
                                        <p:tgtEl>
                                          <p:spTgt spid="3">
                                            <p:txEl>
                                              <p:pRg st="3" end="3"/>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55"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2000" fill="hold"/>
                                        <p:tgtEl>
                                          <p:spTgt spid="3">
                                            <p:txEl>
                                              <p:pRg st="4" end="4"/>
                                            </p:txEl>
                                          </p:spTgt>
                                        </p:tgtEl>
                                        <p:attrNameLst>
                                          <p:attrName>ppt_w</p:attrName>
                                        </p:attrNameLst>
                                      </p:cBhvr>
                                      <p:tavLst>
                                        <p:tav tm="0">
                                          <p:val>
                                            <p:strVal val="#ppt_w*0.70"/>
                                          </p:val>
                                        </p:tav>
                                        <p:tav tm="100000">
                                          <p:val>
                                            <p:strVal val="#ppt_w"/>
                                          </p:val>
                                        </p:tav>
                                      </p:tavLst>
                                    </p:anim>
                                    <p:anim calcmode="lin" valueType="num">
                                      <p:cBhvr>
                                        <p:cTn id="36" dur="2000" fill="hold"/>
                                        <p:tgtEl>
                                          <p:spTgt spid="3">
                                            <p:txEl>
                                              <p:pRg st="4" end="4"/>
                                            </p:txEl>
                                          </p:spTgt>
                                        </p:tgtEl>
                                        <p:attrNameLst>
                                          <p:attrName>ppt_h</p:attrName>
                                        </p:attrNameLst>
                                      </p:cBhvr>
                                      <p:tavLst>
                                        <p:tav tm="0">
                                          <p:val>
                                            <p:strVal val="#ppt_h"/>
                                          </p:val>
                                        </p:tav>
                                        <p:tav tm="100000">
                                          <p:val>
                                            <p:strVal val="#ppt_h"/>
                                          </p:val>
                                        </p:tav>
                                      </p:tavLst>
                                    </p:anim>
                                    <p:animEffect transition="in" filter="fade">
                                      <p:cBhvr>
                                        <p:cTn id="37" dur="2000"/>
                                        <p:tgtEl>
                                          <p:spTgt spid="3">
                                            <p:txEl>
                                              <p:pRg st="4" end="4"/>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55"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2000" fill="hold"/>
                                        <p:tgtEl>
                                          <p:spTgt spid="3">
                                            <p:txEl>
                                              <p:pRg st="5" end="5"/>
                                            </p:txEl>
                                          </p:spTgt>
                                        </p:tgtEl>
                                        <p:attrNameLst>
                                          <p:attrName>ppt_w</p:attrName>
                                        </p:attrNameLst>
                                      </p:cBhvr>
                                      <p:tavLst>
                                        <p:tav tm="0">
                                          <p:val>
                                            <p:strVal val="#ppt_w*0.70"/>
                                          </p:val>
                                        </p:tav>
                                        <p:tav tm="100000">
                                          <p:val>
                                            <p:strVal val="#ppt_w"/>
                                          </p:val>
                                        </p:tav>
                                      </p:tavLst>
                                    </p:anim>
                                    <p:anim calcmode="lin" valueType="num">
                                      <p:cBhvr>
                                        <p:cTn id="43" dur="2000" fill="hold"/>
                                        <p:tgtEl>
                                          <p:spTgt spid="3">
                                            <p:txEl>
                                              <p:pRg st="5" end="5"/>
                                            </p:txEl>
                                          </p:spTgt>
                                        </p:tgtEl>
                                        <p:attrNameLst>
                                          <p:attrName>ppt_h</p:attrName>
                                        </p:attrNameLst>
                                      </p:cBhvr>
                                      <p:tavLst>
                                        <p:tav tm="0">
                                          <p:val>
                                            <p:strVal val="#ppt_h"/>
                                          </p:val>
                                        </p:tav>
                                        <p:tav tm="100000">
                                          <p:val>
                                            <p:strVal val="#ppt_h"/>
                                          </p:val>
                                        </p:tav>
                                      </p:tavLst>
                                    </p:anim>
                                    <p:animEffect transition="in" filter="fade">
                                      <p:cBhvr>
                                        <p:cTn id="44"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2"/>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97909E82-AA01-4CF1-94C0-6E9CCBEEF6B1}"/>
              </a:ext>
            </a:extLst>
          </p:cNvPr>
          <p:cNvSpPr>
            <a:spLocks noGrp="1"/>
          </p:cNvSpPr>
          <p:nvPr>
            <p:ph type="title"/>
          </p:nvPr>
        </p:nvSpPr>
        <p:spPr>
          <a:xfrm>
            <a:off x="1981200" y="86910"/>
            <a:ext cx="7620000" cy="792162"/>
          </a:xfrm>
        </p:spPr>
        <p:txBody>
          <a:bodyPr>
            <a:normAutofit/>
          </a:bodyPr>
          <a:lstStyle/>
          <a:p>
            <a:pPr eaLnBrk="1" hangingPunct="1"/>
            <a:r>
              <a:rPr lang="en-US" altLang="en-US" sz="4000" b="1" dirty="0">
                <a:solidFill>
                  <a:schemeClr val="accent1"/>
                </a:solidFill>
                <a:latin typeface="Arial" panose="020B0604020202020204" pitchFamily="34" charset="0"/>
                <a:cs typeface="Arial" panose="020B0604020202020204" pitchFamily="34" charset="0"/>
              </a:rPr>
              <a:t>RFID Tags Can Tell</a:t>
            </a:r>
          </a:p>
        </p:txBody>
      </p:sp>
      <p:sp>
        <p:nvSpPr>
          <p:cNvPr id="3" name="Content Placeholder 2">
            <a:extLst>
              <a:ext uri="{FF2B5EF4-FFF2-40B4-BE49-F238E27FC236}">
                <a16:creationId xmlns:a16="http://schemas.microsoft.com/office/drawing/2014/main" id="{10B3C442-26B1-4A38-8C2E-E4F0C7F7A507}"/>
              </a:ext>
            </a:extLst>
          </p:cNvPr>
          <p:cNvSpPr>
            <a:spLocks noGrp="1"/>
          </p:cNvSpPr>
          <p:nvPr>
            <p:ph idx="1"/>
          </p:nvPr>
        </p:nvSpPr>
        <p:spPr>
          <a:xfrm>
            <a:off x="426472" y="955729"/>
            <a:ext cx="7338179" cy="4946542"/>
          </a:xfrm>
        </p:spPr>
        <p:txBody>
          <a:bodyPr rtlCol="0">
            <a:normAutofit fontScale="70000" lnSpcReduction="20000"/>
          </a:bodyPr>
          <a:lstStyle/>
          <a:p>
            <a:pPr>
              <a:defRPr/>
            </a:pPr>
            <a:r>
              <a:rPr lang="en-US" sz="3600" b="1" dirty="0">
                <a:latin typeface="Arial" panose="020B0604020202020204" pitchFamily="34" charset="0"/>
                <a:cs typeface="Arial" panose="020B0604020202020204" pitchFamily="34" charset="0"/>
              </a:rPr>
              <a:t>What the product is</a:t>
            </a:r>
          </a:p>
          <a:p>
            <a:pPr>
              <a:defRPr/>
            </a:pPr>
            <a:r>
              <a:rPr lang="en-US" sz="3600" b="1" dirty="0">
                <a:latin typeface="Arial" panose="020B0604020202020204" pitchFamily="34" charset="0"/>
                <a:cs typeface="Arial" panose="020B0604020202020204" pitchFamily="34" charset="0"/>
              </a:rPr>
              <a:t>Where it has been</a:t>
            </a:r>
          </a:p>
          <a:p>
            <a:pPr>
              <a:defRPr/>
            </a:pPr>
            <a:r>
              <a:rPr lang="en-US" sz="3600" b="1" dirty="0">
                <a:latin typeface="Arial" panose="020B0604020202020204" pitchFamily="34" charset="0"/>
                <a:cs typeface="Arial" panose="020B0604020202020204" pitchFamily="34" charset="0"/>
              </a:rPr>
              <a:t>When it expires</a:t>
            </a:r>
          </a:p>
          <a:p>
            <a:pPr>
              <a:defRPr/>
            </a:pPr>
            <a:r>
              <a:rPr lang="en-US" sz="3600" b="1" dirty="0">
                <a:latin typeface="Arial" panose="020B0604020202020204" pitchFamily="34" charset="0"/>
                <a:cs typeface="Arial" panose="020B0604020202020204" pitchFamily="34" charset="0"/>
              </a:rPr>
              <a:t>When and where merchandise is manufactured, picked, packed and shipped</a:t>
            </a:r>
          </a:p>
          <a:p>
            <a:pPr>
              <a:defRPr/>
            </a:pPr>
            <a:r>
              <a:rPr lang="en-US" sz="3600" b="1" dirty="0">
                <a:latin typeface="Arial" panose="020B0604020202020204" pitchFamily="34" charset="0"/>
                <a:cs typeface="Arial" panose="020B0604020202020204" pitchFamily="34" charset="0"/>
              </a:rPr>
              <a:t>Expiration dates </a:t>
            </a:r>
          </a:p>
          <a:p>
            <a:pPr>
              <a:defRPr/>
            </a:pPr>
            <a:r>
              <a:rPr lang="en-US" sz="3600" b="1" dirty="0">
                <a:latin typeface="Arial" panose="020B0604020202020204" pitchFamily="34" charset="0"/>
                <a:cs typeface="Arial" panose="020B0604020202020204" pitchFamily="34" charset="0"/>
              </a:rPr>
              <a:t>Numbers that will have to be stored, transmitted in real-time and shared with warehouse management, inventory management, financial and other enterprise systems</a:t>
            </a:r>
          </a:p>
          <a:p>
            <a:pPr>
              <a:defRPr/>
            </a:pPr>
            <a:r>
              <a:rPr lang="en-US" sz="3600" b="1" dirty="0">
                <a:latin typeface="Arial" panose="020B0604020202020204" pitchFamily="34" charset="0"/>
                <a:cs typeface="Arial" panose="020B0604020202020204" pitchFamily="34" charset="0"/>
              </a:rPr>
              <a:t>RFID tags can be read automatically by electronic readers</a:t>
            </a:r>
          </a:p>
          <a:p>
            <a:pPr>
              <a:buNone/>
              <a:defRPr/>
            </a:pPr>
            <a:endParaRPr lang="en-US" dirty="0"/>
          </a:p>
        </p:txBody>
      </p:sp>
      <p:pic>
        <p:nvPicPr>
          <p:cNvPr id="17412" name="Picture 4">
            <a:extLst>
              <a:ext uri="{FF2B5EF4-FFF2-40B4-BE49-F238E27FC236}">
                <a16:creationId xmlns:a16="http://schemas.microsoft.com/office/drawing/2014/main" id="{321D4CC4-F4C1-4F29-A72D-4EAEC29125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92153" y="3393294"/>
            <a:ext cx="2873375" cy="212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3" name="Picture 2">
            <a:extLst>
              <a:ext uri="{FF2B5EF4-FFF2-40B4-BE49-F238E27FC236}">
                <a16:creationId xmlns:a16="http://schemas.microsoft.com/office/drawing/2014/main" id="{D8E31DE9-0717-43C3-8F23-FF50B4543C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38319" y="462366"/>
            <a:ext cx="3382963"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F4F7B-36EC-4F18-B3F8-0A9A63B47971}"/>
              </a:ext>
            </a:extLst>
          </p:cNvPr>
          <p:cNvSpPr>
            <a:spLocks noGrp="1"/>
          </p:cNvSpPr>
          <p:nvPr>
            <p:ph type="title"/>
          </p:nvPr>
        </p:nvSpPr>
        <p:spPr>
          <a:xfrm>
            <a:off x="3037668" y="68179"/>
            <a:ext cx="5920352" cy="942474"/>
          </a:xfrm>
        </p:spPr>
        <p:txBody>
          <a:bodyPr rtlCol="0">
            <a:normAutofit fontScale="90000"/>
          </a:bodyPr>
          <a:lstStyle/>
          <a:p>
            <a:pPr>
              <a:defRPr/>
            </a:pPr>
            <a:r>
              <a:rPr lang="en-US" b="1" dirty="0">
                <a:solidFill>
                  <a:schemeClr val="accent1"/>
                </a:solidFill>
                <a:latin typeface="Arial" panose="020B0604020202020204" pitchFamily="34" charset="0"/>
                <a:cs typeface="Arial" panose="020B0604020202020204" pitchFamily="34" charset="0"/>
              </a:rPr>
              <a:t>What is RFID</a:t>
            </a:r>
            <a:br>
              <a:rPr lang="en-US" b="1" dirty="0"/>
            </a:br>
            <a:endParaRPr lang="en-US" dirty="0"/>
          </a:p>
        </p:txBody>
      </p:sp>
      <p:pic>
        <p:nvPicPr>
          <p:cNvPr id="5" name="Online Media 4" title="RFID - Technology Video">
            <a:hlinkClick r:id="" action="ppaction://media"/>
            <a:extLst>
              <a:ext uri="{FF2B5EF4-FFF2-40B4-BE49-F238E27FC236}">
                <a16:creationId xmlns:a16="http://schemas.microsoft.com/office/drawing/2014/main" id="{7184DD44-2E28-4243-AD55-FD553FAA516E}"/>
              </a:ext>
            </a:extLst>
          </p:cNvPr>
          <p:cNvPicPr>
            <a:picLocks noGrp="1" noRot="1" noChangeAspect="1"/>
          </p:cNvPicPr>
          <p:nvPr>
            <p:ph idx="1"/>
            <a:videoFile r:link="rId1"/>
          </p:nvPr>
        </p:nvPicPr>
        <p:blipFill>
          <a:blip r:embed="rId4"/>
          <a:stretch>
            <a:fillRect/>
          </a:stretch>
        </p:blipFill>
        <p:spPr>
          <a:xfrm>
            <a:off x="1909011" y="1010653"/>
            <a:ext cx="8470231" cy="4636168"/>
          </a:xfrm>
          <a:prstGeom prst="rect">
            <a:avLst/>
          </a:prstGeom>
        </p:spPr>
      </p:pic>
    </p:spTree>
    <p:extLst>
      <p:ext uri="{BB962C8B-B14F-4D97-AF65-F5344CB8AC3E}">
        <p14:creationId xmlns:p14="http://schemas.microsoft.com/office/powerpoint/2010/main" val="2558603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E44CA-731F-4C28-95B0-5B0AA9ECB91D}"/>
              </a:ext>
            </a:extLst>
          </p:cNvPr>
          <p:cNvSpPr>
            <a:spLocks noGrp="1"/>
          </p:cNvSpPr>
          <p:nvPr>
            <p:ph type="title"/>
          </p:nvPr>
        </p:nvSpPr>
        <p:spPr>
          <a:xfrm>
            <a:off x="1981200" y="0"/>
            <a:ext cx="8229600" cy="639762"/>
          </a:xfrm>
        </p:spPr>
        <p:txBody>
          <a:bodyPr rtlCol="0">
            <a:normAutofit fontScale="90000"/>
          </a:bodyPr>
          <a:lstStyle/>
          <a:p>
            <a:pPr>
              <a:defRPr/>
            </a:pPr>
            <a:r>
              <a:rPr lang="en-US" b="1" dirty="0">
                <a:solidFill>
                  <a:schemeClr val="accent1"/>
                </a:solidFill>
                <a:latin typeface="Arial" panose="020B0604020202020204" pitchFamily="34" charset="0"/>
                <a:cs typeface="Arial" panose="020B0604020202020204" pitchFamily="34" charset="0"/>
              </a:rPr>
              <a:t>RFID Users</a:t>
            </a:r>
          </a:p>
        </p:txBody>
      </p:sp>
      <p:sp>
        <p:nvSpPr>
          <p:cNvPr id="3" name="Content Placeholder 2">
            <a:extLst>
              <a:ext uri="{FF2B5EF4-FFF2-40B4-BE49-F238E27FC236}">
                <a16:creationId xmlns:a16="http://schemas.microsoft.com/office/drawing/2014/main" id="{313806CB-66FA-43B3-9039-3ED3BDFD8BBC}"/>
              </a:ext>
            </a:extLst>
          </p:cNvPr>
          <p:cNvSpPr>
            <a:spLocks noGrp="1"/>
          </p:cNvSpPr>
          <p:nvPr>
            <p:ph idx="1"/>
          </p:nvPr>
        </p:nvSpPr>
        <p:spPr>
          <a:xfrm>
            <a:off x="123985" y="790413"/>
            <a:ext cx="6540285" cy="4757981"/>
          </a:xfrm>
        </p:spPr>
        <p:txBody>
          <a:bodyPr rtlCol="0">
            <a:normAutofit fontScale="85000" lnSpcReduction="20000"/>
          </a:bodyPr>
          <a:lstStyle/>
          <a:p>
            <a:pPr>
              <a:defRPr/>
            </a:pPr>
            <a:r>
              <a:rPr lang="en-US" b="1" dirty="0">
                <a:latin typeface="Arial" panose="020B0604020202020204" pitchFamily="34" charset="0"/>
                <a:cs typeface="Arial" panose="020B0604020202020204" pitchFamily="34" charset="0"/>
              </a:rPr>
              <a:t>The </a:t>
            </a:r>
            <a:r>
              <a:rPr lang="en-US" b="1" dirty="0">
                <a:solidFill>
                  <a:schemeClr val="accent1"/>
                </a:solidFill>
                <a:latin typeface="Arial" panose="020B0604020202020204" pitchFamily="34" charset="0"/>
                <a:cs typeface="Arial" panose="020B0604020202020204" pitchFamily="34" charset="0"/>
              </a:rPr>
              <a:t>U.S.A. Air Force </a:t>
            </a:r>
            <a:r>
              <a:rPr lang="en-US" b="1" dirty="0">
                <a:latin typeface="Arial" panose="020B0604020202020204" pitchFamily="34" charset="0"/>
                <a:cs typeface="Arial" panose="020B0604020202020204" pitchFamily="34" charset="0"/>
              </a:rPr>
              <a:t>use RFID to improve business process ranging from tracking hazardous material to receiving goods from suppliers.</a:t>
            </a:r>
          </a:p>
          <a:p>
            <a:pPr>
              <a:defRPr/>
            </a:pPr>
            <a:r>
              <a:rPr lang="en-US" b="1" dirty="0">
                <a:solidFill>
                  <a:schemeClr val="accent1"/>
                </a:solidFill>
                <a:latin typeface="Arial" panose="020B0604020202020204" pitchFamily="34" charset="0"/>
                <a:ea typeface="Verdana" pitchFamily="34" charset="0"/>
                <a:cs typeface="Arial" panose="020B0604020202020204" pitchFamily="34" charset="0"/>
              </a:rPr>
              <a:t>W</a:t>
            </a:r>
            <a:r>
              <a:rPr lang="en-US" b="1" dirty="0">
                <a:solidFill>
                  <a:schemeClr val="accent1"/>
                </a:solidFill>
                <a:latin typeface="Arial" panose="020B0604020202020204" pitchFamily="34" charset="0"/>
                <a:cs typeface="Arial" panose="020B0604020202020204" pitchFamily="34" charset="0"/>
              </a:rPr>
              <a:t>al-Mart </a:t>
            </a:r>
            <a:r>
              <a:rPr lang="en-US" b="1" dirty="0">
                <a:latin typeface="Arial" panose="020B0604020202020204" pitchFamily="34" charset="0"/>
                <a:cs typeface="Arial" panose="020B0604020202020204" pitchFamily="34" charset="0"/>
              </a:rPr>
              <a:t>uses RFID for automatic inventory counting and locating goods in warehouse facilities. </a:t>
            </a:r>
          </a:p>
          <a:p>
            <a:pPr>
              <a:defRPr/>
            </a:pPr>
            <a:r>
              <a:rPr lang="en-US" b="1" dirty="0">
                <a:solidFill>
                  <a:schemeClr val="accent1"/>
                </a:solidFill>
                <a:latin typeface="Arial" panose="020B0604020202020204" pitchFamily="34" charset="0"/>
                <a:cs typeface="Arial" panose="020B0604020202020204" pitchFamily="34" charset="0"/>
              </a:rPr>
              <a:t>Ford </a:t>
            </a:r>
            <a:r>
              <a:rPr lang="en-US" b="1" dirty="0">
                <a:latin typeface="Arial" panose="020B0604020202020204" pitchFamily="34" charset="0"/>
                <a:cs typeface="Arial" panose="020B0604020202020204" pitchFamily="34" charset="0"/>
              </a:rPr>
              <a:t>will equip Ford F-150, F-Series Super Duty pickups and E-Series vans with an embedded RFID asset tracking system .</a:t>
            </a:r>
          </a:p>
          <a:p>
            <a:pPr>
              <a:defRPr/>
            </a:pPr>
            <a:r>
              <a:rPr lang="en-US" b="1" dirty="0">
                <a:solidFill>
                  <a:schemeClr val="accent1"/>
                </a:solidFill>
                <a:latin typeface="Arial" panose="020B0604020202020204" pitchFamily="34" charset="0"/>
                <a:cs typeface="Arial" panose="020B0604020202020204" pitchFamily="34" charset="0"/>
              </a:rPr>
              <a:t>Motorola </a:t>
            </a:r>
            <a:r>
              <a:rPr lang="en-US" b="1" dirty="0">
                <a:latin typeface="Arial" panose="020B0604020202020204" pitchFamily="34" charset="0"/>
                <a:cs typeface="Arial" panose="020B0604020202020204" pitchFamily="34" charset="0"/>
              </a:rPr>
              <a:t>embeds RFID tags in its handheld computers.</a:t>
            </a:r>
            <a:endParaRPr lang="en-US" dirty="0"/>
          </a:p>
        </p:txBody>
      </p:sp>
      <p:pic>
        <p:nvPicPr>
          <p:cNvPr id="19460" name="Picture 2">
            <a:extLst>
              <a:ext uri="{FF2B5EF4-FFF2-40B4-BE49-F238E27FC236}">
                <a16:creationId xmlns:a16="http://schemas.microsoft.com/office/drawing/2014/main" id="{FFA65A77-4E08-4A24-B343-05E603A84A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6232" y="790413"/>
            <a:ext cx="4294592" cy="4246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1000" fill="hold"/>
                                        <p:tgtEl>
                                          <p:spTgt spid="3">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3">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22"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3" dur="1000"/>
                                        <p:tgtEl>
                                          <p:spTgt spid="3">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1000" fill="hold"/>
                                        <p:tgtEl>
                                          <p:spTgt spid="3">
                                            <p:txEl>
                                              <p:pRg st="3" end="3"/>
                                            </p:txEl>
                                          </p:spTgt>
                                        </p:tgtEl>
                                        <p:attrNameLst>
                                          <p:attrName>ppt_w</p:attrName>
                                        </p:attrNameLst>
                                      </p:cBhvr>
                                      <p:tavLst>
                                        <p:tav tm="0">
                                          <p:val>
                                            <p:strVal val="#ppt_w*0.70"/>
                                          </p:val>
                                        </p:tav>
                                        <p:tav tm="100000">
                                          <p:val>
                                            <p:strVal val="#ppt_w"/>
                                          </p:val>
                                        </p:tav>
                                      </p:tavLst>
                                    </p:anim>
                                    <p:anim calcmode="lin" valueType="num">
                                      <p:cBhvr>
                                        <p:cTn id="29" dur="1000" fill="hold"/>
                                        <p:tgtEl>
                                          <p:spTgt spid="3">
                                            <p:txEl>
                                              <p:pRg st="3" end="3"/>
                                            </p:txEl>
                                          </p:spTgt>
                                        </p:tgtEl>
                                        <p:attrNameLst>
                                          <p:attrName>ppt_h</p:attrName>
                                        </p:attrNameLst>
                                      </p:cBhvr>
                                      <p:tavLst>
                                        <p:tav tm="0">
                                          <p:val>
                                            <p:strVal val="#ppt_h"/>
                                          </p:val>
                                        </p:tav>
                                        <p:tav tm="100000">
                                          <p:val>
                                            <p:strVal val="#ppt_h"/>
                                          </p:val>
                                        </p:tav>
                                      </p:tavLst>
                                    </p:anim>
                                    <p:animEffect transition="in" filter="fade">
                                      <p:cBhvr>
                                        <p:cTn id="3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4BE63550-807B-4F67-AFCE-03F6479867B3}"/>
              </a:ext>
            </a:extLst>
          </p:cNvPr>
          <p:cNvSpPr>
            <a:spLocks noGrp="1"/>
          </p:cNvSpPr>
          <p:nvPr>
            <p:ph type="title"/>
          </p:nvPr>
        </p:nvSpPr>
        <p:spPr>
          <a:xfrm>
            <a:off x="1748725" y="0"/>
            <a:ext cx="8001000" cy="868362"/>
          </a:xfrm>
        </p:spPr>
        <p:txBody>
          <a:bodyPr>
            <a:normAutofit/>
          </a:bodyPr>
          <a:lstStyle/>
          <a:p>
            <a:pPr eaLnBrk="1" hangingPunct="1"/>
            <a:r>
              <a:rPr lang="en-US" altLang="en-US" sz="4000" b="1" dirty="0">
                <a:solidFill>
                  <a:schemeClr val="accent1"/>
                </a:solidFill>
                <a:latin typeface="Arial" panose="020B0604020202020204" pitchFamily="34" charset="0"/>
                <a:cs typeface="Arial" panose="020B0604020202020204" pitchFamily="34" charset="0"/>
              </a:rPr>
              <a:t>RFID for Proof of Delivery</a:t>
            </a:r>
          </a:p>
        </p:txBody>
      </p:sp>
      <p:sp>
        <p:nvSpPr>
          <p:cNvPr id="3" name="Content Placeholder 2">
            <a:extLst>
              <a:ext uri="{FF2B5EF4-FFF2-40B4-BE49-F238E27FC236}">
                <a16:creationId xmlns:a16="http://schemas.microsoft.com/office/drawing/2014/main" id="{EC626D1C-F69C-495B-ACF7-C97A3BBFF39A}"/>
              </a:ext>
            </a:extLst>
          </p:cNvPr>
          <p:cNvSpPr>
            <a:spLocks noGrp="1"/>
          </p:cNvSpPr>
          <p:nvPr>
            <p:ph idx="1"/>
          </p:nvPr>
        </p:nvSpPr>
        <p:spPr>
          <a:xfrm>
            <a:off x="214392" y="868362"/>
            <a:ext cx="6852835" cy="4788519"/>
          </a:xfrm>
        </p:spPr>
        <p:txBody>
          <a:bodyPr rtlCol="0">
            <a:normAutofit fontScale="32500" lnSpcReduction="20000"/>
          </a:bodyPr>
          <a:lstStyle/>
          <a:p>
            <a:pPr>
              <a:defRPr/>
            </a:pPr>
            <a:r>
              <a:rPr lang="en-US" sz="6200" b="1" dirty="0" err="1">
                <a:latin typeface="Arial" panose="020B0604020202020204" pitchFamily="34" charset="0"/>
                <a:cs typeface="Arial" panose="020B0604020202020204" pitchFamily="34" charset="0"/>
              </a:rPr>
              <a:t>Zetes</a:t>
            </a:r>
            <a:r>
              <a:rPr lang="en-US" sz="6200" b="1" dirty="0">
                <a:latin typeface="Arial" panose="020B0604020202020204" pitchFamily="34" charset="0"/>
                <a:cs typeface="Arial" panose="020B0604020202020204" pitchFamily="34" charset="0"/>
              </a:rPr>
              <a:t> provides the ultra high frequency Gen2 </a:t>
            </a:r>
            <a:r>
              <a:rPr lang="en-US" sz="6200" b="1" dirty="0" err="1">
                <a:latin typeface="Arial" panose="020B0604020202020204" pitchFamily="34" charset="0"/>
                <a:cs typeface="Arial" panose="020B0604020202020204" pitchFamily="34" charset="0"/>
              </a:rPr>
              <a:t>ePOD</a:t>
            </a:r>
            <a:r>
              <a:rPr lang="en-US" sz="6200" b="1" dirty="0">
                <a:latin typeface="Arial" panose="020B0604020202020204" pitchFamily="34" charset="0"/>
                <a:cs typeface="Arial" panose="020B0604020202020204" pitchFamily="34" charset="0"/>
              </a:rPr>
              <a:t> system for facilitating electronic proof of delivery. </a:t>
            </a:r>
          </a:p>
          <a:p>
            <a:pPr>
              <a:defRPr/>
            </a:pPr>
            <a:r>
              <a:rPr lang="en-US" sz="6200" b="1" dirty="0">
                <a:latin typeface="Arial" panose="020B0604020202020204" pitchFamily="34" charset="0"/>
                <a:cs typeface="Arial" panose="020B0604020202020204" pitchFamily="34" charset="0"/>
              </a:rPr>
              <a:t>Combines smart card technology  with RFID and bar code scanning.</a:t>
            </a:r>
          </a:p>
          <a:p>
            <a:pPr>
              <a:defRPr/>
            </a:pPr>
            <a:r>
              <a:rPr lang="en-US" sz="6200" b="1" dirty="0">
                <a:latin typeface="Arial" panose="020B0604020202020204" pitchFamily="34" charset="0"/>
                <a:cs typeface="Arial" panose="020B0604020202020204" pitchFamily="34" charset="0"/>
              </a:rPr>
              <a:t>Optimizes tracking and tracing</a:t>
            </a:r>
          </a:p>
          <a:p>
            <a:pPr>
              <a:defRPr/>
            </a:pPr>
            <a:r>
              <a:rPr lang="en-US" sz="6200" b="1" dirty="0">
                <a:latin typeface="Arial" panose="020B0604020202020204" pitchFamily="34" charset="0"/>
                <a:cs typeface="Arial" panose="020B0604020202020204" pitchFamily="34" charset="0"/>
              </a:rPr>
              <a:t>Reduces return claims and shrinkage.</a:t>
            </a:r>
          </a:p>
          <a:p>
            <a:pPr>
              <a:defRPr/>
            </a:pPr>
            <a:r>
              <a:rPr lang="en-US" sz="6200" b="1" dirty="0">
                <a:latin typeface="Arial" panose="020B0604020202020204" pitchFamily="34" charset="0"/>
                <a:cs typeface="Arial" panose="020B0604020202020204" pitchFamily="34" charset="0"/>
              </a:rPr>
              <a:t>Stores the information of what is delivered and where it is stored.</a:t>
            </a:r>
          </a:p>
          <a:p>
            <a:pPr>
              <a:defRPr/>
            </a:pPr>
            <a:r>
              <a:rPr lang="en-US" sz="6200" b="1" dirty="0">
                <a:latin typeface="Arial" panose="020B0604020202020204" pitchFamily="34" charset="0"/>
                <a:cs typeface="Arial" panose="020B0604020202020204" pitchFamily="34" charset="0"/>
              </a:rPr>
              <a:t>Requires no integration with existing systems and features software based on a touch screen interface.</a:t>
            </a:r>
          </a:p>
          <a:p>
            <a:pPr>
              <a:defRPr/>
            </a:pPr>
            <a:r>
              <a:rPr lang="en-US" sz="6200" b="1" dirty="0">
                <a:latin typeface="Arial" panose="020B0604020202020204" pitchFamily="34" charset="0"/>
                <a:cs typeface="Arial" panose="020B0604020202020204" pitchFamily="34" charset="0"/>
              </a:rPr>
              <a:t>Error-free traceability throughout the entire supply chain. </a:t>
            </a:r>
          </a:p>
          <a:p>
            <a:pPr>
              <a:defRPr/>
            </a:pPr>
            <a:r>
              <a:rPr lang="en-US" sz="6200" b="1" dirty="0">
                <a:latin typeface="Arial" panose="020B0604020202020204" pitchFamily="34" charset="0"/>
                <a:cs typeface="Arial" panose="020B0604020202020204" pitchFamily="34" charset="0"/>
              </a:rPr>
              <a:t>Provides proof of delivery. </a:t>
            </a:r>
          </a:p>
          <a:p>
            <a:pPr>
              <a:defRPr/>
            </a:pPr>
            <a:r>
              <a:rPr lang="en-US" sz="6200" b="1" dirty="0">
                <a:latin typeface="Arial" panose="020B0604020202020204" pitchFamily="34" charset="0"/>
                <a:cs typeface="Arial" panose="020B0604020202020204" pitchFamily="34" charset="0"/>
              </a:rPr>
              <a:t>Data and image used in verification reporting. </a:t>
            </a:r>
            <a:r>
              <a:rPr lang="en-US" sz="6200" b="1" dirty="0">
                <a:latin typeface="Arial" panose="020B0604020202020204" pitchFamily="34" charset="0"/>
                <a:cs typeface="Arial" panose="020B0604020202020204" pitchFamily="34" charset="0"/>
                <a:hlinkClick r:id="rId3" tooltip="top"/>
              </a:rPr>
              <a:t> </a:t>
            </a:r>
            <a:endParaRPr lang="en-US" sz="6200" b="1" dirty="0">
              <a:latin typeface="Arial" panose="020B0604020202020204" pitchFamily="34" charset="0"/>
              <a:cs typeface="Arial" panose="020B0604020202020204" pitchFamily="34" charset="0"/>
            </a:endParaRPr>
          </a:p>
          <a:p>
            <a:pPr>
              <a:defRPr/>
            </a:pPr>
            <a:endParaRPr lang="en-US" dirty="0"/>
          </a:p>
        </p:txBody>
      </p:sp>
      <p:pic>
        <p:nvPicPr>
          <p:cNvPr id="20484" name="Picture 3" descr="http://images.avisian.com/electronic_proof_of_delivery.jpg">
            <a:extLst>
              <a:ext uri="{FF2B5EF4-FFF2-40B4-BE49-F238E27FC236}">
                <a16:creationId xmlns:a16="http://schemas.microsoft.com/office/drawing/2014/main" id="{D96B795B-94BA-46CE-B2EF-65AF6FD9F7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99702" y="868362"/>
            <a:ext cx="4060556" cy="4451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73EFE878-EDBF-4C2E-9D91-6BAD6B6413F3}"/>
              </a:ext>
            </a:extLst>
          </p:cNvPr>
          <p:cNvSpPr>
            <a:spLocks noGrp="1"/>
          </p:cNvSpPr>
          <p:nvPr>
            <p:ph type="title"/>
          </p:nvPr>
        </p:nvSpPr>
        <p:spPr>
          <a:xfrm>
            <a:off x="1981200" y="274638"/>
            <a:ext cx="8229600" cy="715962"/>
          </a:xfrm>
        </p:spPr>
        <p:txBody>
          <a:bodyPr>
            <a:normAutofit/>
          </a:bodyPr>
          <a:lstStyle/>
          <a:p>
            <a:pPr eaLnBrk="1" hangingPunct="1"/>
            <a:r>
              <a:rPr lang="en-US" altLang="en-US" sz="4000" b="1" dirty="0">
                <a:solidFill>
                  <a:schemeClr val="accent1"/>
                </a:solidFill>
                <a:latin typeface="Arial" panose="020B0604020202020204" pitchFamily="34" charset="0"/>
                <a:cs typeface="Arial" panose="020B0604020202020204" pitchFamily="34" charset="0"/>
              </a:rPr>
              <a:t>RFID Provides Visibility</a:t>
            </a:r>
          </a:p>
        </p:txBody>
      </p:sp>
      <p:sp>
        <p:nvSpPr>
          <p:cNvPr id="3" name="Content Placeholder 2">
            <a:extLst>
              <a:ext uri="{FF2B5EF4-FFF2-40B4-BE49-F238E27FC236}">
                <a16:creationId xmlns:a16="http://schemas.microsoft.com/office/drawing/2014/main" id="{8A3CB334-4A6E-4D8A-B424-B5D0AC45DB2D}"/>
              </a:ext>
            </a:extLst>
          </p:cNvPr>
          <p:cNvSpPr>
            <a:spLocks noGrp="1"/>
          </p:cNvSpPr>
          <p:nvPr>
            <p:ph idx="1"/>
          </p:nvPr>
        </p:nvSpPr>
        <p:spPr>
          <a:xfrm>
            <a:off x="247973" y="1143000"/>
            <a:ext cx="7485681" cy="4389895"/>
          </a:xfrm>
        </p:spPr>
        <p:txBody>
          <a:bodyPr rtlCol="0">
            <a:normAutofit fontScale="70000" lnSpcReduction="20000"/>
          </a:bodyPr>
          <a:lstStyle/>
          <a:p>
            <a:pPr>
              <a:defRPr/>
            </a:pPr>
            <a:r>
              <a:rPr lang="en-US" b="1" dirty="0">
                <a:latin typeface="Arial" panose="020B0604020202020204" pitchFamily="34" charset="0"/>
                <a:cs typeface="Arial" panose="020B0604020202020204" pitchFamily="34" charset="0"/>
              </a:rPr>
              <a:t>Integrating RFID data into video images to provide higher visibility of supply chain.</a:t>
            </a:r>
          </a:p>
          <a:p>
            <a:pPr>
              <a:defRPr/>
            </a:pPr>
            <a:r>
              <a:rPr lang="en-US" b="1" dirty="0">
                <a:latin typeface="Arial" panose="020B0604020202020204" pitchFamily="34" charset="0"/>
                <a:cs typeface="Arial" panose="020B0604020202020204" pitchFamily="34" charset="0"/>
              </a:rPr>
              <a:t>Users not only read the tag but view video images of the products in real time.</a:t>
            </a:r>
          </a:p>
          <a:p>
            <a:pPr>
              <a:defRPr/>
            </a:pPr>
            <a:r>
              <a:rPr lang="en-US" b="1" dirty="0">
                <a:latin typeface="Arial" panose="020B0604020202020204" pitchFamily="34" charset="0"/>
                <a:cs typeface="Arial" panose="020B0604020202020204" pitchFamily="34" charset="0"/>
              </a:rPr>
              <a:t>Video images provides information for recovering transport costs due to damages.</a:t>
            </a:r>
          </a:p>
          <a:p>
            <a:pPr>
              <a:defRPr/>
            </a:pPr>
            <a:r>
              <a:rPr lang="en-US" b="1" dirty="0">
                <a:latin typeface="Arial" panose="020B0604020202020204" pitchFamily="34" charset="0"/>
                <a:cs typeface="Arial" panose="020B0604020202020204" pitchFamily="34" charset="0"/>
              </a:rPr>
              <a:t>RFID and </a:t>
            </a:r>
            <a:r>
              <a:rPr lang="en-US" b="1" dirty="0" err="1">
                <a:latin typeface="Arial" panose="020B0604020202020204" pitchFamily="34" charset="0"/>
                <a:cs typeface="Arial" panose="020B0604020202020204" pitchFamily="34" charset="0"/>
              </a:rPr>
              <a:t>initPRO’s</a:t>
            </a:r>
            <a:r>
              <a:rPr lang="en-US" b="1" dirty="0">
                <a:latin typeface="Arial" panose="020B0604020202020204" pitchFamily="34" charset="0"/>
                <a:cs typeface="Arial" panose="020B0604020202020204" pitchFamily="34" charset="0"/>
              </a:rPr>
              <a:t> technologies give the location of the product and current condition at the moment of delivery.</a:t>
            </a:r>
          </a:p>
          <a:p>
            <a:pPr>
              <a:defRPr/>
            </a:pPr>
            <a:r>
              <a:rPr lang="en-US" b="1" dirty="0">
                <a:latin typeface="Arial" panose="020B0604020202020204" pitchFamily="34" charset="0"/>
                <a:cs typeface="Arial" panose="020B0604020202020204" pitchFamily="34" charset="0"/>
              </a:rPr>
              <a:t>Facilitates the claims for transport damages or losses.</a:t>
            </a:r>
          </a:p>
          <a:p>
            <a:pPr>
              <a:defRPr/>
            </a:pPr>
            <a:r>
              <a:rPr lang="en-US" b="1" dirty="0">
                <a:latin typeface="Arial" panose="020B0604020202020204" pitchFamily="34" charset="0"/>
                <a:cs typeface="Arial" panose="020B0604020202020204" pitchFamily="34" charset="0"/>
              </a:rPr>
              <a:t>The flow of goods is completely documented throughout the logistics centre.</a:t>
            </a:r>
          </a:p>
          <a:p>
            <a:pPr>
              <a:buNone/>
              <a:defRPr/>
            </a:pPr>
            <a:endParaRPr lang="en-US" dirty="0"/>
          </a:p>
        </p:txBody>
      </p:sp>
      <p:pic>
        <p:nvPicPr>
          <p:cNvPr id="21508" name="Picture 2">
            <a:extLst>
              <a:ext uri="{FF2B5EF4-FFF2-40B4-BE49-F238E27FC236}">
                <a16:creationId xmlns:a16="http://schemas.microsoft.com/office/drawing/2014/main" id="{DF5031CC-90EB-421D-AFBC-53D70378E1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4284" y="1257300"/>
            <a:ext cx="36576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8F089-CD25-4CC0-AB88-41DBFA54BB01}"/>
              </a:ext>
            </a:extLst>
          </p:cNvPr>
          <p:cNvSpPr>
            <a:spLocks noGrp="1"/>
          </p:cNvSpPr>
          <p:nvPr>
            <p:ph type="title"/>
          </p:nvPr>
        </p:nvSpPr>
        <p:spPr>
          <a:xfrm>
            <a:off x="609600" y="0"/>
            <a:ext cx="10972800" cy="1143000"/>
          </a:xfrm>
        </p:spPr>
        <p:txBody>
          <a:bodyPr rtlCol="0">
            <a:normAutofit fontScale="90000"/>
          </a:bodyPr>
          <a:lstStyle/>
          <a:p>
            <a:pPr>
              <a:defRPr/>
            </a:pPr>
            <a:r>
              <a:rPr lang="en-US" b="1" dirty="0">
                <a:solidFill>
                  <a:schemeClr val="accent1"/>
                </a:solidFill>
                <a:latin typeface="Arial" panose="020B0604020202020204" pitchFamily="34" charset="0"/>
                <a:cs typeface="Arial" panose="020B0604020202020204" pitchFamily="34" charset="0"/>
              </a:rPr>
              <a:t>RFID for Inventory Inspection and Certification Solution</a:t>
            </a:r>
          </a:p>
        </p:txBody>
      </p:sp>
      <p:sp>
        <p:nvSpPr>
          <p:cNvPr id="3" name="Content Placeholder 2">
            <a:extLst>
              <a:ext uri="{FF2B5EF4-FFF2-40B4-BE49-F238E27FC236}">
                <a16:creationId xmlns:a16="http://schemas.microsoft.com/office/drawing/2014/main" id="{AF15FF72-D21F-47F0-B8DC-14F4D05AADFA}"/>
              </a:ext>
            </a:extLst>
          </p:cNvPr>
          <p:cNvSpPr>
            <a:spLocks noGrp="1"/>
          </p:cNvSpPr>
          <p:nvPr>
            <p:ph idx="1"/>
          </p:nvPr>
        </p:nvSpPr>
        <p:spPr>
          <a:xfrm>
            <a:off x="609600" y="1259237"/>
            <a:ext cx="10518183" cy="4724400"/>
          </a:xfrm>
        </p:spPr>
        <p:txBody>
          <a:bodyPr rtlCol="0">
            <a:normAutofit fontScale="77500" lnSpcReduction="20000"/>
          </a:bodyPr>
          <a:lstStyle/>
          <a:p>
            <a:pPr>
              <a:defRPr/>
            </a:pPr>
            <a:r>
              <a:rPr lang="en-US" b="1" dirty="0">
                <a:latin typeface="Arial" panose="020B0604020202020204" pitchFamily="34" charset="0"/>
                <a:cs typeface="Arial" panose="020B0604020202020204" pitchFamily="34" charset="0"/>
              </a:rPr>
              <a:t>UPM &amp; </a:t>
            </a:r>
            <a:r>
              <a:rPr lang="en-US" b="1" dirty="0" err="1">
                <a:latin typeface="Arial" panose="020B0604020202020204" pitchFamily="34" charset="0"/>
                <a:cs typeface="Arial" panose="020B0604020202020204" pitchFamily="34" charset="0"/>
              </a:rPr>
              <a:t>Marnlen</a:t>
            </a:r>
            <a:r>
              <a:rPr lang="en-US" b="1" dirty="0">
                <a:latin typeface="Arial" panose="020B0604020202020204" pitchFamily="34" charset="0"/>
                <a:cs typeface="Arial" panose="020B0604020202020204" pitchFamily="34" charset="0"/>
              </a:rPr>
              <a:t>, Inc supplies two new durable RFID options for both metal and non-metal applications.</a:t>
            </a:r>
          </a:p>
          <a:p>
            <a:pPr>
              <a:defRPr/>
            </a:pPr>
            <a:r>
              <a:rPr lang="en-US" b="1" dirty="0">
                <a:latin typeface="Arial" panose="020B0604020202020204" pitchFamily="34" charset="0"/>
                <a:cs typeface="Arial" panose="020B0604020202020204" pitchFamily="34" charset="0"/>
              </a:rPr>
              <a:t>The metal application utilizes special materials to preserve the RFID tags readability.</a:t>
            </a:r>
          </a:p>
          <a:p>
            <a:pPr>
              <a:defRPr/>
            </a:pPr>
            <a:r>
              <a:rPr lang="en-US" b="1" dirty="0">
                <a:latin typeface="Arial" panose="020B0604020202020204" pitchFamily="34" charset="0"/>
                <a:cs typeface="Arial" panose="020B0604020202020204" pitchFamily="34" charset="0"/>
              </a:rPr>
              <a:t>Provides an efficient &amp; accurate way to conduct inspection and certification processes.</a:t>
            </a:r>
          </a:p>
          <a:p>
            <a:pPr>
              <a:defRPr/>
            </a:pPr>
            <a:r>
              <a:rPr lang="en-US" b="1" dirty="0">
                <a:latin typeface="Arial" panose="020B0604020202020204" pitchFamily="34" charset="0"/>
                <a:cs typeface="Arial" panose="020B0604020202020204" pitchFamily="34" charset="0"/>
              </a:rPr>
              <a:t>Eliminates the physical paperwork and human error associated with manual processes. </a:t>
            </a:r>
          </a:p>
          <a:p>
            <a:pPr>
              <a:defRPr/>
            </a:pPr>
            <a:r>
              <a:rPr lang="en-US" b="1" dirty="0">
                <a:latin typeface="Arial" panose="020B0604020202020204" pitchFamily="34" charset="0"/>
                <a:cs typeface="Arial" panose="020B0604020202020204" pitchFamily="34" charset="0"/>
              </a:rPr>
              <a:t>Designed to resists harsh as a high-volume of physical abuse, shock, UV radiation, temperature variability and moisture.</a:t>
            </a:r>
          </a:p>
          <a:p>
            <a:pPr>
              <a:defRPr/>
            </a:pPr>
            <a:r>
              <a:rPr lang="en-US" b="1" dirty="0">
                <a:latin typeface="Arial" panose="020B0604020202020204" pitchFamily="34" charset="0"/>
                <a:cs typeface="Arial" panose="020B0604020202020204" pitchFamily="34" charset="0"/>
              </a:rPr>
              <a:t>Serving numerous industries including construction and fire and rescue services.</a:t>
            </a:r>
          </a:p>
          <a:p>
            <a:pPr>
              <a:defRPr/>
            </a:pPr>
            <a:endParaRPr lang="en-US" dirty="0"/>
          </a:p>
          <a:p>
            <a:pPr>
              <a:defRPr/>
            </a:pP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7B0FC-875D-4640-B623-81B35202EE8C}"/>
              </a:ext>
            </a:extLst>
          </p:cNvPr>
          <p:cNvSpPr>
            <a:spLocks noGrp="1"/>
          </p:cNvSpPr>
          <p:nvPr>
            <p:ph type="title"/>
          </p:nvPr>
        </p:nvSpPr>
        <p:spPr>
          <a:xfrm>
            <a:off x="609600" y="0"/>
            <a:ext cx="10972800" cy="836908"/>
          </a:xfrm>
        </p:spPr>
        <p:txBody>
          <a:bodyPr rtlCol="0">
            <a:normAutofit fontScale="90000"/>
          </a:bodyPr>
          <a:lstStyle/>
          <a:p>
            <a:pPr>
              <a:defRPr/>
            </a:pPr>
            <a:br>
              <a:rPr lang="en-US" sz="3600" b="1" dirty="0"/>
            </a:br>
            <a:r>
              <a:rPr lang="en-US" b="1" dirty="0">
                <a:solidFill>
                  <a:schemeClr val="accent1"/>
                </a:solidFill>
                <a:latin typeface="Arial" panose="020B0604020202020204" pitchFamily="34" charset="0"/>
                <a:cs typeface="Arial" panose="020B0604020202020204" pitchFamily="34" charset="0"/>
              </a:rPr>
              <a:t>DAILY’S new Adhesive RFID on-metal Tag</a:t>
            </a:r>
            <a:br>
              <a:rPr lang="en-US" b="1" dirty="0"/>
            </a:br>
            <a:endParaRPr lang="en-US" dirty="0"/>
          </a:p>
        </p:txBody>
      </p:sp>
      <p:sp>
        <p:nvSpPr>
          <p:cNvPr id="3" name="Content Placeholder 2">
            <a:extLst>
              <a:ext uri="{FF2B5EF4-FFF2-40B4-BE49-F238E27FC236}">
                <a16:creationId xmlns:a16="http://schemas.microsoft.com/office/drawing/2014/main" id="{759CC83F-BBBF-4737-8E92-7405C33D335D}"/>
              </a:ext>
            </a:extLst>
          </p:cNvPr>
          <p:cNvSpPr>
            <a:spLocks noGrp="1"/>
          </p:cNvSpPr>
          <p:nvPr>
            <p:ph idx="1"/>
          </p:nvPr>
        </p:nvSpPr>
        <p:spPr>
          <a:xfrm>
            <a:off x="154984" y="836908"/>
            <a:ext cx="7502470" cy="4959458"/>
          </a:xfrm>
        </p:spPr>
        <p:txBody>
          <a:bodyPr rtlCol="0">
            <a:normAutofit fontScale="85000" lnSpcReduction="20000"/>
          </a:bodyPr>
          <a:lstStyle/>
          <a:p>
            <a:pPr>
              <a:defRPr/>
            </a:pPr>
            <a:r>
              <a:rPr lang="en-US" b="1" dirty="0">
                <a:latin typeface="Arial" panose="020B0604020202020204" pitchFamily="34" charset="0"/>
                <a:cs typeface="Arial" panose="020B0604020202020204" pitchFamily="34" charset="0"/>
              </a:rPr>
              <a:t>DAILY RFID has launched a new passive RFID series for on-metal industrial applications, such as railway and warehousing.</a:t>
            </a:r>
          </a:p>
          <a:p>
            <a:pPr>
              <a:defRPr/>
            </a:pPr>
            <a:r>
              <a:rPr lang="en-US" b="1" dirty="0">
                <a:latin typeface="Arial" panose="020B0604020202020204" pitchFamily="34" charset="0"/>
                <a:cs typeface="Arial" panose="020B0604020202020204" pitchFamily="34" charset="0"/>
              </a:rPr>
              <a:t>The adhesive RFID tags are specifically designed to track products containing metal. </a:t>
            </a:r>
          </a:p>
          <a:p>
            <a:pPr>
              <a:defRPr/>
            </a:pPr>
            <a:r>
              <a:rPr lang="en-US" b="1" dirty="0">
                <a:latin typeface="Arial" panose="020B0604020202020204" pitchFamily="34" charset="0"/>
                <a:cs typeface="Arial" panose="020B0604020202020204" pitchFamily="34" charset="0"/>
              </a:rPr>
              <a:t>Can be easily affixed to any metal surface with its self-adhesive 3M Glue.</a:t>
            </a:r>
          </a:p>
          <a:p>
            <a:pPr>
              <a:defRPr/>
            </a:pPr>
            <a:r>
              <a:rPr lang="en-US" b="1" dirty="0">
                <a:latin typeface="Arial" panose="020B0604020202020204" pitchFamily="34" charset="0"/>
                <a:cs typeface="Arial" panose="020B0604020202020204" pitchFamily="34" charset="0"/>
              </a:rPr>
              <a:t>Each tag operates at 125 KHz or 13.56 MHz</a:t>
            </a:r>
          </a:p>
          <a:p>
            <a:pPr>
              <a:defRPr/>
            </a:pPr>
            <a:r>
              <a:rPr lang="en-US" b="1" dirty="0">
                <a:latin typeface="Arial" panose="020B0604020202020204" pitchFamily="34" charset="0"/>
                <a:cs typeface="Arial" panose="020B0604020202020204" pitchFamily="34" charset="0"/>
              </a:rPr>
              <a:t>The RFID small size metal tags can provide an impressive read range from 40 mm to 100 mm. </a:t>
            </a:r>
          </a:p>
        </p:txBody>
      </p:sp>
      <p:pic>
        <p:nvPicPr>
          <p:cNvPr id="23556" name="Picture 3" descr="http://images.avisian.com/rfid_metal_tag.jpg">
            <a:extLst>
              <a:ext uri="{FF2B5EF4-FFF2-40B4-BE49-F238E27FC236}">
                <a16:creationId xmlns:a16="http://schemas.microsoft.com/office/drawing/2014/main" id="{9762533B-4923-4FD7-BB3C-D2238CE905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5427" y="836908"/>
            <a:ext cx="342900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75E98-AD8F-4369-83B2-E7B606260663}"/>
              </a:ext>
            </a:extLst>
          </p:cNvPr>
          <p:cNvSpPr>
            <a:spLocks noGrp="1"/>
          </p:cNvSpPr>
          <p:nvPr>
            <p:ph type="title"/>
          </p:nvPr>
        </p:nvSpPr>
        <p:spPr>
          <a:xfrm>
            <a:off x="1981200" y="0"/>
            <a:ext cx="8229600" cy="1066800"/>
          </a:xfrm>
        </p:spPr>
        <p:txBody>
          <a:bodyPr rtlCol="0">
            <a:normAutofit fontScale="90000"/>
          </a:bodyPr>
          <a:lstStyle/>
          <a:p>
            <a:pPr>
              <a:defRPr/>
            </a:pPr>
            <a:br>
              <a:rPr lang="en-US" sz="3600" dirty="0"/>
            </a:br>
            <a:r>
              <a:rPr lang="en-US" sz="3600" b="1" dirty="0">
                <a:solidFill>
                  <a:schemeClr val="accent1"/>
                </a:solidFill>
                <a:latin typeface="Arial" panose="020B0604020202020204" pitchFamily="34" charset="0"/>
                <a:cs typeface="Arial" panose="020B0604020202020204" pitchFamily="34" charset="0"/>
              </a:rPr>
              <a:t>CASE STUDY - </a:t>
            </a:r>
            <a:br>
              <a:rPr lang="en-US" sz="3600" b="1" dirty="0">
                <a:solidFill>
                  <a:schemeClr val="accent1"/>
                </a:solidFill>
                <a:latin typeface="Arial" panose="020B0604020202020204" pitchFamily="34" charset="0"/>
                <a:cs typeface="Arial" panose="020B0604020202020204" pitchFamily="34" charset="0"/>
              </a:rPr>
            </a:br>
            <a:r>
              <a:rPr lang="en-US" sz="3600" b="1" dirty="0">
                <a:solidFill>
                  <a:schemeClr val="accent1"/>
                </a:solidFill>
                <a:latin typeface="Arial" panose="020B0604020202020204" pitchFamily="34" charset="0"/>
                <a:cs typeface="Arial" panose="020B0604020202020204" pitchFamily="34" charset="0"/>
              </a:rPr>
              <a:t>DAILY’s DL910 for Parking Management </a:t>
            </a:r>
            <a:br>
              <a:rPr lang="en-US" dirty="0"/>
            </a:br>
            <a:endParaRPr lang="en-US" dirty="0"/>
          </a:p>
        </p:txBody>
      </p:sp>
      <p:sp>
        <p:nvSpPr>
          <p:cNvPr id="3" name="Content Placeholder 2">
            <a:extLst>
              <a:ext uri="{FF2B5EF4-FFF2-40B4-BE49-F238E27FC236}">
                <a16:creationId xmlns:a16="http://schemas.microsoft.com/office/drawing/2014/main" id="{5485DEFA-25C9-4CA0-903C-E51BEAAD0142}"/>
              </a:ext>
            </a:extLst>
          </p:cNvPr>
          <p:cNvSpPr>
            <a:spLocks noGrp="1"/>
          </p:cNvSpPr>
          <p:nvPr>
            <p:ph idx="1"/>
          </p:nvPr>
        </p:nvSpPr>
        <p:spPr>
          <a:xfrm>
            <a:off x="619932" y="1066800"/>
            <a:ext cx="10368367" cy="5105400"/>
          </a:xfrm>
        </p:spPr>
        <p:txBody>
          <a:bodyPr rtlCol="0">
            <a:normAutofit fontScale="70000" lnSpcReduction="20000"/>
          </a:bodyPr>
          <a:lstStyle/>
          <a:p>
            <a:pPr>
              <a:defRPr/>
            </a:pPr>
            <a:r>
              <a:rPr lang="en-US" b="1" dirty="0">
                <a:latin typeface="Arial" panose="020B0604020202020204" pitchFamily="34" charset="0"/>
                <a:cs typeface="Arial" panose="020B0604020202020204" pitchFamily="34" charset="0"/>
              </a:rPr>
              <a:t>The DL910 is DAILY RFID’s new all-purpose ultra high frequency parking control system, designed for parking areas.</a:t>
            </a:r>
          </a:p>
          <a:p>
            <a:pPr>
              <a:defRPr/>
            </a:pPr>
            <a:r>
              <a:rPr lang="en-US" b="1" dirty="0">
                <a:latin typeface="Arial" panose="020B0604020202020204" pitchFamily="34" charset="0"/>
                <a:cs typeface="Arial" panose="020B0604020202020204" pitchFamily="34" charset="0"/>
              </a:rPr>
              <a:t>RFID technology in the parking control systems can:</a:t>
            </a:r>
          </a:p>
          <a:p>
            <a:pPr marL="914400" lvl="1" indent="-514350" algn="just">
              <a:buFont typeface="+mj-lt"/>
              <a:buAutoNum type="alphaLcPeriod"/>
              <a:defRPr/>
            </a:pPr>
            <a:r>
              <a:rPr lang="en-US" b="1" dirty="0">
                <a:latin typeface="Arial" panose="020B0604020202020204" pitchFamily="34" charset="0"/>
                <a:cs typeface="Arial" panose="020B0604020202020204" pitchFamily="34" charset="0"/>
              </a:rPr>
              <a:t>Automatically gather and send vehicle information</a:t>
            </a:r>
          </a:p>
          <a:p>
            <a:pPr marL="914400" lvl="1" indent="-514350" algn="just">
              <a:buFont typeface="+mj-lt"/>
              <a:buAutoNum type="alphaLcPeriod"/>
              <a:defRPr/>
            </a:pPr>
            <a:r>
              <a:rPr lang="en-US" b="1" dirty="0">
                <a:latin typeface="Arial" panose="020B0604020202020204" pitchFamily="34" charset="0"/>
                <a:cs typeface="Arial" panose="020B0604020202020204" pitchFamily="34" charset="0"/>
              </a:rPr>
              <a:t>Increase parking efficiency and security</a:t>
            </a:r>
          </a:p>
          <a:p>
            <a:pPr marL="914400" lvl="1" indent="-514350" algn="just">
              <a:buFont typeface="+mj-lt"/>
              <a:buAutoNum type="alphaLcPeriod"/>
              <a:defRPr/>
            </a:pPr>
            <a:r>
              <a:rPr lang="en-US" b="1" dirty="0">
                <a:latin typeface="Arial" panose="020B0604020202020204" pitchFamily="34" charset="0"/>
                <a:cs typeface="Arial" panose="020B0604020202020204" pitchFamily="34" charset="0"/>
              </a:rPr>
              <a:t>Reduce parking cost</a:t>
            </a:r>
          </a:p>
          <a:p>
            <a:pPr>
              <a:defRPr/>
            </a:pPr>
            <a:r>
              <a:rPr lang="en-US" b="1" dirty="0">
                <a:latin typeface="Arial" panose="020B0604020202020204" pitchFamily="34" charset="0"/>
                <a:cs typeface="Arial" panose="020B0604020202020204" pitchFamily="34" charset="0"/>
              </a:rPr>
              <a:t>The RFID parking control kit contains:</a:t>
            </a:r>
          </a:p>
          <a:p>
            <a:pPr marL="914400" lvl="1" indent="-514350">
              <a:buFont typeface="+mj-lt"/>
              <a:buAutoNum type="alphaLcPeriod"/>
              <a:defRPr/>
            </a:pPr>
            <a:r>
              <a:rPr lang="en-US" b="1" dirty="0">
                <a:latin typeface="Arial" panose="020B0604020202020204" pitchFamily="34" charset="0"/>
                <a:cs typeface="Arial" panose="020B0604020202020204" pitchFamily="34" charset="0"/>
              </a:rPr>
              <a:t> RFID tags in both adhesive and clipping formats</a:t>
            </a:r>
          </a:p>
          <a:p>
            <a:pPr marL="914400" lvl="1" indent="-514350">
              <a:buFont typeface="+mj-lt"/>
              <a:buAutoNum type="alphaLcPeriod"/>
              <a:defRPr/>
            </a:pPr>
            <a:r>
              <a:rPr lang="en-US" b="1" dirty="0">
                <a:latin typeface="Arial" panose="020B0604020202020204" pitchFamily="34" charset="0"/>
                <a:cs typeface="Arial" panose="020B0604020202020204" pitchFamily="34" charset="0"/>
              </a:rPr>
              <a:t> The DL910 RFID reader</a:t>
            </a:r>
          </a:p>
          <a:p>
            <a:pPr marL="914400" lvl="1" indent="-514350">
              <a:buFont typeface="+mj-lt"/>
              <a:buAutoNum type="alphaLcPeriod"/>
              <a:defRPr/>
            </a:pPr>
            <a:r>
              <a:rPr lang="en-US" b="1" dirty="0">
                <a:latin typeface="Arial" panose="020B0604020202020204" pitchFamily="34" charset="0"/>
                <a:cs typeface="Arial" panose="020B0604020202020204" pitchFamily="34" charset="0"/>
              </a:rPr>
              <a:t> Management software </a:t>
            </a:r>
          </a:p>
          <a:p>
            <a:pPr>
              <a:defRPr/>
            </a:pPr>
            <a:r>
              <a:rPr lang="en-US" b="1" dirty="0">
                <a:latin typeface="Arial" panose="020B0604020202020204" pitchFamily="34" charset="0"/>
                <a:cs typeface="Arial" panose="020B0604020202020204" pitchFamily="34" charset="0"/>
              </a:rPr>
              <a:t>The reader has a range up to 15 meters with multi-port interfaces</a:t>
            </a:r>
          </a:p>
          <a:p>
            <a:pPr>
              <a:defRPr/>
            </a:pPr>
            <a:r>
              <a:rPr lang="en-US" b="1" dirty="0">
                <a:latin typeface="Arial" panose="020B0604020202020204" pitchFamily="34" charset="0"/>
                <a:cs typeface="Arial" panose="020B0604020202020204" pitchFamily="34" charset="0"/>
              </a:rPr>
              <a:t>The DL910 authorizes cars moving in and out — keeping a log of entry and exit times</a:t>
            </a:r>
          </a:p>
          <a:p>
            <a:pPr>
              <a:defRPr/>
            </a:pPr>
            <a:r>
              <a:rPr lang="en-US" b="1" dirty="0">
                <a:latin typeface="Arial" panose="020B0604020202020204" pitchFamily="34" charset="0"/>
                <a:cs typeface="Arial" panose="020B0604020202020204" pitchFamily="34" charset="0"/>
              </a:rPr>
              <a:t>Offers hands-free access to gated parking areas</a:t>
            </a:r>
          </a:p>
          <a:p>
            <a:pPr>
              <a:defRPr/>
            </a:pPr>
            <a:r>
              <a:rPr lang="en-US" b="1" dirty="0">
                <a:latin typeface="Arial" panose="020B0604020202020204" pitchFamily="34" charset="0"/>
                <a:cs typeface="Arial" panose="020B0604020202020204" pitchFamily="34" charset="0"/>
              </a:rPr>
              <a:t>Allows manage vehicles more efficiently and safely</a:t>
            </a:r>
          </a:p>
          <a:p>
            <a:pPr>
              <a:buNone/>
              <a:defRPr/>
            </a:pP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F7AD81C2-B7FB-4237-8080-322A44B72172}"/>
              </a:ext>
            </a:extLst>
          </p:cNvPr>
          <p:cNvSpPr>
            <a:spLocks noGrp="1"/>
          </p:cNvSpPr>
          <p:nvPr>
            <p:ph type="title"/>
          </p:nvPr>
        </p:nvSpPr>
        <p:spPr>
          <a:xfrm>
            <a:off x="222142" y="0"/>
            <a:ext cx="10972800" cy="759417"/>
          </a:xfrm>
        </p:spPr>
        <p:txBody>
          <a:bodyPr>
            <a:normAutofit/>
          </a:bodyPr>
          <a:lstStyle/>
          <a:p>
            <a:pPr eaLnBrk="1" hangingPunct="1"/>
            <a:r>
              <a:rPr lang="en-US" altLang="en-US" sz="4000" b="1" dirty="0">
                <a:solidFill>
                  <a:schemeClr val="accent1"/>
                </a:solidFill>
                <a:latin typeface="Arial" panose="020B0604020202020204" pitchFamily="34" charset="0"/>
                <a:cs typeface="Arial" panose="020B0604020202020204" pitchFamily="34" charset="0"/>
              </a:rPr>
              <a:t>Today and Tomorrow of RFID</a:t>
            </a:r>
          </a:p>
        </p:txBody>
      </p:sp>
      <p:sp>
        <p:nvSpPr>
          <p:cNvPr id="3" name="Content Placeholder 2">
            <a:extLst>
              <a:ext uri="{FF2B5EF4-FFF2-40B4-BE49-F238E27FC236}">
                <a16:creationId xmlns:a16="http://schemas.microsoft.com/office/drawing/2014/main" id="{9687E709-D9D5-47E6-89B4-CF82604B5489}"/>
              </a:ext>
            </a:extLst>
          </p:cNvPr>
          <p:cNvSpPr>
            <a:spLocks noGrp="1"/>
          </p:cNvSpPr>
          <p:nvPr>
            <p:ph idx="1"/>
          </p:nvPr>
        </p:nvSpPr>
        <p:spPr>
          <a:xfrm>
            <a:off x="0" y="915127"/>
            <a:ext cx="9252488" cy="4726255"/>
          </a:xfrm>
        </p:spPr>
        <p:txBody>
          <a:bodyPr rtlCol="0">
            <a:normAutofit/>
          </a:bodyPr>
          <a:lstStyle/>
          <a:p>
            <a:pPr>
              <a:defRPr/>
            </a:pPr>
            <a:r>
              <a:rPr lang="en-US" b="1" dirty="0">
                <a:latin typeface="Arial" panose="020B0604020202020204" pitchFamily="34" charset="0"/>
                <a:cs typeface="Arial" panose="020B0604020202020204" pitchFamily="34" charset="0"/>
              </a:rPr>
              <a:t>Radio frequency identification (RFID) tags will change the way industry tracks, traces, and manages assets.  </a:t>
            </a:r>
          </a:p>
          <a:p>
            <a:pPr>
              <a:defRPr/>
            </a:pPr>
            <a:r>
              <a:rPr lang="en-US" b="1" dirty="0">
                <a:latin typeface="Arial" panose="020B0604020202020204" pitchFamily="34" charset="0"/>
                <a:cs typeface="Arial" panose="020B0604020202020204" pitchFamily="34" charset="0"/>
              </a:rPr>
              <a:t>RFID will have major impact on manufacturing, retail, distribution, transportation, healthcare and pharmaceutical industries.</a:t>
            </a:r>
          </a:p>
          <a:p>
            <a:pPr>
              <a:defRPr/>
            </a:pPr>
            <a:r>
              <a:rPr lang="en-US" b="1" dirty="0">
                <a:latin typeface="Arial" panose="020B0604020202020204" pitchFamily="34" charset="0"/>
                <a:cs typeface="Arial" panose="020B0604020202020204" pitchFamily="34" charset="0"/>
              </a:rPr>
              <a:t> RFID will improve operations management, inventory control and production security.</a:t>
            </a:r>
          </a:p>
        </p:txBody>
      </p:sp>
      <p:pic>
        <p:nvPicPr>
          <p:cNvPr id="25604" name="Picture 2">
            <a:extLst>
              <a:ext uri="{FF2B5EF4-FFF2-40B4-BE49-F238E27FC236}">
                <a16:creationId xmlns:a16="http://schemas.microsoft.com/office/drawing/2014/main" id="{F56F5F9C-2A0A-4DAF-B7EA-385F679639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1052" y="1810616"/>
            <a:ext cx="2523640" cy="27148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1000" fill="hold"/>
                                        <p:tgtEl>
                                          <p:spTgt spid="3">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3">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22"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3"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EA5CB02-C67B-4ED5-BC95-E9835E8BA218}"/>
              </a:ext>
            </a:extLst>
          </p:cNvPr>
          <p:cNvSpPr>
            <a:spLocks noGrp="1"/>
          </p:cNvSpPr>
          <p:nvPr>
            <p:ph type="title"/>
          </p:nvPr>
        </p:nvSpPr>
        <p:spPr>
          <a:xfrm>
            <a:off x="914400" y="4804438"/>
            <a:ext cx="10363200" cy="852443"/>
          </a:xfrm>
        </p:spPr>
        <p:txBody>
          <a:bodyPr rtlCol="0">
            <a:normAutofit/>
          </a:bodyPr>
          <a:lstStyle/>
          <a:p>
            <a:pPr>
              <a:defRPr/>
            </a:pPr>
            <a:r>
              <a:rPr lang="en-US" dirty="0"/>
              <a:t>CASE STUDY - </a:t>
            </a:r>
            <a:r>
              <a:rPr lang="en-US" dirty="0" err="1"/>
              <a:t>Senseaware</a:t>
            </a:r>
            <a:endParaRPr lang="en-US" dirty="0"/>
          </a:p>
        </p:txBody>
      </p:sp>
      <p:sp>
        <p:nvSpPr>
          <p:cNvPr id="6" name="Text Placeholder 5">
            <a:extLst>
              <a:ext uri="{FF2B5EF4-FFF2-40B4-BE49-F238E27FC236}">
                <a16:creationId xmlns:a16="http://schemas.microsoft.com/office/drawing/2014/main" id="{9E875613-6518-46F2-8A2D-FBFDBD160438}"/>
              </a:ext>
            </a:extLst>
          </p:cNvPr>
          <p:cNvSpPr>
            <a:spLocks noGrp="1"/>
          </p:cNvSpPr>
          <p:nvPr>
            <p:ph type="body" idx="1"/>
          </p:nvPr>
        </p:nvSpPr>
        <p:spPr>
          <a:xfrm>
            <a:off x="1613115" y="2994285"/>
            <a:ext cx="8421687" cy="1500187"/>
          </a:xfrm>
        </p:spPr>
        <p:txBody>
          <a:bodyPr rtlCol="0">
            <a:normAutofit/>
          </a:bodyPr>
          <a:lstStyle/>
          <a:p>
            <a:pPr>
              <a:defRPr/>
            </a:pPr>
            <a:r>
              <a:rPr lang="en-US" b="1" dirty="0">
                <a:solidFill>
                  <a:schemeClr val="tx1"/>
                </a:solidFill>
                <a:latin typeface="Arial" panose="020B0604020202020204" pitchFamily="34" charset="0"/>
                <a:cs typeface="Arial" panose="020B0604020202020204" pitchFamily="34" charset="0"/>
              </a:rPr>
              <a:t>NEXT GENERATION TECHNOLOGY </a:t>
            </a:r>
          </a:p>
          <a:p>
            <a:pPr>
              <a:defRPr/>
            </a:pPr>
            <a:r>
              <a:rPr lang="en-US" b="1" dirty="0">
                <a:solidFill>
                  <a:schemeClr val="tx1"/>
                </a:solidFill>
                <a:latin typeface="Arial" panose="020B0604020202020204" pitchFamily="34" charset="0"/>
                <a:cs typeface="Arial" panose="020B0604020202020204" pitchFamily="34" charset="0"/>
              </a:rPr>
              <a:t> SOLVING INDUSTIRES PROBLEMS THROUGH LOGISTICS AND TECHNOLOGY</a:t>
            </a:r>
          </a:p>
        </p:txBody>
      </p:sp>
      <p:pic>
        <p:nvPicPr>
          <p:cNvPr id="26628" name="Picture 2" descr="http://www.senseaware.com/SA/images/image_alliance_opportunities.jpg">
            <a:extLst>
              <a:ext uri="{FF2B5EF4-FFF2-40B4-BE49-F238E27FC236}">
                <a16:creationId xmlns:a16="http://schemas.microsoft.com/office/drawing/2014/main" id="{DBCE4417-9FDF-45EC-ACF1-946C4E01FF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3115" y="108488"/>
            <a:ext cx="8705850" cy="28857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3">
            <a:extLst>
              <a:ext uri="{FF2B5EF4-FFF2-40B4-BE49-F238E27FC236}">
                <a16:creationId xmlns:a16="http://schemas.microsoft.com/office/drawing/2014/main" id="{221EC25B-3190-4F16-A499-E638428C8036}"/>
              </a:ext>
            </a:extLst>
          </p:cNvPr>
          <p:cNvSpPr>
            <a:spLocks noGrp="1"/>
          </p:cNvSpPr>
          <p:nvPr>
            <p:ph type="title"/>
          </p:nvPr>
        </p:nvSpPr>
        <p:spPr>
          <a:xfrm>
            <a:off x="408122" y="0"/>
            <a:ext cx="10972800" cy="914400"/>
          </a:xfrm>
        </p:spPr>
        <p:txBody>
          <a:bodyPr>
            <a:normAutofit/>
          </a:bodyPr>
          <a:lstStyle/>
          <a:p>
            <a:pPr eaLnBrk="1" hangingPunct="1"/>
            <a:r>
              <a:rPr lang="en-US" altLang="en-US" sz="4000" b="1" dirty="0">
                <a:solidFill>
                  <a:schemeClr val="accent1"/>
                </a:solidFill>
                <a:latin typeface="Arial" panose="020B0604020202020204" pitchFamily="34" charset="0"/>
                <a:cs typeface="Arial" panose="020B0604020202020204" pitchFamily="34" charset="0"/>
              </a:rPr>
              <a:t>Limitations of RFID Technology</a:t>
            </a:r>
          </a:p>
        </p:txBody>
      </p:sp>
      <p:sp>
        <p:nvSpPr>
          <p:cNvPr id="5" name="Content Placeholder 4">
            <a:extLst>
              <a:ext uri="{FF2B5EF4-FFF2-40B4-BE49-F238E27FC236}">
                <a16:creationId xmlns:a16="http://schemas.microsoft.com/office/drawing/2014/main" id="{B5A20091-5404-49AF-AF54-2958506838E3}"/>
              </a:ext>
            </a:extLst>
          </p:cNvPr>
          <p:cNvSpPr>
            <a:spLocks noGrp="1"/>
          </p:cNvSpPr>
          <p:nvPr>
            <p:ph idx="1"/>
          </p:nvPr>
        </p:nvSpPr>
        <p:spPr>
          <a:xfrm>
            <a:off x="609600" y="1088757"/>
            <a:ext cx="10972800" cy="4351148"/>
          </a:xfrm>
        </p:spPr>
        <p:txBody>
          <a:bodyPr>
            <a:normAutofit/>
          </a:bodyPr>
          <a:lstStyle/>
          <a:p>
            <a:pPr eaLnBrk="1" hangingPunct="1">
              <a:lnSpc>
                <a:spcPct val="90000"/>
              </a:lnSpc>
            </a:pPr>
            <a:r>
              <a:rPr lang="en-US" altLang="en-US" b="1" dirty="0">
                <a:latin typeface="Arial" panose="020B0604020202020204" pitchFamily="34" charset="0"/>
                <a:cs typeface="Arial" panose="020B0604020202020204" pitchFamily="34" charset="0"/>
              </a:rPr>
              <a:t>Item must be within range of sensor and with no interference (metal, liquid, walkie-talkies or nylon conveyors)</a:t>
            </a:r>
          </a:p>
          <a:p>
            <a:pPr eaLnBrk="1" hangingPunct="1">
              <a:lnSpc>
                <a:spcPct val="90000"/>
              </a:lnSpc>
            </a:pPr>
            <a:r>
              <a:rPr lang="en-US" altLang="en-US" b="1" dirty="0">
                <a:latin typeface="Arial" panose="020B0604020202020204" pitchFamily="34" charset="0"/>
                <a:cs typeface="Arial" panose="020B0604020202020204" pitchFamily="34" charset="0"/>
              </a:rPr>
              <a:t>Sensors must be provided and located throughout supply chain</a:t>
            </a:r>
          </a:p>
          <a:p>
            <a:pPr eaLnBrk="1" hangingPunct="1">
              <a:lnSpc>
                <a:spcPct val="90000"/>
              </a:lnSpc>
            </a:pPr>
            <a:r>
              <a:rPr lang="en-US" altLang="en-US" b="1" dirty="0">
                <a:latin typeface="Arial" panose="020B0604020202020204" pitchFamily="34" charset="0"/>
                <a:cs typeface="Arial" panose="020B0604020202020204" pitchFamily="34" charset="0"/>
              </a:rPr>
              <a:t>Only communicates data programmed in the chip and only those  items that have passed through a location</a:t>
            </a:r>
          </a:p>
          <a:p>
            <a:pPr eaLnBrk="1" hangingPunct="1">
              <a:lnSpc>
                <a:spcPct val="90000"/>
              </a:lnSpc>
            </a:pPr>
            <a:r>
              <a:rPr lang="en-US" altLang="en-US" b="1" dirty="0">
                <a:latin typeface="Arial" panose="020B0604020202020204" pitchFamily="34" charset="0"/>
                <a:cs typeface="Arial" panose="020B0604020202020204" pitchFamily="34" charset="0"/>
              </a:rPr>
              <a:t>Imperfect (Estimated that 20% of tags don’t function properly)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5">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5">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 calcmode="lin" valueType="num">
                                      <p:cBhvr>
                                        <p:cTn id="14" dur="1000" fill="hold"/>
                                        <p:tgtEl>
                                          <p:spTgt spid="5">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5">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5">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 calcmode="lin" valueType="num">
                                      <p:cBhvr>
                                        <p:cTn id="21" dur="1000" fill="hold"/>
                                        <p:tgtEl>
                                          <p:spTgt spid="5">
                                            <p:txEl>
                                              <p:pRg st="2" end="2"/>
                                            </p:txEl>
                                          </p:spTgt>
                                        </p:tgtEl>
                                        <p:attrNameLst>
                                          <p:attrName>ppt_w</p:attrName>
                                        </p:attrNameLst>
                                      </p:cBhvr>
                                      <p:tavLst>
                                        <p:tav tm="0">
                                          <p:val>
                                            <p:strVal val="#ppt_w*0.70"/>
                                          </p:val>
                                        </p:tav>
                                        <p:tav tm="100000">
                                          <p:val>
                                            <p:strVal val="#ppt_w"/>
                                          </p:val>
                                        </p:tav>
                                      </p:tavLst>
                                    </p:anim>
                                    <p:anim calcmode="lin" valueType="num">
                                      <p:cBhvr>
                                        <p:cTn id="22" dur="1000" fill="hold"/>
                                        <p:tgtEl>
                                          <p:spTgt spid="5">
                                            <p:txEl>
                                              <p:pRg st="2" end="2"/>
                                            </p:txEl>
                                          </p:spTgt>
                                        </p:tgtEl>
                                        <p:attrNameLst>
                                          <p:attrName>ppt_h</p:attrName>
                                        </p:attrNameLst>
                                      </p:cBhvr>
                                      <p:tavLst>
                                        <p:tav tm="0">
                                          <p:val>
                                            <p:strVal val="#ppt_h"/>
                                          </p:val>
                                        </p:tav>
                                        <p:tav tm="100000">
                                          <p:val>
                                            <p:strVal val="#ppt_h"/>
                                          </p:val>
                                        </p:tav>
                                      </p:tavLst>
                                    </p:anim>
                                    <p:animEffect transition="in" filter="fade">
                                      <p:cBhvr>
                                        <p:cTn id="23" dur="1000"/>
                                        <p:tgtEl>
                                          <p:spTgt spid="5">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 calcmode="lin" valueType="num">
                                      <p:cBhvr>
                                        <p:cTn id="28" dur="1000" fill="hold"/>
                                        <p:tgtEl>
                                          <p:spTgt spid="5">
                                            <p:txEl>
                                              <p:pRg st="3" end="3"/>
                                            </p:txEl>
                                          </p:spTgt>
                                        </p:tgtEl>
                                        <p:attrNameLst>
                                          <p:attrName>ppt_w</p:attrName>
                                        </p:attrNameLst>
                                      </p:cBhvr>
                                      <p:tavLst>
                                        <p:tav tm="0">
                                          <p:val>
                                            <p:strVal val="#ppt_w*0.70"/>
                                          </p:val>
                                        </p:tav>
                                        <p:tav tm="100000">
                                          <p:val>
                                            <p:strVal val="#ppt_w"/>
                                          </p:val>
                                        </p:tav>
                                      </p:tavLst>
                                    </p:anim>
                                    <p:anim calcmode="lin" valueType="num">
                                      <p:cBhvr>
                                        <p:cTn id="29" dur="1000" fill="hold"/>
                                        <p:tgtEl>
                                          <p:spTgt spid="5">
                                            <p:txEl>
                                              <p:pRg st="3" end="3"/>
                                            </p:txEl>
                                          </p:spTgt>
                                        </p:tgtEl>
                                        <p:attrNameLst>
                                          <p:attrName>ppt_h</p:attrName>
                                        </p:attrNameLst>
                                      </p:cBhvr>
                                      <p:tavLst>
                                        <p:tav tm="0">
                                          <p:val>
                                            <p:strVal val="#ppt_h"/>
                                          </p:val>
                                        </p:tav>
                                        <p:tav tm="100000">
                                          <p:val>
                                            <p:strVal val="#ppt_h"/>
                                          </p:val>
                                        </p:tav>
                                      </p:tavLst>
                                    </p:anim>
                                    <p:animEffect transition="in" filter="fade">
                                      <p:cBhvr>
                                        <p:cTn id="30" dur="10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5C4A8-F013-4154-ACB9-A11129F5A6D0}"/>
              </a:ext>
            </a:extLst>
          </p:cNvPr>
          <p:cNvSpPr>
            <a:spLocks noGrp="1"/>
          </p:cNvSpPr>
          <p:nvPr>
            <p:ph type="title"/>
          </p:nvPr>
        </p:nvSpPr>
        <p:spPr>
          <a:xfrm>
            <a:off x="609600" y="34928"/>
            <a:ext cx="10972800" cy="1143000"/>
          </a:xfrm>
        </p:spPr>
        <p:txBody>
          <a:bodyPr rtlCol="0">
            <a:normAutofit fontScale="90000"/>
          </a:bodyPr>
          <a:lstStyle/>
          <a:p>
            <a:pPr>
              <a:defRPr/>
            </a:pPr>
            <a:r>
              <a:rPr lang="en-US" b="1" dirty="0">
                <a:solidFill>
                  <a:schemeClr val="accent1"/>
                </a:solidFill>
                <a:latin typeface="Arial" panose="020B0604020202020204" pitchFamily="34" charset="0"/>
                <a:cs typeface="Arial" panose="020B0604020202020204" pitchFamily="34" charset="0"/>
              </a:rPr>
              <a:t>What if you have industries in need of more control?</a:t>
            </a:r>
          </a:p>
        </p:txBody>
      </p:sp>
      <p:grpSp>
        <p:nvGrpSpPr>
          <p:cNvPr id="3" name="Group 19">
            <a:extLst>
              <a:ext uri="{FF2B5EF4-FFF2-40B4-BE49-F238E27FC236}">
                <a16:creationId xmlns:a16="http://schemas.microsoft.com/office/drawing/2014/main" id="{63297593-2877-4706-BE38-16E7832651B3}"/>
              </a:ext>
            </a:extLst>
          </p:cNvPr>
          <p:cNvGrpSpPr>
            <a:grpSpLocks/>
          </p:cNvGrpSpPr>
          <p:nvPr/>
        </p:nvGrpSpPr>
        <p:grpSpPr bwMode="auto">
          <a:xfrm>
            <a:off x="4539296" y="1177928"/>
            <a:ext cx="2672221" cy="2608214"/>
            <a:chOff x="3429000" y="1219200"/>
            <a:chExt cx="2688157" cy="2753618"/>
          </a:xfrm>
        </p:grpSpPr>
        <p:pic>
          <p:nvPicPr>
            <p:cNvPr id="28691" name="Picture 3" descr="C:\Program Files\Microsoft Office\MEDIA\CAGCAT10\j0186002.wmf">
              <a:extLst>
                <a:ext uri="{FF2B5EF4-FFF2-40B4-BE49-F238E27FC236}">
                  <a16:creationId xmlns:a16="http://schemas.microsoft.com/office/drawing/2014/main" id="{399F69CC-0425-4F94-8B0F-A73CEEAFDE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9000" y="1219200"/>
              <a:ext cx="1775765" cy="1825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12">
              <a:extLst>
                <a:ext uri="{FF2B5EF4-FFF2-40B4-BE49-F238E27FC236}">
                  <a16:creationId xmlns:a16="http://schemas.microsoft.com/office/drawing/2014/main" id="{D5561020-585F-43D0-96D5-6FA5750D1D49}"/>
                </a:ext>
              </a:extLst>
            </p:cNvPr>
            <p:cNvSpPr/>
            <p:nvPr/>
          </p:nvSpPr>
          <p:spPr>
            <a:xfrm>
              <a:off x="3505200" y="2895600"/>
              <a:ext cx="2611957" cy="1077218"/>
            </a:xfrm>
            <a:prstGeom prst="rect">
              <a:avLst/>
            </a:prstGeom>
            <a:noFill/>
          </p:spPr>
          <p:txBody>
            <a:bodyPr>
              <a:spAutoFit/>
            </a:bodyPr>
            <a:lstStyle/>
            <a:p>
              <a:pPr algn="ctr">
                <a:defRPr/>
              </a:pPr>
              <a:r>
                <a:rPr lang="en-US" sz="32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Clinical Trial</a:t>
              </a:r>
            </a:p>
            <a:p>
              <a:pPr algn="ctr">
                <a:defRPr/>
              </a:pPr>
              <a:r>
                <a:rPr lang="en-US" sz="32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Samples</a:t>
              </a:r>
            </a:p>
          </p:txBody>
        </p:sp>
      </p:grpSp>
      <p:grpSp>
        <p:nvGrpSpPr>
          <p:cNvPr id="4" name="Group 20">
            <a:extLst>
              <a:ext uri="{FF2B5EF4-FFF2-40B4-BE49-F238E27FC236}">
                <a16:creationId xmlns:a16="http://schemas.microsoft.com/office/drawing/2014/main" id="{92AEBDA8-BA24-472C-9356-77B12CF82A69}"/>
              </a:ext>
            </a:extLst>
          </p:cNvPr>
          <p:cNvGrpSpPr>
            <a:grpSpLocks/>
          </p:cNvGrpSpPr>
          <p:nvPr/>
        </p:nvGrpSpPr>
        <p:grpSpPr bwMode="auto">
          <a:xfrm>
            <a:off x="819746" y="1142969"/>
            <a:ext cx="3495712" cy="2676997"/>
            <a:chOff x="0" y="1371600"/>
            <a:chExt cx="3221557" cy="2677702"/>
          </a:xfrm>
        </p:grpSpPr>
        <p:pic>
          <p:nvPicPr>
            <p:cNvPr id="28689" name="Picture 2" descr="C:\Program Files\Microsoft Office\MEDIA\CAGCAT10\j0199755.wmf">
              <a:extLst>
                <a:ext uri="{FF2B5EF4-FFF2-40B4-BE49-F238E27FC236}">
                  <a16:creationId xmlns:a16="http://schemas.microsoft.com/office/drawing/2014/main" id="{AD8749E3-3F3D-4BF4-90C9-739366048E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 y="1371600"/>
              <a:ext cx="1724558" cy="1760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13">
              <a:extLst>
                <a:ext uri="{FF2B5EF4-FFF2-40B4-BE49-F238E27FC236}">
                  <a16:creationId xmlns:a16="http://schemas.microsoft.com/office/drawing/2014/main" id="{77E6DECA-924F-414D-BCE2-D2A041488429}"/>
                </a:ext>
              </a:extLst>
            </p:cNvPr>
            <p:cNvSpPr/>
            <p:nvPr/>
          </p:nvSpPr>
          <p:spPr>
            <a:xfrm>
              <a:off x="0" y="2971800"/>
              <a:ext cx="3221557" cy="1077502"/>
            </a:xfrm>
            <a:prstGeom prst="rect">
              <a:avLst/>
            </a:prstGeom>
            <a:noFill/>
          </p:spPr>
          <p:txBody>
            <a:bodyPr>
              <a:spAutoFit/>
            </a:bodyPr>
            <a:lstStyle/>
            <a:p>
              <a:pPr algn="ctr">
                <a:defRPr/>
              </a:pPr>
              <a:r>
                <a:rPr lang="en-US" sz="32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Pharmaceuticals</a:t>
              </a:r>
            </a:p>
          </p:txBody>
        </p:sp>
      </p:grpSp>
      <p:grpSp>
        <p:nvGrpSpPr>
          <p:cNvPr id="5" name="Group 18">
            <a:extLst>
              <a:ext uri="{FF2B5EF4-FFF2-40B4-BE49-F238E27FC236}">
                <a16:creationId xmlns:a16="http://schemas.microsoft.com/office/drawing/2014/main" id="{67EC548A-D0E2-42A7-B689-A063DA2107BC}"/>
              </a:ext>
            </a:extLst>
          </p:cNvPr>
          <p:cNvGrpSpPr>
            <a:grpSpLocks/>
          </p:cNvGrpSpPr>
          <p:nvPr/>
        </p:nvGrpSpPr>
        <p:grpSpPr bwMode="auto">
          <a:xfrm>
            <a:off x="7446964" y="1143000"/>
            <a:ext cx="3221037" cy="2489200"/>
            <a:chOff x="5922443" y="1143000"/>
            <a:chExt cx="3221557" cy="2489775"/>
          </a:xfrm>
        </p:grpSpPr>
        <p:pic>
          <p:nvPicPr>
            <p:cNvPr id="28687" name="Picture 5" descr="C:\Documents and Settings\Katharine\Local Settings\Temporary Internet Files\Content.IE5\Q173S4X1\MCHM00455_0000[1].wmf">
              <a:extLst>
                <a:ext uri="{FF2B5EF4-FFF2-40B4-BE49-F238E27FC236}">
                  <a16:creationId xmlns:a16="http://schemas.microsoft.com/office/drawing/2014/main" id="{689A84E8-490B-4A0C-AC9B-E11E3A18DC9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00800" y="1143000"/>
              <a:ext cx="2029358" cy="2029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14">
              <a:extLst>
                <a:ext uri="{FF2B5EF4-FFF2-40B4-BE49-F238E27FC236}">
                  <a16:creationId xmlns:a16="http://schemas.microsoft.com/office/drawing/2014/main" id="{A32BD9DA-EB09-4830-806F-50A3CA78F3EF}"/>
                </a:ext>
              </a:extLst>
            </p:cNvPr>
            <p:cNvSpPr/>
            <p:nvPr/>
          </p:nvSpPr>
          <p:spPr>
            <a:xfrm>
              <a:off x="5922443" y="3048000"/>
              <a:ext cx="3221557" cy="584775"/>
            </a:xfrm>
            <a:prstGeom prst="rect">
              <a:avLst/>
            </a:prstGeom>
            <a:noFill/>
          </p:spPr>
          <p:txBody>
            <a:bodyPr>
              <a:spAutoFit/>
            </a:bodyPr>
            <a:lstStyle/>
            <a:p>
              <a:pPr algn="ctr">
                <a:defRPr/>
              </a:pPr>
              <a:r>
                <a:rPr lang="en-US" sz="32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Transplants</a:t>
              </a:r>
            </a:p>
          </p:txBody>
        </p:sp>
      </p:grpSp>
      <p:grpSp>
        <p:nvGrpSpPr>
          <p:cNvPr id="6" name="Group 22">
            <a:extLst>
              <a:ext uri="{FF2B5EF4-FFF2-40B4-BE49-F238E27FC236}">
                <a16:creationId xmlns:a16="http://schemas.microsoft.com/office/drawing/2014/main" id="{8CD467D3-BB35-403C-B358-F9513215766C}"/>
              </a:ext>
            </a:extLst>
          </p:cNvPr>
          <p:cNvGrpSpPr>
            <a:grpSpLocks/>
          </p:cNvGrpSpPr>
          <p:nvPr/>
        </p:nvGrpSpPr>
        <p:grpSpPr bwMode="auto">
          <a:xfrm>
            <a:off x="4607561" y="3898574"/>
            <a:ext cx="2611438" cy="1828830"/>
            <a:chOff x="3657600" y="4038600"/>
            <a:chExt cx="2611957" cy="2022157"/>
          </a:xfrm>
        </p:grpSpPr>
        <p:pic>
          <p:nvPicPr>
            <p:cNvPr id="28685" name="Picture 10" descr="C:\Documents and Settings\Katharine\Local Settings\Temporary Internet Files\Content.IE5\NOLM14JV\MCj04349060000[1].png">
              <a:extLst>
                <a:ext uri="{FF2B5EF4-FFF2-40B4-BE49-F238E27FC236}">
                  <a16:creationId xmlns:a16="http://schemas.microsoft.com/office/drawing/2014/main" id="{C39DF161-62AA-4D2E-AB87-EA53754C251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10000" y="4038600"/>
              <a:ext cx="1828514" cy="1828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Rectangle 15">
              <a:extLst>
                <a:ext uri="{FF2B5EF4-FFF2-40B4-BE49-F238E27FC236}">
                  <a16:creationId xmlns:a16="http://schemas.microsoft.com/office/drawing/2014/main" id="{18024BC5-809A-4087-AA9C-2D5A94AB84EC}"/>
                </a:ext>
              </a:extLst>
            </p:cNvPr>
            <p:cNvSpPr/>
            <p:nvPr/>
          </p:nvSpPr>
          <p:spPr>
            <a:xfrm>
              <a:off x="3657600" y="5475982"/>
              <a:ext cx="2611957" cy="584775"/>
            </a:xfrm>
            <a:prstGeom prst="rect">
              <a:avLst/>
            </a:prstGeom>
            <a:noFill/>
          </p:spPr>
          <p:txBody>
            <a:bodyPr>
              <a:spAutoFit/>
            </a:bodyPr>
            <a:lstStyle/>
            <a:p>
              <a:pPr algn="ctr">
                <a:defRPr/>
              </a:pPr>
              <a:r>
                <a:rPr lang="en-US" sz="32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Biohazards</a:t>
              </a:r>
            </a:p>
          </p:txBody>
        </p:sp>
      </p:grpSp>
      <p:grpSp>
        <p:nvGrpSpPr>
          <p:cNvPr id="7" name="Group 23">
            <a:extLst>
              <a:ext uri="{FF2B5EF4-FFF2-40B4-BE49-F238E27FC236}">
                <a16:creationId xmlns:a16="http://schemas.microsoft.com/office/drawing/2014/main" id="{745C1755-0C85-4EFF-A0C8-880A5CFA88FC}"/>
              </a:ext>
            </a:extLst>
          </p:cNvPr>
          <p:cNvGrpSpPr>
            <a:grpSpLocks/>
          </p:cNvGrpSpPr>
          <p:nvPr/>
        </p:nvGrpSpPr>
        <p:grpSpPr bwMode="auto">
          <a:xfrm>
            <a:off x="1094420" y="3415926"/>
            <a:ext cx="3221038" cy="2251075"/>
            <a:chOff x="152400" y="3886200"/>
            <a:chExt cx="3221557" cy="2250757"/>
          </a:xfrm>
        </p:grpSpPr>
        <p:pic>
          <p:nvPicPr>
            <p:cNvPr id="28683" name="Picture 9" descr="C:\Documents and Settings\Katharine\Local Settings\Temporary Internet Files\Content.IE5\EY0SAPCZ\MCj04347940000[1].png">
              <a:extLst>
                <a:ext uri="{FF2B5EF4-FFF2-40B4-BE49-F238E27FC236}">
                  <a16:creationId xmlns:a16="http://schemas.microsoft.com/office/drawing/2014/main" id="{78D7AD25-A54F-4866-B3A2-9B31E4A7CA3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2000" y="3886200"/>
              <a:ext cx="1828572" cy="1828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Rectangle 16">
              <a:extLst>
                <a:ext uri="{FF2B5EF4-FFF2-40B4-BE49-F238E27FC236}">
                  <a16:creationId xmlns:a16="http://schemas.microsoft.com/office/drawing/2014/main" id="{4D0D4D98-E155-4569-AD1E-FD86F5575F35}"/>
                </a:ext>
              </a:extLst>
            </p:cNvPr>
            <p:cNvSpPr/>
            <p:nvPr/>
          </p:nvSpPr>
          <p:spPr>
            <a:xfrm>
              <a:off x="152400" y="5552182"/>
              <a:ext cx="3221557" cy="584775"/>
            </a:xfrm>
            <a:prstGeom prst="rect">
              <a:avLst/>
            </a:prstGeom>
            <a:noFill/>
          </p:spPr>
          <p:txBody>
            <a:bodyPr>
              <a:spAutoFit/>
            </a:bodyPr>
            <a:lstStyle/>
            <a:p>
              <a:pPr algn="ctr">
                <a:defRPr/>
              </a:pPr>
              <a:r>
                <a:rPr lang="en-US" sz="32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Film or Art</a:t>
              </a:r>
            </a:p>
          </p:txBody>
        </p:sp>
      </p:grpSp>
      <p:grpSp>
        <p:nvGrpSpPr>
          <p:cNvPr id="8" name="Group 21">
            <a:extLst>
              <a:ext uri="{FF2B5EF4-FFF2-40B4-BE49-F238E27FC236}">
                <a16:creationId xmlns:a16="http://schemas.microsoft.com/office/drawing/2014/main" id="{FE7045AC-711D-4635-B443-2969D9BFDF0B}"/>
              </a:ext>
            </a:extLst>
          </p:cNvPr>
          <p:cNvGrpSpPr>
            <a:grpSpLocks/>
          </p:cNvGrpSpPr>
          <p:nvPr/>
        </p:nvGrpSpPr>
        <p:grpSpPr bwMode="auto">
          <a:xfrm>
            <a:off x="7584941" y="3632201"/>
            <a:ext cx="2903138" cy="1920074"/>
            <a:chOff x="6074843" y="3886200"/>
            <a:chExt cx="3221557" cy="2326957"/>
          </a:xfrm>
        </p:grpSpPr>
        <p:pic>
          <p:nvPicPr>
            <p:cNvPr id="28681" name="Picture 7" descr="C:\Documents and Settings\Katharine\Local Settings\Temporary Internet Files\Content.IE5\NCG20V7G\MCj04356780000[1].wmf">
              <a:extLst>
                <a:ext uri="{FF2B5EF4-FFF2-40B4-BE49-F238E27FC236}">
                  <a16:creationId xmlns:a16="http://schemas.microsoft.com/office/drawing/2014/main" id="{E72C7E46-C338-4FE7-8AF6-33B3A70EEE9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77000" y="3886200"/>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Rectangle 17">
              <a:extLst>
                <a:ext uri="{FF2B5EF4-FFF2-40B4-BE49-F238E27FC236}">
                  <a16:creationId xmlns:a16="http://schemas.microsoft.com/office/drawing/2014/main" id="{74DEF7BB-EA11-4F06-9FC8-E754479A3A3C}"/>
                </a:ext>
              </a:extLst>
            </p:cNvPr>
            <p:cNvSpPr/>
            <p:nvPr/>
          </p:nvSpPr>
          <p:spPr>
            <a:xfrm>
              <a:off x="6074843" y="5628382"/>
              <a:ext cx="3221557" cy="584775"/>
            </a:xfrm>
            <a:prstGeom prst="rect">
              <a:avLst/>
            </a:prstGeom>
            <a:noFill/>
          </p:spPr>
          <p:txBody>
            <a:bodyPr>
              <a:spAutoFit/>
            </a:bodyPr>
            <a:lstStyle/>
            <a:p>
              <a:pPr algn="ctr">
                <a:defRPr/>
              </a:pPr>
              <a:r>
                <a:rPr lang="en-US" sz="32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Military</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heckerboard(across)">
                                      <p:cBhvr>
                                        <p:cTn id="12" dur="500"/>
                                        <p:tgtEl>
                                          <p:spTgt spid="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heckerboard(across)">
                                      <p:cBhvr>
                                        <p:cTn id="17" dur="500"/>
                                        <p:tgtEl>
                                          <p:spTgt spid="5"/>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checkerboard(across)">
                                      <p:cBhvr>
                                        <p:cTn id="22" dur="500"/>
                                        <p:tgtEl>
                                          <p:spTgt spid="7"/>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5" presetClass="entr" presetSubtype="1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checkerboard(across)">
                                      <p:cBhvr>
                                        <p:cTn id="27" dur="500"/>
                                        <p:tgtEl>
                                          <p:spTgt spid="6"/>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5" presetClass="entr" presetSubtype="1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checkerboard(across)">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7F088-5844-4DD1-82BC-65AA74EEDBED}"/>
              </a:ext>
            </a:extLst>
          </p:cNvPr>
          <p:cNvSpPr>
            <a:spLocks noGrp="1"/>
          </p:cNvSpPr>
          <p:nvPr>
            <p:ph type="title"/>
          </p:nvPr>
        </p:nvSpPr>
        <p:spPr>
          <a:xfrm>
            <a:off x="609600" y="38100"/>
            <a:ext cx="10972800" cy="814307"/>
          </a:xfrm>
        </p:spPr>
        <p:txBody>
          <a:bodyPr rtlCol="0">
            <a:normAutofit fontScale="90000"/>
          </a:bodyPr>
          <a:lstStyle/>
          <a:p>
            <a:pPr>
              <a:defRPr/>
            </a:pPr>
            <a:r>
              <a:rPr lang="en-US" b="1" dirty="0">
                <a:solidFill>
                  <a:schemeClr val="accent1"/>
                </a:solidFill>
                <a:latin typeface="Arial" panose="020B0604020202020204" pitchFamily="34" charset="0"/>
                <a:cs typeface="Arial" panose="020B0604020202020204" pitchFamily="34" charset="0"/>
              </a:rPr>
              <a:t>Tracking every aspect of logistics journey…</a:t>
            </a:r>
          </a:p>
        </p:txBody>
      </p:sp>
      <p:sp>
        <p:nvSpPr>
          <p:cNvPr id="3" name="Content Placeholder 2">
            <a:extLst>
              <a:ext uri="{FF2B5EF4-FFF2-40B4-BE49-F238E27FC236}">
                <a16:creationId xmlns:a16="http://schemas.microsoft.com/office/drawing/2014/main" id="{29F32BFF-2180-408E-813F-6C68C33846B4}"/>
              </a:ext>
            </a:extLst>
          </p:cNvPr>
          <p:cNvSpPr>
            <a:spLocks noGrp="1"/>
          </p:cNvSpPr>
          <p:nvPr>
            <p:ph idx="1"/>
          </p:nvPr>
        </p:nvSpPr>
        <p:spPr>
          <a:xfrm>
            <a:off x="1990725" y="852407"/>
            <a:ext cx="8229600" cy="2157493"/>
          </a:xfrm>
        </p:spPr>
        <p:txBody>
          <a:bodyPr rtlCol="0">
            <a:normAutofit fontScale="85000" lnSpcReduction="20000"/>
          </a:bodyPr>
          <a:lstStyle/>
          <a:p>
            <a:pPr>
              <a:defRPr/>
            </a:pPr>
            <a:r>
              <a:rPr lang="en-US" b="1" dirty="0">
                <a:latin typeface="Arial" panose="020B0604020202020204" pitchFamily="34" charset="0"/>
                <a:cs typeface="Arial" panose="020B0604020202020204" pitchFamily="34" charset="0"/>
              </a:rPr>
              <a:t>Location</a:t>
            </a:r>
          </a:p>
          <a:p>
            <a:pPr>
              <a:defRPr/>
            </a:pPr>
            <a:r>
              <a:rPr lang="en-US" b="1" dirty="0">
                <a:latin typeface="Arial" panose="020B0604020202020204" pitchFamily="34" charset="0"/>
                <a:cs typeface="Arial" panose="020B0604020202020204" pitchFamily="34" charset="0"/>
              </a:rPr>
              <a:t>Temperature</a:t>
            </a:r>
          </a:p>
          <a:p>
            <a:pPr>
              <a:defRPr/>
            </a:pPr>
            <a:r>
              <a:rPr lang="en-US" b="1" dirty="0">
                <a:latin typeface="Arial" panose="020B0604020202020204" pitchFamily="34" charset="0"/>
                <a:cs typeface="Arial" panose="020B0604020202020204" pitchFamily="34" charset="0"/>
              </a:rPr>
              <a:t>Light</a:t>
            </a:r>
          </a:p>
          <a:p>
            <a:pPr>
              <a:defRPr/>
            </a:pPr>
            <a:r>
              <a:rPr lang="en-US" b="1" dirty="0">
                <a:latin typeface="Arial" panose="020B0604020202020204" pitchFamily="34" charset="0"/>
                <a:cs typeface="Arial" panose="020B0604020202020204" pitchFamily="34" charset="0"/>
              </a:rPr>
              <a:t>Security</a:t>
            </a:r>
          </a:p>
          <a:p>
            <a:pPr>
              <a:defRPr/>
            </a:pPr>
            <a:r>
              <a:rPr lang="en-US" b="1" dirty="0">
                <a:latin typeface="Arial" panose="020B0604020202020204" pitchFamily="34" charset="0"/>
                <a:cs typeface="Arial" panose="020B0604020202020204" pitchFamily="34" charset="0"/>
              </a:rPr>
              <a:t>Chain of custody</a:t>
            </a:r>
          </a:p>
          <a:p>
            <a:pPr>
              <a:defRPr/>
            </a:pPr>
            <a:endParaRPr lang="en-US" dirty="0"/>
          </a:p>
        </p:txBody>
      </p:sp>
      <p:pic>
        <p:nvPicPr>
          <p:cNvPr id="3074" name="Picture 2" descr="http://www.senseaware.com/SA/images/SenseAware_logo.jpg">
            <a:hlinkClick r:id="rId3"/>
            <a:extLst>
              <a:ext uri="{FF2B5EF4-FFF2-40B4-BE49-F238E27FC236}">
                <a16:creationId xmlns:a16="http://schemas.microsoft.com/office/drawing/2014/main" id="{E5CBDDFF-1FB5-42B1-81DA-EC15838BE1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55397" y="990600"/>
            <a:ext cx="4144963"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6" name="Picture 4" descr="http://www.senseaware.com/SA/images/image_service_overview.jpg">
            <a:extLst>
              <a:ext uri="{FF2B5EF4-FFF2-40B4-BE49-F238E27FC236}">
                <a16:creationId xmlns:a16="http://schemas.microsoft.com/office/drawing/2014/main" id="{FCD2187E-520D-4CA7-9B59-FE685FF82ABB}"/>
              </a:ext>
            </a:extLst>
          </p:cNvPr>
          <p:cNvPicPr>
            <a:picLocks noChangeAspect="1" noChangeArrowheads="1"/>
          </p:cNvPicPr>
          <p:nvPr/>
        </p:nvPicPr>
        <p:blipFill>
          <a:blip r:embed="rId5"/>
          <a:srcRect/>
          <a:stretch>
            <a:fillRect/>
          </a:stretch>
        </p:blipFill>
        <p:spPr bwMode="auto">
          <a:xfrm>
            <a:off x="1752600" y="3262392"/>
            <a:ext cx="8705850" cy="2347993"/>
          </a:xfrm>
          <a:prstGeom prst="rect">
            <a:avLst/>
          </a:prstGeom>
          <a:noFill/>
          <a:ln>
            <a:solidFill>
              <a:schemeClr val="accent1">
                <a:lumMod val="60000"/>
                <a:lumOff val="40000"/>
              </a:schemeClr>
            </a:solidFill>
          </a:ln>
        </p:spPr>
      </p:pic>
      <p:pic>
        <p:nvPicPr>
          <p:cNvPr id="3078" name="Picture 6" descr="FedEx Corporation, your single source for time-sensitive and time-deferred package, document, and freight transportation services internationally.">
            <a:hlinkClick r:id="rId6"/>
            <a:extLst>
              <a:ext uri="{FF2B5EF4-FFF2-40B4-BE49-F238E27FC236}">
                <a16:creationId xmlns:a16="http://schemas.microsoft.com/office/drawing/2014/main" id="{C4314647-1F20-444D-A842-4C8CEDD4C84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r="33659" b="25581"/>
          <a:stretch>
            <a:fillRect/>
          </a:stretch>
        </p:blipFill>
        <p:spPr bwMode="auto">
          <a:xfrm>
            <a:off x="6633410" y="1773910"/>
            <a:ext cx="226695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0"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wedge">
                                      <p:cBhvr>
                                        <p:cTn id="7" dur="2000"/>
                                        <p:tgtEl>
                                          <p:spTgt spid="3074"/>
                                        </p:tgtEl>
                                      </p:cBhvr>
                                    </p:animEffect>
                                  </p:childTnLst>
                                </p:cTn>
                              </p:par>
                              <p:par>
                                <p:cTn id="8" presetID="20" presetClass="entr" presetSubtype="0" fill="hold" nodeType="withEffect">
                                  <p:stCondLst>
                                    <p:cond delay="0"/>
                                  </p:stCondLst>
                                  <p:childTnLst>
                                    <p:set>
                                      <p:cBhvr>
                                        <p:cTn id="9" dur="1" fill="hold">
                                          <p:stCondLst>
                                            <p:cond delay="0"/>
                                          </p:stCondLst>
                                        </p:cTn>
                                        <p:tgtEl>
                                          <p:spTgt spid="3078"/>
                                        </p:tgtEl>
                                        <p:attrNameLst>
                                          <p:attrName>style.visibility</p:attrName>
                                        </p:attrNameLst>
                                      </p:cBhvr>
                                      <p:to>
                                        <p:strVal val="visible"/>
                                      </p:to>
                                    </p:set>
                                    <p:animEffect transition="in" filter="wedge">
                                      <p:cBhvr>
                                        <p:cTn id="10" dur="2000"/>
                                        <p:tgtEl>
                                          <p:spTgt spid="3078"/>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5" presetClass="entr" presetSubtype="10" fill="hold" nodeType="clickEffect">
                                  <p:stCondLst>
                                    <p:cond delay="0"/>
                                  </p:stCondLst>
                                  <p:childTnLst>
                                    <p:set>
                                      <p:cBhvr>
                                        <p:cTn id="14" dur="1" fill="hold">
                                          <p:stCondLst>
                                            <p:cond delay="0"/>
                                          </p:stCondLst>
                                        </p:cTn>
                                        <p:tgtEl>
                                          <p:spTgt spid="3076"/>
                                        </p:tgtEl>
                                        <p:attrNameLst>
                                          <p:attrName>style.visibility</p:attrName>
                                        </p:attrNameLst>
                                      </p:cBhvr>
                                      <p:to>
                                        <p:strVal val="visible"/>
                                      </p:to>
                                    </p:set>
                                    <p:animEffect transition="in" filter="checkerboard(across)">
                                      <p:cBhvr>
                                        <p:cTn id="15" dur="500"/>
                                        <p:tgtEl>
                                          <p:spTgt spid="30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0">
            <a:extLst>
              <a:ext uri="{FF2B5EF4-FFF2-40B4-BE49-F238E27FC236}">
                <a16:creationId xmlns:a16="http://schemas.microsoft.com/office/drawing/2014/main" id="{C7381719-9540-43CA-9ACB-83E3F5642030}"/>
              </a:ext>
            </a:extLst>
          </p:cNvPr>
          <p:cNvSpPr>
            <a:spLocks noGrp="1"/>
          </p:cNvSpPr>
          <p:nvPr>
            <p:ph type="title"/>
          </p:nvPr>
        </p:nvSpPr>
        <p:spPr>
          <a:xfrm>
            <a:off x="3875" y="76200"/>
            <a:ext cx="11458414" cy="1143000"/>
          </a:xfrm>
        </p:spPr>
        <p:txBody>
          <a:bodyPr>
            <a:noAutofit/>
          </a:bodyPr>
          <a:lstStyle/>
          <a:p>
            <a:pPr eaLnBrk="1" hangingPunct="1"/>
            <a:r>
              <a:rPr lang="en-US" altLang="en-US" sz="4000" b="1" dirty="0">
                <a:solidFill>
                  <a:schemeClr val="accent1"/>
                </a:solidFill>
                <a:latin typeface="Arial" panose="020B0604020202020204" pitchFamily="34" charset="0"/>
                <a:cs typeface="Arial" panose="020B0604020202020204" pitchFamily="34" charset="0"/>
              </a:rPr>
              <a:t>Types of Logistics Information Management Systems</a:t>
            </a:r>
          </a:p>
        </p:txBody>
      </p:sp>
      <p:graphicFrame>
        <p:nvGraphicFramePr>
          <p:cNvPr id="14" name="Diagram 13">
            <a:extLst>
              <a:ext uri="{FF2B5EF4-FFF2-40B4-BE49-F238E27FC236}">
                <a16:creationId xmlns:a16="http://schemas.microsoft.com/office/drawing/2014/main" id="{C3E70F95-7C2A-44BE-95F7-0F89A9DCAE0A}"/>
              </a:ext>
            </a:extLst>
          </p:cNvPr>
          <p:cNvGraphicFramePr/>
          <p:nvPr>
            <p:extLst>
              <p:ext uri="{D42A27DB-BD31-4B8C-83A1-F6EECF244321}">
                <p14:modId xmlns:p14="http://schemas.microsoft.com/office/powerpoint/2010/main" val="2834948417"/>
              </p:ext>
            </p:extLst>
          </p:nvPr>
        </p:nvGraphicFramePr>
        <p:xfrm>
          <a:off x="-1104901" y="723900"/>
          <a:ext cx="8763000" cy="5257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 name="Group 22">
            <a:extLst>
              <a:ext uri="{FF2B5EF4-FFF2-40B4-BE49-F238E27FC236}">
                <a16:creationId xmlns:a16="http://schemas.microsoft.com/office/drawing/2014/main" id="{87C7C7D2-729A-4803-A75A-716E01F2920A}"/>
              </a:ext>
            </a:extLst>
          </p:cNvPr>
          <p:cNvGrpSpPr>
            <a:grpSpLocks/>
          </p:cNvGrpSpPr>
          <p:nvPr/>
        </p:nvGrpSpPr>
        <p:grpSpPr bwMode="auto">
          <a:xfrm>
            <a:off x="5452499" y="2789560"/>
            <a:ext cx="2205599" cy="1262063"/>
            <a:chOff x="5486400" y="3505200"/>
            <a:chExt cx="1752600" cy="1262628"/>
          </a:xfrm>
        </p:grpSpPr>
        <p:cxnSp>
          <p:nvCxnSpPr>
            <p:cNvPr id="18" name="Straight Arrow Connector 17">
              <a:extLst>
                <a:ext uri="{FF2B5EF4-FFF2-40B4-BE49-F238E27FC236}">
                  <a16:creationId xmlns:a16="http://schemas.microsoft.com/office/drawing/2014/main" id="{DA0DBE29-B718-4C4A-B8F5-17479110FC2B}"/>
                </a:ext>
              </a:extLst>
            </p:cNvPr>
            <p:cNvCxnSpPr/>
            <p:nvPr/>
          </p:nvCxnSpPr>
          <p:spPr>
            <a:xfrm rot="10800000" flipV="1">
              <a:off x="5943600" y="4191307"/>
              <a:ext cx="1219200" cy="576521"/>
            </a:xfrm>
            <a:prstGeom prst="straightConnector1">
              <a:avLst/>
            </a:prstGeom>
            <a:ln w="57150">
              <a:solidFill>
                <a:schemeClr val="accent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29668DA6-F86F-4D15-81CB-71854E0F00B0}"/>
                </a:ext>
              </a:extLst>
            </p:cNvPr>
            <p:cNvCxnSpPr/>
            <p:nvPr/>
          </p:nvCxnSpPr>
          <p:spPr>
            <a:xfrm rot="10800000">
              <a:off x="5486400" y="3505200"/>
              <a:ext cx="1752600" cy="686107"/>
            </a:xfrm>
            <a:prstGeom prst="straightConnector1">
              <a:avLst/>
            </a:prstGeom>
            <a:ln w="57150">
              <a:solidFill>
                <a:schemeClr val="accent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grpSp>
      <p:cxnSp>
        <p:nvCxnSpPr>
          <p:cNvPr id="10" name="Straight Arrow Connector 9">
            <a:extLst>
              <a:ext uri="{FF2B5EF4-FFF2-40B4-BE49-F238E27FC236}">
                <a16:creationId xmlns:a16="http://schemas.microsoft.com/office/drawing/2014/main" id="{23AFBD59-49A3-4514-AFA5-2D579122E70B}"/>
              </a:ext>
            </a:extLst>
          </p:cNvPr>
          <p:cNvCxnSpPr>
            <a:cxnSpLocks/>
          </p:cNvCxnSpPr>
          <p:nvPr/>
        </p:nvCxnSpPr>
        <p:spPr>
          <a:xfrm flipH="1" flipV="1">
            <a:off x="1676400" y="2747841"/>
            <a:ext cx="5885803" cy="727519"/>
          </a:xfrm>
          <a:prstGeom prst="straightConnector1">
            <a:avLst/>
          </a:prstGeom>
          <a:ln w="57150">
            <a:solidFill>
              <a:schemeClr val="accent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78B8DC57-E996-4E9F-96B2-AC1DDE97D517}"/>
              </a:ext>
            </a:extLst>
          </p:cNvPr>
          <p:cNvCxnSpPr>
            <a:cxnSpLocks/>
          </p:cNvCxnSpPr>
          <p:nvPr/>
        </p:nvCxnSpPr>
        <p:spPr>
          <a:xfrm flipH="1">
            <a:off x="2917557" y="3054064"/>
            <a:ext cx="1697710" cy="1981200"/>
          </a:xfrm>
          <a:prstGeom prst="straightConnector1">
            <a:avLst/>
          </a:prstGeom>
          <a:ln w="57150">
            <a:solidFill>
              <a:schemeClr val="accent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BB01B7EC-75A1-4B9F-B54B-487C390FE56B}"/>
              </a:ext>
            </a:extLst>
          </p:cNvPr>
          <p:cNvSpPr txBox="1"/>
          <p:nvPr/>
        </p:nvSpPr>
        <p:spPr>
          <a:xfrm>
            <a:off x="7586099" y="2208761"/>
            <a:ext cx="1905000" cy="1816100"/>
          </a:xfrm>
          <a:prstGeom prst="rect">
            <a:avLst/>
          </a:prstGeom>
          <a:noFill/>
        </p:spPr>
        <p:txBody>
          <a:bodyPr>
            <a:spAutoFit/>
          </a:bodyPr>
          <a:lstStyle/>
          <a:p>
            <a:pPr>
              <a:defRPr/>
            </a:pPr>
            <a:r>
              <a:rPr lang="en-US" sz="2800" b="1" dirty="0">
                <a:latin typeface="Arial" panose="020B0604020202020204" pitchFamily="34" charset="0"/>
                <a:cs typeface="Arial" panose="020B0604020202020204" pitchFamily="34" charset="0"/>
              </a:rPr>
              <a:t>A real solution enables several</a:t>
            </a:r>
          </a:p>
        </p:txBody>
      </p:sp>
      <p:sp>
        <p:nvSpPr>
          <p:cNvPr id="47115" name="Line 11">
            <a:extLst>
              <a:ext uri="{FF2B5EF4-FFF2-40B4-BE49-F238E27FC236}">
                <a16:creationId xmlns:a16="http://schemas.microsoft.com/office/drawing/2014/main" id="{B186D642-7476-47C4-9239-E8E7B26E212B}"/>
              </a:ext>
            </a:extLst>
          </p:cNvPr>
          <p:cNvSpPr>
            <a:spLocks noChangeShapeType="1"/>
          </p:cNvSpPr>
          <p:nvPr/>
        </p:nvSpPr>
        <p:spPr bwMode="auto">
          <a:xfrm flipH="1">
            <a:off x="1828800" y="3054064"/>
            <a:ext cx="2046745" cy="1095992"/>
          </a:xfrm>
          <a:prstGeom prst="line">
            <a:avLst/>
          </a:prstGeom>
          <a:noFill/>
          <a:ln w="57150">
            <a:solidFill>
              <a:srgbClr val="47FF47"/>
            </a:solidFill>
            <a:round/>
            <a:headEnd/>
            <a:tailEnd type="arrow" w="med" len="med"/>
          </a:ln>
          <a:extLst>
            <a:ext uri="{909E8E84-426E-40DD-AFC4-6F175D3DCCD1}">
              <a14:hiddenFill xmlns:a14="http://schemas.microsoft.com/office/drawing/2010/main">
                <a:noFill/>
              </a14:hiddenFill>
            </a:ext>
          </a:extLst>
        </p:spPr>
        <p:txBody>
          <a:bodyPr/>
          <a:lstStyle/>
          <a:p>
            <a:endParaRPr lang="en-US"/>
          </a:p>
        </p:txBody>
      </p:sp>
      <p:sp>
        <p:nvSpPr>
          <p:cNvPr id="47116" name="Line 12">
            <a:extLst>
              <a:ext uri="{FF2B5EF4-FFF2-40B4-BE49-F238E27FC236}">
                <a16:creationId xmlns:a16="http://schemas.microsoft.com/office/drawing/2014/main" id="{FA41CE14-7569-49E6-97A1-FC03E8EA1BBE}"/>
              </a:ext>
            </a:extLst>
          </p:cNvPr>
          <p:cNvSpPr>
            <a:spLocks noChangeShapeType="1"/>
          </p:cNvSpPr>
          <p:nvPr/>
        </p:nvSpPr>
        <p:spPr bwMode="auto">
          <a:xfrm flipH="1" flipV="1">
            <a:off x="2917554" y="1604838"/>
            <a:ext cx="957990" cy="1449225"/>
          </a:xfrm>
          <a:prstGeom prst="line">
            <a:avLst/>
          </a:prstGeom>
          <a:noFill/>
          <a:ln w="57150">
            <a:solidFill>
              <a:srgbClr val="47FF47"/>
            </a:solidFill>
            <a:round/>
            <a:headEnd/>
            <a:tailEnd type="arrow" w="med" len="med"/>
          </a:ln>
          <a:extLst>
            <a:ext uri="{909E8E84-426E-40DD-AFC4-6F175D3DCCD1}">
              <a14:hiddenFill xmlns:a14="http://schemas.microsoft.com/office/drawing/2010/main">
                <a:noFill/>
              </a14:hiddenFill>
            </a:ext>
          </a:extLst>
        </p:spPr>
        <p:txBody>
          <a:bodyPr/>
          <a:lstStyle/>
          <a:p>
            <a:endParaRPr lang="en-US"/>
          </a:p>
        </p:txBody>
      </p:sp>
      <p:sp>
        <p:nvSpPr>
          <p:cNvPr id="2" name="TextBox 21">
            <a:extLst>
              <a:ext uri="{FF2B5EF4-FFF2-40B4-BE49-F238E27FC236}">
                <a16:creationId xmlns:a16="http://schemas.microsoft.com/office/drawing/2014/main" id="{28D0E177-A050-4EBD-996D-BC2059138CB0}"/>
              </a:ext>
            </a:extLst>
          </p:cNvPr>
          <p:cNvSpPr txBox="1">
            <a:spLocks noChangeArrowheads="1"/>
          </p:cNvSpPr>
          <p:nvPr/>
        </p:nvSpPr>
        <p:spPr bwMode="auto">
          <a:xfrm>
            <a:off x="7433211" y="4024861"/>
            <a:ext cx="2377215"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800" b="1" dirty="0">
                <a:cs typeface="Arial" panose="020B0604020202020204" pitchFamily="34" charset="0"/>
              </a:rPr>
              <a:t>or can potentially integrate all</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p:cTn id="7" dur="1000" fill="hold"/>
                                        <p:tgtEl>
                                          <p:spTgt spid="22"/>
                                        </p:tgtEl>
                                        <p:attrNameLst>
                                          <p:attrName>ppt_w</p:attrName>
                                        </p:attrNameLst>
                                      </p:cBhvr>
                                      <p:tavLst>
                                        <p:tav tm="0">
                                          <p:val>
                                            <p:strVal val="#ppt_w*0.70"/>
                                          </p:val>
                                        </p:tav>
                                        <p:tav tm="100000">
                                          <p:val>
                                            <p:strVal val="#ppt_w"/>
                                          </p:val>
                                        </p:tav>
                                      </p:tavLst>
                                    </p:anim>
                                    <p:anim calcmode="lin" valueType="num">
                                      <p:cBhvr>
                                        <p:cTn id="8" dur="1000" fill="hold"/>
                                        <p:tgtEl>
                                          <p:spTgt spid="22"/>
                                        </p:tgtEl>
                                        <p:attrNameLst>
                                          <p:attrName>ppt_h</p:attrName>
                                        </p:attrNameLst>
                                      </p:cBhvr>
                                      <p:tavLst>
                                        <p:tav tm="0">
                                          <p:val>
                                            <p:strVal val="#ppt_h"/>
                                          </p:val>
                                        </p:tav>
                                        <p:tav tm="100000">
                                          <p:val>
                                            <p:strVal val="#ppt_h"/>
                                          </p:val>
                                        </p:tav>
                                      </p:tavLst>
                                    </p:anim>
                                    <p:animEffect transition="in" filter="fade">
                                      <p:cBhvr>
                                        <p:cTn id="9" dur="1000"/>
                                        <p:tgtEl>
                                          <p:spTgt spid="22"/>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1000" fill="hold"/>
                                        <p:tgtEl>
                                          <p:spTgt spid="3"/>
                                        </p:tgtEl>
                                        <p:attrNameLst>
                                          <p:attrName>ppt_w</p:attrName>
                                        </p:attrNameLst>
                                      </p:cBhvr>
                                      <p:tavLst>
                                        <p:tav tm="0">
                                          <p:val>
                                            <p:strVal val="#ppt_w*0.70"/>
                                          </p:val>
                                        </p:tav>
                                        <p:tav tm="100000">
                                          <p:val>
                                            <p:strVal val="#ppt_w"/>
                                          </p:val>
                                        </p:tav>
                                      </p:tavLst>
                                    </p:anim>
                                    <p:anim calcmode="lin" valueType="num">
                                      <p:cBhvr>
                                        <p:cTn id="15" dur="1000" fill="hold"/>
                                        <p:tgtEl>
                                          <p:spTgt spid="3"/>
                                        </p:tgtEl>
                                        <p:attrNameLst>
                                          <p:attrName>ppt_h</p:attrName>
                                        </p:attrNameLst>
                                      </p:cBhvr>
                                      <p:tavLst>
                                        <p:tav tm="0">
                                          <p:val>
                                            <p:strVal val="#ppt_h"/>
                                          </p:val>
                                        </p:tav>
                                        <p:tav tm="100000">
                                          <p:val>
                                            <p:strVal val="#ppt_h"/>
                                          </p:val>
                                        </p:tav>
                                      </p:tavLst>
                                    </p:anim>
                                    <p:animEffect transition="in" filter="fade">
                                      <p:cBhvr>
                                        <p:cTn id="16" dur="1000"/>
                                        <p:tgtEl>
                                          <p:spTgt spid="3"/>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p:cTn id="21" dur="1000" fill="hold"/>
                                        <p:tgtEl>
                                          <p:spTgt spid="10"/>
                                        </p:tgtEl>
                                        <p:attrNameLst>
                                          <p:attrName>ppt_w</p:attrName>
                                        </p:attrNameLst>
                                      </p:cBhvr>
                                      <p:tavLst>
                                        <p:tav tm="0">
                                          <p:val>
                                            <p:strVal val="#ppt_w*0.70"/>
                                          </p:val>
                                        </p:tav>
                                        <p:tav tm="100000">
                                          <p:val>
                                            <p:strVal val="#ppt_w"/>
                                          </p:val>
                                        </p:tav>
                                      </p:tavLst>
                                    </p:anim>
                                    <p:anim calcmode="lin" valueType="num">
                                      <p:cBhvr>
                                        <p:cTn id="22" dur="1000" fill="hold"/>
                                        <p:tgtEl>
                                          <p:spTgt spid="10"/>
                                        </p:tgtEl>
                                        <p:attrNameLst>
                                          <p:attrName>ppt_h</p:attrName>
                                        </p:attrNameLst>
                                      </p:cBhvr>
                                      <p:tavLst>
                                        <p:tav tm="0">
                                          <p:val>
                                            <p:strVal val="#ppt_h"/>
                                          </p:val>
                                        </p:tav>
                                        <p:tav tm="100000">
                                          <p:val>
                                            <p:strVal val="#ppt_h"/>
                                          </p:val>
                                        </p:tav>
                                      </p:tavLst>
                                    </p:anim>
                                    <p:animEffect transition="in" filter="fade">
                                      <p:cBhvr>
                                        <p:cTn id="23" dur="1000"/>
                                        <p:tgtEl>
                                          <p:spTgt spid="10"/>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5" presetClass="entr" presetSubtype="0" fill="hold" nodeType="clickEffect">
                                  <p:stCondLst>
                                    <p:cond delay="0"/>
                                  </p:stCondLst>
                                  <p:childTnLst>
                                    <p:set>
                                      <p:cBhvr>
                                        <p:cTn id="27" dur="1" fill="hold">
                                          <p:stCondLst>
                                            <p:cond delay="0"/>
                                          </p:stCondLst>
                                        </p:cTn>
                                        <p:tgtEl>
                                          <p:spTgt spid="13"/>
                                        </p:tgtEl>
                                        <p:attrNameLst>
                                          <p:attrName>style.visibility</p:attrName>
                                        </p:attrNameLst>
                                      </p:cBhvr>
                                      <p:to>
                                        <p:strVal val="visible"/>
                                      </p:to>
                                    </p:set>
                                    <p:anim calcmode="lin" valueType="num">
                                      <p:cBhvr>
                                        <p:cTn id="28" dur="1000" fill="hold"/>
                                        <p:tgtEl>
                                          <p:spTgt spid="13"/>
                                        </p:tgtEl>
                                        <p:attrNameLst>
                                          <p:attrName>ppt_w</p:attrName>
                                        </p:attrNameLst>
                                      </p:cBhvr>
                                      <p:tavLst>
                                        <p:tav tm="0">
                                          <p:val>
                                            <p:strVal val="#ppt_w*0.70"/>
                                          </p:val>
                                        </p:tav>
                                        <p:tav tm="100000">
                                          <p:val>
                                            <p:strVal val="#ppt_w"/>
                                          </p:val>
                                        </p:tav>
                                      </p:tavLst>
                                    </p:anim>
                                    <p:anim calcmode="lin" valueType="num">
                                      <p:cBhvr>
                                        <p:cTn id="29" dur="1000" fill="hold"/>
                                        <p:tgtEl>
                                          <p:spTgt spid="13"/>
                                        </p:tgtEl>
                                        <p:attrNameLst>
                                          <p:attrName>ppt_h</p:attrName>
                                        </p:attrNameLst>
                                      </p:cBhvr>
                                      <p:tavLst>
                                        <p:tav tm="0">
                                          <p:val>
                                            <p:strVal val="#ppt_h"/>
                                          </p:val>
                                        </p:tav>
                                        <p:tav tm="100000">
                                          <p:val>
                                            <p:strVal val="#ppt_h"/>
                                          </p:val>
                                        </p:tav>
                                      </p:tavLst>
                                    </p:anim>
                                    <p:animEffect transition="in" filter="fade">
                                      <p:cBhvr>
                                        <p:cTn id="30" dur="1000"/>
                                        <p:tgtEl>
                                          <p:spTgt spid="13"/>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55" presetClass="entr" presetSubtype="0" fill="hold" nodeType="clickEffect">
                                  <p:stCondLst>
                                    <p:cond delay="0"/>
                                  </p:stCondLst>
                                  <p:childTnLst>
                                    <p:set>
                                      <p:cBhvr>
                                        <p:cTn id="34" dur="1" fill="hold">
                                          <p:stCondLst>
                                            <p:cond delay="0"/>
                                          </p:stCondLst>
                                        </p:cTn>
                                        <p:tgtEl>
                                          <p:spTgt spid="47115"/>
                                        </p:tgtEl>
                                        <p:attrNameLst>
                                          <p:attrName>style.visibility</p:attrName>
                                        </p:attrNameLst>
                                      </p:cBhvr>
                                      <p:to>
                                        <p:strVal val="visible"/>
                                      </p:to>
                                    </p:set>
                                    <p:anim calcmode="lin" valueType="num">
                                      <p:cBhvr>
                                        <p:cTn id="35" dur="1000" fill="hold"/>
                                        <p:tgtEl>
                                          <p:spTgt spid="47115"/>
                                        </p:tgtEl>
                                        <p:attrNameLst>
                                          <p:attrName>ppt_w</p:attrName>
                                        </p:attrNameLst>
                                      </p:cBhvr>
                                      <p:tavLst>
                                        <p:tav tm="0">
                                          <p:val>
                                            <p:strVal val="#ppt_w*0.70"/>
                                          </p:val>
                                        </p:tav>
                                        <p:tav tm="100000">
                                          <p:val>
                                            <p:strVal val="#ppt_w"/>
                                          </p:val>
                                        </p:tav>
                                      </p:tavLst>
                                    </p:anim>
                                    <p:anim calcmode="lin" valueType="num">
                                      <p:cBhvr>
                                        <p:cTn id="36" dur="1000" fill="hold"/>
                                        <p:tgtEl>
                                          <p:spTgt spid="47115"/>
                                        </p:tgtEl>
                                        <p:attrNameLst>
                                          <p:attrName>ppt_h</p:attrName>
                                        </p:attrNameLst>
                                      </p:cBhvr>
                                      <p:tavLst>
                                        <p:tav tm="0">
                                          <p:val>
                                            <p:strVal val="#ppt_h"/>
                                          </p:val>
                                        </p:tav>
                                        <p:tav tm="100000">
                                          <p:val>
                                            <p:strVal val="#ppt_h"/>
                                          </p:val>
                                        </p:tav>
                                      </p:tavLst>
                                    </p:anim>
                                    <p:animEffect transition="in" filter="fade">
                                      <p:cBhvr>
                                        <p:cTn id="37" dur="1000"/>
                                        <p:tgtEl>
                                          <p:spTgt spid="47115"/>
                                        </p:tgtEl>
                                      </p:cBhvr>
                                    </p:animEffect>
                                  </p:childTnLst>
                                </p:cTn>
                              </p:par>
                              <p:par>
                                <p:cTn id="38" presetID="55" presetClass="entr" presetSubtype="0" fill="hold" grpId="0" nodeType="withEffect">
                                  <p:stCondLst>
                                    <p:cond delay="0"/>
                                  </p:stCondLst>
                                  <p:childTnLst>
                                    <p:set>
                                      <p:cBhvr>
                                        <p:cTn id="39" dur="1" fill="hold">
                                          <p:stCondLst>
                                            <p:cond delay="0"/>
                                          </p:stCondLst>
                                        </p:cTn>
                                        <p:tgtEl>
                                          <p:spTgt spid="2"/>
                                        </p:tgtEl>
                                        <p:attrNameLst>
                                          <p:attrName>style.visibility</p:attrName>
                                        </p:attrNameLst>
                                      </p:cBhvr>
                                      <p:to>
                                        <p:strVal val="visible"/>
                                      </p:to>
                                    </p:set>
                                    <p:anim calcmode="lin" valueType="num">
                                      <p:cBhvr>
                                        <p:cTn id="40" dur="1000" fill="hold"/>
                                        <p:tgtEl>
                                          <p:spTgt spid="2"/>
                                        </p:tgtEl>
                                        <p:attrNameLst>
                                          <p:attrName>ppt_w</p:attrName>
                                        </p:attrNameLst>
                                      </p:cBhvr>
                                      <p:tavLst>
                                        <p:tav tm="0">
                                          <p:val>
                                            <p:strVal val="#ppt_w*0.70"/>
                                          </p:val>
                                        </p:tav>
                                        <p:tav tm="100000">
                                          <p:val>
                                            <p:strVal val="#ppt_w"/>
                                          </p:val>
                                        </p:tav>
                                      </p:tavLst>
                                    </p:anim>
                                    <p:anim calcmode="lin" valueType="num">
                                      <p:cBhvr>
                                        <p:cTn id="41" dur="1000" fill="hold"/>
                                        <p:tgtEl>
                                          <p:spTgt spid="2"/>
                                        </p:tgtEl>
                                        <p:attrNameLst>
                                          <p:attrName>ppt_h</p:attrName>
                                        </p:attrNameLst>
                                      </p:cBhvr>
                                      <p:tavLst>
                                        <p:tav tm="0">
                                          <p:val>
                                            <p:strVal val="#ppt_h"/>
                                          </p:val>
                                        </p:tav>
                                        <p:tav tm="100000">
                                          <p:val>
                                            <p:strVal val="#ppt_h"/>
                                          </p:val>
                                        </p:tav>
                                      </p:tavLst>
                                    </p:anim>
                                    <p:animEffect transition="in" filter="fade">
                                      <p:cBhvr>
                                        <p:cTn id="42" dur="1000"/>
                                        <p:tgtEl>
                                          <p:spTgt spid="2"/>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55" presetClass="entr" presetSubtype="0" fill="hold" nodeType="clickEffect">
                                  <p:stCondLst>
                                    <p:cond delay="0"/>
                                  </p:stCondLst>
                                  <p:childTnLst>
                                    <p:set>
                                      <p:cBhvr>
                                        <p:cTn id="46" dur="1" fill="hold">
                                          <p:stCondLst>
                                            <p:cond delay="0"/>
                                          </p:stCondLst>
                                        </p:cTn>
                                        <p:tgtEl>
                                          <p:spTgt spid="47116"/>
                                        </p:tgtEl>
                                        <p:attrNameLst>
                                          <p:attrName>style.visibility</p:attrName>
                                        </p:attrNameLst>
                                      </p:cBhvr>
                                      <p:to>
                                        <p:strVal val="visible"/>
                                      </p:to>
                                    </p:set>
                                    <p:anim calcmode="lin" valueType="num">
                                      <p:cBhvr>
                                        <p:cTn id="47" dur="1000" fill="hold"/>
                                        <p:tgtEl>
                                          <p:spTgt spid="47116"/>
                                        </p:tgtEl>
                                        <p:attrNameLst>
                                          <p:attrName>ppt_w</p:attrName>
                                        </p:attrNameLst>
                                      </p:cBhvr>
                                      <p:tavLst>
                                        <p:tav tm="0">
                                          <p:val>
                                            <p:strVal val="#ppt_w*0.70"/>
                                          </p:val>
                                        </p:tav>
                                        <p:tav tm="100000">
                                          <p:val>
                                            <p:strVal val="#ppt_w"/>
                                          </p:val>
                                        </p:tav>
                                      </p:tavLst>
                                    </p:anim>
                                    <p:anim calcmode="lin" valueType="num">
                                      <p:cBhvr>
                                        <p:cTn id="48" dur="1000" fill="hold"/>
                                        <p:tgtEl>
                                          <p:spTgt spid="47116"/>
                                        </p:tgtEl>
                                        <p:attrNameLst>
                                          <p:attrName>ppt_h</p:attrName>
                                        </p:attrNameLst>
                                      </p:cBhvr>
                                      <p:tavLst>
                                        <p:tav tm="0">
                                          <p:val>
                                            <p:strVal val="#ppt_h"/>
                                          </p:val>
                                        </p:tav>
                                        <p:tav tm="100000">
                                          <p:val>
                                            <p:strVal val="#ppt_h"/>
                                          </p:val>
                                        </p:tav>
                                      </p:tavLst>
                                    </p:anim>
                                    <p:animEffect transition="in" filter="fade">
                                      <p:cBhvr>
                                        <p:cTn id="49" dur="1000"/>
                                        <p:tgtEl>
                                          <p:spTgt spid="471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B8478B24-A360-49A9-9DA9-C9FD3CA3464C}"/>
              </a:ext>
            </a:extLst>
          </p:cNvPr>
          <p:cNvSpPr>
            <a:spLocks noGrp="1"/>
          </p:cNvSpPr>
          <p:nvPr>
            <p:ph type="title"/>
          </p:nvPr>
        </p:nvSpPr>
        <p:spPr>
          <a:xfrm>
            <a:off x="609600" y="55615"/>
            <a:ext cx="10972800" cy="904821"/>
          </a:xfrm>
        </p:spPr>
        <p:txBody>
          <a:bodyPr>
            <a:normAutofit/>
          </a:bodyPr>
          <a:lstStyle/>
          <a:p>
            <a:pPr eaLnBrk="1" hangingPunct="1"/>
            <a:r>
              <a:rPr lang="en-US" altLang="en-US" sz="4000" b="1" dirty="0">
                <a:solidFill>
                  <a:schemeClr val="accent1"/>
                </a:solidFill>
                <a:latin typeface="Arial" panose="020B0604020202020204" pitchFamily="34" charset="0"/>
                <a:cs typeface="Arial" panose="020B0604020202020204" pitchFamily="34" charset="0"/>
              </a:rPr>
              <a:t>Putting the pieces together</a:t>
            </a:r>
          </a:p>
        </p:txBody>
      </p:sp>
      <p:sp>
        <p:nvSpPr>
          <p:cNvPr id="3" name="Content Placeholder 2">
            <a:extLst>
              <a:ext uri="{FF2B5EF4-FFF2-40B4-BE49-F238E27FC236}">
                <a16:creationId xmlns:a16="http://schemas.microsoft.com/office/drawing/2014/main" id="{A3C39C21-253D-4770-9545-0479D4A66E25}"/>
              </a:ext>
            </a:extLst>
          </p:cNvPr>
          <p:cNvSpPr>
            <a:spLocks noGrp="1"/>
          </p:cNvSpPr>
          <p:nvPr>
            <p:ph idx="1"/>
          </p:nvPr>
        </p:nvSpPr>
        <p:spPr>
          <a:xfrm>
            <a:off x="0" y="960436"/>
            <a:ext cx="8229600" cy="4525963"/>
          </a:xfrm>
          <a:ln>
            <a:miter lim="800000"/>
            <a:headEnd/>
            <a:tailEnd/>
          </a:ln>
        </p:spPr>
        <p:txBody>
          <a:bodyPr rtlCol="0">
            <a:normAutofit fontScale="92500" lnSpcReduction="20000"/>
          </a:bodyPr>
          <a:lstStyle/>
          <a:p>
            <a:pPr>
              <a:defRPr/>
            </a:pPr>
            <a:r>
              <a:rPr lang="en-US" b="1" dirty="0">
                <a:latin typeface="Arial" panose="020B0604020202020204" pitchFamily="34" charset="0"/>
                <a:cs typeface="Arial" panose="020B0604020202020204" pitchFamily="34" charset="0"/>
              </a:rPr>
              <a:t>GPS Sensor and cellular technology combined with web-based browser-based collaboration platform allowing businesses to actively track everything:</a:t>
            </a:r>
          </a:p>
          <a:p>
            <a:pPr lvl="1">
              <a:defRPr/>
            </a:pPr>
            <a:r>
              <a:rPr lang="en-US" b="1" dirty="0">
                <a:latin typeface="Arial" panose="020B0604020202020204" pitchFamily="34" charset="0"/>
                <a:cs typeface="Arial" panose="020B0604020202020204" pitchFamily="34" charset="0"/>
              </a:rPr>
              <a:t>Location</a:t>
            </a:r>
          </a:p>
          <a:p>
            <a:pPr lvl="1">
              <a:defRPr/>
            </a:pPr>
            <a:r>
              <a:rPr lang="en-US" b="1" dirty="0">
                <a:latin typeface="Arial" panose="020B0604020202020204" pitchFamily="34" charset="0"/>
                <a:cs typeface="Arial" panose="020B0604020202020204" pitchFamily="34" charset="0"/>
              </a:rPr>
              <a:t>Temperature readings</a:t>
            </a:r>
          </a:p>
          <a:p>
            <a:pPr lvl="1">
              <a:defRPr/>
            </a:pPr>
            <a:r>
              <a:rPr lang="en-US" b="1" dirty="0">
                <a:latin typeface="Arial" panose="020B0604020202020204" pitchFamily="34" charset="0"/>
                <a:cs typeface="Arial" panose="020B0604020202020204" pitchFamily="34" charset="0"/>
              </a:rPr>
              <a:t>Whether a shipment is opened, and the contents exposed to light</a:t>
            </a:r>
          </a:p>
          <a:p>
            <a:pPr lvl="1">
              <a:defRPr/>
            </a:pPr>
            <a:r>
              <a:rPr lang="en-US" b="1" dirty="0">
                <a:latin typeface="Arial" panose="020B0604020202020204" pitchFamily="34" charset="0"/>
                <a:cs typeface="Arial" panose="020B0604020202020204" pitchFamily="34" charset="0"/>
              </a:rPr>
              <a:t>And real-time alerts about the vital signs of a shipment.  Permission granted from FAA to use inflight</a:t>
            </a:r>
          </a:p>
          <a:p>
            <a:pPr lvl="5">
              <a:defRPr/>
            </a:pPr>
            <a:r>
              <a:rPr lang="en-US" sz="2800" b="1" dirty="0">
                <a:latin typeface="Arial" panose="020B0604020202020204" pitchFamily="34" charset="0"/>
                <a:cs typeface="Arial" panose="020B0604020202020204" pitchFamily="34" charset="0"/>
              </a:rPr>
              <a:t>Will be available Spring of 2010</a:t>
            </a:r>
          </a:p>
          <a:p>
            <a:pPr lvl="1">
              <a:defRPr/>
            </a:pPr>
            <a:endParaRPr lang="en-US" dirty="0"/>
          </a:p>
        </p:txBody>
      </p:sp>
      <p:pic>
        <p:nvPicPr>
          <p:cNvPr id="31748" name="Picture 1" descr="C:\Documents and Settings\Katharine\Local Settings\Temporary Internet Files\Content.IE5\NKCSRBRL\MCj04136240000[1].wmf">
            <a:extLst>
              <a:ext uri="{FF2B5EF4-FFF2-40B4-BE49-F238E27FC236}">
                <a16:creationId xmlns:a16="http://schemas.microsoft.com/office/drawing/2014/main" id="{B9C176D3-A674-49FF-B35B-FEF1D011D9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4286265">
            <a:off x="8806334" y="748824"/>
            <a:ext cx="1550987" cy="2332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9" name="Picture 6" descr="C:\Documents and Settings\Katharine\Local Settings\Temporary Internet Files\Content.IE5\I070KP99\MPj04434860000[1].jpg">
            <a:extLst>
              <a:ext uri="{FF2B5EF4-FFF2-40B4-BE49-F238E27FC236}">
                <a16:creationId xmlns:a16="http://schemas.microsoft.com/office/drawing/2014/main" id="{72AEF3B6-8EA7-4972-8DA0-9B7831A0F4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18756" y="2869250"/>
            <a:ext cx="2540000" cy="173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1000" fill="hold"/>
                                        <p:tgtEl>
                                          <p:spTgt spid="3">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22"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3" dur="10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1000" fill="hold"/>
                                        <p:tgtEl>
                                          <p:spTgt spid="3">
                                            <p:txEl>
                                              <p:pRg st="3" end="3"/>
                                            </p:txEl>
                                          </p:spTgt>
                                        </p:tgtEl>
                                        <p:attrNameLst>
                                          <p:attrName>ppt_w</p:attrName>
                                        </p:attrNameLst>
                                      </p:cBhvr>
                                      <p:tavLst>
                                        <p:tav tm="0">
                                          <p:val>
                                            <p:strVal val="#ppt_w*0.70"/>
                                          </p:val>
                                        </p:tav>
                                        <p:tav tm="100000">
                                          <p:val>
                                            <p:strVal val="#ppt_w"/>
                                          </p:val>
                                        </p:tav>
                                      </p:tavLst>
                                    </p:anim>
                                    <p:anim calcmode="lin" valueType="num">
                                      <p:cBhvr>
                                        <p:cTn id="29" dur="1000" fill="hold"/>
                                        <p:tgtEl>
                                          <p:spTgt spid="3">
                                            <p:txEl>
                                              <p:pRg st="3" end="3"/>
                                            </p:txEl>
                                          </p:spTgt>
                                        </p:tgtEl>
                                        <p:attrNameLst>
                                          <p:attrName>ppt_h</p:attrName>
                                        </p:attrNameLst>
                                      </p:cBhvr>
                                      <p:tavLst>
                                        <p:tav tm="0">
                                          <p:val>
                                            <p:strVal val="#ppt_h"/>
                                          </p:val>
                                        </p:tav>
                                        <p:tav tm="100000">
                                          <p:val>
                                            <p:strVal val="#ppt_h"/>
                                          </p:val>
                                        </p:tav>
                                      </p:tavLst>
                                    </p:anim>
                                    <p:animEffect transition="in" filter="fade">
                                      <p:cBhvr>
                                        <p:cTn id="30" dur="10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5"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1000" fill="hold"/>
                                        <p:tgtEl>
                                          <p:spTgt spid="3">
                                            <p:txEl>
                                              <p:pRg st="4" end="4"/>
                                            </p:txEl>
                                          </p:spTgt>
                                        </p:tgtEl>
                                        <p:attrNameLst>
                                          <p:attrName>ppt_w</p:attrName>
                                        </p:attrNameLst>
                                      </p:cBhvr>
                                      <p:tavLst>
                                        <p:tav tm="0">
                                          <p:val>
                                            <p:strVal val="#ppt_w*0.70"/>
                                          </p:val>
                                        </p:tav>
                                        <p:tav tm="100000">
                                          <p:val>
                                            <p:strVal val="#ppt_w"/>
                                          </p:val>
                                        </p:tav>
                                      </p:tavLst>
                                    </p:anim>
                                    <p:anim calcmode="lin" valueType="num">
                                      <p:cBhvr>
                                        <p:cTn id="36" dur="1000" fill="hold"/>
                                        <p:tgtEl>
                                          <p:spTgt spid="3">
                                            <p:txEl>
                                              <p:pRg st="4" end="4"/>
                                            </p:txEl>
                                          </p:spTgt>
                                        </p:tgtEl>
                                        <p:attrNameLst>
                                          <p:attrName>ppt_h</p:attrName>
                                        </p:attrNameLst>
                                      </p:cBhvr>
                                      <p:tavLst>
                                        <p:tav tm="0">
                                          <p:val>
                                            <p:strVal val="#ppt_h"/>
                                          </p:val>
                                        </p:tav>
                                        <p:tav tm="100000">
                                          <p:val>
                                            <p:strVal val="#ppt_h"/>
                                          </p:val>
                                        </p:tav>
                                      </p:tavLst>
                                    </p:anim>
                                    <p:animEffect transition="in" filter="fade">
                                      <p:cBhvr>
                                        <p:cTn id="37" dur="1000"/>
                                        <p:tgtEl>
                                          <p:spTgt spid="3">
                                            <p:txEl>
                                              <p:pRg st="4" end="4"/>
                                            </p:txEl>
                                          </p:spTgt>
                                        </p:tgtEl>
                                      </p:cBhvr>
                                    </p:animEffect>
                                  </p:childTnLst>
                                </p:cTn>
                              </p:par>
                              <p:par>
                                <p:cTn id="38" presetID="55" presetClass="entr" presetSubtype="0" fill="hold" grpId="0" nodeType="with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 calcmode="lin" valueType="num">
                                      <p:cBhvr>
                                        <p:cTn id="40" dur="1000" fill="hold"/>
                                        <p:tgtEl>
                                          <p:spTgt spid="3">
                                            <p:txEl>
                                              <p:pRg st="5" end="5"/>
                                            </p:txEl>
                                          </p:spTgt>
                                        </p:tgtEl>
                                        <p:attrNameLst>
                                          <p:attrName>ppt_w</p:attrName>
                                        </p:attrNameLst>
                                      </p:cBhvr>
                                      <p:tavLst>
                                        <p:tav tm="0">
                                          <p:val>
                                            <p:strVal val="#ppt_w*0.70"/>
                                          </p:val>
                                        </p:tav>
                                        <p:tav tm="100000">
                                          <p:val>
                                            <p:strVal val="#ppt_w"/>
                                          </p:val>
                                        </p:tav>
                                      </p:tavLst>
                                    </p:anim>
                                    <p:anim calcmode="lin" valueType="num">
                                      <p:cBhvr>
                                        <p:cTn id="41" dur="1000" fill="hold"/>
                                        <p:tgtEl>
                                          <p:spTgt spid="3">
                                            <p:txEl>
                                              <p:pRg st="5" end="5"/>
                                            </p:txEl>
                                          </p:spTgt>
                                        </p:tgtEl>
                                        <p:attrNameLst>
                                          <p:attrName>ppt_h</p:attrName>
                                        </p:attrNameLst>
                                      </p:cBhvr>
                                      <p:tavLst>
                                        <p:tav tm="0">
                                          <p:val>
                                            <p:strVal val="#ppt_h"/>
                                          </p:val>
                                        </p:tav>
                                        <p:tav tm="100000">
                                          <p:val>
                                            <p:strVal val="#ppt_h"/>
                                          </p:val>
                                        </p:tav>
                                      </p:tavLst>
                                    </p:anim>
                                    <p:animEffect transition="in" filter="fade">
                                      <p:cBhvr>
                                        <p:cTn id="42"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2"/>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EE8AEE71-B6AA-4740-A8D2-62BC474E7AE3}"/>
              </a:ext>
            </a:extLst>
          </p:cNvPr>
          <p:cNvSpPr>
            <a:spLocks noGrp="1"/>
          </p:cNvSpPr>
          <p:nvPr>
            <p:ph type="title"/>
          </p:nvPr>
        </p:nvSpPr>
        <p:spPr>
          <a:xfrm>
            <a:off x="0" y="0"/>
            <a:ext cx="11949193" cy="1143000"/>
          </a:xfrm>
        </p:spPr>
        <p:txBody>
          <a:bodyPr>
            <a:noAutofit/>
          </a:bodyPr>
          <a:lstStyle/>
          <a:p>
            <a:pPr eaLnBrk="1" hangingPunct="1"/>
            <a:r>
              <a:rPr lang="en-US" altLang="en-US" sz="4000" b="1" dirty="0">
                <a:solidFill>
                  <a:schemeClr val="accent1"/>
                </a:solidFill>
                <a:latin typeface="Arial" panose="020B0604020202020204" pitchFamily="34" charset="0"/>
                <a:cs typeface="Arial" panose="020B0604020202020204" pitchFamily="34" charset="0"/>
              </a:rPr>
              <a:t>More than just data, the ideal logistics solution will enable communication and collaboration</a:t>
            </a:r>
          </a:p>
        </p:txBody>
      </p:sp>
      <p:sp>
        <p:nvSpPr>
          <p:cNvPr id="3" name="Content Placeholder 2">
            <a:extLst>
              <a:ext uri="{FF2B5EF4-FFF2-40B4-BE49-F238E27FC236}">
                <a16:creationId xmlns:a16="http://schemas.microsoft.com/office/drawing/2014/main" id="{B99331D1-D807-4105-B30E-5714063D34D9}"/>
              </a:ext>
            </a:extLst>
          </p:cNvPr>
          <p:cNvSpPr>
            <a:spLocks noGrp="1"/>
          </p:cNvSpPr>
          <p:nvPr>
            <p:ph idx="1"/>
          </p:nvPr>
        </p:nvSpPr>
        <p:spPr>
          <a:xfrm>
            <a:off x="1358040" y="1263260"/>
            <a:ext cx="5562600" cy="2057400"/>
          </a:xfrm>
        </p:spPr>
        <p:txBody>
          <a:bodyPr/>
          <a:lstStyle/>
          <a:p>
            <a:pPr eaLnBrk="1" hangingPunct="1"/>
            <a:r>
              <a:rPr lang="en-US" altLang="en-US" sz="2000" b="1" dirty="0">
                <a:latin typeface="Arial" panose="020B0604020202020204" pitchFamily="34" charset="0"/>
                <a:cs typeface="Arial" panose="020B0604020202020204" pitchFamily="34" charset="0"/>
              </a:rPr>
              <a:t>A </a:t>
            </a:r>
            <a:r>
              <a:rPr lang="en-US" altLang="en-US" sz="2000" b="1" dirty="0">
                <a:solidFill>
                  <a:schemeClr val="accent1"/>
                </a:solidFill>
                <a:latin typeface="Arial" panose="020B0604020202020204" pitchFamily="34" charset="0"/>
                <a:cs typeface="Arial" panose="020B0604020202020204" pitchFamily="34" charset="0"/>
              </a:rPr>
              <a:t>surgical team </a:t>
            </a:r>
            <a:r>
              <a:rPr lang="en-US" altLang="en-US" sz="2000" b="1" dirty="0">
                <a:latin typeface="Arial" panose="020B0604020202020204" pitchFamily="34" charset="0"/>
                <a:cs typeface="Arial" panose="020B0604020202020204" pitchFamily="34" charset="0"/>
              </a:rPr>
              <a:t>collaborating with a </a:t>
            </a:r>
            <a:r>
              <a:rPr lang="en-US" altLang="en-US" sz="2000" b="1" dirty="0">
                <a:solidFill>
                  <a:schemeClr val="accent1"/>
                </a:solidFill>
                <a:latin typeface="Arial" panose="020B0604020202020204" pitchFamily="34" charset="0"/>
                <a:cs typeface="Arial" panose="020B0604020202020204" pitchFamily="34" charset="0"/>
              </a:rPr>
              <a:t>spinal implant company </a:t>
            </a:r>
            <a:r>
              <a:rPr lang="en-US" altLang="en-US" sz="2000" b="1" dirty="0">
                <a:latin typeface="Arial" panose="020B0604020202020204" pitchFamily="34" charset="0"/>
                <a:cs typeface="Arial" panose="020B0604020202020204" pitchFamily="34" charset="0"/>
              </a:rPr>
              <a:t>— monitoring that a safe temperature is maintained during transit and enabling the OR to be prepped just ahead of the implant's arrival.</a:t>
            </a:r>
          </a:p>
        </p:txBody>
      </p:sp>
      <p:pic>
        <p:nvPicPr>
          <p:cNvPr id="51201" name="Picture 1" descr="C:\Documents and Settings\Katharine\Local Settings\Temporary Internet Files\Content.IE5\F4QUXC1Q\MPj04386300000[1].jpg">
            <a:extLst>
              <a:ext uri="{FF2B5EF4-FFF2-40B4-BE49-F238E27FC236}">
                <a16:creationId xmlns:a16="http://schemas.microsoft.com/office/drawing/2014/main" id="{1E59C65F-F9DF-48B3-B927-EFDDE1E7AD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2661" y="1263260"/>
            <a:ext cx="2744788" cy="1942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2">
            <a:extLst>
              <a:ext uri="{FF2B5EF4-FFF2-40B4-BE49-F238E27FC236}">
                <a16:creationId xmlns:a16="http://schemas.microsoft.com/office/drawing/2014/main" id="{794E772D-AD80-4D1B-B4D6-F4C116B08B16}"/>
              </a:ext>
            </a:extLst>
          </p:cNvPr>
          <p:cNvSpPr txBox="1">
            <a:spLocks/>
          </p:cNvSpPr>
          <p:nvPr/>
        </p:nvSpPr>
        <p:spPr bwMode="auto">
          <a:xfrm>
            <a:off x="116238" y="2969219"/>
            <a:ext cx="11175569" cy="2510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20000"/>
              </a:spcBef>
              <a:buFont typeface="Arial" panose="020B0604020202020204" pitchFamily="34" charset="0"/>
              <a:buChar char="•"/>
            </a:pPr>
            <a:endParaRPr lang="en-US" altLang="en-US" sz="2000" dirty="0">
              <a:latin typeface="Calibri" panose="020F0502020204030204" pitchFamily="34" charset="0"/>
            </a:endParaRPr>
          </a:p>
          <a:p>
            <a:pPr eaLnBrk="1" hangingPunct="1">
              <a:spcBef>
                <a:spcPct val="20000"/>
              </a:spcBef>
              <a:buFont typeface="Arial" panose="020B0604020202020204" pitchFamily="34" charset="0"/>
              <a:buChar char="•"/>
            </a:pPr>
            <a:r>
              <a:rPr lang="en-US" altLang="en-US" sz="2000" b="1" dirty="0">
                <a:cs typeface="Arial" panose="020B0604020202020204" pitchFamily="34" charset="0"/>
              </a:rPr>
              <a:t>A </a:t>
            </a:r>
            <a:r>
              <a:rPr lang="en-US" altLang="en-US" sz="2000" b="1" dirty="0">
                <a:solidFill>
                  <a:schemeClr val="accent1"/>
                </a:solidFill>
                <a:cs typeface="Arial" panose="020B0604020202020204" pitchFamily="34" charset="0"/>
              </a:rPr>
              <a:t>pharmaceutical company </a:t>
            </a:r>
            <a:r>
              <a:rPr lang="en-US" altLang="en-US" sz="2000" b="1" dirty="0">
                <a:cs typeface="Arial" panose="020B0604020202020204" pitchFamily="34" charset="0"/>
              </a:rPr>
              <a:t>collaborating with both </a:t>
            </a:r>
            <a:r>
              <a:rPr lang="en-US" altLang="en-US" sz="2000" b="1" dirty="0">
                <a:solidFill>
                  <a:schemeClr val="accent1"/>
                </a:solidFill>
                <a:cs typeface="Arial" panose="020B0604020202020204" pitchFamily="34" charset="0"/>
              </a:rPr>
              <a:t>upstream and downstream supply-chain partners </a:t>
            </a:r>
            <a:r>
              <a:rPr lang="en-US" altLang="en-US" sz="2000" b="1" dirty="0">
                <a:cs typeface="Arial" panose="020B0604020202020204" pitchFamily="34" charset="0"/>
              </a:rPr>
              <a:t>— monitoring millions of dollars of active ingredients to their manufacturing plant, then monitoring secure and temperature-sensitive transport from plant to wholesalers to clinics.</a:t>
            </a:r>
          </a:p>
          <a:p>
            <a:pPr eaLnBrk="1" hangingPunct="1">
              <a:spcBef>
                <a:spcPct val="20000"/>
              </a:spcBef>
              <a:buFont typeface="Arial" panose="020B0604020202020204" pitchFamily="34" charset="0"/>
              <a:buChar char="•"/>
            </a:pPr>
            <a:r>
              <a:rPr lang="en-US" altLang="en-US" sz="2000" b="1" dirty="0">
                <a:cs typeface="Arial" panose="020B0604020202020204" pitchFamily="34" charset="0"/>
              </a:rPr>
              <a:t>A </a:t>
            </a:r>
            <a:r>
              <a:rPr lang="en-US" altLang="en-US" sz="2000" b="1" dirty="0">
                <a:solidFill>
                  <a:schemeClr val="accent1"/>
                </a:solidFill>
                <a:cs typeface="Arial" panose="020B0604020202020204" pitchFamily="34" charset="0"/>
              </a:rPr>
              <a:t>clinical trial administrator </a:t>
            </a:r>
            <a:r>
              <a:rPr lang="en-US" altLang="en-US" sz="2000" b="1" dirty="0">
                <a:cs typeface="Arial" panose="020B0604020202020204" pitchFamily="34" charset="0"/>
              </a:rPr>
              <a:t>collaborating with a </a:t>
            </a:r>
            <a:r>
              <a:rPr lang="en-US" altLang="en-US" sz="2000" b="1" dirty="0">
                <a:solidFill>
                  <a:schemeClr val="accent1"/>
                </a:solidFill>
                <a:cs typeface="Arial" panose="020B0604020202020204" pitchFamily="34" charset="0"/>
              </a:rPr>
              <a:t>biotech</a:t>
            </a:r>
            <a:r>
              <a:rPr lang="en-US" altLang="en-US" sz="2000" b="1" dirty="0">
                <a:cs typeface="Arial" panose="020B0604020202020204" pitchFamily="34" charset="0"/>
              </a:rPr>
              <a:t> company and a </a:t>
            </a:r>
            <a:r>
              <a:rPr lang="en-US" altLang="en-US" sz="2000" b="1" dirty="0">
                <a:solidFill>
                  <a:schemeClr val="accent1"/>
                </a:solidFill>
                <a:cs typeface="Arial" panose="020B0604020202020204" pitchFamily="34" charset="0"/>
              </a:rPr>
              <a:t>regulatory agency </a:t>
            </a:r>
            <a:r>
              <a:rPr lang="en-US" altLang="en-US" sz="2000" b="1" dirty="0">
                <a:cs typeface="Arial" panose="020B0604020202020204" pitchFamily="34" charset="0"/>
              </a:rPr>
              <a:t>— monitoring the transport of blood and other light-sensitive compounds, with precise recordkeeping for documenting custodial control.</a:t>
            </a:r>
          </a:p>
          <a:p>
            <a:pPr eaLnBrk="1" hangingPunct="1">
              <a:spcBef>
                <a:spcPct val="20000"/>
              </a:spcBef>
              <a:buFont typeface="Arial" panose="020B0604020202020204" pitchFamily="34" charset="0"/>
              <a:buChar char="•"/>
            </a:pPr>
            <a:endParaRPr lang="en-US" altLang="en-US" sz="2000" dirty="0">
              <a:latin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par>
                                <p:cTn id="10" presetID="55" presetClass="entr" presetSubtype="0" fill="hold" nodeType="withEffect">
                                  <p:stCondLst>
                                    <p:cond delay="0"/>
                                  </p:stCondLst>
                                  <p:childTnLst>
                                    <p:set>
                                      <p:cBhvr>
                                        <p:cTn id="11" dur="1" fill="hold">
                                          <p:stCondLst>
                                            <p:cond delay="0"/>
                                          </p:stCondLst>
                                        </p:cTn>
                                        <p:tgtEl>
                                          <p:spTgt spid="51201"/>
                                        </p:tgtEl>
                                        <p:attrNameLst>
                                          <p:attrName>style.visibility</p:attrName>
                                        </p:attrNameLst>
                                      </p:cBhvr>
                                      <p:to>
                                        <p:strVal val="visible"/>
                                      </p:to>
                                    </p:set>
                                    <p:anim calcmode="lin" valueType="num">
                                      <p:cBhvr>
                                        <p:cTn id="12" dur="1000" fill="hold"/>
                                        <p:tgtEl>
                                          <p:spTgt spid="51201"/>
                                        </p:tgtEl>
                                        <p:attrNameLst>
                                          <p:attrName>ppt_w</p:attrName>
                                        </p:attrNameLst>
                                      </p:cBhvr>
                                      <p:tavLst>
                                        <p:tav tm="0">
                                          <p:val>
                                            <p:strVal val="#ppt_w*0.70"/>
                                          </p:val>
                                        </p:tav>
                                        <p:tav tm="100000">
                                          <p:val>
                                            <p:strVal val="#ppt_w"/>
                                          </p:val>
                                        </p:tav>
                                      </p:tavLst>
                                    </p:anim>
                                    <p:anim calcmode="lin" valueType="num">
                                      <p:cBhvr>
                                        <p:cTn id="13" dur="1000" fill="hold"/>
                                        <p:tgtEl>
                                          <p:spTgt spid="51201"/>
                                        </p:tgtEl>
                                        <p:attrNameLst>
                                          <p:attrName>ppt_h</p:attrName>
                                        </p:attrNameLst>
                                      </p:cBhvr>
                                      <p:tavLst>
                                        <p:tav tm="0">
                                          <p:val>
                                            <p:strVal val="#ppt_h"/>
                                          </p:val>
                                        </p:tav>
                                        <p:tav tm="100000">
                                          <p:val>
                                            <p:strVal val="#ppt_h"/>
                                          </p:val>
                                        </p:tav>
                                      </p:tavLst>
                                    </p:anim>
                                    <p:animEffect transition="in" filter="fade">
                                      <p:cBhvr>
                                        <p:cTn id="14" dur="1000"/>
                                        <p:tgtEl>
                                          <p:spTgt spid="51201"/>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55"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p:cTn id="19" dur="1000" fill="hold"/>
                                        <p:tgtEl>
                                          <p:spTgt spid="5">
                                            <p:txEl>
                                              <p:pRg st="1" end="1"/>
                                            </p:txEl>
                                          </p:spTgt>
                                        </p:tgtEl>
                                        <p:attrNameLst>
                                          <p:attrName>ppt_w</p:attrName>
                                        </p:attrNameLst>
                                      </p:cBhvr>
                                      <p:tavLst>
                                        <p:tav tm="0">
                                          <p:val>
                                            <p:strVal val="#ppt_w*0.70"/>
                                          </p:val>
                                        </p:tav>
                                        <p:tav tm="100000">
                                          <p:val>
                                            <p:strVal val="#ppt_w"/>
                                          </p:val>
                                        </p:tav>
                                      </p:tavLst>
                                    </p:anim>
                                    <p:anim calcmode="lin" valueType="num">
                                      <p:cBhvr>
                                        <p:cTn id="20" dur="1000" fill="hold"/>
                                        <p:tgtEl>
                                          <p:spTgt spid="5">
                                            <p:txEl>
                                              <p:pRg st="1" end="1"/>
                                            </p:txEl>
                                          </p:spTgt>
                                        </p:tgtEl>
                                        <p:attrNameLst>
                                          <p:attrName>ppt_h</p:attrName>
                                        </p:attrNameLst>
                                      </p:cBhvr>
                                      <p:tavLst>
                                        <p:tav tm="0">
                                          <p:val>
                                            <p:strVal val="#ppt_h"/>
                                          </p:val>
                                        </p:tav>
                                        <p:tav tm="100000">
                                          <p:val>
                                            <p:strVal val="#ppt_h"/>
                                          </p:val>
                                        </p:tav>
                                      </p:tavLst>
                                    </p:anim>
                                    <p:animEffect transition="in" filter="fade">
                                      <p:cBhvr>
                                        <p:cTn id="21" dur="1000"/>
                                        <p:tgtEl>
                                          <p:spTgt spid="5">
                                            <p:txEl>
                                              <p:pRg st="1" end="1"/>
                                            </p:txEl>
                                          </p:spTgt>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55" presetClass="entr" presetSubtype="0" fill="hold" grpId="0" nodeType="clickEffect">
                                  <p:stCondLst>
                                    <p:cond delay="0"/>
                                  </p:stCondLst>
                                  <p:childTnLst>
                                    <p:set>
                                      <p:cBhvr>
                                        <p:cTn id="25" dur="1" fill="hold">
                                          <p:stCondLst>
                                            <p:cond delay="0"/>
                                          </p:stCondLst>
                                        </p:cTn>
                                        <p:tgtEl>
                                          <p:spTgt spid="5">
                                            <p:txEl>
                                              <p:pRg st="2" end="2"/>
                                            </p:txEl>
                                          </p:spTgt>
                                        </p:tgtEl>
                                        <p:attrNameLst>
                                          <p:attrName>style.visibility</p:attrName>
                                        </p:attrNameLst>
                                      </p:cBhvr>
                                      <p:to>
                                        <p:strVal val="visible"/>
                                      </p:to>
                                    </p:set>
                                    <p:anim calcmode="lin" valueType="num">
                                      <p:cBhvr>
                                        <p:cTn id="26" dur="1000" fill="hold"/>
                                        <p:tgtEl>
                                          <p:spTgt spid="5">
                                            <p:txEl>
                                              <p:pRg st="2" end="2"/>
                                            </p:txEl>
                                          </p:spTgt>
                                        </p:tgtEl>
                                        <p:attrNameLst>
                                          <p:attrName>ppt_w</p:attrName>
                                        </p:attrNameLst>
                                      </p:cBhvr>
                                      <p:tavLst>
                                        <p:tav tm="0">
                                          <p:val>
                                            <p:strVal val="#ppt_w*0.70"/>
                                          </p:val>
                                        </p:tav>
                                        <p:tav tm="100000">
                                          <p:val>
                                            <p:strVal val="#ppt_w"/>
                                          </p:val>
                                        </p:tav>
                                      </p:tavLst>
                                    </p:anim>
                                    <p:anim calcmode="lin" valueType="num">
                                      <p:cBhvr>
                                        <p:cTn id="27" dur="1000" fill="hold"/>
                                        <p:tgtEl>
                                          <p:spTgt spid="5">
                                            <p:txEl>
                                              <p:pRg st="2" end="2"/>
                                            </p:txEl>
                                          </p:spTgt>
                                        </p:tgtEl>
                                        <p:attrNameLst>
                                          <p:attrName>ppt_h</p:attrName>
                                        </p:attrNameLst>
                                      </p:cBhvr>
                                      <p:tavLst>
                                        <p:tav tm="0">
                                          <p:val>
                                            <p:strVal val="#ppt_h"/>
                                          </p:val>
                                        </p:tav>
                                        <p:tav tm="100000">
                                          <p:val>
                                            <p:strVal val="#ppt_h"/>
                                          </p:val>
                                        </p:tav>
                                      </p:tavLst>
                                    </p:anim>
                                    <p:animEffect transition="in" filter="fade">
                                      <p:cBhvr>
                                        <p:cTn id="28" dur="10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DBB92B-BD05-4AEE-8A4E-703D012D78CA}"/>
              </a:ext>
            </a:extLst>
          </p:cNvPr>
          <p:cNvSpPr>
            <a:spLocks noGrp="1"/>
          </p:cNvSpPr>
          <p:nvPr>
            <p:ph type="title"/>
          </p:nvPr>
        </p:nvSpPr>
        <p:spPr>
          <a:xfrm>
            <a:off x="1345377" y="3640719"/>
            <a:ext cx="10363200" cy="1362075"/>
          </a:xfrm>
        </p:spPr>
        <p:txBody>
          <a:bodyPr rtlCol="0">
            <a:normAutofit/>
          </a:bodyPr>
          <a:lstStyle/>
          <a:p>
            <a:pPr algn="ctr">
              <a:defRPr/>
            </a:pPr>
            <a:r>
              <a:rPr lang="en-US" dirty="0"/>
              <a:t>Ethical and Legal implications</a:t>
            </a:r>
          </a:p>
        </p:txBody>
      </p:sp>
      <p:sp>
        <p:nvSpPr>
          <p:cNvPr id="5" name="Text Placeholder 4">
            <a:extLst>
              <a:ext uri="{FF2B5EF4-FFF2-40B4-BE49-F238E27FC236}">
                <a16:creationId xmlns:a16="http://schemas.microsoft.com/office/drawing/2014/main" id="{8ED7B8FC-D9D4-4B3C-9D91-0110AA8A26BE}"/>
              </a:ext>
            </a:extLst>
          </p:cNvPr>
          <p:cNvSpPr>
            <a:spLocks noGrp="1"/>
          </p:cNvSpPr>
          <p:nvPr>
            <p:ph type="body" idx="1"/>
          </p:nvPr>
        </p:nvSpPr>
        <p:spPr>
          <a:xfrm>
            <a:off x="1174895" y="1036057"/>
            <a:ext cx="10363200" cy="1500187"/>
          </a:xfrm>
        </p:spPr>
        <p:txBody>
          <a:bodyPr rtlCol="0">
            <a:normAutofit/>
          </a:bodyPr>
          <a:lstStyle/>
          <a:p>
            <a:pPr>
              <a:defRPr/>
            </a:pPr>
            <a:r>
              <a:rPr lang="en-US" sz="4000" b="1" dirty="0">
                <a:solidFill>
                  <a:schemeClr val="accent1"/>
                </a:solidFill>
                <a:latin typeface="Arial" panose="020B0604020202020204" pitchFamily="34" charset="0"/>
                <a:cs typeface="Arial" panose="020B0604020202020204" pitchFamily="34" charset="0"/>
              </a:rPr>
              <a:t>We can track anything… but should we?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B300B652-154C-4F68-B8BE-81C866A672D8}"/>
              </a:ext>
            </a:extLst>
          </p:cNvPr>
          <p:cNvSpPr>
            <a:spLocks noGrp="1"/>
          </p:cNvSpPr>
          <p:nvPr>
            <p:ph type="title"/>
          </p:nvPr>
        </p:nvSpPr>
        <p:spPr>
          <a:xfrm>
            <a:off x="1981200" y="0"/>
            <a:ext cx="8305800" cy="697424"/>
          </a:xfrm>
        </p:spPr>
        <p:txBody>
          <a:bodyPr>
            <a:normAutofit/>
          </a:bodyPr>
          <a:lstStyle/>
          <a:p>
            <a:pPr eaLnBrk="1" hangingPunct="1">
              <a:lnSpc>
                <a:spcPct val="95000"/>
              </a:lnSpc>
            </a:pPr>
            <a:r>
              <a:rPr lang="en-US" altLang="en-US" sz="4000" b="1" dirty="0">
                <a:solidFill>
                  <a:schemeClr val="accent1"/>
                </a:solidFill>
                <a:latin typeface="Arial" panose="020B0604020202020204" pitchFamily="34" charset="0"/>
                <a:cs typeface="Arial" panose="020B0604020202020204" pitchFamily="34" charset="0"/>
              </a:rPr>
              <a:t>Privacy Problems </a:t>
            </a:r>
          </a:p>
        </p:txBody>
      </p:sp>
      <p:sp>
        <p:nvSpPr>
          <p:cNvPr id="3" name="Content Placeholder 2">
            <a:extLst>
              <a:ext uri="{FF2B5EF4-FFF2-40B4-BE49-F238E27FC236}">
                <a16:creationId xmlns:a16="http://schemas.microsoft.com/office/drawing/2014/main" id="{F8C1BC9F-E154-4E63-9DC1-2875A8A1F322}"/>
              </a:ext>
            </a:extLst>
          </p:cNvPr>
          <p:cNvSpPr>
            <a:spLocks noGrp="1"/>
          </p:cNvSpPr>
          <p:nvPr>
            <p:ph idx="1"/>
          </p:nvPr>
        </p:nvSpPr>
        <p:spPr>
          <a:xfrm>
            <a:off x="294467" y="914400"/>
            <a:ext cx="7578671" cy="5029200"/>
          </a:xfrm>
        </p:spPr>
        <p:txBody>
          <a:bodyPr rtlCol="0">
            <a:normAutofit fontScale="77500" lnSpcReduction="20000"/>
          </a:bodyPr>
          <a:lstStyle/>
          <a:p>
            <a:pPr>
              <a:defRPr/>
            </a:pPr>
            <a:r>
              <a:rPr lang="en-US" b="1" dirty="0">
                <a:latin typeface="Arial" panose="020B0604020202020204" pitchFamily="34" charset="0"/>
                <a:cs typeface="Arial" panose="020B0604020202020204" pitchFamily="34" charset="0"/>
              </a:rPr>
              <a:t>The most important legal aspect of using RFID technology relates to the infringement of individual privacy rights. RFID systems have the potential to track individuals in an unprecedented manner. </a:t>
            </a:r>
          </a:p>
          <a:p>
            <a:pPr>
              <a:defRPr/>
            </a:pPr>
            <a:r>
              <a:rPr lang="en-US" b="1" dirty="0">
                <a:latin typeface="Arial" panose="020B0604020202020204" pitchFamily="34" charset="0"/>
                <a:cs typeface="Arial" panose="020B0604020202020204" pitchFamily="34" charset="0"/>
              </a:rPr>
              <a:t>The reader can read tags covertly without the consumer’s knowledge which is undesirable.</a:t>
            </a:r>
          </a:p>
          <a:p>
            <a:pPr>
              <a:defRPr/>
            </a:pPr>
            <a:r>
              <a:rPr lang="en-US" b="1" dirty="0">
                <a:latin typeface="Arial" panose="020B0604020202020204" pitchFamily="34" charset="0"/>
                <a:cs typeface="Arial" panose="020B0604020202020204" pitchFamily="34" charset="0"/>
              </a:rPr>
              <a:t>If tags are placed on bags, clothing, cosmetic products, or any single retail item for that matter, information about the item can be linked to the purchaser to provide a more complete consumer profile.</a:t>
            </a:r>
          </a:p>
          <a:p>
            <a:pPr>
              <a:defRPr/>
            </a:pPr>
            <a:r>
              <a:rPr lang="en-US" b="1" dirty="0">
                <a:latin typeface="Arial" panose="020B0604020202020204" pitchFamily="34" charset="0"/>
                <a:cs typeface="Arial" panose="020B0604020202020204" pitchFamily="34" charset="0"/>
              </a:rPr>
              <a:t>Also, the consumers whereabouts can be tracked</a:t>
            </a:r>
          </a:p>
          <a:p>
            <a:pPr>
              <a:defRPr/>
            </a:pPr>
            <a:endParaRPr lang="en-US" dirty="0"/>
          </a:p>
        </p:txBody>
      </p:sp>
      <p:sp>
        <p:nvSpPr>
          <p:cNvPr id="4" name="TextBox 3">
            <a:extLst>
              <a:ext uri="{FF2B5EF4-FFF2-40B4-BE49-F238E27FC236}">
                <a16:creationId xmlns:a16="http://schemas.microsoft.com/office/drawing/2014/main" id="{5FEFC2F4-FB98-4D8D-9410-5A1ABE673436}"/>
              </a:ext>
            </a:extLst>
          </p:cNvPr>
          <p:cNvSpPr txBox="1"/>
          <p:nvPr/>
        </p:nvSpPr>
        <p:spPr>
          <a:xfrm>
            <a:off x="7873139" y="990600"/>
            <a:ext cx="3068664" cy="4154984"/>
          </a:xfrm>
          <a:prstGeom prst="rect">
            <a:avLst/>
          </a:prstGeom>
          <a:noFill/>
        </p:spPr>
        <p:txBody>
          <a:bodyPr wrap="square">
            <a:spAutoFit/>
          </a:bodyPr>
          <a:lstStyle/>
          <a:p>
            <a:pPr algn="ctr">
              <a:defRPr/>
            </a:pPr>
            <a:r>
              <a:rPr lang="en-US" sz="4400" dirty="0">
                <a:solidFill>
                  <a:schemeClr val="accent5">
                    <a:lumMod val="75000"/>
                  </a:schemeClr>
                </a:solidFill>
                <a:latin typeface="Chiller" pitchFamily="82" charset="0"/>
              </a:rPr>
              <a:t>How </a:t>
            </a:r>
          </a:p>
          <a:p>
            <a:pPr algn="ctr">
              <a:defRPr/>
            </a:pPr>
            <a:r>
              <a:rPr lang="en-US" sz="4400" dirty="0">
                <a:solidFill>
                  <a:schemeClr val="accent5">
                    <a:lumMod val="75000"/>
                  </a:schemeClr>
                </a:solidFill>
                <a:latin typeface="Chiller" pitchFamily="82" charset="0"/>
              </a:rPr>
              <a:t>would </a:t>
            </a:r>
          </a:p>
          <a:p>
            <a:pPr algn="ctr">
              <a:defRPr/>
            </a:pPr>
            <a:r>
              <a:rPr lang="en-US" sz="4400" dirty="0">
                <a:solidFill>
                  <a:schemeClr val="accent5">
                    <a:lumMod val="75000"/>
                  </a:schemeClr>
                </a:solidFill>
                <a:latin typeface="Chiller" pitchFamily="82" charset="0"/>
              </a:rPr>
              <a:t>you feel </a:t>
            </a:r>
          </a:p>
          <a:p>
            <a:pPr algn="ctr">
              <a:defRPr/>
            </a:pPr>
            <a:r>
              <a:rPr lang="en-US" sz="4400" dirty="0">
                <a:solidFill>
                  <a:schemeClr val="accent5">
                    <a:lumMod val="75000"/>
                  </a:schemeClr>
                </a:solidFill>
                <a:latin typeface="Chiller" pitchFamily="82" charset="0"/>
              </a:rPr>
              <a:t>if </a:t>
            </a:r>
          </a:p>
          <a:p>
            <a:pPr algn="ctr">
              <a:defRPr/>
            </a:pPr>
            <a:r>
              <a:rPr lang="en-US" sz="4400" dirty="0">
                <a:solidFill>
                  <a:schemeClr val="accent5">
                    <a:lumMod val="75000"/>
                  </a:schemeClr>
                </a:solidFill>
                <a:latin typeface="Chiller" pitchFamily="82" charset="0"/>
              </a:rPr>
              <a:t>you were followed everywhere?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5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385" decel="100000"/>
                                        <p:tgtEl>
                                          <p:spTgt spid="4"/>
                                        </p:tgtEl>
                                      </p:cBhvr>
                                    </p:animEffect>
                                    <p:animScale>
                                      <p:cBhvr>
                                        <p:cTn id="28" dur="385" decel="100000"/>
                                        <p:tgtEl>
                                          <p:spTgt spid="4"/>
                                        </p:tgtEl>
                                      </p:cBhvr>
                                      <p:from x="10000" y="10000"/>
                                      <p:to x="200000" y="450000"/>
                                    </p:animScale>
                                    <p:animScale>
                                      <p:cBhvr>
                                        <p:cTn id="29" dur="615" accel="100000" fill="hold">
                                          <p:stCondLst>
                                            <p:cond delay="385"/>
                                          </p:stCondLst>
                                        </p:cTn>
                                        <p:tgtEl>
                                          <p:spTgt spid="4"/>
                                        </p:tgtEl>
                                      </p:cBhvr>
                                      <p:from x="200000" y="450000"/>
                                      <p:to x="100000" y="100000"/>
                                    </p:animScale>
                                    <p:set>
                                      <p:cBhvr>
                                        <p:cTn id="30" dur="385" fill="hold"/>
                                        <p:tgtEl>
                                          <p:spTgt spid="4"/>
                                        </p:tgtEl>
                                        <p:attrNameLst>
                                          <p:attrName>ppt_x</p:attrName>
                                        </p:attrNameLst>
                                      </p:cBhvr>
                                      <p:to>
                                        <p:strVal val="(0.5)"/>
                                      </p:to>
                                    </p:set>
                                    <p:anim from="(0.5)" to="(#ppt_x)" calcmode="lin" valueType="num">
                                      <p:cBhvr>
                                        <p:cTn id="31" dur="615" accel="100000" fill="hold">
                                          <p:stCondLst>
                                            <p:cond delay="385"/>
                                          </p:stCondLst>
                                        </p:cTn>
                                        <p:tgtEl>
                                          <p:spTgt spid="4"/>
                                        </p:tgtEl>
                                        <p:attrNameLst>
                                          <p:attrName>ppt_x</p:attrName>
                                        </p:attrNameLst>
                                      </p:cBhvr>
                                    </p:anim>
                                    <p:set>
                                      <p:cBhvr>
                                        <p:cTn id="32" dur="385" fill="hold"/>
                                        <p:tgtEl>
                                          <p:spTgt spid="4"/>
                                        </p:tgtEl>
                                        <p:attrNameLst>
                                          <p:attrName>ppt_y</p:attrName>
                                        </p:attrNameLst>
                                      </p:cBhvr>
                                      <p:to>
                                        <p:strVal val="(#ppt_y+0.4)"/>
                                      </p:to>
                                    </p:set>
                                    <p:anim from="(#ppt_y+0.4)" to="(#ppt_y)" calcmode="lin" valueType="num">
                                      <p:cBhvr>
                                        <p:cTn id="33" dur="615" accel="100000" fill="hold">
                                          <p:stCondLst>
                                            <p:cond delay="385"/>
                                          </p:stCondLst>
                                        </p:cTn>
                                        <p:tgtEl>
                                          <p:spTgt spid="4"/>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2"/>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E2DCD4C8-B6B6-4C52-AA58-4DBCB06C1F28}"/>
              </a:ext>
            </a:extLst>
          </p:cNvPr>
          <p:cNvSpPr>
            <a:spLocks noGrp="1"/>
          </p:cNvSpPr>
          <p:nvPr>
            <p:ph type="title"/>
          </p:nvPr>
        </p:nvSpPr>
        <p:spPr>
          <a:xfrm>
            <a:off x="609600" y="0"/>
            <a:ext cx="10972800" cy="790414"/>
          </a:xfrm>
        </p:spPr>
        <p:txBody>
          <a:bodyPr>
            <a:normAutofit/>
          </a:bodyPr>
          <a:lstStyle/>
          <a:p>
            <a:pPr eaLnBrk="1" hangingPunct="1"/>
            <a:r>
              <a:rPr lang="en-US" altLang="en-US" sz="4000" b="1" dirty="0">
                <a:solidFill>
                  <a:schemeClr val="accent1"/>
                </a:solidFill>
                <a:latin typeface="Arial" panose="020B0604020202020204" pitchFamily="34" charset="0"/>
                <a:cs typeface="Arial" panose="020B0604020202020204" pitchFamily="34" charset="0"/>
              </a:rPr>
              <a:t>Illicit Use of RFID Information</a:t>
            </a:r>
          </a:p>
        </p:txBody>
      </p:sp>
      <p:sp>
        <p:nvSpPr>
          <p:cNvPr id="3" name="Content Placeholder 2">
            <a:extLst>
              <a:ext uri="{FF2B5EF4-FFF2-40B4-BE49-F238E27FC236}">
                <a16:creationId xmlns:a16="http://schemas.microsoft.com/office/drawing/2014/main" id="{CC094979-D550-4D06-975F-40A38148E741}"/>
              </a:ext>
            </a:extLst>
          </p:cNvPr>
          <p:cNvSpPr>
            <a:spLocks noGrp="1"/>
          </p:cNvSpPr>
          <p:nvPr>
            <p:ph idx="1"/>
          </p:nvPr>
        </p:nvSpPr>
        <p:spPr>
          <a:xfrm>
            <a:off x="501112" y="1057760"/>
            <a:ext cx="10972800" cy="4304654"/>
          </a:xfrm>
        </p:spPr>
        <p:txBody>
          <a:bodyPr rtlCol="0">
            <a:normAutofit fontScale="92500" lnSpcReduction="10000"/>
          </a:bodyPr>
          <a:lstStyle/>
          <a:p>
            <a:pPr>
              <a:defRPr/>
            </a:pPr>
            <a:r>
              <a:rPr lang="en-US" b="1" dirty="0">
                <a:latin typeface="Arial" panose="020B0604020202020204" pitchFamily="34" charset="0"/>
                <a:cs typeface="Arial" panose="020B0604020202020204" pitchFamily="34" charset="0"/>
              </a:rPr>
              <a:t>RFID Tags are world-readable and pose a risk to both personal location privacy and corporate/military security. </a:t>
            </a:r>
          </a:p>
          <a:p>
            <a:pPr>
              <a:defRPr/>
            </a:pPr>
            <a:r>
              <a:rPr lang="en-US" b="1" dirty="0">
                <a:latin typeface="Arial" panose="020B0604020202020204" pitchFamily="34" charset="0"/>
                <a:cs typeface="Arial" panose="020B0604020202020204" pitchFamily="34" charset="0"/>
              </a:rPr>
              <a:t>Reader of tag can have access to the Customer’s credit card details and make use of it without the owner’s knowledge</a:t>
            </a:r>
          </a:p>
          <a:p>
            <a:pPr>
              <a:defRPr/>
            </a:pPr>
            <a:r>
              <a:rPr lang="en-US" b="1" dirty="0">
                <a:latin typeface="Arial" panose="020B0604020202020204" pitchFamily="34" charset="0"/>
                <a:cs typeface="Arial" panose="020B0604020202020204" pitchFamily="34" charset="0"/>
              </a:rPr>
              <a:t>Important and confidential documents locations can be known</a:t>
            </a:r>
          </a:p>
          <a:p>
            <a:pPr>
              <a:defRPr/>
            </a:pPr>
            <a:r>
              <a:rPr lang="en-US" b="1" dirty="0">
                <a:latin typeface="Arial" panose="020B0604020202020204" pitchFamily="34" charset="0"/>
                <a:cs typeface="Arial" panose="020B0604020202020204" pitchFamily="34" charset="0"/>
              </a:rPr>
              <a:t>Cloning and counterfeiting of the RFID tags can cause a lot of risk and problems.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2"/>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8CFA8-0999-4D62-A127-B19750C405D3}"/>
              </a:ext>
            </a:extLst>
          </p:cNvPr>
          <p:cNvSpPr>
            <a:spLocks noGrp="1"/>
          </p:cNvSpPr>
          <p:nvPr>
            <p:ph type="title"/>
          </p:nvPr>
        </p:nvSpPr>
        <p:spPr>
          <a:xfrm>
            <a:off x="609600" y="0"/>
            <a:ext cx="10972800" cy="1143000"/>
          </a:xfrm>
        </p:spPr>
        <p:txBody>
          <a:bodyPr rtlCol="0">
            <a:normAutofit fontScale="90000"/>
          </a:bodyPr>
          <a:lstStyle/>
          <a:p>
            <a:pPr>
              <a:defRPr/>
            </a:pPr>
            <a:r>
              <a:rPr lang="en-US" b="1" dirty="0">
                <a:solidFill>
                  <a:schemeClr val="accent1"/>
                </a:solidFill>
                <a:latin typeface="Arial" panose="020B0604020202020204" pitchFamily="34" charset="0"/>
                <a:cs typeface="Arial" panose="020B0604020202020204" pitchFamily="34" charset="0"/>
              </a:rPr>
              <a:t>Improper use in Medical and Pharmaceutical industry</a:t>
            </a:r>
          </a:p>
        </p:txBody>
      </p:sp>
      <p:sp>
        <p:nvSpPr>
          <p:cNvPr id="3" name="Content Placeholder 2">
            <a:extLst>
              <a:ext uri="{FF2B5EF4-FFF2-40B4-BE49-F238E27FC236}">
                <a16:creationId xmlns:a16="http://schemas.microsoft.com/office/drawing/2014/main" id="{7527B244-493A-4421-8F22-38B03C584603}"/>
              </a:ext>
            </a:extLst>
          </p:cNvPr>
          <p:cNvSpPr>
            <a:spLocks noGrp="1"/>
          </p:cNvSpPr>
          <p:nvPr>
            <p:ph idx="1"/>
          </p:nvPr>
        </p:nvSpPr>
        <p:spPr/>
        <p:txBody>
          <a:bodyPr/>
          <a:lstStyle/>
          <a:p>
            <a:pPr eaLnBrk="1" hangingPunct="1"/>
            <a:r>
              <a:rPr lang="en-US" altLang="en-US" b="1" dirty="0">
                <a:latin typeface="Arial" panose="020B0604020202020204" pitchFamily="34" charset="0"/>
                <a:cs typeface="Arial" panose="020B0604020202020204" pitchFamily="34" charset="0"/>
              </a:rPr>
              <a:t>RFID tags can be used to track "sensitive-type" items such as customer’s pharmaceutical products and personal medical data without proper consent.</a:t>
            </a:r>
          </a:p>
          <a:p>
            <a:pPr eaLnBrk="1" hangingPunct="1"/>
            <a:r>
              <a:rPr lang="en-US" altLang="en-US" b="1" dirty="0">
                <a:latin typeface="Arial" panose="020B0604020202020204" pitchFamily="34" charset="0"/>
                <a:cs typeface="Arial" panose="020B0604020202020204" pitchFamily="34" charset="0"/>
              </a:rPr>
              <a:t>Insurance companies may refuse providing insurance coverage for patients after having seen the patient’s records</a:t>
            </a:r>
          </a:p>
          <a:p>
            <a:pPr eaLnBrk="1" hangingPunct="1"/>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2"/>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7A3B5-89B8-4817-B3FF-B525433A74FA}"/>
              </a:ext>
            </a:extLst>
          </p:cNvPr>
          <p:cNvSpPr>
            <a:spLocks noGrp="1"/>
          </p:cNvSpPr>
          <p:nvPr>
            <p:ph type="title"/>
          </p:nvPr>
        </p:nvSpPr>
        <p:spPr/>
        <p:txBody>
          <a:bodyPr rtlCol="0">
            <a:normAutofit fontScale="90000"/>
          </a:bodyPr>
          <a:lstStyle/>
          <a:p>
            <a:pPr>
              <a:defRPr/>
            </a:pPr>
            <a:r>
              <a:rPr lang="en-US" b="1" dirty="0">
                <a:solidFill>
                  <a:schemeClr val="accent1"/>
                </a:solidFill>
                <a:latin typeface="Arial" panose="020B0604020202020204" pitchFamily="34" charset="0"/>
                <a:cs typeface="Arial" panose="020B0604020202020204" pitchFamily="34" charset="0"/>
              </a:rPr>
              <a:t>Benefits of Using Technology Tracking in Logistics</a:t>
            </a:r>
          </a:p>
        </p:txBody>
      </p:sp>
      <p:sp>
        <p:nvSpPr>
          <p:cNvPr id="3" name="Content Placeholder 2">
            <a:extLst>
              <a:ext uri="{FF2B5EF4-FFF2-40B4-BE49-F238E27FC236}">
                <a16:creationId xmlns:a16="http://schemas.microsoft.com/office/drawing/2014/main" id="{5C161D4B-999B-4045-B3FD-AE3D0B167807}"/>
              </a:ext>
            </a:extLst>
          </p:cNvPr>
          <p:cNvSpPr>
            <a:spLocks noGrp="1"/>
          </p:cNvSpPr>
          <p:nvPr>
            <p:ph idx="1"/>
          </p:nvPr>
        </p:nvSpPr>
        <p:spPr>
          <a:xfrm>
            <a:off x="609600" y="1417638"/>
            <a:ext cx="8642888" cy="4525963"/>
          </a:xfrm>
        </p:spPr>
        <p:txBody>
          <a:bodyPr rtlCol="0">
            <a:normAutofit/>
          </a:bodyPr>
          <a:lstStyle/>
          <a:p>
            <a:pPr>
              <a:defRPr/>
            </a:pPr>
            <a:r>
              <a:rPr lang="en-US" b="1" dirty="0">
                <a:latin typeface="Arial" panose="020B0604020202020204" pitchFamily="34" charset="0"/>
                <a:cs typeface="Arial" panose="020B0604020202020204" pitchFamily="34" charset="0"/>
              </a:rPr>
              <a:t>Helps retailers provide the right product at the right place at the right time.</a:t>
            </a:r>
          </a:p>
          <a:p>
            <a:pPr>
              <a:defRPr/>
            </a:pPr>
            <a:r>
              <a:rPr lang="en-US" b="1" dirty="0">
                <a:latin typeface="Arial" panose="020B0604020202020204" pitchFamily="34" charset="0"/>
                <a:cs typeface="Arial" panose="020B0604020202020204" pitchFamily="34" charset="0"/>
              </a:rPr>
              <a:t>Increases visibility throughout the supply chain.</a:t>
            </a:r>
          </a:p>
          <a:p>
            <a:pPr>
              <a:defRPr/>
            </a:pPr>
            <a:r>
              <a:rPr lang="en-US" b="1" dirty="0">
                <a:latin typeface="Arial" panose="020B0604020202020204" pitchFamily="34" charset="0"/>
                <a:cs typeface="Arial" panose="020B0604020202020204" pitchFamily="34" charset="0"/>
              </a:rPr>
              <a:t>Improves efficiency, cut costs, delivers better asset utilization.</a:t>
            </a:r>
          </a:p>
          <a:p>
            <a:pPr>
              <a:defRPr/>
            </a:pPr>
            <a:r>
              <a:rPr lang="en-US" b="1" dirty="0">
                <a:latin typeface="Arial" panose="020B0604020202020204" pitchFamily="34" charset="0"/>
                <a:cs typeface="Arial" panose="020B0604020202020204" pitchFamily="34" charset="0"/>
              </a:rPr>
              <a:t>Reduces shrinkage and counterfeiting.</a:t>
            </a:r>
          </a:p>
          <a:p>
            <a:pPr>
              <a:defRPr/>
            </a:pPr>
            <a:r>
              <a:rPr lang="en-US" b="1" dirty="0">
                <a:latin typeface="Arial" panose="020B0604020202020204" pitchFamily="34" charset="0"/>
                <a:cs typeface="Arial" panose="020B0604020202020204" pitchFamily="34" charset="0"/>
              </a:rPr>
              <a:t>Increases sales by reducing out of stock.</a:t>
            </a:r>
          </a:p>
          <a:p>
            <a:pPr>
              <a:defRPr/>
            </a:pPr>
            <a:endParaRPr lang="en-US" dirty="0"/>
          </a:p>
          <a:p>
            <a:pPr>
              <a:defRPr/>
            </a:pPr>
            <a:endParaRPr lang="en-US" dirty="0"/>
          </a:p>
        </p:txBody>
      </p:sp>
      <p:pic>
        <p:nvPicPr>
          <p:cNvPr id="39940" name="Picture 3">
            <a:extLst>
              <a:ext uri="{FF2B5EF4-FFF2-40B4-BE49-F238E27FC236}">
                <a16:creationId xmlns:a16="http://schemas.microsoft.com/office/drawing/2014/main" id="{F7544ED9-BCFA-4912-BC1C-B350FBC230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82125" y="2280444"/>
            <a:ext cx="2200275" cy="140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2"/>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0F9B3-E152-43D7-8A80-3A77AF52C870}"/>
              </a:ext>
            </a:extLst>
          </p:cNvPr>
          <p:cNvSpPr>
            <a:spLocks noGrp="1"/>
          </p:cNvSpPr>
          <p:nvPr>
            <p:ph type="title"/>
          </p:nvPr>
        </p:nvSpPr>
        <p:spPr>
          <a:xfrm>
            <a:off x="609600" y="68262"/>
            <a:ext cx="10972800" cy="777876"/>
          </a:xfrm>
        </p:spPr>
        <p:txBody>
          <a:bodyPr rtlCol="0">
            <a:normAutofit/>
          </a:bodyPr>
          <a:lstStyle/>
          <a:p>
            <a:pPr>
              <a:defRPr/>
            </a:pPr>
            <a:r>
              <a:rPr lang="en-US" sz="4000" b="1" dirty="0">
                <a:solidFill>
                  <a:schemeClr val="accent1"/>
                </a:solidFill>
                <a:latin typeface="Arial" panose="020B0604020202020204" pitchFamily="34" charset="0"/>
                <a:cs typeface="Arial" panose="020B0604020202020204" pitchFamily="34" charset="0"/>
              </a:rPr>
              <a:t>Principles of Fair Information Practice </a:t>
            </a:r>
          </a:p>
        </p:txBody>
      </p:sp>
      <p:sp>
        <p:nvSpPr>
          <p:cNvPr id="3" name="Content Placeholder 2">
            <a:extLst>
              <a:ext uri="{FF2B5EF4-FFF2-40B4-BE49-F238E27FC236}">
                <a16:creationId xmlns:a16="http://schemas.microsoft.com/office/drawing/2014/main" id="{6B25A30F-C4F8-4F9A-BBA5-A19371A4314D}"/>
              </a:ext>
            </a:extLst>
          </p:cNvPr>
          <p:cNvSpPr>
            <a:spLocks noGrp="1"/>
          </p:cNvSpPr>
          <p:nvPr>
            <p:ph idx="1"/>
          </p:nvPr>
        </p:nvSpPr>
        <p:spPr>
          <a:xfrm>
            <a:off x="609600" y="870866"/>
            <a:ext cx="10549180" cy="4800600"/>
          </a:xfrm>
        </p:spPr>
        <p:txBody>
          <a:bodyPr rtlCol="0">
            <a:normAutofit fontScale="85000" lnSpcReduction="10000"/>
          </a:bodyPr>
          <a:lstStyle/>
          <a:p>
            <a:pPr>
              <a:buNone/>
              <a:defRPr/>
            </a:pPr>
            <a:r>
              <a:rPr lang="en-US" dirty="0"/>
              <a:t>	</a:t>
            </a:r>
            <a:r>
              <a:rPr lang="en-US" b="1" dirty="0">
                <a:latin typeface="Arial" panose="020B0604020202020204" pitchFamily="34" charset="0"/>
                <a:cs typeface="Arial" panose="020B0604020202020204" pitchFamily="34" charset="0"/>
              </a:rPr>
              <a:t>Since, RFID technology not only has the ability to track products and persons, but also collect individual information, the Federal Trade Commission’s has laid some </a:t>
            </a:r>
            <a:r>
              <a:rPr lang="en-US" b="1" dirty="0">
                <a:solidFill>
                  <a:schemeClr val="accent1"/>
                </a:solidFill>
                <a:latin typeface="Arial" panose="020B0604020202020204" pitchFamily="34" charset="0"/>
                <a:cs typeface="Arial" panose="020B0604020202020204" pitchFamily="34" charset="0"/>
              </a:rPr>
              <a:t>“Fair Information Practice Principles”</a:t>
            </a:r>
          </a:p>
          <a:p>
            <a:pPr>
              <a:buNone/>
              <a:defRPr/>
            </a:pPr>
            <a:endParaRPr lang="en-US" b="1" dirty="0">
              <a:latin typeface="Arial" panose="020B0604020202020204" pitchFamily="34" charset="0"/>
              <a:cs typeface="Arial" panose="020B0604020202020204" pitchFamily="34" charset="0"/>
            </a:endParaRPr>
          </a:p>
          <a:p>
            <a:pPr>
              <a:defRPr/>
            </a:pPr>
            <a:r>
              <a:rPr lang="en-US" b="1" dirty="0">
                <a:latin typeface="Arial" panose="020B0604020202020204" pitchFamily="34" charset="0"/>
                <a:cs typeface="Arial" panose="020B0604020202020204" pitchFamily="34" charset="0"/>
              </a:rPr>
              <a:t>Notice and awareness of collection of information. </a:t>
            </a:r>
          </a:p>
          <a:p>
            <a:pPr>
              <a:defRPr/>
            </a:pPr>
            <a:r>
              <a:rPr lang="en-US" b="1" dirty="0">
                <a:latin typeface="Arial" panose="020B0604020202020204" pitchFamily="34" charset="0"/>
                <a:cs typeface="Arial" panose="020B0604020202020204" pitchFamily="34" charset="0"/>
              </a:rPr>
              <a:t>Choice and consent of how this information can be used. </a:t>
            </a:r>
          </a:p>
          <a:p>
            <a:pPr>
              <a:defRPr/>
            </a:pPr>
            <a:r>
              <a:rPr lang="en-US" b="1" dirty="0">
                <a:latin typeface="Arial" panose="020B0604020202020204" pitchFamily="34" charset="0"/>
                <a:cs typeface="Arial" panose="020B0604020202020204" pitchFamily="34" charset="0"/>
              </a:rPr>
              <a:t>Access to the individual’s gathered information and the ability to contest the accuracy of the collected data. </a:t>
            </a:r>
          </a:p>
          <a:p>
            <a:pPr>
              <a:defRPr/>
            </a:pPr>
            <a:r>
              <a:rPr lang="en-US" b="1" dirty="0">
                <a:latin typeface="Arial" panose="020B0604020202020204" pitchFamily="34" charset="0"/>
                <a:cs typeface="Arial" panose="020B0604020202020204" pitchFamily="34" charset="0"/>
              </a:rPr>
              <a:t>Integrity and security of the collected data. </a:t>
            </a:r>
          </a:p>
          <a:p>
            <a:pPr>
              <a:defRPr/>
            </a:pPr>
            <a:r>
              <a:rPr lang="en-US" b="1" dirty="0">
                <a:latin typeface="Arial" panose="020B0604020202020204" pitchFamily="34" charset="0"/>
                <a:cs typeface="Arial" panose="020B0604020202020204" pitchFamily="34" charset="0"/>
              </a:rPr>
              <a:t>Enforcement of the aforementioned principles.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1000"/>
                                        <p:tgtEl>
                                          <p:spTgt spid="3">
                                            <p:txEl>
                                              <p:pRg st="0" end="0"/>
                                            </p:txEl>
                                          </p:spTgt>
                                        </p:tgtEl>
                                      </p:cBhvr>
                                    </p:animEffect>
                                  </p:childTnLst>
                                </p:cTn>
                              </p:par>
                            </p:childTnLst>
                          </p:cTn>
                        </p:par>
                        <p:par>
                          <p:cTn id="8" fill="hold" nodeType="afterGroup">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wipe(left)">
                                      <p:cBhvr>
                                        <p:cTn id="11" dur="1000"/>
                                        <p:tgtEl>
                                          <p:spTgt spid="3">
                                            <p:txEl>
                                              <p:pRg st="2" end="2"/>
                                            </p:txEl>
                                          </p:spTgt>
                                        </p:tgtEl>
                                      </p:cBhvr>
                                    </p:animEffect>
                                  </p:childTnLst>
                                </p:cTn>
                              </p:par>
                            </p:childTnLst>
                          </p:cTn>
                        </p:par>
                        <p:par>
                          <p:cTn id="12" fill="hold" nodeType="afterGroup">
                            <p:stCondLst>
                              <p:cond delay="2000"/>
                            </p:stCondLst>
                            <p:childTnLst>
                              <p:par>
                                <p:cTn id="13" presetID="22" presetClass="entr" presetSubtype="8" fill="hold" grpId="0" nodeType="after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wipe(left)">
                                      <p:cBhvr>
                                        <p:cTn id="15" dur="1000"/>
                                        <p:tgtEl>
                                          <p:spTgt spid="3">
                                            <p:txEl>
                                              <p:pRg st="3" end="3"/>
                                            </p:txEl>
                                          </p:spTgt>
                                        </p:tgtEl>
                                      </p:cBhvr>
                                    </p:animEffect>
                                  </p:childTnLst>
                                </p:cTn>
                              </p:par>
                            </p:childTnLst>
                          </p:cTn>
                        </p:par>
                        <p:par>
                          <p:cTn id="16" fill="hold" nodeType="afterGroup">
                            <p:stCondLst>
                              <p:cond delay="3000"/>
                            </p:stCondLst>
                            <p:childTnLst>
                              <p:par>
                                <p:cTn id="17" presetID="22" presetClass="entr" presetSubtype="8" fill="hold" grpId="0" nodeType="after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left)">
                                      <p:cBhvr>
                                        <p:cTn id="19" dur="1000"/>
                                        <p:tgtEl>
                                          <p:spTgt spid="3">
                                            <p:txEl>
                                              <p:pRg st="4" end="4"/>
                                            </p:txEl>
                                          </p:spTgt>
                                        </p:tgtEl>
                                      </p:cBhvr>
                                    </p:animEffect>
                                  </p:childTnLst>
                                </p:cTn>
                              </p:par>
                            </p:childTnLst>
                          </p:cTn>
                        </p:par>
                        <p:par>
                          <p:cTn id="20" fill="hold" nodeType="afterGroup">
                            <p:stCondLst>
                              <p:cond delay="4000"/>
                            </p:stCondLst>
                            <p:childTnLst>
                              <p:par>
                                <p:cTn id="21" presetID="22" presetClass="entr" presetSubtype="8" fill="hold" grpId="0" nodeType="after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wipe(left)">
                                      <p:cBhvr>
                                        <p:cTn id="23" dur="1000"/>
                                        <p:tgtEl>
                                          <p:spTgt spid="3">
                                            <p:txEl>
                                              <p:pRg st="5" end="5"/>
                                            </p:txEl>
                                          </p:spTgt>
                                        </p:tgtEl>
                                      </p:cBhvr>
                                    </p:animEffect>
                                  </p:childTnLst>
                                </p:cTn>
                              </p:par>
                            </p:childTnLst>
                          </p:cTn>
                        </p:par>
                        <p:par>
                          <p:cTn id="24" fill="hold" nodeType="afterGroup">
                            <p:stCondLst>
                              <p:cond delay="5000"/>
                            </p:stCondLst>
                            <p:childTnLst>
                              <p:par>
                                <p:cTn id="25" presetID="22" presetClass="entr" presetSubtype="8" fill="hold" grpId="0" nodeType="after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wipe(left)">
                                      <p:cBhvr>
                                        <p:cTn id="27"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3">
            <a:extLst>
              <a:ext uri="{FF2B5EF4-FFF2-40B4-BE49-F238E27FC236}">
                <a16:creationId xmlns:a16="http://schemas.microsoft.com/office/drawing/2014/main" id="{DBF4259E-82BA-4CDD-9092-996CD5A2E84A}"/>
              </a:ext>
            </a:extLst>
          </p:cNvPr>
          <p:cNvSpPr>
            <a:spLocks noGrp="1"/>
          </p:cNvSpPr>
          <p:nvPr>
            <p:ph type="title"/>
          </p:nvPr>
        </p:nvSpPr>
        <p:spPr>
          <a:xfrm>
            <a:off x="609600" y="0"/>
            <a:ext cx="10972800" cy="1143000"/>
          </a:xfrm>
        </p:spPr>
        <p:txBody>
          <a:bodyPr>
            <a:normAutofit/>
          </a:bodyPr>
          <a:lstStyle/>
          <a:p>
            <a:pPr eaLnBrk="1" hangingPunct="1"/>
            <a:r>
              <a:rPr lang="en-US" altLang="en-US" sz="4000" b="1" dirty="0">
                <a:solidFill>
                  <a:schemeClr val="accent1"/>
                </a:solidFill>
                <a:latin typeface="Arial" panose="020B0604020202020204" pitchFamily="34" charset="0"/>
                <a:cs typeface="Arial" panose="020B0604020202020204" pitchFamily="34" charset="0"/>
              </a:rPr>
              <a:t>Summary and Conclusion</a:t>
            </a:r>
          </a:p>
        </p:txBody>
      </p:sp>
      <p:sp>
        <p:nvSpPr>
          <p:cNvPr id="5" name="Content Placeholder 4">
            <a:extLst>
              <a:ext uri="{FF2B5EF4-FFF2-40B4-BE49-F238E27FC236}">
                <a16:creationId xmlns:a16="http://schemas.microsoft.com/office/drawing/2014/main" id="{FAB1134A-F3F1-4C8D-B0EC-93173104004C}"/>
              </a:ext>
            </a:extLst>
          </p:cNvPr>
          <p:cNvSpPr>
            <a:spLocks noGrp="1"/>
          </p:cNvSpPr>
          <p:nvPr>
            <p:ph idx="1"/>
          </p:nvPr>
        </p:nvSpPr>
        <p:spPr/>
        <p:txBody>
          <a:bodyPr rtlCol="0">
            <a:normAutofit fontScale="77500" lnSpcReduction="20000"/>
          </a:bodyPr>
          <a:lstStyle/>
          <a:p>
            <a:pPr>
              <a:defRPr/>
            </a:pPr>
            <a:r>
              <a:rPr lang="en-US" b="1" dirty="0">
                <a:latin typeface="Arial" panose="020B0604020202020204" pitchFamily="34" charset="0"/>
                <a:cs typeface="Arial" panose="020B0604020202020204" pitchFamily="34" charset="0"/>
              </a:rPr>
              <a:t>RFID can be used on a large-scale with the concept of “Let the buyer beware”</a:t>
            </a:r>
          </a:p>
          <a:p>
            <a:pPr>
              <a:defRPr/>
            </a:pPr>
            <a:endParaRPr lang="en-US" b="1" dirty="0">
              <a:latin typeface="Arial" panose="020B0604020202020204" pitchFamily="34" charset="0"/>
              <a:cs typeface="Arial" panose="020B0604020202020204" pitchFamily="34" charset="0"/>
            </a:endParaRPr>
          </a:p>
          <a:p>
            <a:pPr>
              <a:defRPr/>
            </a:pPr>
            <a:r>
              <a:rPr lang="en-US" b="1" dirty="0">
                <a:latin typeface="Arial" panose="020B0604020202020204" pitchFamily="34" charset="0"/>
                <a:cs typeface="Arial" panose="020B0604020202020204" pitchFamily="34" charset="0"/>
              </a:rPr>
              <a:t>RFID technology and its implementation must be guided by strong principles of fair information practices </a:t>
            </a:r>
          </a:p>
          <a:p>
            <a:pPr>
              <a:defRPr/>
            </a:pPr>
            <a:endParaRPr lang="en-US" b="1" dirty="0">
              <a:latin typeface="Arial" panose="020B0604020202020204" pitchFamily="34" charset="0"/>
              <a:cs typeface="Arial" panose="020B0604020202020204" pitchFamily="34" charset="0"/>
            </a:endParaRPr>
          </a:p>
          <a:p>
            <a:pPr>
              <a:defRPr/>
            </a:pPr>
            <a:r>
              <a:rPr lang="en-US" b="1" dirty="0">
                <a:latin typeface="Arial" panose="020B0604020202020204" pitchFamily="34" charset="0"/>
                <a:cs typeface="Arial" panose="020B0604020202020204" pitchFamily="34" charset="0"/>
              </a:rPr>
              <a:t>There should be no secret databases and Tags must be transparent to all parties</a:t>
            </a:r>
          </a:p>
          <a:p>
            <a:pPr>
              <a:defRPr/>
            </a:pPr>
            <a:endParaRPr lang="en-US" b="1" dirty="0">
              <a:latin typeface="Arial" panose="020B0604020202020204" pitchFamily="34" charset="0"/>
              <a:cs typeface="Arial" panose="020B0604020202020204" pitchFamily="34" charset="0"/>
            </a:endParaRPr>
          </a:p>
          <a:p>
            <a:pPr>
              <a:defRPr/>
            </a:pPr>
            <a:r>
              <a:rPr lang="en-US" b="1" dirty="0">
                <a:latin typeface="Arial" panose="020B0604020202020204" pitchFamily="34" charset="0"/>
                <a:cs typeface="Arial" panose="020B0604020202020204" pitchFamily="34" charset="0"/>
              </a:rPr>
              <a:t>If used legally and properly, RFID Technology can be the next biggest emerging technology that will be widely accepted and used.</a:t>
            </a:r>
          </a:p>
          <a:p>
            <a:pPr>
              <a:defRPr/>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5">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5">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 calcmode="lin" valueType="num">
                                      <p:cBhvr>
                                        <p:cTn id="14" dur="1000" fill="hold"/>
                                        <p:tgtEl>
                                          <p:spTgt spid="5">
                                            <p:txEl>
                                              <p:pRg st="2" end="2"/>
                                            </p:txEl>
                                          </p:spTgt>
                                        </p:tgtEl>
                                        <p:attrNameLst>
                                          <p:attrName>ppt_w</p:attrName>
                                        </p:attrNameLst>
                                      </p:cBhvr>
                                      <p:tavLst>
                                        <p:tav tm="0">
                                          <p:val>
                                            <p:strVal val="#ppt_w*0.70"/>
                                          </p:val>
                                        </p:tav>
                                        <p:tav tm="100000">
                                          <p:val>
                                            <p:strVal val="#ppt_w"/>
                                          </p:val>
                                        </p:tav>
                                      </p:tavLst>
                                    </p:anim>
                                    <p:anim calcmode="lin" valueType="num">
                                      <p:cBhvr>
                                        <p:cTn id="15" dur="1000" fill="hold"/>
                                        <p:tgtEl>
                                          <p:spTgt spid="5">
                                            <p:txEl>
                                              <p:pRg st="2" end="2"/>
                                            </p:txEl>
                                          </p:spTgt>
                                        </p:tgtEl>
                                        <p:attrNameLst>
                                          <p:attrName>ppt_h</p:attrName>
                                        </p:attrNameLst>
                                      </p:cBhvr>
                                      <p:tavLst>
                                        <p:tav tm="0">
                                          <p:val>
                                            <p:strVal val="#ppt_h"/>
                                          </p:val>
                                        </p:tav>
                                        <p:tav tm="100000">
                                          <p:val>
                                            <p:strVal val="#ppt_h"/>
                                          </p:val>
                                        </p:tav>
                                      </p:tavLst>
                                    </p:anim>
                                    <p:animEffect transition="in" filter="fade">
                                      <p:cBhvr>
                                        <p:cTn id="16" dur="1000"/>
                                        <p:tgtEl>
                                          <p:spTgt spid="5">
                                            <p:txEl>
                                              <p:pRg st="2" end="2"/>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 calcmode="lin" valueType="num">
                                      <p:cBhvr>
                                        <p:cTn id="21" dur="1000" fill="hold"/>
                                        <p:tgtEl>
                                          <p:spTgt spid="5">
                                            <p:txEl>
                                              <p:pRg st="4" end="4"/>
                                            </p:txEl>
                                          </p:spTgt>
                                        </p:tgtEl>
                                        <p:attrNameLst>
                                          <p:attrName>ppt_w</p:attrName>
                                        </p:attrNameLst>
                                      </p:cBhvr>
                                      <p:tavLst>
                                        <p:tav tm="0">
                                          <p:val>
                                            <p:strVal val="#ppt_w*0.70"/>
                                          </p:val>
                                        </p:tav>
                                        <p:tav tm="100000">
                                          <p:val>
                                            <p:strVal val="#ppt_w"/>
                                          </p:val>
                                        </p:tav>
                                      </p:tavLst>
                                    </p:anim>
                                    <p:anim calcmode="lin" valueType="num">
                                      <p:cBhvr>
                                        <p:cTn id="22" dur="1000" fill="hold"/>
                                        <p:tgtEl>
                                          <p:spTgt spid="5">
                                            <p:txEl>
                                              <p:pRg st="4" end="4"/>
                                            </p:txEl>
                                          </p:spTgt>
                                        </p:tgtEl>
                                        <p:attrNameLst>
                                          <p:attrName>ppt_h</p:attrName>
                                        </p:attrNameLst>
                                      </p:cBhvr>
                                      <p:tavLst>
                                        <p:tav tm="0">
                                          <p:val>
                                            <p:strVal val="#ppt_h"/>
                                          </p:val>
                                        </p:tav>
                                        <p:tav tm="100000">
                                          <p:val>
                                            <p:strVal val="#ppt_h"/>
                                          </p:val>
                                        </p:tav>
                                      </p:tavLst>
                                    </p:anim>
                                    <p:animEffect transition="in" filter="fade">
                                      <p:cBhvr>
                                        <p:cTn id="23" dur="1000"/>
                                        <p:tgtEl>
                                          <p:spTgt spid="5">
                                            <p:txEl>
                                              <p:pRg st="4" end="4"/>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5">
                                            <p:txEl>
                                              <p:pRg st="6" end="6"/>
                                            </p:txEl>
                                          </p:spTgt>
                                        </p:tgtEl>
                                        <p:attrNameLst>
                                          <p:attrName>style.visibility</p:attrName>
                                        </p:attrNameLst>
                                      </p:cBhvr>
                                      <p:to>
                                        <p:strVal val="visible"/>
                                      </p:to>
                                    </p:set>
                                    <p:anim calcmode="lin" valueType="num">
                                      <p:cBhvr>
                                        <p:cTn id="28" dur="1000" fill="hold"/>
                                        <p:tgtEl>
                                          <p:spTgt spid="5">
                                            <p:txEl>
                                              <p:pRg st="6" end="6"/>
                                            </p:txEl>
                                          </p:spTgt>
                                        </p:tgtEl>
                                        <p:attrNameLst>
                                          <p:attrName>ppt_w</p:attrName>
                                        </p:attrNameLst>
                                      </p:cBhvr>
                                      <p:tavLst>
                                        <p:tav tm="0">
                                          <p:val>
                                            <p:strVal val="#ppt_w*0.70"/>
                                          </p:val>
                                        </p:tav>
                                        <p:tav tm="100000">
                                          <p:val>
                                            <p:strVal val="#ppt_w"/>
                                          </p:val>
                                        </p:tav>
                                      </p:tavLst>
                                    </p:anim>
                                    <p:anim calcmode="lin" valueType="num">
                                      <p:cBhvr>
                                        <p:cTn id="29" dur="1000" fill="hold"/>
                                        <p:tgtEl>
                                          <p:spTgt spid="5">
                                            <p:txEl>
                                              <p:pRg st="6" end="6"/>
                                            </p:txEl>
                                          </p:spTgt>
                                        </p:tgtEl>
                                        <p:attrNameLst>
                                          <p:attrName>ppt_h</p:attrName>
                                        </p:attrNameLst>
                                      </p:cBhvr>
                                      <p:tavLst>
                                        <p:tav tm="0">
                                          <p:val>
                                            <p:strVal val="#ppt_h"/>
                                          </p:val>
                                        </p:tav>
                                        <p:tav tm="100000">
                                          <p:val>
                                            <p:strVal val="#ppt_h"/>
                                          </p:val>
                                        </p:tav>
                                      </p:tavLst>
                                    </p:anim>
                                    <p:animEffect transition="in" filter="fade">
                                      <p:cBhvr>
                                        <p:cTn id="30" dur="10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37249FCB-C9F9-4545-A51A-78804D389780}"/>
              </a:ext>
            </a:extLst>
          </p:cNvPr>
          <p:cNvSpPr>
            <a:spLocks noGrp="1"/>
          </p:cNvSpPr>
          <p:nvPr>
            <p:ph type="title"/>
          </p:nvPr>
        </p:nvSpPr>
        <p:spPr>
          <a:xfrm>
            <a:off x="609600" y="0"/>
            <a:ext cx="10972800" cy="1143000"/>
          </a:xfrm>
        </p:spPr>
        <p:txBody>
          <a:bodyPr>
            <a:normAutofit/>
          </a:bodyPr>
          <a:lstStyle/>
          <a:p>
            <a:pPr eaLnBrk="1" hangingPunct="1"/>
            <a:r>
              <a:rPr lang="en-US" altLang="en-US" sz="4000" b="1" dirty="0">
                <a:solidFill>
                  <a:schemeClr val="accent1"/>
                </a:solidFill>
                <a:latin typeface="Arial" panose="020B0604020202020204" pitchFamily="34" charset="0"/>
                <a:cs typeface="Arial" panose="020B0604020202020204" pitchFamily="34" charset="0"/>
              </a:rPr>
              <a:t>Bibliography</a:t>
            </a:r>
          </a:p>
        </p:txBody>
      </p:sp>
      <p:sp>
        <p:nvSpPr>
          <p:cNvPr id="3" name="Content Placeholder 2">
            <a:extLst>
              <a:ext uri="{FF2B5EF4-FFF2-40B4-BE49-F238E27FC236}">
                <a16:creationId xmlns:a16="http://schemas.microsoft.com/office/drawing/2014/main" id="{C8C00058-D162-45AF-9A0A-E5B364CB8BAF}"/>
              </a:ext>
            </a:extLst>
          </p:cNvPr>
          <p:cNvSpPr>
            <a:spLocks noGrp="1"/>
          </p:cNvSpPr>
          <p:nvPr>
            <p:ph idx="1"/>
          </p:nvPr>
        </p:nvSpPr>
        <p:spPr>
          <a:xfrm>
            <a:off x="945397" y="1143000"/>
            <a:ext cx="10290873" cy="4420892"/>
          </a:xfrm>
        </p:spPr>
        <p:txBody>
          <a:bodyPr rtlCol="0">
            <a:normAutofit lnSpcReduction="10000"/>
          </a:bodyPr>
          <a:lstStyle/>
          <a:p>
            <a:pPr>
              <a:defRPr/>
            </a:pPr>
            <a:r>
              <a:rPr lang="en-US" sz="16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http://en.kioskea.net/contents/bureautique/burintro.php3</a:t>
            </a:r>
            <a:endParaRPr lang="en-US" sz="1600" b="1" u="sng" dirty="0">
              <a:latin typeface="Arial" panose="020B0604020202020204" pitchFamily="34" charset="0"/>
              <a:cs typeface="Arial" panose="020B0604020202020204" pitchFamily="34" charset="0"/>
            </a:endParaRPr>
          </a:p>
          <a:p>
            <a:pPr>
              <a:defRPr/>
            </a:pPr>
            <a:r>
              <a:rPr lang="en-US" sz="1600" b="1"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http://www.youtube.com/watch?v=yNPDgudPmXE&amp;NR=1</a:t>
            </a:r>
            <a:endParaRPr lang="en-US" sz="16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a:defRPr/>
            </a:pPr>
            <a:r>
              <a:rPr lang="en-US" sz="1600" b="1" u="sng"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http://articles.smashits.com/articles/computers/51821/more-on-meeting-your-bandwidth-requirements-for-supply-chain-management-applications.html</a:t>
            </a:r>
            <a:endParaRPr lang="en-US" sz="1600" b="1" u="sng" dirty="0">
              <a:latin typeface="Arial" panose="020B0604020202020204" pitchFamily="34" charset="0"/>
              <a:cs typeface="Arial" panose="020B0604020202020204" pitchFamily="34" charset="0"/>
            </a:endParaRPr>
          </a:p>
          <a:p>
            <a:pPr>
              <a:defRPr/>
            </a:pPr>
            <a:r>
              <a:rPr lang="en-US" sz="1600" b="1" u="sng"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http://www.rfidnews.org/</a:t>
            </a:r>
            <a:endParaRPr lang="en-US" sz="1600" b="1" u="sng" dirty="0">
              <a:latin typeface="Arial" panose="020B0604020202020204" pitchFamily="34" charset="0"/>
              <a:cs typeface="Arial" panose="020B0604020202020204" pitchFamily="34" charset="0"/>
            </a:endParaRPr>
          </a:p>
          <a:p>
            <a:pPr>
              <a:defRPr/>
            </a:pPr>
            <a:r>
              <a:rPr lang="en-US" sz="1600" b="1"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http://www.wired.com/gadgetlab/2008/02/ford-truck-pack/</a:t>
            </a:r>
          </a:p>
          <a:p>
            <a:pPr>
              <a:defRPr/>
            </a:pPr>
            <a:r>
              <a:rPr lang="en-US" sz="1600" b="1"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http://www.senseaware.com/SA/overview.html?PID=1</a:t>
            </a:r>
          </a:p>
          <a:p>
            <a:pPr>
              <a:defRPr/>
            </a:pPr>
            <a:r>
              <a:rPr lang="en-US" sz="1600" b="1"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http://www.smartplanet.com/business/blog/smart-takes/fedex-launches-senseaware-collaboration-meets-gps-meets-sensory-data/2079/</a:t>
            </a:r>
          </a:p>
          <a:p>
            <a:pPr>
              <a:defRPr/>
            </a:pPr>
            <a:r>
              <a:rPr lang="en-US" sz="1600" b="1"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http://gizmodo.com/5412307/do-you-know-when-fedex-drops-your-package-senseaware-does</a:t>
            </a:r>
          </a:p>
          <a:p>
            <a:pPr>
              <a:defRPr/>
            </a:pPr>
            <a:r>
              <a:rPr lang="en-US" sz="1600" b="1"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http://www.readwriteweb.com/archives/fedex_joins_the_internet_of_things_with_senseaware.php</a:t>
            </a:r>
          </a:p>
          <a:p>
            <a:pPr>
              <a:defRPr/>
            </a:pPr>
            <a:r>
              <a:rPr lang="en-US" sz="1600" b="1"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http://www.cnbc.com/id/15840232?video=1365319511&amp;play=1</a:t>
            </a:r>
          </a:p>
          <a:p>
            <a:pPr>
              <a:defRPr/>
            </a:pPr>
            <a:r>
              <a:rPr lang="en-US" sz="1600" b="1"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http://www.engadget.com/2009/11/27/fedex-senseaware-tracks-everything-about-your-package-probably/</a:t>
            </a:r>
          </a:p>
          <a:p>
            <a:pPr>
              <a:defRPr/>
            </a:pPr>
            <a:r>
              <a:rPr lang="en-US" sz="1600" b="1"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http://www.tutorial-reports.com/wireless/rfid/walmart/tag-advantages.php</a:t>
            </a:r>
          </a:p>
          <a:p>
            <a:pPr>
              <a:defRPr/>
            </a:pPr>
            <a:r>
              <a:rPr lang="en-US" sz="1600" b="1"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http://www.technewsworld.com/story/40203.html?wlc=1266294607</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0F34694-1F87-4142-B354-C8E3E130A70F}"/>
              </a:ext>
            </a:extLst>
          </p:cNvPr>
          <p:cNvPicPr>
            <a:picLocks noChangeAspect="1"/>
          </p:cNvPicPr>
          <p:nvPr/>
        </p:nvPicPr>
        <p:blipFill>
          <a:blip r:embed="rId2"/>
          <a:stretch>
            <a:fillRect/>
          </a:stretch>
        </p:blipFill>
        <p:spPr>
          <a:xfrm>
            <a:off x="3575085" y="602381"/>
            <a:ext cx="5041829" cy="4444369"/>
          </a:xfrm>
          <a:prstGeom prst="rect">
            <a:avLst/>
          </a:prstGeom>
        </p:spPr>
      </p:pic>
    </p:spTree>
    <p:extLst>
      <p:ext uri="{BB962C8B-B14F-4D97-AF65-F5344CB8AC3E}">
        <p14:creationId xmlns:p14="http://schemas.microsoft.com/office/powerpoint/2010/main" val="112081201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256</TotalTime>
  <Words>3180</Words>
  <Application>Microsoft Office PowerPoint</Application>
  <PresentationFormat>Widescreen</PresentationFormat>
  <Paragraphs>259</Paragraphs>
  <Slides>30</Slides>
  <Notes>28</Notes>
  <HiddenSlides>0</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30</vt:i4>
      </vt:variant>
    </vt:vector>
  </HeadingPairs>
  <TitlesOfParts>
    <vt:vector size="36" baseType="lpstr">
      <vt:lpstr>Arial</vt:lpstr>
      <vt:lpstr>Calibri</vt:lpstr>
      <vt:lpstr>Chiller</vt:lpstr>
      <vt:lpstr>Myriad Pro</vt:lpstr>
      <vt:lpstr>20140311PresentationUWTSDTemplate</vt:lpstr>
      <vt:lpstr>1_20140311PresentationUWTSDTemplate</vt:lpstr>
      <vt:lpstr>PowerPoint Presentation</vt:lpstr>
      <vt:lpstr>Types of Logistics Information Management Systems</vt:lpstr>
      <vt:lpstr>RFID</vt:lpstr>
      <vt:lpstr>What is Radio Frequency Identification (RFID) and How it Works</vt:lpstr>
      <vt:lpstr>What is RFID and How it Works (cont.)</vt:lpstr>
      <vt:lpstr>RFID Tags Can Tell</vt:lpstr>
      <vt:lpstr>What is RFID </vt:lpstr>
      <vt:lpstr>RFID Users</vt:lpstr>
      <vt:lpstr>RFID for Proof of Delivery</vt:lpstr>
      <vt:lpstr>RFID Provides Visibility</vt:lpstr>
      <vt:lpstr>RFID for Inventory Inspection and Certification Solution</vt:lpstr>
      <vt:lpstr> DAILY’S new Adhesive RFID on-metal Tag </vt:lpstr>
      <vt:lpstr> CASE STUDY -  DAILY’s DL910 for Parking Management  </vt:lpstr>
      <vt:lpstr>Today and Tomorrow of RFID</vt:lpstr>
      <vt:lpstr>CASE STUDY - Senseaware</vt:lpstr>
      <vt:lpstr>Limitations of RFID Technology</vt:lpstr>
      <vt:lpstr>What if you have industries in need of more control?</vt:lpstr>
      <vt:lpstr>Tracking every aspect of logistics journey…</vt:lpstr>
      <vt:lpstr>Types of Logistics Information Management Systems</vt:lpstr>
      <vt:lpstr>Putting the pieces together</vt:lpstr>
      <vt:lpstr>More than just data, the ideal logistics solution will enable communication and collaboration</vt:lpstr>
      <vt:lpstr>Ethical and Legal implications</vt:lpstr>
      <vt:lpstr>Privacy Problems </vt:lpstr>
      <vt:lpstr>Illicit Use of RFID Information</vt:lpstr>
      <vt:lpstr>Improper use in Medical and Pharmaceutical industry</vt:lpstr>
      <vt:lpstr>Benefits of Using Technology Tracking in Logistics</vt:lpstr>
      <vt:lpstr>Principles of Fair Information Practice </vt:lpstr>
      <vt:lpstr>Summary and Conclusion</vt:lpstr>
      <vt:lpstr>Bibliography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Jacob Gwa</dc:creator>
  <cp:lastModifiedBy>Jacob Gwa</cp:lastModifiedBy>
  <cp:revision>26</cp:revision>
  <dcterms:created xsi:type="dcterms:W3CDTF">2021-02-17T20:51:13Z</dcterms:created>
  <dcterms:modified xsi:type="dcterms:W3CDTF">2021-02-23T00:15:19Z</dcterms:modified>
</cp:coreProperties>
</file>