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fntdata" ContentType="application/x-fontdata"/>
  <Default Extension="jpg" ContentType="image/jpeg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charts/chart1.xml" ContentType="application/vnd.openxmlformats-officedocument.drawingml.chart+xml"/>
  <Override PartName="/ppt/charts/chart2.xml" ContentType="application/vnd.openxmlformats-officedocument.drawingml.chart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embedTrueTypeFonts="1" saveSubsetFonts="1">
  <p:sldMasterIdLst>
    <p:sldMasterId id="2147483648" r:id="rId4"/>
  </p:sldMasterIdLst>
  <p:handoutMasterIdLst>
    <p:handoutMasterId r:id="rId25"/>
  </p:handoutMasterIdLst>
  <p:sldIdLst>
    <p:sldId id="256" r:id="rId5"/>
    <p:sldId id="257" r:id="rId6"/>
    <p:sldId id="258" r:id="rId7"/>
    <p:sldId id="259" r:id="rId8"/>
    <p:sldId id="260" r:id="rId9"/>
    <p:sldId id="261" r:id="rId10"/>
    <p:sldId id="262" r:id="rId11"/>
    <p:sldId id="266" r:id="rId12"/>
    <p:sldId id="263" r:id="rId13"/>
    <p:sldId id="264" r:id="rId14"/>
    <p:sldId id="265" r:id="rId15"/>
    <p:sldId id="267" r:id="rId16"/>
    <p:sldId id="268" r:id="rId17"/>
    <p:sldId id="270" r:id="rId18"/>
    <p:sldId id="272" r:id="rId19"/>
    <p:sldId id="271" r:id="rId20"/>
    <p:sldId id="269" r:id="rId21"/>
    <p:sldId id="275" r:id="rId22"/>
    <p:sldId id="273" r:id="rId23"/>
    <p:sldId id="274" r:id="rId24"/>
  </p:sldIdLst>
  <p:sldSz cx="9144000" cy="6858000" type="screen4x3"/>
  <p:notesSz cx="6858000" cy="9144000"/>
  <p:embeddedFontLst>
    <p:embeddedFont>
      <p:font typeface="Cambria Math" panose="02040503050406030204" pitchFamily="18" charset="0"/>
      <p:regular r:id="rId26"/>
    </p:embeddedFont>
    <p:embeddedFont>
      <p:font typeface="Calibri" panose="020F0502020204030204" pitchFamily="34" charset="0"/>
      <p:regular r:id="rId27"/>
      <p:bold r:id="rId28"/>
      <p:italic r:id="rId29"/>
      <p:boldItalic r:id="rId30"/>
    </p:embeddedFont>
  </p:embeddedFont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2880">
          <p15:clr>
            <a:srgbClr val="A4A3A4"/>
          </p15:clr>
        </p15:guide>
        <p15:guide id="2" pos="2160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20016" autoAdjust="0"/>
    <p:restoredTop sz="94660"/>
  </p:normalViewPr>
  <p:slideViewPr>
    <p:cSldViewPr>
      <p:cViewPr varScale="1">
        <p:scale>
          <a:sx n="86" d="100"/>
          <a:sy n="86" d="100"/>
        </p:scale>
        <p:origin x="613" y="37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notesViewPr>
    <p:cSldViewPr>
      <p:cViewPr varScale="1">
        <p:scale>
          <a:sx n="83" d="100"/>
          <a:sy n="83" d="100"/>
        </p:scale>
        <p:origin x="-2166" y="-78"/>
      </p:cViewPr>
      <p:guideLst>
        <p:guide orient="horz" pos="2880"/>
        <p:guide pos="216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font" Target="fonts/font1.fntdata"/><Relationship Id="rId3" Type="http://schemas.openxmlformats.org/officeDocument/2006/relationships/customXml" Target="../customXml/item3.xml"/><Relationship Id="rId21" Type="http://schemas.openxmlformats.org/officeDocument/2006/relationships/slide" Target="slides/slide17.xml"/><Relationship Id="rId34" Type="http://schemas.openxmlformats.org/officeDocument/2006/relationships/tableStyles" Target="tableStyles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handoutMaster" Target="handoutMasters/handoutMaster1.xml"/><Relationship Id="rId33" Type="http://schemas.openxmlformats.org/officeDocument/2006/relationships/theme" Target="theme/theme1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slide" Target="slides/slide16.xml"/><Relationship Id="rId29" Type="http://schemas.openxmlformats.org/officeDocument/2006/relationships/font" Target="fonts/font4.fntdata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slide" Target="slides/slide20.xml"/><Relationship Id="rId32" Type="http://schemas.openxmlformats.org/officeDocument/2006/relationships/viewProps" Target="viewProps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slide" Target="slides/slide19.xml"/><Relationship Id="rId28" Type="http://schemas.openxmlformats.org/officeDocument/2006/relationships/font" Target="fonts/font3.fntdata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31" Type="http://schemas.openxmlformats.org/officeDocument/2006/relationships/presProps" Target="presProps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slide" Target="slides/slide18.xml"/><Relationship Id="rId27" Type="http://schemas.openxmlformats.org/officeDocument/2006/relationships/font" Target="fonts/font2.fntdata"/><Relationship Id="rId30" Type="http://schemas.openxmlformats.org/officeDocument/2006/relationships/font" Target="fonts/font5.fntdata"/></Relationships>
</file>

<file path=ppt/charts/_rels/chart1.xml.rels><?xml version="1.0" encoding="UTF-8" standalone="yes"?>
<Relationships xmlns="http://schemas.openxmlformats.org/package/2006/relationships"><Relationship Id="rId1" Type="http://schemas.openxmlformats.org/officeDocument/2006/relationships/oleObject" Target="https://uowtsd-my.sharepoint.com/personal/stephen_mosey_uwtsd_ac_uk/Documents/home%20folder/Max%20Power%20Transfer.xlsx" TargetMode="External"/></Relationships>
</file>

<file path=ppt/charts/_rels/chart2.xml.rels><?xml version="1.0" encoding="UTF-8" standalone="yes"?>
<Relationships xmlns="http://schemas.openxmlformats.org/package/2006/relationships"><Relationship Id="rId1" Type="http://schemas.openxmlformats.org/officeDocument/2006/relationships/oleObject" Target="https://uowtsd-my.sharepoint.com/personal/stephen_mosey_uwtsd_ac_uk/Documents/home%20folder/Max%20Power%20Transfer.xlsx" TargetMode="External"/></Relationships>
</file>

<file path=ppt/charts/chart1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/>
          <a:lstStyle/>
          <a:p>
            <a:pPr>
              <a:defRPr/>
            </a:pPr>
            <a:r>
              <a:rPr lang="en-US"/>
              <a:t>Load Power Vs Load Resistance</a:t>
            </a:r>
          </a:p>
        </c:rich>
      </c:tx>
      <c:layout/>
      <c:overlay val="0"/>
    </c:title>
    <c:autoTitleDeleted val="0"/>
    <c:plotArea>
      <c:layout/>
      <c:scatterChart>
        <c:scatterStyle val="smoothMarker"/>
        <c:varyColors val="0"/>
        <c:ser>
          <c:idx val="0"/>
          <c:order val="0"/>
          <c:tx>
            <c:strRef>
              <c:f>'Max Power DC'!$D$7</c:f>
              <c:strCache>
                <c:ptCount val="1"/>
                <c:pt idx="0">
                  <c:v>PRL</c:v>
                </c:pt>
              </c:strCache>
            </c:strRef>
          </c:tx>
          <c:marker>
            <c:symbol val="none"/>
          </c:marker>
          <c:xVal>
            <c:numRef>
              <c:f>'Max Power DC'!$B$8:$B$57</c:f>
              <c:numCache>
                <c:formatCode>General</c:formatCode>
                <c:ptCount val="50"/>
                <c:pt idx="0">
                  <c:v>1</c:v>
                </c:pt>
                <c:pt idx="1">
                  <c:v>2</c:v>
                </c:pt>
                <c:pt idx="2">
                  <c:v>3</c:v>
                </c:pt>
                <c:pt idx="3">
                  <c:v>4</c:v>
                </c:pt>
                <c:pt idx="4">
                  <c:v>5</c:v>
                </c:pt>
                <c:pt idx="5">
                  <c:v>6</c:v>
                </c:pt>
                <c:pt idx="6">
                  <c:v>7</c:v>
                </c:pt>
                <c:pt idx="7">
                  <c:v>8</c:v>
                </c:pt>
                <c:pt idx="8">
                  <c:v>9</c:v>
                </c:pt>
                <c:pt idx="9">
                  <c:v>10</c:v>
                </c:pt>
                <c:pt idx="10">
                  <c:v>11</c:v>
                </c:pt>
                <c:pt idx="11">
                  <c:v>12</c:v>
                </c:pt>
                <c:pt idx="12">
                  <c:v>13</c:v>
                </c:pt>
                <c:pt idx="13">
                  <c:v>14</c:v>
                </c:pt>
                <c:pt idx="14">
                  <c:v>15</c:v>
                </c:pt>
                <c:pt idx="15">
                  <c:v>16</c:v>
                </c:pt>
                <c:pt idx="16">
                  <c:v>17</c:v>
                </c:pt>
                <c:pt idx="17">
                  <c:v>18</c:v>
                </c:pt>
                <c:pt idx="18">
                  <c:v>19</c:v>
                </c:pt>
                <c:pt idx="19">
                  <c:v>20</c:v>
                </c:pt>
                <c:pt idx="20">
                  <c:v>21</c:v>
                </c:pt>
                <c:pt idx="21">
                  <c:v>22</c:v>
                </c:pt>
                <c:pt idx="22">
                  <c:v>23</c:v>
                </c:pt>
                <c:pt idx="23">
                  <c:v>24</c:v>
                </c:pt>
                <c:pt idx="24">
                  <c:v>25</c:v>
                </c:pt>
                <c:pt idx="25">
                  <c:v>26</c:v>
                </c:pt>
                <c:pt idx="26">
                  <c:v>27</c:v>
                </c:pt>
                <c:pt idx="27">
                  <c:v>28</c:v>
                </c:pt>
                <c:pt idx="28">
                  <c:v>29</c:v>
                </c:pt>
                <c:pt idx="29">
                  <c:v>30</c:v>
                </c:pt>
                <c:pt idx="30">
                  <c:v>31</c:v>
                </c:pt>
                <c:pt idx="31">
                  <c:v>32</c:v>
                </c:pt>
                <c:pt idx="32">
                  <c:v>33</c:v>
                </c:pt>
                <c:pt idx="33">
                  <c:v>34</c:v>
                </c:pt>
                <c:pt idx="34">
                  <c:v>35</c:v>
                </c:pt>
                <c:pt idx="35">
                  <c:v>36</c:v>
                </c:pt>
                <c:pt idx="36">
                  <c:v>37</c:v>
                </c:pt>
                <c:pt idx="37">
                  <c:v>38</c:v>
                </c:pt>
                <c:pt idx="38">
                  <c:v>39</c:v>
                </c:pt>
                <c:pt idx="39">
                  <c:v>40</c:v>
                </c:pt>
                <c:pt idx="40">
                  <c:v>41</c:v>
                </c:pt>
                <c:pt idx="41">
                  <c:v>42</c:v>
                </c:pt>
                <c:pt idx="42">
                  <c:v>43</c:v>
                </c:pt>
                <c:pt idx="43">
                  <c:v>44</c:v>
                </c:pt>
                <c:pt idx="44">
                  <c:v>45</c:v>
                </c:pt>
                <c:pt idx="45">
                  <c:v>46</c:v>
                </c:pt>
                <c:pt idx="46">
                  <c:v>47</c:v>
                </c:pt>
                <c:pt idx="47">
                  <c:v>48</c:v>
                </c:pt>
                <c:pt idx="48">
                  <c:v>49</c:v>
                </c:pt>
                <c:pt idx="49">
                  <c:v>50</c:v>
                </c:pt>
              </c:numCache>
            </c:numRef>
          </c:xVal>
          <c:yVal>
            <c:numRef>
              <c:f>'Max Power DC'!$D$8:$D$57</c:f>
              <c:numCache>
                <c:formatCode>General</c:formatCode>
                <c:ptCount val="50"/>
                <c:pt idx="0">
                  <c:v>2.7777777777777772</c:v>
                </c:pt>
                <c:pt idx="1">
                  <c:v>4.0816326530612237</c:v>
                </c:pt>
                <c:pt idx="2">
                  <c:v>4.6875</c:v>
                </c:pt>
                <c:pt idx="3">
                  <c:v>4.9382716049382722</c:v>
                </c:pt>
                <c:pt idx="4">
                  <c:v>5</c:v>
                </c:pt>
                <c:pt idx="5">
                  <c:v>4.9586776859504127</c:v>
                </c:pt>
                <c:pt idx="6">
                  <c:v>4.8611111111111125</c:v>
                </c:pt>
                <c:pt idx="7">
                  <c:v>4.7337278106508878</c:v>
                </c:pt>
                <c:pt idx="8">
                  <c:v>4.591836734693878</c:v>
                </c:pt>
                <c:pt idx="9">
                  <c:v>4.4444444444444438</c:v>
                </c:pt>
                <c:pt idx="10">
                  <c:v>4.296875</c:v>
                </c:pt>
                <c:pt idx="11">
                  <c:v>4.1522491349480974</c:v>
                </c:pt>
                <c:pt idx="12">
                  <c:v>4.0123456790123457</c:v>
                </c:pt>
                <c:pt idx="13">
                  <c:v>3.8781163434903045</c:v>
                </c:pt>
                <c:pt idx="14">
                  <c:v>3.75</c:v>
                </c:pt>
                <c:pt idx="15">
                  <c:v>3.6281179138321993</c:v>
                </c:pt>
                <c:pt idx="16">
                  <c:v>3.5123966942148752</c:v>
                </c:pt>
                <c:pt idx="17">
                  <c:v>3.4026465028355388</c:v>
                </c:pt>
                <c:pt idx="18">
                  <c:v>3.2986111111111107</c:v>
                </c:pt>
                <c:pt idx="19">
                  <c:v>3.2</c:v>
                </c:pt>
                <c:pt idx="20">
                  <c:v>3.1065088757396446</c:v>
                </c:pt>
                <c:pt idx="21">
                  <c:v>3.0178326474622765</c:v>
                </c:pt>
                <c:pt idx="22">
                  <c:v>2.9336734693877546</c:v>
                </c:pt>
                <c:pt idx="23">
                  <c:v>2.8537455410225925</c:v>
                </c:pt>
                <c:pt idx="24">
                  <c:v>2.7777777777777781</c:v>
                </c:pt>
                <c:pt idx="25">
                  <c:v>2.7055150884495314</c:v>
                </c:pt>
                <c:pt idx="26">
                  <c:v>2.63671875</c:v>
                </c:pt>
                <c:pt idx="27">
                  <c:v>2.5711662075298434</c:v>
                </c:pt>
                <c:pt idx="28">
                  <c:v>2.5086505190311419</c:v>
                </c:pt>
                <c:pt idx="29">
                  <c:v>2.4489795918367343</c:v>
                </c:pt>
                <c:pt idx="30">
                  <c:v>2.3919753086419751</c:v>
                </c:pt>
                <c:pt idx="31">
                  <c:v>2.3374726077428782</c:v>
                </c:pt>
                <c:pt idx="32">
                  <c:v>2.2853185595567869</c:v>
                </c:pt>
                <c:pt idx="33">
                  <c:v>2.2353714661406974</c:v>
                </c:pt>
                <c:pt idx="34">
                  <c:v>2.1875</c:v>
                </c:pt>
                <c:pt idx="35">
                  <c:v>2.1415823914336709</c:v>
                </c:pt>
                <c:pt idx="36">
                  <c:v>2.0975056689342408</c:v>
                </c:pt>
                <c:pt idx="37">
                  <c:v>2.055164954029205</c:v>
                </c:pt>
                <c:pt idx="38">
                  <c:v>2.0144628099173554</c:v>
                </c:pt>
                <c:pt idx="39">
                  <c:v>1.975308641975309</c:v>
                </c:pt>
                <c:pt idx="40">
                  <c:v>1.937618147448015</c:v>
                </c:pt>
                <c:pt idx="41">
                  <c:v>1.901312811226799</c:v>
                </c:pt>
                <c:pt idx="42">
                  <c:v>1.8663194444444449</c:v>
                </c:pt>
                <c:pt idx="43">
                  <c:v>1.832569762598917</c:v>
                </c:pt>
                <c:pt idx="44">
                  <c:v>1.8</c:v>
                </c:pt>
                <c:pt idx="45">
                  <c:v>1.768550557477893</c:v>
                </c:pt>
                <c:pt idx="46">
                  <c:v>1.7381656804733725</c:v>
                </c:pt>
                <c:pt idx="47">
                  <c:v>1.7087931648273404</c:v>
                </c:pt>
                <c:pt idx="48">
                  <c:v>1.6803840877914953</c:v>
                </c:pt>
                <c:pt idx="49">
                  <c:v>1.6528925619834707</c:v>
                </c:pt>
              </c:numCache>
            </c:numRef>
          </c:yVal>
          <c:smooth val="1"/>
          <c:extLst>
            <c:ext xmlns:c16="http://schemas.microsoft.com/office/drawing/2014/chart" uri="{C3380CC4-5D6E-409C-BE32-E72D297353CC}">
              <c16:uniqueId val="{00000000-09E2-4C0B-8F11-81F5CA43CCF9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axId val="115119168"/>
        <c:axId val="115119744"/>
      </c:scatterChart>
      <c:valAx>
        <c:axId val="115119168"/>
        <c:scaling>
          <c:orientation val="minMax"/>
          <c:max val="50"/>
        </c:scaling>
        <c:delete val="0"/>
        <c:axPos val="b"/>
        <c:majorGridlines/>
        <c:title>
          <c:tx>
            <c:rich>
              <a:bodyPr/>
              <a:lstStyle/>
              <a:p>
                <a:pPr>
                  <a:defRPr/>
                </a:pPr>
                <a:r>
                  <a:rPr lang="en-US" sz="1200" dirty="0"/>
                  <a:t>Load Resistance (Ohms)</a:t>
                </a:r>
              </a:p>
            </c:rich>
          </c:tx>
          <c:layout/>
          <c:overlay val="0"/>
        </c:title>
        <c:numFmt formatCode="General" sourceLinked="1"/>
        <c:majorTickMark val="out"/>
        <c:minorTickMark val="none"/>
        <c:tickLblPos val="nextTo"/>
        <c:crossAx val="115119744"/>
        <c:crosses val="autoZero"/>
        <c:crossBetween val="midCat"/>
      </c:valAx>
      <c:valAx>
        <c:axId val="115119744"/>
        <c:scaling>
          <c:orientation val="minMax"/>
        </c:scaling>
        <c:delete val="0"/>
        <c:axPos val="l"/>
        <c:majorGridlines/>
        <c:title>
          <c:tx>
            <c:rich>
              <a:bodyPr rot="-5400000" vert="horz"/>
              <a:lstStyle/>
              <a:p>
                <a:pPr>
                  <a:defRPr/>
                </a:pPr>
                <a:r>
                  <a:rPr lang="en-US" sz="1200" dirty="0"/>
                  <a:t>Load Power (Watts)</a:t>
                </a:r>
              </a:p>
            </c:rich>
          </c:tx>
          <c:layout/>
          <c:overlay val="0"/>
        </c:title>
        <c:numFmt formatCode="General" sourceLinked="1"/>
        <c:majorTickMark val="out"/>
        <c:minorTickMark val="none"/>
        <c:tickLblPos val="nextTo"/>
        <c:crossAx val="115119168"/>
        <c:crosses val="autoZero"/>
        <c:crossBetween val="midCat"/>
      </c:valAx>
    </c:plotArea>
    <c:plotVisOnly val="1"/>
    <c:dispBlanksAs val="gap"/>
    <c:showDLblsOverMax val="0"/>
  </c:chart>
  <c:externalData r:id="rId1">
    <c:autoUpdate val="0"/>
  </c:externalData>
</c:chartSpace>
</file>

<file path=ppt/charts/chart2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layout>
        <c:manualLayout>
          <c:layoutTarget val="inner"/>
          <c:xMode val="edge"/>
          <c:yMode val="edge"/>
          <c:x val="0.15865756631329461"/>
          <c:y val="7.7704183455294229E-2"/>
          <c:w val="0.79010251297614109"/>
          <c:h val="0.59370056578880037"/>
        </c:manualLayout>
      </c:layout>
      <c:scatterChart>
        <c:scatterStyle val="smoothMarker"/>
        <c:varyColors val="0"/>
        <c:ser>
          <c:idx val="0"/>
          <c:order val="0"/>
          <c:tx>
            <c:strRef>
              <c:f>'Max Power DC'!$D$7</c:f>
              <c:strCache>
                <c:ptCount val="1"/>
                <c:pt idx="0">
                  <c:v>PRL</c:v>
                </c:pt>
              </c:strCache>
            </c:strRef>
          </c:tx>
          <c:marker>
            <c:symbol val="none"/>
          </c:marker>
          <c:xVal>
            <c:numRef>
              <c:f>'Max Power DC'!$B$8:$B$57</c:f>
              <c:numCache>
                <c:formatCode>General</c:formatCode>
                <c:ptCount val="50"/>
                <c:pt idx="0">
                  <c:v>1</c:v>
                </c:pt>
                <c:pt idx="1">
                  <c:v>2</c:v>
                </c:pt>
                <c:pt idx="2">
                  <c:v>3</c:v>
                </c:pt>
                <c:pt idx="3">
                  <c:v>4</c:v>
                </c:pt>
                <c:pt idx="4">
                  <c:v>5</c:v>
                </c:pt>
                <c:pt idx="5">
                  <c:v>6</c:v>
                </c:pt>
                <c:pt idx="6">
                  <c:v>7</c:v>
                </c:pt>
                <c:pt idx="7">
                  <c:v>8</c:v>
                </c:pt>
                <c:pt idx="8">
                  <c:v>9</c:v>
                </c:pt>
                <c:pt idx="9">
                  <c:v>10</c:v>
                </c:pt>
                <c:pt idx="10">
                  <c:v>11</c:v>
                </c:pt>
                <c:pt idx="11">
                  <c:v>12</c:v>
                </c:pt>
                <c:pt idx="12">
                  <c:v>13</c:v>
                </c:pt>
                <c:pt idx="13">
                  <c:v>14</c:v>
                </c:pt>
                <c:pt idx="14">
                  <c:v>15</c:v>
                </c:pt>
                <c:pt idx="15">
                  <c:v>16</c:v>
                </c:pt>
                <c:pt idx="16">
                  <c:v>17</c:v>
                </c:pt>
                <c:pt idx="17">
                  <c:v>18</c:v>
                </c:pt>
                <c:pt idx="18">
                  <c:v>19</c:v>
                </c:pt>
                <c:pt idx="19">
                  <c:v>20</c:v>
                </c:pt>
                <c:pt idx="20">
                  <c:v>21</c:v>
                </c:pt>
                <c:pt idx="21">
                  <c:v>22</c:v>
                </c:pt>
                <c:pt idx="22">
                  <c:v>23</c:v>
                </c:pt>
                <c:pt idx="23">
                  <c:v>24</c:v>
                </c:pt>
                <c:pt idx="24">
                  <c:v>25</c:v>
                </c:pt>
                <c:pt idx="25">
                  <c:v>26</c:v>
                </c:pt>
                <c:pt idx="26">
                  <c:v>27</c:v>
                </c:pt>
                <c:pt idx="27">
                  <c:v>28</c:v>
                </c:pt>
                <c:pt idx="28">
                  <c:v>29</c:v>
                </c:pt>
                <c:pt idx="29">
                  <c:v>30</c:v>
                </c:pt>
                <c:pt idx="30">
                  <c:v>31</c:v>
                </c:pt>
                <c:pt idx="31">
                  <c:v>32</c:v>
                </c:pt>
                <c:pt idx="32">
                  <c:v>33</c:v>
                </c:pt>
                <c:pt idx="33">
                  <c:v>34</c:v>
                </c:pt>
                <c:pt idx="34">
                  <c:v>35</c:v>
                </c:pt>
                <c:pt idx="35">
                  <c:v>36</c:v>
                </c:pt>
                <c:pt idx="36">
                  <c:v>37</c:v>
                </c:pt>
                <c:pt idx="37">
                  <c:v>38</c:v>
                </c:pt>
                <c:pt idx="38">
                  <c:v>39</c:v>
                </c:pt>
                <c:pt idx="39">
                  <c:v>40</c:v>
                </c:pt>
                <c:pt idx="40">
                  <c:v>41</c:v>
                </c:pt>
                <c:pt idx="41">
                  <c:v>42</c:v>
                </c:pt>
                <c:pt idx="42">
                  <c:v>43</c:v>
                </c:pt>
                <c:pt idx="43">
                  <c:v>44</c:v>
                </c:pt>
                <c:pt idx="44">
                  <c:v>45</c:v>
                </c:pt>
                <c:pt idx="45">
                  <c:v>46</c:v>
                </c:pt>
                <c:pt idx="46">
                  <c:v>47</c:v>
                </c:pt>
                <c:pt idx="47">
                  <c:v>48</c:v>
                </c:pt>
                <c:pt idx="48">
                  <c:v>49</c:v>
                </c:pt>
                <c:pt idx="49">
                  <c:v>50</c:v>
                </c:pt>
              </c:numCache>
            </c:numRef>
          </c:xVal>
          <c:yVal>
            <c:numRef>
              <c:f>'Max Power DC'!$D$8:$D$57</c:f>
              <c:numCache>
                <c:formatCode>General</c:formatCode>
                <c:ptCount val="50"/>
                <c:pt idx="0">
                  <c:v>2.7777777777777772</c:v>
                </c:pt>
                <c:pt idx="1">
                  <c:v>4.0816326530612237</c:v>
                </c:pt>
                <c:pt idx="2">
                  <c:v>4.6875</c:v>
                </c:pt>
                <c:pt idx="3">
                  <c:v>4.9382716049382722</c:v>
                </c:pt>
                <c:pt idx="4">
                  <c:v>5</c:v>
                </c:pt>
                <c:pt idx="5">
                  <c:v>4.9586776859504127</c:v>
                </c:pt>
                <c:pt idx="6">
                  <c:v>4.8611111111111125</c:v>
                </c:pt>
                <c:pt idx="7">
                  <c:v>4.7337278106508878</c:v>
                </c:pt>
                <c:pt idx="8">
                  <c:v>4.591836734693878</c:v>
                </c:pt>
                <c:pt idx="9">
                  <c:v>4.4444444444444438</c:v>
                </c:pt>
                <c:pt idx="10">
                  <c:v>4.296875</c:v>
                </c:pt>
                <c:pt idx="11">
                  <c:v>4.1522491349480974</c:v>
                </c:pt>
                <c:pt idx="12">
                  <c:v>4.0123456790123457</c:v>
                </c:pt>
                <c:pt idx="13">
                  <c:v>3.8781163434903045</c:v>
                </c:pt>
                <c:pt idx="14">
                  <c:v>3.75</c:v>
                </c:pt>
                <c:pt idx="15">
                  <c:v>3.6281179138321993</c:v>
                </c:pt>
                <c:pt idx="16">
                  <c:v>3.5123966942148752</c:v>
                </c:pt>
                <c:pt idx="17">
                  <c:v>3.4026465028355388</c:v>
                </c:pt>
                <c:pt idx="18">
                  <c:v>3.2986111111111107</c:v>
                </c:pt>
                <c:pt idx="19">
                  <c:v>3.2</c:v>
                </c:pt>
                <c:pt idx="20">
                  <c:v>3.1065088757396446</c:v>
                </c:pt>
                <c:pt idx="21">
                  <c:v>3.0178326474622765</c:v>
                </c:pt>
                <c:pt idx="22">
                  <c:v>2.9336734693877546</c:v>
                </c:pt>
                <c:pt idx="23">
                  <c:v>2.8537455410225925</c:v>
                </c:pt>
                <c:pt idx="24">
                  <c:v>2.7777777777777781</c:v>
                </c:pt>
                <c:pt idx="25">
                  <c:v>2.7055150884495314</c:v>
                </c:pt>
                <c:pt idx="26">
                  <c:v>2.63671875</c:v>
                </c:pt>
                <c:pt idx="27">
                  <c:v>2.5711662075298434</c:v>
                </c:pt>
                <c:pt idx="28">
                  <c:v>2.5086505190311419</c:v>
                </c:pt>
                <c:pt idx="29">
                  <c:v>2.4489795918367343</c:v>
                </c:pt>
                <c:pt idx="30">
                  <c:v>2.3919753086419751</c:v>
                </c:pt>
                <c:pt idx="31">
                  <c:v>2.3374726077428782</c:v>
                </c:pt>
                <c:pt idx="32">
                  <c:v>2.2853185595567869</c:v>
                </c:pt>
                <c:pt idx="33">
                  <c:v>2.2353714661406974</c:v>
                </c:pt>
                <c:pt idx="34">
                  <c:v>2.1875</c:v>
                </c:pt>
                <c:pt idx="35">
                  <c:v>2.1415823914336709</c:v>
                </c:pt>
                <c:pt idx="36">
                  <c:v>2.0975056689342408</c:v>
                </c:pt>
                <c:pt idx="37">
                  <c:v>2.055164954029205</c:v>
                </c:pt>
                <c:pt idx="38">
                  <c:v>2.0144628099173554</c:v>
                </c:pt>
                <c:pt idx="39">
                  <c:v>1.975308641975309</c:v>
                </c:pt>
                <c:pt idx="40">
                  <c:v>1.937618147448015</c:v>
                </c:pt>
                <c:pt idx="41">
                  <c:v>1.901312811226799</c:v>
                </c:pt>
                <c:pt idx="42">
                  <c:v>1.8663194444444449</c:v>
                </c:pt>
                <c:pt idx="43">
                  <c:v>1.832569762598917</c:v>
                </c:pt>
                <c:pt idx="44">
                  <c:v>1.8</c:v>
                </c:pt>
                <c:pt idx="45">
                  <c:v>1.768550557477893</c:v>
                </c:pt>
                <c:pt idx="46">
                  <c:v>1.7381656804733725</c:v>
                </c:pt>
                <c:pt idx="47">
                  <c:v>1.7087931648273404</c:v>
                </c:pt>
                <c:pt idx="48">
                  <c:v>1.6803840877914953</c:v>
                </c:pt>
                <c:pt idx="49">
                  <c:v>1.6528925619834707</c:v>
                </c:pt>
              </c:numCache>
            </c:numRef>
          </c:yVal>
          <c:smooth val="1"/>
          <c:extLst>
            <c:ext xmlns:c16="http://schemas.microsoft.com/office/drawing/2014/chart" uri="{C3380CC4-5D6E-409C-BE32-E72D297353CC}">
              <c16:uniqueId val="{00000000-F266-42B9-AF51-8C1C434D1D16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axId val="115119168"/>
        <c:axId val="115119744"/>
      </c:scatterChart>
      <c:valAx>
        <c:axId val="115119168"/>
        <c:scaling>
          <c:orientation val="minMax"/>
          <c:max val="10"/>
        </c:scaling>
        <c:delete val="0"/>
        <c:axPos val="b"/>
        <c:majorGridlines/>
        <c:title>
          <c:tx>
            <c:rich>
              <a:bodyPr/>
              <a:lstStyle/>
              <a:p>
                <a:pPr>
                  <a:defRPr/>
                </a:pPr>
                <a:r>
                  <a:rPr lang="en-US" sz="1200" dirty="0"/>
                  <a:t>Load Resistance (Ohms)</a:t>
                </a:r>
              </a:p>
            </c:rich>
          </c:tx>
          <c:layout/>
          <c:overlay val="0"/>
        </c:title>
        <c:numFmt formatCode="General" sourceLinked="1"/>
        <c:majorTickMark val="out"/>
        <c:minorTickMark val="none"/>
        <c:tickLblPos val="nextTo"/>
        <c:crossAx val="115119744"/>
        <c:crosses val="autoZero"/>
        <c:crossBetween val="midCat"/>
      </c:valAx>
      <c:valAx>
        <c:axId val="115119744"/>
        <c:scaling>
          <c:orientation val="minMax"/>
        </c:scaling>
        <c:delete val="0"/>
        <c:axPos val="l"/>
        <c:majorGridlines/>
        <c:title>
          <c:tx>
            <c:rich>
              <a:bodyPr rot="-5400000" vert="horz"/>
              <a:lstStyle/>
              <a:p>
                <a:pPr>
                  <a:defRPr/>
                </a:pPr>
                <a:r>
                  <a:rPr lang="en-US" sz="1200" dirty="0"/>
                  <a:t>Load Power (Watts)</a:t>
                </a:r>
              </a:p>
            </c:rich>
          </c:tx>
          <c:layout/>
          <c:overlay val="0"/>
        </c:title>
        <c:numFmt formatCode="General" sourceLinked="1"/>
        <c:majorTickMark val="out"/>
        <c:minorTickMark val="none"/>
        <c:tickLblPos val="nextTo"/>
        <c:crossAx val="115119168"/>
        <c:crosses val="autoZero"/>
        <c:crossBetween val="midCat"/>
      </c:valAx>
    </c:plotArea>
    <c:plotVisOnly val="1"/>
    <c:dispBlanksAs val="gap"/>
    <c:showDLblsOverMax val="0"/>
  </c:chart>
  <c:externalData r:id="rId1">
    <c:autoUpdate val="0"/>
  </c:externalData>
</c:chartSpace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6D292DE-8B7A-4254-AA83-74C1F4DD4AF0}" type="datetimeFigureOut">
              <a:rPr lang="en-GB" smtClean="0"/>
              <a:t>23/10/2020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3C3D8D3-17FF-4C88-A759-00DBF3A8464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06335072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395536" y="6525344"/>
            <a:ext cx="971128" cy="218522"/>
          </a:xfrm>
        </p:spPr>
        <p:txBody>
          <a:bodyPr/>
          <a:lstStyle/>
          <a:p>
            <a:fld id="{9C64F3F4-CE19-49F8-9EF4-FF4EE52031C2}" type="datetimeFigureOut">
              <a:rPr lang="en-GB" smtClean="0"/>
              <a:t>23/10/2020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39952" y="6381328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588064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23/10/2020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31840" y="6461780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6190301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23/10/2020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8135066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23/10/2020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874081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23/10/2020</a:t>
            </a:fld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4440483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23/10/2020</a:t>
            </a:fld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9350510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23/10/2020</a:t>
            </a:fld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109965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23/10/2020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322336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smtClean="0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23/10/2020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3676334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23/10/2020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8529196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23/10/2020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9168714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1"/>
            <a:ext cx="82296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51520" y="6525344"/>
            <a:ext cx="971128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C64F3F4-CE19-49F8-9EF4-FF4EE52031C2}" type="datetimeFigureOut">
              <a:rPr lang="en-GB" smtClean="0"/>
              <a:pPr/>
              <a:t>23/10/2020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956376" y="6380972"/>
            <a:ext cx="730424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3701733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chart" Target="../charts/chart1.xml"/><Relationship Id="rId2" Type="http://schemas.openxmlformats.org/officeDocument/2006/relationships/image" Target="../media/image82.png"/><Relationship Id="rId1" Type="http://schemas.openxmlformats.org/officeDocument/2006/relationships/slideLayout" Target="../slideLayouts/slideLayout2.xml"/><Relationship Id="rId4" Type="http://schemas.openxmlformats.org/officeDocument/2006/relationships/chart" Target="../charts/char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16832"/>
            <a:ext cx="7772400" cy="1470025"/>
          </a:xfrm>
        </p:spPr>
        <p:txBody>
          <a:bodyPr>
            <a:normAutofit/>
          </a:bodyPr>
          <a:lstStyle/>
          <a:p>
            <a:r>
              <a:rPr lang="en-GB" dirty="0" smtClean="0">
                <a:solidFill>
                  <a:schemeClr val="bg1"/>
                </a:solidFill>
              </a:rPr>
              <a:t>Maximum Power Transfer</a:t>
            </a:r>
            <a:endParaRPr lang="en-GB" dirty="0">
              <a:solidFill>
                <a:schemeClr val="bg1"/>
              </a:solidFill>
            </a:endParaRP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 smtClean="0"/>
              <a:t>Steve Mosey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40895528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4437479-E252-4846-8050-85AD2087040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Voltage Sources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694BDC7-CE62-4292-9275-976130A5699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1928247"/>
          </a:xfrm>
        </p:spPr>
        <p:txBody>
          <a:bodyPr>
            <a:normAutofit fontScale="92500" lnSpcReduction="10000"/>
          </a:bodyPr>
          <a:lstStyle/>
          <a:p>
            <a:pPr>
              <a:spcBef>
                <a:spcPct val="50000"/>
              </a:spcBef>
            </a:pPr>
            <a:r>
              <a:rPr lang="en-GB" sz="2200" dirty="0"/>
              <a:t>Voltage sources may be </a:t>
            </a:r>
            <a:r>
              <a:rPr lang="en-GB" sz="2200" dirty="0">
                <a:solidFill>
                  <a:srgbClr val="FF3300"/>
                </a:solidFill>
              </a:rPr>
              <a:t>d.c. (direct current)</a:t>
            </a:r>
            <a:r>
              <a:rPr lang="en-GB" sz="2200" dirty="0"/>
              <a:t> like a </a:t>
            </a:r>
            <a:r>
              <a:rPr lang="en-GB" sz="2200" dirty="0">
                <a:solidFill>
                  <a:srgbClr val="FF3300"/>
                </a:solidFill>
              </a:rPr>
              <a:t>battery </a:t>
            </a:r>
            <a:r>
              <a:rPr lang="en-GB" sz="2200" dirty="0"/>
              <a:t>or </a:t>
            </a:r>
            <a:r>
              <a:rPr lang="en-GB" sz="2200" dirty="0">
                <a:solidFill>
                  <a:srgbClr val="FF3300"/>
                </a:solidFill>
              </a:rPr>
              <a:t>a.c.(alternating current</a:t>
            </a:r>
            <a:r>
              <a:rPr lang="en-GB" sz="2200" dirty="0"/>
              <a:t>) like the </a:t>
            </a:r>
            <a:r>
              <a:rPr lang="en-GB" sz="2200" dirty="0">
                <a:solidFill>
                  <a:srgbClr val="FF3300"/>
                </a:solidFill>
              </a:rPr>
              <a:t>mains.</a:t>
            </a:r>
          </a:p>
          <a:p>
            <a:pPr>
              <a:spcBef>
                <a:spcPct val="50000"/>
              </a:spcBef>
            </a:pPr>
            <a:r>
              <a:rPr lang="en-GB" sz="2200" dirty="0"/>
              <a:t>A</a:t>
            </a:r>
            <a:r>
              <a:rPr lang="en-GB" sz="2200" dirty="0">
                <a:solidFill>
                  <a:srgbClr val="FF3300"/>
                </a:solidFill>
              </a:rPr>
              <a:t> d.c.voltage </a:t>
            </a:r>
            <a:r>
              <a:rPr lang="en-GB" sz="2200" dirty="0"/>
              <a:t>source, such as a battery, may be considered to consist of an ideal source of voltage in series with a certain amount of resistance typically called R</a:t>
            </a:r>
            <a:r>
              <a:rPr lang="en-GB" sz="2200" baseline="-25000" dirty="0"/>
              <a:t>int</a:t>
            </a:r>
            <a:r>
              <a:rPr lang="en-GB" sz="2200" dirty="0"/>
              <a:t> or R</a:t>
            </a:r>
            <a:r>
              <a:rPr lang="en-GB" sz="2200" baseline="-25000" dirty="0"/>
              <a:t>s</a:t>
            </a:r>
            <a:r>
              <a:rPr lang="en-GB" sz="2200" dirty="0"/>
              <a:t>. Where R</a:t>
            </a:r>
            <a:r>
              <a:rPr lang="en-GB" sz="2200" baseline="-25000" dirty="0"/>
              <a:t>int</a:t>
            </a:r>
            <a:r>
              <a:rPr lang="en-GB" sz="2200" dirty="0"/>
              <a:t> stands for </a:t>
            </a:r>
            <a:r>
              <a:rPr lang="en-GB" sz="2200" dirty="0">
                <a:solidFill>
                  <a:srgbClr val="FF3300"/>
                </a:solidFill>
              </a:rPr>
              <a:t>“internal resistance”</a:t>
            </a:r>
            <a:r>
              <a:rPr lang="en-GB" sz="2200" dirty="0"/>
              <a:t> and R</a:t>
            </a:r>
            <a:r>
              <a:rPr lang="en-GB" sz="2200" baseline="-25000" dirty="0"/>
              <a:t>s</a:t>
            </a:r>
            <a:r>
              <a:rPr lang="en-GB" sz="2200" dirty="0"/>
              <a:t> stands for </a:t>
            </a:r>
            <a:r>
              <a:rPr lang="en-GB" sz="2200" dirty="0">
                <a:solidFill>
                  <a:srgbClr val="FF3300"/>
                </a:solidFill>
              </a:rPr>
              <a:t>“source resistance”.</a:t>
            </a:r>
          </a:p>
          <a:p>
            <a:endParaRPr lang="en-GB" dirty="0"/>
          </a:p>
        </p:txBody>
      </p:sp>
      <p:grpSp>
        <p:nvGrpSpPr>
          <p:cNvPr id="4" name="Group 3">
            <a:extLst>
              <a:ext uri="{FF2B5EF4-FFF2-40B4-BE49-F238E27FC236}">
                <a16:creationId xmlns:a16="http://schemas.microsoft.com/office/drawing/2014/main" id="{097F87B7-C562-41D8-82F4-DA607082A2BA}"/>
              </a:ext>
            </a:extLst>
          </p:cNvPr>
          <p:cNvGrpSpPr/>
          <p:nvPr/>
        </p:nvGrpSpPr>
        <p:grpSpPr>
          <a:xfrm>
            <a:off x="1210134" y="3356992"/>
            <a:ext cx="6723732" cy="2366144"/>
            <a:chOff x="872604" y="1902669"/>
            <a:chExt cx="7472362" cy="3100387"/>
          </a:xfrm>
        </p:grpSpPr>
        <p:pic>
          <p:nvPicPr>
            <p:cNvPr id="5" name="Picture 5">
              <a:extLst>
                <a:ext uri="{FF2B5EF4-FFF2-40B4-BE49-F238E27FC236}">
                  <a16:creationId xmlns:a16="http://schemas.microsoft.com/office/drawing/2014/main" id="{6E7E3A17-BD66-4ED3-A428-0FB5C405B41E}"/>
                </a:ext>
              </a:extLst>
            </p:cNvPr>
            <p:cNvPicPr>
              <a:picLocks noChangeAspect="1" noChangeArrowheads="1"/>
            </p:cNvPicPr>
            <p:nvPr/>
          </p:nvPicPr>
          <p:blipFill>
            <a:blip r:embed="rId2" cstate="print"/>
            <a:srcRect/>
            <a:stretch>
              <a:fillRect/>
            </a:stretch>
          </p:blipFill>
          <p:spPr bwMode="auto">
            <a:xfrm>
              <a:off x="872604" y="2348756"/>
              <a:ext cx="1257300" cy="2238375"/>
            </a:xfrm>
            <a:prstGeom prst="rect">
              <a:avLst/>
            </a:prstGeom>
            <a:noFill/>
          </p:spPr>
        </p:pic>
        <p:sp>
          <p:nvSpPr>
            <p:cNvPr id="6" name="Line 6">
              <a:extLst>
                <a:ext uri="{FF2B5EF4-FFF2-40B4-BE49-F238E27FC236}">
                  <a16:creationId xmlns:a16="http://schemas.microsoft.com/office/drawing/2014/main" id="{332D53A1-CDA6-421A-A987-D0AF6055295F}"/>
                </a:ext>
              </a:extLst>
            </p:cNvPr>
            <p:cNvSpPr>
              <a:spLocks noChangeShapeType="1"/>
            </p:cNvSpPr>
            <p:nvPr/>
          </p:nvSpPr>
          <p:spPr bwMode="auto">
            <a:xfrm>
              <a:off x="3149079" y="3396506"/>
              <a:ext cx="0" cy="463550"/>
            </a:xfrm>
            <a:prstGeom prst="line">
              <a:avLst/>
            </a:prstGeom>
            <a:noFill/>
            <a:ln w="28575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 dirty="0"/>
            </a:p>
          </p:txBody>
        </p:sp>
        <p:sp>
          <p:nvSpPr>
            <p:cNvPr id="7" name="Line 7">
              <a:extLst>
                <a:ext uri="{FF2B5EF4-FFF2-40B4-BE49-F238E27FC236}">
                  <a16:creationId xmlns:a16="http://schemas.microsoft.com/office/drawing/2014/main" id="{C1AF7441-F0F5-44F0-BE8A-4E410B28E270}"/>
                </a:ext>
              </a:extLst>
            </p:cNvPr>
            <p:cNvSpPr>
              <a:spLocks noChangeShapeType="1"/>
            </p:cNvSpPr>
            <p:nvPr/>
          </p:nvSpPr>
          <p:spPr bwMode="auto">
            <a:xfrm flipH="1">
              <a:off x="2912541" y="3837831"/>
              <a:ext cx="431800" cy="0"/>
            </a:xfrm>
            <a:prstGeom prst="line">
              <a:avLst/>
            </a:prstGeom>
            <a:noFill/>
            <a:ln w="28575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 dirty="0"/>
            </a:p>
          </p:txBody>
        </p:sp>
        <p:sp>
          <p:nvSpPr>
            <p:cNvPr id="8" name="Line 9">
              <a:extLst>
                <a:ext uri="{FF2B5EF4-FFF2-40B4-BE49-F238E27FC236}">
                  <a16:creationId xmlns:a16="http://schemas.microsoft.com/office/drawing/2014/main" id="{58220104-336B-4F23-9C39-081E3B05D952}"/>
                </a:ext>
              </a:extLst>
            </p:cNvPr>
            <p:cNvSpPr>
              <a:spLocks noChangeShapeType="1"/>
            </p:cNvSpPr>
            <p:nvPr/>
          </p:nvSpPr>
          <p:spPr bwMode="auto">
            <a:xfrm flipH="1">
              <a:off x="3044304" y="3933081"/>
              <a:ext cx="215900" cy="0"/>
            </a:xfrm>
            <a:prstGeom prst="line">
              <a:avLst/>
            </a:prstGeom>
            <a:noFill/>
            <a:ln w="28575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 dirty="0"/>
            </a:p>
          </p:txBody>
        </p:sp>
        <p:sp>
          <p:nvSpPr>
            <p:cNvPr id="9" name="Line 10">
              <a:extLst>
                <a:ext uri="{FF2B5EF4-FFF2-40B4-BE49-F238E27FC236}">
                  <a16:creationId xmlns:a16="http://schemas.microsoft.com/office/drawing/2014/main" id="{E6607F28-9F29-4587-918E-3C389F61A816}"/>
                </a:ext>
              </a:extLst>
            </p:cNvPr>
            <p:cNvSpPr>
              <a:spLocks noChangeShapeType="1"/>
            </p:cNvSpPr>
            <p:nvPr/>
          </p:nvSpPr>
          <p:spPr bwMode="auto">
            <a:xfrm>
              <a:off x="3139554" y="3933081"/>
              <a:ext cx="0" cy="782638"/>
            </a:xfrm>
            <a:prstGeom prst="line">
              <a:avLst/>
            </a:prstGeom>
            <a:noFill/>
            <a:ln w="28575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 dirty="0"/>
            </a:p>
          </p:txBody>
        </p:sp>
        <p:sp>
          <p:nvSpPr>
            <p:cNvPr id="10" name="Rectangle 13">
              <a:extLst>
                <a:ext uri="{FF2B5EF4-FFF2-40B4-BE49-F238E27FC236}">
                  <a16:creationId xmlns:a16="http://schemas.microsoft.com/office/drawing/2014/main" id="{68177414-55CE-45A8-82B5-6761DC43C652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3066529" y="2871044"/>
              <a:ext cx="139700" cy="522287"/>
            </a:xfrm>
            <a:prstGeom prst="rect">
              <a:avLst/>
            </a:prstGeom>
            <a:noFill/>
            <a:ln w="28575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 dirty="0"/>
            </a:p>
          </p:txBody>
        </p:sp>
        <p:sp>
          <p:nvSpPr>
            <p:cNvPr id="11" name="Line 17">
              <a:extLst>
                <a:ext uri="{FF2B5EF4-FFF2-40B4-BE49-F238E27FC236}">
                  <a16:creationId xmlns:a16="http://schemas.microsoft.com/office/drawing/2014/main" id="{8C17B643-C902-433A-9277-B0882FEF6661}"/>
                </a:ext>
              </a:extLst>
            </p:cNvPr>
            <p:cNvSpPr>
              <a:spLocks noChangeShapeType="1"/>
            </p:cNvSpPr>
            <p:nvPr/>
          </p:nvSpPr>
          <p:spPr bwMode="auto">
            <a:xfrm flipV="1">
              <a:off x="3142729" y="2278906"/>
              <a:ext cx="0" cy="573088"/>
            </a:xfrm>
            <a:prstGeom prst="line">
              <a:avLst/>
            </a:prstGeom>
            <a:noFill/>
            <a:ln w="28575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 dirty="0"/>
            </a:p>
          </p:txBody>
        </p:sp>
        <p:sp>
          <p:nvSpPr>
            <p:cNvPr id="12" name="Rectangle 18">
              <a:extLst>
                <a:ext uri="{FF2B5EF4-FFF2-40B4-BE49-F238E27FC236}">
                  <a16:creationId xmlns:a16="http://schemas.microsoft.com/office/drawing/2014/main" id="{7DBE31DA-D370-4055-9242-3A871CB2BF66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2618854" y="2497981"/>
              <a:ext cx="987425" cy="2073275"/>
            </a:xfrm>
            <a:prstGeom prst="rect">
              <a:avLst/>
            </a:prstGeom>
            <a:noFill/>
            <a:ln w="28575">
              <a:solidFill>
                <a:schemeClr val="tx1"/>
              </a:solidFill>
              <a:prstDash val="dash"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 dirty="0"/>
            </a:p>
          </p:txBody>
        </p:sp>
        <p:sp>
          <p:nvSpPr>
            <p:cNvPr id="13" name="Text Box 19">
              <a:extLst>
                <a:ext uri="{FF2B5EF4-FFF2-40B4-BE49-F238E27FC236}">
                  <a16:creationId xmlns:a16="http://schemas.microsoft.com/office/drawing/2014/main" id="{614934D6-2E62-41BF-8909-5C8BB06B380E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3033191" y="1902669"/>
              <a:ext cx="523875" cy="457200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>
                <a:spcBef>
                  <a:spcPct val="50000"/>
                </a:spcBef>
              </a:pPr>
              <a:r>
                <a:rPr lang="en-US" sz="2400" dirty="0">
                  <a:cs typeface="Arial" charset="0"/>
                </a:rPr>
                <a:t>+</a:t>
              </a:r>
            </a:p>
          </p:txBody>
        </p:sp>
        <p:sp>
          <p:nvSpPr>
            <p:cNvPr id="14" name="Text Box 20">
              <a:extLst>
                <a:ext uri="{FF2B5EF4-FFF2-40B4-BE49-F238E27FC236}">
                  <a16:creationId xmlns:a16="http://schemas.microsoft.com/office/drawing/2014/main" id="{7F6BEA56-3D76-465B-9FE6-593BE38109B7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3106216" y="4266456"/>
              <a:ext cx="523875" cy="641350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>
                <a:spcBef>
                  <a:spcPct val="50000"/>
                </a:spcBef>
              </a:pPr>
              <a:r>
                <a:rPr lang="en-US" sz="3600" dirty="0">
                  <a:cs typeface="Arial" charset="0"/>
                </a:rPr>
                <a:t>-</a:t>
              </a:r>
            </a:p>
          </p:txBody>
        </p:sp>
        <p:sp>
          <p:nvSpPr>
            <p:cNvPr id="15" name="Text Box 22">
              <a:extLst>
                <a:ext uri="{FF2B5EF4-FFF2-40B4-BE49-F238E27FC236}">
                  <a16:creationId xmlns:a16="http://schemas.microsoft.com/office/drawing/2014/main" id="{5796AC22-3EA0-43C6-92DF-9FB721E7113D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3093517" y="2596406"/>
              <a:ext cx="646113" cy="483940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>
                <a:spcBef>
                  <a:spcPct val="50000"/>
                </a:spcBef>
              </a:pPr>
              <a:r>
                <a:rPr lang="en-GB" dirty="0"/>
                <a:t>R</a:t>
              </a:r>
              <a:r>
                <a:rPr lang="en-GB" b="1" baseline="-25000" dirty="0"/>
                <a:t>int</a:t>
              </a:r>
              <a:endParaRPr lang="en-US" b="1" baseline="-25000" dirty="0"/>
            </a:p>
          </p:txBody>
        </p:sp>
        <p:sp>
          <p:nvSpPr>
            <p:cNvPr id="16" name="Text Box 23">
              <a:extLst>
                <a:ext uri="{FF2B5EF4-FFF2-40B4-BE49-F238E27FC236}">
                  <a16:creationId xmlns:a16="http://schemas.microsoft.com/office/drawing/2014/main" id="{A2EC413B-DCBE-4A9F-9ABB-64E6DE3F056F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2691879" y="3364756"/>
              <a:ext cx="730250" cy="366713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>
                <a:spcBef>
                  <a:spcPct val="50000"/>
                </a:spcBef>
              </a:pPr>
              <a:r>
                <a:rPr lang="en-GB" dirty="0"/>
                <a:t>V</a:t>
              </a:r>
              <a:r>
                <a:rPr lang="en-GB" b="1" baseline="-25000" dirty="0"/>
                <a:t>s</a:t>
              </a:r>
              <a:endParaRPr lang="en-US" b="1" baseline="-25000" dirty="0"/>
            </a:p>
          </p:txBody>
        </p:sp>
        <p:sp>
          <p:nvSpPr>
            <p:cNvPr id="17" name="Text Box 24">
              <a:extLst>
                <a:ext uri="{FF2B5EF4-FFF2-40B4-BE49-F238E27FC236}">
                  <a16:creationId xmlns:a16="http://schemas.microsoft.com/office/drawing/2014/main" id="{4D75EF29-B86D-43DF-B873-505CBA8A1CD1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3838054" y="2755156"/>
              <a:ext cx="1498600" cy="366713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>
                <a:spcBef>
                  <a:spcPct val="50000"/>
                </a:spcBef>
              </a:pPr>
              <a:r>
                <a:rPr lang="en-GB" dirty="0"/>
                <a:t>Alternatively</a:t>
              </a:r>
              <a:endParaRPr lang="en-US" dirty="0"/>
            </a:p>
          </p:txBody>
        </p:sp>
        <p:sp>
          <p:nvSpPr>
            <p:cNvPr id="18" name="Text Box 35">
              <a:extLst>
                <a:ext uri="{FF2B5EF4-FFF2-40B4-BE49-F238E27FC236}">
                  <a16:creationId xmlns:a16="http://schemas.microsoft.com/office/drawing/2014/main" id="{272C85E9-DB11-49BA-A5CE-CF40C676159F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7821091" y="4361706"/>
              <a:ext cx="523875" cy="641350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>
                <a:spcBef>
                  <a:spcPct val="50000"/>
                </a:spcBef>
              </a:pPr>
              <a:r>
                <a:rPr lang="en-US" sz="3600" dirty="0">
                  <a:cs typeface="Arial" charset="0"/>
                </a:rPr>
                <a:t>-</a:t>
              </a:r>
            </a:p>
          </p:txBody>
        </p:sp>
        <p:sp>
          <p:nvSpPr>
            <p:cNvPr id="19" name="Line 25">
              <a:extLst>
                <a:ext uri="{FF2B5EF4-FFF2-40B4-BE49-F238E27FC236}">
                  <a16:creationId xmlns:a16="http://schemas.microsoft.com/office/drawing/2014/main" id="{715F87D8-9616-435E-9E43-27BAD0E4E4C8}"/>
                </a:ext>
              </a:extLst>
            </p:cNvPr>
            <p:cNvSpPr>
              <a:spLocks noChangeShapeType="1"/>
            </p:cNvSpPr>
            <p:nvPr/>
          </p:nvSpPr>
          <p:spPr bwMode="auto">
            <a:xfrm>
              <a:off x="6128816" y="2486869"/>
              <a:ext cx="0" cy="804862"/>
            </a:xfrm>
            <a:prstGeom prst="line">
              <a:avLst/>
            </a:prstGeom>
            <a:noFill/>
            <a:ln w="28575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 dirty="0"/>
            </a:p>
          </p:txBody>
        </p:sp>
        <p:sp>
          <p:nvSpPr>
            <p:cNvPr id="20" name="Line 26">
              <a:extLst>
                <a:ext uri="{FF2B5EF4-FFF2-40B4-BE49-F238E27FC236}">
                  <a16:creationId xmlns:a16="http://schemas.microsoft.com/office/drawing/2014/main" id="{EA6D6012-ED73-4663-B3D0-96755B4A1D9B}"/>
                </a:ext>
              </a:extLst>
            </p:cNvPr>
            <p:cNvSpPr>
              <a:spLocks noChangeShapeType="1"/>
            </p:cNvSpPr>
            <p:nvPr/>
          </p:nvSpPr>
          <p:spPr bwMode="auto">
            <a:xfrm flipH="1">
              <a:off x="5873229" y="3304431"/>
              <a:ext cx="500062" cy="0"/>
            </a:xfrm>
            <a:prstGeom prst="line">
              <a:avLst/>
            </a:prstGeom>
            <a:noFill/>
            <a:ln w="28575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 dirty="0"/>
            </a:p>
          </p:txBody>
        </p:sp>
        <p:sp>
          <p:nvSpPr>
            <p:cNvPr id="21" name="Line 27">
              <a:extLst>
                <a:ext uri="{FF2B5EF4-FFF2-40B4-BE49-F238E27FC236}">
                  <a16:creationId xmlns:a16="http://schemas.microsoft.com/office/drawing/2014/main" id="{3E1D8DF5-F428-4944-84E5-FC6803BE5F8E}"/>
                </a:ext>
              </a:extLst>
            </p:cNvPr>
            <p:cNvSpPr>
              <a:spLocks noChangeShapeType="1"/>
            </p:cNvSpPr>
            <p:nvPr/>
          </p:nvSpPr>
          <p:spPr bwMode="auto">
            <a:xfrm flipH="1">
              <a:off x="5974829" y="3425081"/>
              <a:ext cx="280987" cy="0"/>
            </a:xfrm>
            <a:prstGeom prst="line">
              <a:avLst/>
            </a:prstGeom>
            <a:noFill/>
            <a:ln w="38100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 dirty="0"/>
            </a:p>
          </p:txBody>
        </p:sp>
        <p:sp>
          <p:nvSpPr>
            <p:cNvPr id="22" name="Line 28">
              <a:extLst>
                <a:ext uri="{FF2B5EF4-FFF2-40B4-BE49-F238E27FC236}">
                  <a16:creationId xmlns:a16="http://schemas.microsoft.com/office/drawing/2014/main" id="{73FCC2E8-A50A-4040-B152-0C489E59A3DC}"/>
                </a:ext>
              </a:extLst>
            </p:cNvPr>
            <p:cNvSpPr>
              <a:spLocks noChangeShapeType="1"/>
            </p:cNvSpPr>
            <p:nvPr/>
          </p:nvSpPr>
          <p:spPr bwMode="auto">
            <a:xfrm>
              <a:off x="6128816" y="3413969"/>
              <a:ext cx="0" cy="1120775"/>
            </a:xfrm>
            <a:prstGeom prst="line">
              <a:avLst/>
            </a:prstGeom>
            <a:noFill/>
            <a:ln w="28575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 dirty="0"/>
            </a:p>
          </p:txBody>
        </p:sp>
        <p:sp>
          <p:nvSpPr>
            <p:cNvPr id="23" name="Line 29">
              <a:extLst>
                <a:ext uri="{FF2B5EF4-FFF2-40B4-BE49-F238E27FC236}">
                  <a16:creationId xmlns:a16="http://schemas.microsoft.com/office/drawing/2014/main" id="{BDEAF8CF-AB7D-459C-9C35-8DDA438799D2}"/>
                </a:ext>
              </a:extLst>
            </p:cNvPr>
            <p:cNvSpPr>
              <a:spLocks noChangeShapeType="1"/>
            </p:cNvSpPr>
            <p:nvPr/>
          </p:nvSpPr>
          <p:spPr bwMode="auto">
            <a:xfrm>
              <a:off x="6105004" y="2497981"/>
              <a:ext cx="779462" cy="0"/>
            </a:xfrm>
            <a:prstGeom prst="line">
              <a:avLst/>
            </a:prstGeom>
            <a:noFill/>
            <a:ln w="28575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 dirty="0"/>
            </a:p>
          </p:txBody>
        </p:sp>
        <p:sp>
          <p:nvSpPr>
            <p:cNvPr id="24" name="Rectangle 30">
              <a:extLst>
                <a:ext uri="{FF2B5EF4-FFF2-40B4-BE49-F238E27FC236}">
                  <a16:creationId xmlns:a16="http://schemas.microsoft.com/office/drawing/2014/main" id="{70DD3CFA-AABD-46E2-993A-310FCD7AE750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6886054" y="2401144"/>
              <a:ext cx="560387" cy="182562"/>
            </a:xfrm>
            <a:prstGeom prst="rect">
              <a:avLst/>
            </a:prstGeom>
            <a:noFill/>
            <a:ln w="28575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 dirty="0"/>
            </a:p>
          </p:txBody>
        </p:sp>
        <p:sp>
          <p:nvSpPr>
            <p:cNvPr id="25" name="Line 31">
              <a:extLst>
                <a:ext uri="{FF2B5EF4-FFF2-40B4-BE49-F238E27FC236}">
                  <a16:creationId xmlns:a16="http://schemas.microsoft.com/office/drawing/2014/main" id="{4F05F5F9-965A-4C6F-BEB9-D4A252295A2F}"/>
                </a:ext>
              </a:extLst>
            </p:cNvPr>
            <p:cNvSpPr>
              <a:spLocks noChangeShapeType="1"/>
            </p:cNvSpPr>
            <p:nvPr/>
          </p:nvSpPr>
          <p:spPr bwMode="auto">
            <a:xfrm>
              <a:off x="7446441" y="2486869"/>
              <a:ext cx="450850" cy="0"/>
            </a:xfrm>
            <a:prstGeom prst="line">
              <a:avLst/>
            </a:prstGeom>
            <a:noFill/>
            <a:ln w="28575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 dirty="0"/>
            </a:p>
          </p:txBody>
        </p:sp>
        <p:sp>
          <p:nvSpPr>
            <p:cNvPr id="26" name="Line 32">
              <a:extLst>
                <a:ext uri="{FF2B5EF4-FFF2-40B4-BE49-F238E27FC236}">
                  <a16:creationId xmlns:a16="http://schemas.microsoft.com/office/drawing/2014/main" id="{AFD8F2FB-8804-4549-917D-D5E75074590B}"/>
                </a:ext>
              </a:extLst>
            </p:cNvPr>
            <p:cNvSpPr>
              <a:spLocks noChangeShapeType="1"/>
            </p:cNvSpPr>
            <p:nvPr/>
          </p:nvSpPr>
          <p:spPr bwMode="auto">
            <a:xfrm>
              <a:off x="6117704" y="4510931"/>
              <a:ext cx="1828800" cy="0"/>
            </a:xfrm>
            <a:prstGeom prst="line">
              <a:avLst/>
            </a:prstGeom>
            <a:noFill/>
            <a:ln w="28575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 dirty="0"/>
            </a:p>
          </p:txBody>
        </p:sp>
        <p:sp>
          <p:nvSpPr>
            <p:cNvPr id="27" name="Rectangle 33">
              <a:extLst>
                <a:ext uri="{FF2B5EF4-FFF2-40B4-BE49-F238E27FC236}">
                  <a16:creationId xmlns:a16="http://schemas.microsoft.com/office/drawing/2014/main" id="{18F30DF9-10D0-432A-B790-1D0465FAB5CA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5508104" y="2132856"/>
              <a:ext cx="2097087" cy="2670175"/>
            </a:xfrm>
            <a:prstGeom prst="rect">
              <a:avLst/>
            </a:prstGeom>
            <a:noFill/>
            <a:ln w="28575">
              <a:solidFill>
                <a:schemeClr val="tx1"/>
              </a:solidFill>
              <a:prstDash val="dash"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 dirty="0"/>
            </a:p>
          </p:txBody>
        </p:sp>
        <p:sp>
          <p:nvSpPr>
            <p:cNvPr id="28" name="Text Box 34">
              <a:extLst>
                <a:ext uri="{FF2B5EF4-FFF2-40B4-BE49-F238E27FC236}">
                  <a16:creationId xmlns:a16="http://schemas.microsoft.com/office/drawing/2014/main" id="{87FEEFE2-68D0-4E72-B6AC-5D43CC379C09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7784579" y="1972519"/>
              <a:ext cx="523875" cy="457200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>
                <a:spcBef>
                  <a:spcPct val="50000"/>
                </a:spcBef>
              </a:pPr>
              <a:r>
                <a:rPr lang="en-US" sz="2400" dirty="0">
                  <a:cs typeface="Arial" charset="0"/>
                </a:rPr>
                <a:t>+</a:t>
              </a:r>
            </a:p>
          </p:txBody>
        </p:sp>
        <p:sp>
          <p:nvSpPr>
            <p:cNvPr id="29" name="Text Box 36">
              <a:extLst>
                <a:ext uri="{FF2B5EF4-FFF2-40B4-BE49-F238E27FC236}">
                  <a16:creationId xmlns:a16="http://schemas.microsoft.com/office/drawing/2014/main" id="{0A602518-E8F6-498C-B218-0A8F5EA13176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6092304" y="3386981"/>
              <a:ext cx="730250" cy="366713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>
                <a:spcBef>
                  <a:spcPct val="50000"/>
                </a:spcBef>
              </a:pPr>
              <a:r>
                <a:rPr lang="en-GB" dirty="0"/>
                <a:t>V</a:t>
              </a:r>
              <a:r>
                <a:rPr lang="en-GB" b="1" baseline="-25000" dirty="0"/>
                <a:t>s</a:t>
              </a:r>
              <a:endParaRPr lang="en-US" b="1" baseline="-25000" dirty="0"/>
            </a:p>
          </p:txBody>
        </p:sp>
        <p:sp>
          <p:nvSpPr>
            <p:cNvPr id="30" name="Text Box 37">
              <a:extLst>
                <a:ext uri="{FF2B5EF4-FFF2-40B4-BE49-F238E27FC236}">
                  <a16:creationId xmlns:a16="http://schemas.microsoft.com/office/drawing/2014/main" id="{95EA125C-39AC-49B0-BA2B-E96D3A9A1907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6893991" y="2559894"/>
              <a:ext cx="646113" cy="483940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>
                <a:spcBef>
                  <a:spcPct val="50000"/>
                </a:spcBef>
              </a:pPr>
              <a:r>
                <a:rPr lang="en-GB" dirty="0"/>
                <a:t>R</a:t>
              </a:r>
              <a:r>
                <a:rPr lang="en-GB" b="1" baseline="-25000" dirty="0"/>
                <a:t>int</a:t>
              </a:r>
              <a:endParaRPr lang="en-US" b="1" baseline="-25000" dirty="0"/>
            </a:p>
          </p:txBody>
        </p:sp>
        <p:sp>
          <p:nvSpPr>
            <p:cNvPr id="31" name="Line 38">
              <a:extLst>
                <a:ext uri="{FF2B5EF4-FFF2-40B4-BE49-F238E27FC236}">
                  <a16:creationId xmlns:a16="http://schemas.microsoft.com/office/drawing/2014/main" id="{157F3CDF-3185-4932-A2C0-4DB1A084788F}"/>
                </a:ext>
              </a:extLst>
            </p:cNvPr>
            <p:cNvSpPr>
              <a:spLocks noChangeShapeType="1"/>
            </p:cNvSpPr>
            <p:nvPr/>
          </p:nvSpPr>
          <p:spPr bwMode="auto">
            <a:xfrm>
              <a:off x="4023791" y="3199656"/>
              <a:ext cx="1320800" cy="0"/>
            </a:xfrm>
            <a:prstGeom prst="line">
              <a:avLst/>
            </a:prstGeom>
            <a:noFill/>
            <a:ln w="38100">
              <a:solidFill>
                <a:schemeClr val="tx1"/>
              </a:solidFill>
              <a:round/>
              <a:headEnd/>
              <a:tailEnd type="triangle" w="med" len="med"/>
            </a:ln>
            <a:effectLst/>
          </p:spPr>
          <p:txBody>
            <a:bodyPr/>
            <a:lstStyle/>
            <a:p>
              <a:endParaRPr lang="en-GB" dirty="0"/>
            </a:p>
          </p:txBody>
        </p:sp>
      </p:grpSp>
    </p:spTree>
    <p:extLst>
      <p:ext uri="{BB962C8B-B14F-4D97-AF65-F5344CB8AC3E}">
        <p14:creationId xmlns:p14="http://schemas.microsoft.com/office/powerpoint/2010/main" val="362983649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0B43829-C76D-4A7C-9277-112D382DC4B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Voltage Sources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7B18F3C-65CF-4009-B0FE-1B377592DC3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70000" lnSpcReduction="20000"/>
          </a:bodyPr>
          <a:lstStyle/>
          <a:p>
            <a:pPr>
              <a:spcBef>
                <a:spcPct val="50000"/>
              </a:spcBef>
            </a:pPr>
            <a:r>
              <a:rPr lang="en-GB" dirty="0"/>
              <a:t>So, a practical battery is more accurately described as </a:t>
            </a:r>
            <a:r>
              <a:rPr lang="en-GB" dirty="0">
                <a:solidFill>
                  <a:srgbClr val="FF3300"/>
                </a:solidFill>
              </a:rPr>
              <a:t>a source of voltage with some internal resistance in series with it.</a:t>
            </a:r>
          </a:p>
          <a:p>
            <a:pPr>
              <a:spcBef>
                <a:spcPct val="50000"/>
              </a:spcBef>
            </a:pPr>
            <a:r>
              <a:rPr lang="en-GB" dirty="0"/>
              <a:t>The</a:t>
            </a:r>
            <a:r>
              <a:rPr lang="en-GB" dirty="0">
                <a:solidFill>
                  <a:srgbClr val="FF3300"/>
                </a:solidFill>
              </a:rPr>
              <a:t> output </a:t>
            </a:r>
            <a:r>
              <a:rPr lang="en-GB" dirty="0"/>
              <a:t>of a </a:t>
            </a:r>
            <a:r>
              <a:rPr lang="en-GB" dirty="0">
                <a:solidFill>
                  <a:srgbClr val="FF3300"/>
                </a:solidFill>
              </a:rPr>
              <a:t>power amplifier may</a:t>
            </a:r>
            <a:r>
              <a:rPr lang="en-GB" dirty="0"/>
              <a:t> be considered as an </a:t>
            </a:r>
            <a:r>
              <a:rPr lang="en-GB" dirty="0" err="1">
                <a:solidFill>
                  <a:srgbClr val="FF3300"/>
                </a:solidFill>
              </a:rPr>
              <a:t>a.c</a:t>
            </a:r>
            <a:r>
              <a:rPr lang="en-GB" dirty="0">
                <a:solidFill>
                  <a:srgbClr val="FF3300"/>
                </a:solidFill>
              </a:rPr>
              <a:t>. voltage source</a:t>
            </a:r>
            <a:r>
              <a:rPr lang="en-GB" dirty="0"/>
              <a:t> with its own internal resistance.</a:t>
            </a:r>
            <a:endParaRPr lang="en-GB" dirty="0">
              <a:solidFill>
                <a:srgbClr val="FF3300"/>
              </a:solidFill>
            </a:endParaRPr>
          </a:p>
          <a:p>
            <a:pPr>
              <a:spcBef>
                <a:spcPct val="50000"/>
              </a:spcBef>
            </a:pPr>
            <a:endParaRPr lang="en-GB" dirty="0">
              <a:solidFill>
                <a:srgbClr val="FF3300"/>
              </a:solidFill>
            </a:endParaRPr>
          </a:p>
          <a:p>
            <a:pPr>
              <a:spcBef>
                <a:spcPct val="50000"/>
              </a:spcBef>
            </a:pPr>
            <a:r>
              <a:rPr lang="en-GB" dirty="0"/>
              <a:t>Note: from now on we will always consider voltage sources as having an internal resistance.</a:t>
            </a:r>
          </a:p>
          <a:p>
            <a:pPr>
              <a:spcBef>
                <a:spcPct val="50000"/>
              </a:spcBef>
            </a:pPr>
            <a:r>
              <a:rPr lang="en-GB" dirty="0"/>
              <a:t>In addition all </a:t>
            </a:r>
            <a:r>
              <a:rPr lang="en-GB" dirty="0">
                <a:solidFill>
                  <a:srgbClr val="FF3300"/>
                </a:solidFill>
              </a:rPr>
              <a:t>signal sources</a:t>
            </a:r>
            <a:r>
              <a:rPr lang="en-GB" dirty="0"/>
              <a:t> will also be considered to have their own internal resistance as well. </a:t>
            </a:r>
            <a:r>
              <a:rPr lang="en-GB" dirty="0">
                <a:solidFill>
                  <a:srgbClr val="FF3300"/>
                </a:solidFill>
              </a:rPr>
              <a:t>See later note on signal sources</a:t>
            </a:r>
            <a:r>
              <a:rPr lang="en-GB" dirty="0"/>
              <a:t>.</a:t>
            </a:r>
            <a:endParaRPr lang="en-US" dirty="0">
              <a:solidFill>
                <a:srgbClr val="FF3300"/>
              </a:solidFill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62609698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0BD1712-1178-48BC-84FE-228F46A9101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Voltage Sources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EC078E8-7697-40A2-9CD8-2B4BBA91624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pPr>
              <a:spcBef>
                <a:spcPct val="50000"/>
              </a:spcBef>
            </a:pPr>
            <a:r>
              <a:rPr lang="en-GB" dirty="0"/>
              <a:t>What is the significance of the </a:t>
            </a:r>
            <a:r>
              <a:rPr lang="en-GB" dirty="0">
                <a:solidFill>
                  <a:srgbClr val="FF3300"/>
                </a:solidFill>
              </a:rPr>
              <a:t>internal resistance?</a:t>
            </a:r>
          </a:p>
          <a:p>
            <a:pPr>
              <a:spcBef>
                <a:spcPct val="50000"/>
              </a:spcBef>
            </a:pPr>
            <a:r>
              <a:rPr lang="en-GB" dirty="0">
                <a:solidFill>
                  <a:srgbClr val="FF3300"/>
                </a:solidFill>
              </a:rPr>
              <a:t>Answer:</a:t>
            </a:r>
          </a:p>
          <a:p>
            <a:pPr>
              <a:spcBef>
                <a:spcPct val="50000"/>
              </a:spcBef>
            </a:pPr>
            <a:r>
              <a:rPr lang="en-GB" dirty="0"/>
              <a:t>The internal resistance acts like a resistance internally to the battery/power supply but in-line with any load connected to the supply.</a:t>
            </a:r>
          </a:p>
          <a:p>
            <a:pPr>
              <a:spcBef>
                <a:spcPct val="50000"/>
              </a:spcBef>
            </a:pPr>
            <a:r>
              <a:rPr lang="en-GB" dirty="0"/>
              <a:t>This means that it adds to the total circuit resistance and also causes an internal voltage drop within the battery/supply.</a:t>
            </a:r>
          </a:p>
          <a:p>
            <a:pPr>
              <a:spcBef>
                <a:spcPct val="50000"/>
              </a:spcBef>
            </a:pPr>
            <a:r>
              <a:rPr lang="en-GB" dirty="0"/>
              <a:t>This means that the actual “terminal voltage” of the supply will always be less than the nominal internal voltage V</a:t>
            </a:r>
            <a:r>
              <a:rPr lang="en-GB" baseline="-25000" dirty="0"/>
              <a:t>s</a:t>
            </a:r>
            <a:r>
              <a:rPr lang="en-GB" dirty="0"/>
              <a:t>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43551644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CEC195C-EF24-41FC-BE77-6B4159E723D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Voltage Sources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CD46553-F3A5-4182-B46D-720BA71F725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600201"/>
            <a:ext cx="4096565" cy="3917032"/>
          </a:xfrm>
        </p:spPr>
        <p:txBody>
          <a:bodyPr>
            <a:normAutofit fontScale="77500" lnSpcReduction="20000"/>
          </a:bodyPr>
          <a:lstStyle/>
          <a:p>
            <a:pPr>
              <a:spcBef>
                <a:spcPct val="50000"/>
              </a:spcBef>
            </a:pPr>
            <a:r>
              <a:rPr lang="en-GB" dirty="0"/>
              <a:t>So </a:t>
            </a:r>
            <a:r>
              <a:rPr lang="en-GB" dirty="0">
                <a:solidFill>
                  <a:srgbClr val="FF3300"/>
                </a:solidFill>
              </a:rPr>
              <a:t>whenever we connect a load onto a power supply the terminal voltage of the supply will drop.</a:t>
            </a:r>
          </a:p>
          <a:p>
            <a:pPr>
              <a:spcBef>
                <a:spcPct val="50000"/>
              </a:spcBef>
            </a:pPr>
            <a:r>
              <a:rPr lang="en-GB" dirty="0"/>
              <a:t>The drop in voltage will be due to the voltage drop across </a:t>
            </a:r>
            <a:r>
              <a:rPr lang="en-GB" dirty="0" err="1"/>
              <a:t>R</a:t>
            </a:r>
            <a:r>
              <a:rPr lang="en-GB" baseline="-25000" dirty="0" err="1"/>
              <a:t>int</a:t>
            </a:r>
            <a:r>
              <a:rPr lang="en-GB" dirty="0"/>
              <a:t> which results from the load current flowing through </a:t>
            </a:r>
            <a:r>
              <a:rPr lang="en-GB" dirty="0" err="1"/>
              <a:t>R</a:t>
            </a:r>
            <a:r>
              <a:rPr lang="en-GB" baseline="-25000" dirty="0" err="1"/>
              <a:t>int</a:t>
            </a:r>
            <a:r>
              <a:rPr lang="en-GB" dirty="0"/>
              <a:t>.</a:t>
            </a:r>
            <a:endParaRPr lang="en-US" baseline="-25000" dirty="0"/>
          </a:p>
          <a:p>
            <a:endParaRPr lang="en-GB" dirty="0"/>
          </a:p>
        </p:txBody>
      </p:sp>
      <p:grpSp>
        <p:nvGrpSpPr>
          <p:cNvPr id="4" name="Group 3">
            <a:extLst>
              <a:ext uri="{FF2B5EF4-FFF2-40B4-BE49-F238E27FC236}">
                <a16:creationId xmlns:a16="http://schemas.microsoft.com/office/drawing/2014/main" id="{E31A90E7-76DC-4A8F-9B2A-EC96CCE716B7}"/>
              </a:ext>
            </a:extLst>
          </p:cNvPr>
          <p:cNvGrpSpPr/>
          <p:nvPr/>
        </p:nvGrpSpPr>
        <p:grpSpPr>
          <a:xfrm>
            <a:off x="4499992" y="2708920"/>
            <a:ext cx="4464499" cy="2460403"/>
            <a:chOff x="773113" y="2406500"/>
            <a:chExt cx="5369086" cy="3108475"/>
          </a:xfrm>
        </p:grpSpPr>
        <p:sp>
          <p:nvSpPr>
            <p:cNvPr id="5" name="Line 6">
              <a:extLst>
                <a:ext uri="{FF2B5EF4-FFF2-40B4-BE49-F238E27FC236}">
                  <a16:creationId xmlns:a16="http://schemas.microsoft.com/office/drawing/2014/main" id="{CC7A79AF-359E-4300-9191-437643B3D9D9}"/>
                </a:ext>
              </a:extLst>
            </p:cNvPr>
            <p:cNvSpPr>
              <a:spLocks noChangeShapeType="1"/>
            </p:cNvSpPr>
            <p:nvPr/>
          </p:nvSpPr>
          <p:spPr bwMode="auto">
            <a:xfrm>
              <a:off x="1393825" y="3198813"/>
              <a:ext cx="0" cy="804862"/>
            </a:xfrm>
            <a:prstGeom prst="line">
              <a:avLst/>
            </a:prstGeom>
            <a:noFill/>
            <a:ln w="28575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6" name="Line 7">
              <a:extLst>
                <a:ext uri="{FF2B5EF4-FFF2-40B4-BE49-F238E27FC236}">
                  <a16:creationId xmlns:a16="http://schemas.microsoft.com/office/drawing/2014/main" id="{4F2034A5-538B-453C-B6B4-C08326723999}"/>
                </a:ext>
              </a:extLst>
            </p:cNvPr>
            <p:cNvSpPr>
              <a:spLocks noChangeShapeType="1"/>
            </p:cNvSpPr>
            <p:nvPr/>
          </p:nvSpPr>
          <p:spPr bwMode="auto">
            <a:xfrm flipH="1">
              <a:off x="1138238" y="4016375"/>
              <a:ext cx="500062" cy="0"/>
            </a:xfrm>
            <a:prstGeom prst="line">
              <a:avLst/>
            </a:prstGeom>
            <a:noFill/>
            <a:ln w="28575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7" name="Line 8">
              <a:extLst>
                <a:ext uri="{FF2B5EF4-FFF2-40B4-BE49-F238E27FC236}">
                  <a16:creationId xmlns:a16="http://schemas.microsoft.com/office/drawing/2014/main" id="{7061B954-3E0B-4AEC-9677-D8C20D012672}"/>
                </a:ext>
              </a:extLst>
            </p:cNvPr>
            <p:cNvSpPr>
              <a:spLocks noChangeShapeType="1"/>
            </p:cNvSpPr>
            <p:nvPr/>
          </p:nvSpPr>
          <p:spPr bwMode="auto">
            <a:xfrm flipH="1">
              <a:off x="1239838" y="4137025"/>
              <a:ext cx="280987" cy="0"/>
            </a:xfrm>
            <a:prstGeom prst="line">
              <a:avLst/>
            </a:prstGeom>
            <a:noFill/>
            <a:ln w="38100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8" name="Line 9">
              <a:extLst>
                <a:ext uri="{FF2B5EF4-FFF2-40B4-BE49-F238E27FC236}">
                  <a16:creationId xmlns:a16="http://schemas.microsoft.com/office/drawing/2014/main" id="{CC560771-3130-4D7C-911C-8BB19C572778}"/>
                </a:ext>
              </a:extLst>
            </p:cNvPr>
            <p:cNvSpPr>
              <a:spLocks noChangeShapeType="1"/>
            </p:cNvSpPr>
            <p:nvPr/>
          </p:nvSpPr>
          <p:spPr bwMode="auto">
            <a:xfrm>
              <a:off x="1393825" y="4125913"/>
              <a:ext cx="0" cy="1120775"/>
            </a:xfrm>
            <a:prstGeom prst="line">
              <a:avLst/>
            </a:prstGeom>
            <a:noFill/>
            <a:ln w="28575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9" name="Line 10">
              <a:extLst>
                <a:ext uri="{FF2B5EF4-FFF2-40B4-BE49-F238E27FC236}">
                  <a16:creationId xmlns:a16="http://schemas.microsoft.com/office/drawing/2014/main" id="{CEC09D15-DC6B-42B1-AFCE-354324D27874}"/>
                </a:ext>
              </a:extLst>
            </p:cNvPr>
            <p:cNvSpPr>
              <a:spLocks noChangeShapeType="1"/>
            </p:cNvSpPr>
            <p:nvPr/>
          </p:nvSpPr>
          <p:spPr bwMode="auto">
            <a:xfrm>
              <a:off x="1370013" y="3209925"/>
              <a:ext cx="779462" cy="0"/>
            </a:xfrm>
            <a:prstGeom prst="line">
              <a:avLst/>
            </a:prstGeom>
            <a:noFill/>
            <a:ln w="28575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10" name="Rectangle 11">
              <a:extLst>
                <a:ext uri="{FF2B5EF4-FFF2-40B4-BE49-F238E27FC236}">
                  <a16:creationId xmlns:a16="http://schemas.microsoft.com/office/drawing/2014/main" id="{705188A4-129F-4F96-8F0C-B61228A556B2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2151063" y="3113088"/>
              <a:ext cx="560387" cy="182562"/>
            </a:xfrm>
            <a:prstGeom prst="rect">
              <a:avLst/>
            </a:prstGeom>
            <a:noFill/>
            <a:ln w="28575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1" name="Line 12">
              <a:extLst>
                <a:ext uri="{FF2B5EF4-FFF2-40B4-BE49-F238E27FC236}">
                  <a16:creationId xmlns:a16="http://schemas.microsoft.com/office/drawing/2014/main" id="{571B5102-C658-476D-8DCF-375D0E074A13}"/>
                </a:ext>
              </a:extLst>
            </p:cNvPr>
            <p:cNvSpPr>
              <a:spLocks noChangeShapeType="1"/>
            </p:cNvSpPr>
            <p:nvPr/>
          </p:nvSpPr>
          <p:spPr bwMode="auto">
            <a:xfrm>
              <a:off x="2711450" y="3198813"/>
              <a:ext cx="450850" cy="0"/>
            </a:xfrm>
            <a:prstGeom prst="line">
              <a:avLst/>
            </a:prstGeom>
            <a:noFill/>
            <a:ln w="28575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12" name="Line 13">
              <a:extLst>
                <a:ext uri="{FF2B5EF4-FFF2-40B4-BE49-F238E27FC236}">
                  <a16:creationId xmlns:a16="http://schemas.microsoft.com/office/drawing/2014/main" id="{E630A5FD-65E2-4F8B-9D06-A83B23D202DB}"/>
                </a:ext>
              </a:extLst>
            </p:cNvPr>
            <p:cNvSpPr>
              <a:spLocks noChangeShapeType="1"/>
            </p:cNvSpPr>
            <p:nvPr/>
          </p:nvSpPr>
          <p:spPr bwMode="auto">
            <a:xfrm>
              <a:off x="1382713" y="5222875"/>
              <a:ext cx="1828800" cy="0"/>
            </a:xfrm>
            <a:prstGeom prst="line">
              <a:avLst/>
            </a:prstGeom>
            <a:noFill/>
            <a:ln w="28575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13" name="Rectangle 14">
              <a:extLst>
                <a:ext uri="{FF2B5EF4-FFF2-40B4-BE49-F238E27FC236}">
                  <a16:creationId xmlns:a16="http://schemas.microsoft.com/office/drawing/2014/main" id="{47752623-8A2D-4B98-83FD-A0B6FFB3E180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773113" y="2438400"/>
              <a:ext cx="2097087" cy="3076575"/>
            </a:xfrm>
            <a:prstGeom prst="rect">
              <a:avLst/>
            </a:prstGeom>
            <a:noFill/>
            <a:ln w="28575">
              <a:solidFill>
                <a:schemeClr val="tx1"/>
              </a:solidFill>
              <a:prstDash val="dash"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4" name="Text Box 15">
              <a:extLst>
                <a:ext uri="{FF2B5EF4-FFF2-40B4-BE49-F238E27FC236}">
                  <a16:creationId xmlns:a16="http://schemas.microsoft.com/office/drawing/2014/main" id="{84CC4F28-E87C-4807-BCA2-6AD256B44099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3049588" y="2684463"/>
              <a:ext cx="523875" cy="457200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>
                <a:spcBef>
                  <a:spcPct val="50000"/>
                </a:spcBef>
              </a:pPr>
              <a:r>
                <a:rPr lang="en-US" sz="2400">
                  <a:cs typeface="Arial" charset="0"/>
                </a:rPr>
                <a:t>+</a:t>
              </a:r>
            </a:p>
          </p:txBody>
        </p:sp>
        <p:sp>
          <p:nvSpPr>
            <p:cNvPr id="15" name="Text Box 16">
              <a:extLst>
                <a:ext uri="{FF2B5EF4-FFF2-40B4-BE49-F238E27FC236}">
                  <a16:creationId xmlns:a16="http://schemas.microsoft.com/office/drawing/2014/main" id="{75CDADA6-E197-4AD9-8F15-60275D3893BF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1357313" y="4098925"/>
              <a:ext cx="730250" cy="366713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>
                <a:spcBef>
                  <a:spcPct val="50000"/>
                </a:spcBef>
              </a:pPr>
              <a:r>
                <a:rPr lang="en-GB"/>
                <a:t>V</a:t>
              </a:r>
              <a:r>
                <a:rPr lang="en-GB" b="1" baseline="-25000"/>
                <a:t>s</a:t>
              </a:r>
              <a:endParaRPr lang="en-US" b="1" baseline="-25000"/>
            </a:p>
          </p:txBody>
        </p:sp>
        <p:sp>
          <p:nvSpPr>
            <p:cNvPr id="16" name="Text Box 17">
              <a:extLst>
                <a:ext uri="{FF2B5EF4-FFF2-40B4-BE49-F238E27FC236}">
                  <a16:creationId xmlns:a16="http://schemas.microsoft.com/office/drawing/2014/main" id="{EE9C0CCF-0F00-4526-BD0F-2146EE224DD2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2057400" y="3284538"/>
              <a:ext cx="646113" cy="36671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>
                <a:spcBef>
                  <a:spcPct val="50000"/>
                </a:spcBef>
              </a:pPr>
              <a:r>
                <a:rPr lang="en-GB"/>
                <a:t>R</a:t>
              </a:r>
              <a:r>
                <a:rPr lang="en-GB" b="1" baseline="-25000"/>
                <a:t>int</a:t>
              </a:r>
              <a:endParaRPr lang="en-US" b="1" baseline="-25000"/>
            </a:p>
          </p:txBody>
        </p:sp>
        <p:sp>
          <p:nvSpPr>
            <p:cNvPr id="17" name="Line 18">
              <a:extLst>
                <a:ext uri="{FF2B5EF4-FFF2-40B4-BE49-F238E27FC236}">
                  <a16:creationId xmlns:a16="http://schemas.microsoft.com/office/drawing/2014/main" id="{9CFB96F7-CF6A-4940-BC56-86185D8F8FAC}"/>
                </a:ext>
              </a:extLst>
            </p:cNvPr>
            <p:cNvSpPr>
              <a:spLocks noChangeShapeType="1"/>
            </p:cNvSpPr>
            <p:nvPr/>
          </p:nvSpPr>
          <p:spPr bwMode="auto">
            <a:xfrm>
              <a:off x="3302000" y="3276600"/>
              <a:ext cx="0" cy="1905000"/>
            </a:xfrm>
            <a:prstGeom prst="line">
              <a:avLst/>
            </a:prstGeom>
            <a:noFill/>
            <a:ln w="28575">
              <a:solidFill>
                <a:schemeClr val="tx1"/>
              </a:solidFill>
              <a:round/>
              <a:headEnd type="triangle" w="med" len="med"/>
              <a:tailEnd type="triangle" w="med" len="med"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18" name="Line 19">
              <a:extLst>
                <a:ext uri="{FF2B5EF4-FFF2-40B4-BE49-F238E27FC236}">
                  <a16:creationId xmlns:a16="http://schemas.microsoft.com/office/drawing/2014/main" id="{62D8BF0D-0740-42FD-890A-53AFBB9327E9}"/>
                </a:ext>
              </a:extLst>
            </p:cNvPr>
            <p:cNvSpPr>
              <a:spLocks noChangeShapeType="1"/>
            </p:cNvSpPr>
            <p:nvPr/>
          </p:nvSpPr>
          <p:spPr bwMode="auto">
            <a:xfrm>
              <a:off x="3136900" y="3187700"/>
              <a:ext cx="1206500" cy="0"/>
            </a:xfrm>
            <a:prstGeom prst="line">
              <a:avLst/>
            </a:prstGeom>
            <a:noFill/>
            <a:ln w="28575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19" name="Line 20">
              <a:extLst>
                <a:ext uri="{FF2B5EF4-FFF2-40B4-BE49-F238E27FC236}">
                  <a16:creationId xmlns:a16="http://schemas.microsoft.com/office/drawing/2014/main" id="{BA76A393-4FE5-4E79-AD05-B4EE6FF3F557}"/>
                </a:ext>
              </a:extLst>
            </p:cNvPr>
            <p:cNvSpPr>
              <a:spLocks noChangeShapeType="1"/>
            </p:cNvSpPr>
            <p:nvPr/>
          </p:nvSpPr>
          <p:spPr bwMode="auto">
            <a:xfrm>
              <a:off x="3175000" y="5219700"/>
              <a:ext cx="1155700" cy="0"/>
            </a:xfrm>
            <a:prstGeom prst="line">
              <a:avLst/>
            </a:prstGeom>
            <a:noFill/>
            <a:ln w="28575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20" name="Line 21">
              <a:extLst>
                <a:ext uri="{FF2B5EF4-FFF2-40B4-BE49-F238E27FC236}">
                  <a16:creationId xmlns:a16="http://schemas.microsoft.com/office/drawing/2014/main" id="{BB28BEFA-0015-437E-934E-EDC52E02F656}"/>
                </a:ext>
              </a:extLst>
            </p:cNvPr>
            <p:cNvSpPr>
              <a:spLocks noChangeShapeType="1"/>
            </p:cNvSpPr>
            <p:nvPr/>
          </p:nvSpPr>
          <p:spPr bwMode="auto">
            <a:xfrm>
              <a:off x="4343400" y="3187700"/>
              <a:ext cx="0" cy="558800"/>
            </a:xfrm>
            <a:prstGeom prst="line">
              <a:avLst/>
            </a:prstGeom>
            <a:noFill/>
            <a:ln w="28575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21" name="Rectangle 22">
              <a:extLst>
                <a:ext uri="{FF2B5EF4-FFF2-40B4-BE49-F238E27FC236}">
                  <a16:creationId xmlns:a16="http://schemas.microsoft.com/office/drawing/2014/main" id="{C52DA4B6-333A-4BFE-9503-75F2E4C28CC2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4267200" y="3759200"/>
              <a:ext cx="165100" cy="457200"/>
            </a:xfrm>
            <a:prstGeom prst="rect">
              <a:avLst/>
            </a:prstGeom>
            <a:solidFill>
              <a:schemeClr val="accent1"/>
            </a:solidFill>
            <a:ln w="28575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22" name="Line 23">
              <a:extLst>
                <a:ext uri="{FF2B5EF4-FFF2-40B4-BE49-F238E27FC236}">
                  <a16:creationId xmlns:a16="http://schemas.microsoft.com/office/drawing/2014/main" id="{091D68F0-7E61-48D2-9D6C-9DD9A0EA31DE}"/>
                </a:ext>
              </a:extLst>
            </p:cNvPr>
            <p:cNvSpPr>
              <a:spLocks noChangeShapeType="1"/>
            </p:cNvSpPr>
            <p:nvPr/>
          </p:nvSpPr>
          <p:spPr bwMode="auto">
            <a:xfrm>
              <a:off x="4356100" y="4216400"/>
              <a:ext cx="0" cy="1003300"/>
            </a:xfrm>
            <a:prstGeom prst="line">
              <a:avLst/>
            </a:prstGeom>
            <a:noFill/>
            <a:ln w="28575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23" name="Text Box 24">
              <a:extLst>
                <a:ext uri="{FF2B5EF4-FFF2-40B4-BE49-F238E27FC236}">
                  <a16:creationId xmlns:a16="http://schemas.microsoft.com/office/drawing/2014/main" id="{CA93A975-E472-484A-9111-C8ADAA5AA351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4406900" y="4305300"/>
              <a:ext cx="1562100" cy="641350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>
                <a:spcBef>
                  <a:spcPct val="50000"/>
                </a:spcBef>
              </a:pPr>
              <a:r>
                <a:rPr lang="en-GB"/>
                <a:t>Load resistance</a:t>
              </a:r>
              <a:endParaRPr lang="en-US"/>
            </a:p>
          </p:txBody>
        </p:sp>
        <p:sp>
          <p:nvSpPr>
            <p:cNvPr id="24" name="AutoShape 25">
              <a:extLst>
                <a:ext uri="{FF2B5EF4-FFF2-40B4-BE49-F238E27FC236}">
                  <a16:creationId xmlns:a16="http://schemas.microsoft.com/office/drawing/2014/main" id="{22BB3C8D-E204-4AD1-8AC7-D67E44DA5F6C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2292350" y="2686050"/>
              <a:ext cx="254000" cy="469900"/>
            </a:xfrm>
            <a:prstGeom prst="leftBrace">
              <a:avLst>
                <a:gd name="adj1" fmla="val 15417"/>
                <a:gd name="adj2" fmla="val 50000"/>
              </a:avLst>
            </a:prstGeom>
            <a:noFill/>
            <a:ln w="28575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25" name="Text Box 26">
              <a:extLst>
                <a:ext uri="{FF2B5EF4-FFF2-40B4-BE49-F238E27FC236}">
                  <a16:creationId xmlns:a16="http://schemas.microsoft.com/office/drawing/2014/main" id="{F2B58789-FDC8-42B8-A4F5-709C22DBEA92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1859758" y="2409031"/>
              <a:ext cx="787400" cy="366713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>
                <a:spcBef>
                  <a:spcPct val="50000"/>
                </a:spcBef>
              </a:pPr>
              <a:r>
                <a:rPr lang="en-GB" dirty="0" err="1"/>
                <a:t>V</a:t>
              </a:r>
              <a:r>
                <a:rPr lang="en-GB" b="1" baseline="-25000" dirty="0" err="1">
                  <a:effectLst>
                    <a:outerShdw blurRad="38100" dist="38100" dir="2700000" algn="tl">
                      <a:srgbClr val="FFFFFF"/>
                    </a:outerShdw>
                  </a:effectLst>
                </a:rPr>
                <a:t>int</a:t>
              </a:r>
              <a:endParaRPr lang="en-US" b="1" baseline="-25000" dirty="0">
                <a:effectLst>
                  <a:outerShdw blurRad="38100" dist="38100" dir="2700000" algn="tl">
                    <a:srgbClr val="FFFFFF"/>
                  </a:outerShdw>
                </a:effectLst>
              </a:endParaRPr>
            </a:p>
          </p:txBody>
        </p:sp>
        <p:sp>
          <p:nvSpPr>
            <p:cNvPr id="26" name="AutoShape 28">
              <a:extLst>
                <a:ext uri="{FF2B5EF4-FFF2-40B4-BE49-F238E27FC236}">
                  <a16:creationId xmlns:a16="http://schemas.microsoft.com/office/drawing/2014/main" id="{236A1154-3507-4B24-9194-6D204AFBF45D}"/>
                </a:ext>
              </a:extLst>
            </p:cNvPr>
            <p:cNvSpPr>
              <a:spLocks/>
            </p:cNvSpPr>
            <p:nvPr/>
          </p:nvSpPr>
          <p:spPr bwMode="auto">
            <a:xfrm>
              <a:off x="4533900" y="3746500"/>
              <a:ext cx="88900" cy="469900"/>
            </a:xfrm>
            <a:prstGeom prst="rightBrace">
              <a:avLst>
                <a:gd name="adj1" fmla="val 44048"/>
                <a:gd name="adj2" fmla="val 50000"/>
              </a:avLst>
            </a:prstGeom>
            <a:noFill/>
            <a:ln w="28575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27" name="Text Box 29">
              <a:extLst>
                <a:ext uri="{FF2B5EF4-FFF2-40B4-BE49-F238E27FC236}">
                  <a16:creationId xmlns:a16="http://schemas.microsoft.com/office/drawing/2014/main" id="{A9780C51-2CC3-4F53-9E7A-D2B2B6A048CB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4762500" y="3670300"/>
              <a:ext cx="889000" cy="366713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>
                <a:spcBef>
                  <a:spcPct val="50000"/>
                </a:spcBef>
              </a:pPr>
              <a:r>
                <a:rPr lang="en-GB"/>
                <a:t>V</a:t>
              </a:r>
              <a:r>
                <a:rPr lang="en-GB" b="1" baseline="-25000"/>
                <a:t>load</a:t>
              </a:r>
              <a:endParaRPr lang="en-US" b="1" baseline="-25000"/>
            </a:p>
          </p:txBody>
        </p:sp>
        <p:sp>
          <p:nvSpPr>
            <p:cNvPr id="28" name="Text Box 30">
              <a:extLst>
                <a:ext uri="{FF2B5EF4-FFF2-40B4-BE49-F238E27FC236}">
                  <a16:creationId xmlns:a16="http://schemas.microsoft.com/office/drawing/2014/main" id="{300E7AC9-C51F-4F40-BD56-A40ACFE31822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3457656" y="2406500"/>
              <a:ext cx="2684543" cy="583268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 wrap="square">
              <a:spAutoFit/>
            </a:bodyPr>
            <a:lstStyle/>
            <a:p>
              <a:pPr>
                <a:spcBef>
                  <a:spcPct val="50000"/>
                </a:spcBef>
              </a:pPr>
              <a:r>
                <a:rPr lang="en-GB" sz="2400" dirty="0" err="1"/>
                <a:t>V</a:t>
              </a:r>
              <a:r>
                <a:rPr lang="en-GB" sz="2400" b="1" baseline="-25000" dirty="0" err="1"/>
                <a:t>load</a:t>
              </a:r>
              <a:r>
                <a:rPr lang="en-GB" sz="2400" dirty="0"/>
                <a:t> = V</a:t>
              </a:r>
              <a:r>
                <a:rPr lang="en-GB" sz="2400" b="1" baseline="-25000" dirty="0"/>
                <a:t>s</a:t>
              </a:r>
              <a:r>
                <a:rPr lang="en-GB" sz="2400" dirty="0"/>
                <a:t> - </a:t>
              </a:r>
              <a:r>
                <a:rPr lang="en-GB" sz="2400" dirty="0" err="1"/>
                <a:t>V</a:t>
              </a:r>
              <a:r>
                <a:rPr lang="en-GB" sz="2400" b="1" baseline="-25000" dirty="0" err="1"/>
                <a:t>int</a:t>
              </a:r>
              <a:endParaRPr lang="en-US" sz="2400" b="1" baseline="-25000" dirty="0"/>
            </a:p>
          </p:txBody>
        </p:sp>
      </p:grpSp>
    </p:spTree>
    <p:extLst>
      <p:ext uri="{BB962C8B-B14F-4D97-AF65-F5344CB8AC3E}">
        <p14:creationId xmlns:p14="http://schemas.microsoft.com/office/powerpoint/2010/main" val="299518104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DE1D8E9-7029-49CC-B91E-82F89C2E275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Voltage Sources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5709B5E-CCDC-4679-BC31-55F026BE427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70000" lnSpcReduction="20000"/>
          </a:bodyPr>
          <a:lstStyle/>
          <a:p>
            <a:pPr>
              <a:spcBef>
                <a:spcPct val="50000"/>
              </a:spcBef>
            </a:pPr>
            <a:r>
              <a:rPr lang="en-GB" dirty="0"/>
              <a:t>Because there is always a voltage drop internally to the voltage source when current flows into the load it means that there is always some </a:t>
            </a:r>
            <a:r>
              <a:rPr lang="en-GB" dirty="0">
                <a:solidFill>
                  <a:srgbClr val="FF3300"/>
                </a:solidFill>
              </a:rPr>
              <a:t>power loss within the power supply</a:t>
            </a:r>
            <a:r>
              <a:rPr lang="en-GB" dirty="0"/>
              <a:t> when it is connected to a load and is supplying current to the load.</a:t>
            </a:r>
          </a:p>
          <a:p>
            <a:pPr>
              <a:spcBef>
                <a:spcPct val="50000"/>
              </a:spcBef>
            </a:pPr>
            <a:r>
              <a:rPr lang="en-GB" dirty="0"/>
              <a:t>This means that when a power amplifier supplies power to a speaker, some of the power destined for the speaker will actually be lost (as heat) within the power amplifier.</a:t>
            </a:r>
          </a:p>
          <a:p>
            <a:pPr>
              <a:spcBef>
                <a:spcPct val="50000"/>
              </a:spcBef>
            </a:pPr>
            <a:r>
              <a:rPr lang="en-GB" dirty="0"/>
              <a:t>In some power amplifiers up to 75% or more power may be lost within the amplifier.</a:t>
            </a:r>
          </a:p>
          <a:p>
            <a:pPr>
              <a:spcBef>
                <a:spcPct val="50000"/>
              </a:spcBef>
            </a:pPr>
            <a:r>
              <a:rPr lang="en-GB" dirty="0"/>
              <a:t>A power amplifier is not a power supply in the strictest sense but the principle still applies.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9702653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E64F87B-F015-4F13-B065-6F8F1DAFEFB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Voltage Sources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CAA83DA-210B-44FA-8D1D-9409D3D8204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From now on </a:t>
            </a:r>
            <a:r>
              <a:rPr lang="en-GB" dirty="0">
                <a:solidFill>
                  <a:srgbClr val="FF3300"/>
                </a:solidFill>
              </a:rPr>
              <a:t>YOU</a:t>
            </a:r>
            <a:r>
              <a:rPr lang="en-GB" dirty="0"/>
              <a:t> must always consider the effect of the internal resistance of all supplies because it has an effect on circuit performance. The effect may be minimal or very significant.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92875129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AC Voltage Sources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 smtClean="0"/>
              <a:t>Considering an AC voltage source, these could also have a reactive element to the source’s internal “resistance”.</a:t>
            </a:r>
          </a:p>
          <a:p>
            <a:r>
              <a:rPr lang="en-GB" dirty="0" smtClean="0"/>
              <a:t>This internal impedance will affect the phase of the current supplied to the circuit such that a purely resistive load could have a current leading or lagging the voltage across it.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8960318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Maximum Power Transfer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dirty="0" smtClean="0"/>
              <a:t>Maximum power transfer is the point when the load is dissipating the maximum amount of power.</a:t>
            </a:r>
          </a:p>
          <a:p>
            <a:r>
              <a:rPr lang="en-GB" dirty="0" smtClean="0"/>
              <a:t>But isn’t this just when the load is drawing the most current?</a:t>
            </a:r>
          </a:p>
          <a:p>
            <a:pPr lvl="1"/>
            <a:r>
              <a:rPr lang="en-GB" dirty="0" smtClean="0"/>
              <a:t>No. More current draw means more voltage drop over source’s internal resistance.</a:t>
            </a:r>
          </a:p>
          <a:p>
            <a:pPr lvl="1"/>
            <a:r>
              <a:rPr lang="en-GB" dirty="0" smtClean="0"/>
              <a:t>There needs to be a compromise between current draw and voltage drop.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21469342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Maximum Power Transfer</a:t>
            </a:r>
            <a:endParaRPr lang="en-GB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Content Placeholder 2"/>
              <p:cNvSpPr>
                <a:spLocks noGrp="1"/>
              </p:cNvSpPr>
              <p:nvPr>
                <p:ph idx="1"/>
              </p:nvPr>
            </p:nvSpPr>
            <p:spPr>
              <a:xfrm>
                <a:off x="457200" y="1600201"/>
                <a:ext cx="7643192" cy="3917032"/>
              </a:xfrm>
            </p:spPr>
            <p:txBody>
              <a:bodyPr/>
              <a:lstStyle/>
              <a:p>
                <a:r>
                  <a:rPr lang="en-GB" sz="2400" dirty="0" smtClean="0"/>
                  <a:t>We are going to plot a graph of power dissipated by the load resistor as a function of load resistance.</a:t>
                </a:r>
              </a:p>
              <a:p>
                <a:r>
                  <a:rPr lang="en-GB" sz="2400" dirty="0" smtClean="0"/>
                  <a:t>Three steps to calculate load power:</a:t>
                </a:r>
              </a:p>
              <a:p>
                <a:endParaRPr lang="en-GB" sz="2400" dirty="0" smtClean="0"/>
              </a:p>
              <a:p>
                <a:pPr marL="971550" lvl="1" indent="-514350">
                  <a:buFont typeface="+mj-lt"/>
                  <a:buAutoNum type="arabicPeriod"/>
                </a:pPr>
                <a14:m>
                  <m:oMath xmlns:m="http://schemas.openxmlformats.org/officeDocument/2006/math">
                    <m:sSub>
                      <m:sSubPr>
                        <m:ctrlPr>
                          <a:rPr lang="en-GB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i="1">
                            <a:latin typeface="Cambria Math" panose="02040503050406030204" pitchFamily="18" charset="0"/>
                          </a:rPr>
                          <m:t>𝑅</m:t>
                        </m:r>
                      </m:e>
                      <m:sub>
                        <m:r>
                          <a:rPr lang="en-GB" i="1">
                            <a:latin typeface="Cambria Math" panose="02040503050406030204" pitchFamily="18" charset="0"/>
                          </a:rPr>
                          <m:t>𝑇</m:t>
                        </m:r>
                      </m:sub>
                    </m:sSub>
                    <m:r>
                      <a:rPr lang="en-GB">
                        <a:latin typeface="Cambria Math" panose="02040503050406030204" pitchFamily="18" charset="0"/>
                      </a:rPr>
                      <m:t>=</m:t>
                    </m:r>
                    <m:sSub>
                      <m:sSubPr>
                        <m:ctrlPr>
                          <a:rPr lang="en-GB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i="1">
                            <a:latin typeface="Cambria Math" panose="02040503050406030204" pitchFamily="18" charset="0"/>
                          </a:rPr>
                          <m:t>𝑅</m:t>
                        </m:r>
                      </m:e>
                      <m:sub>
                        <m:r>
                          <m:rPr>
                            <m:sty m:val="p"/>
                          </m:rPr>
                          <a:rPr lang="en-GB" b="0" i="0" smtClean="0">
                            <a:latin typeface="Cambria Math" panose="02040503050406030204" pitchFamily="18" charset="0"/>
                          </a:rPr>
                          <m:t>Src</m:t>
                        </m:r>
                      </m:sub>
                    </m:sSub>
                    <m:r>
                      <a:rPr lang="en-GB">
                        <a:latin typeface="Cambria Math" panose="02040503050406030204" pitchFamily="18" charset="0"/>
                      </a:rPr>
                      <m:t>+</m:t>
                    </m:r>
                    <m:sSub>
                      <m:sSubPr>
                        <m:ctrlPr>
                          <a:rPr lang="en-GB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i="1">
                            <a:latin typeface="Cambria Math" panose="02040503050406030204" pitchFamily="18" charset="0"/>
                          </a:rPr>
                          <m:t>𝑅</m:t>
                        </m:r>
                      </m:e>
                      <m:sub>
                        <m:r>
                          <m:rPr>
                            <m:sty m:val="p"/>
                          </m:rPr>
                          <a:rPr lang="en-GB" b="0" i="0" smtClean="0">
                            <a:latin typeface="Cambria Math" panose="02040503050406030204" pitchFamily="18" charset="0"/>
                          </a:rPr>
                          <m:t>Load</m:t>
                        </m:r>
                      </m:sub>
                    </m:sSub>
                  </m:oMath>
                </a14:m>
                <a:endParaRPr lang="en-GB" dirty="0" smtClean="0"/>
              </a:p>
              <a:p>
                <a:pPr marL="971550" lvl="1" indent="-514350">
                  <a:buFont typeface="+mj-lt"/>
                  <a:buAutoNum type="arabicPeriod"/>
                </a:pPr>
                <a14:m>
                  <m:oMath xmlns:m="http://schemas.openxmlformats.org/officeDocument/2006/math">
                    <m:r>
                      <a:rPr lang="en-GB" i="1">
                        <a:latin typeface="Cambria Math" panose="02040503050406030204" pitchFamily="18" charset="0"/>
                      </a:rPr>
                      <m:t>𝐼</m:t>
                    </m:r>
                    <m:r>
                      <a:rPr lang="en-GB">
                        <a:latin typeface="Cambria Math" panose="02040503050406030204" pitchFamily="18" charset="0"/>
                      </a:rPr>
                      <m:t>=</m:t>
                    </m:r>
                    <m:f>
                      <m:fPr>
                        <m:ctrlPr>
                          <a:rPr lang="en-GB" i="1">
                            <a:latin typeface="Cambria Math" panose="02040503050406030204" pitchFamily="18" charset="0"/>
                          </a:rPr>
                        </m:ctrlPr>
                      </m:fPr>
                      <m:num>
                        <m:r>
                          <a:rPr lang="en-GB" i="1">
                            <a:latin typeface="Cambria Math" panose="02040503050406030204" pitchFamily="18" charset="0"/>
                          </a:rPr>
                          <m:t>𝑉</m:t>
                        </m:r>
                      </m:num>
                      <m:den>
                        <m:r>
                          <a:rPr lang="en-GB" i="1">
                            <a:latin typeface="Cambria Math" panose="02040503050406030204" pitchFamily="18" charset="0"/>
                          </a:rPr>
                          <m:t>𝑅</m:t>
                        </m:r>
                      </m:den>
                    </m:f>
                  </m:oMath>
                </a14:m>
                <a:endParaRPr lang="en-GB" dirty="0" smtClean="0"/>
              </a:p>
              <a:p>
                <a:pPr marL="971550" lvl="1" indent="-514350">
                  <a:buFont typeface="+mj-lt"/>
                  <a:buAutoNum type="arabicPeriod"/>
                </a:pPr>
                <a14:m>
                  <m:oMath xmlns:m="http://schemas.openxmlformats.org/officeDocument/2006/math">
                    <m:r>
                      <a:rPr lang="en-GB" i="1">
                        <a:latin typeface="Cambria Math" panose="02040503050406030204" pitchFamily="18" charset="0"/>
                      </a:rPr>
                      <m:t>𝑃</m:t>
                    </m:r>
                    <m:r>
                      <a:rPr lang="en-GB">
                        <a:latin typeface="Cambria Math" panose="02040503050406030204" pitchFamily="18" charset="0"/>
                      </a:rPr>
                      <m:t>=</m:t>
                    </m:r>
                    <m:sSup>
                      <m:sSupPr>
                        <m:ctrlPr>
                          <a:rPr lang="en-GB" i="1">
                            <a:latin typeface="Cambria Math" panose="02040503050406030204" pitchFamily="18" charset="0"/>
                          </a:rPr>
                        </m:ctrlPr>
                      </m:sSupPr>
                      <m:e>
                        <m:r>
                          <a:rPr lang="en-GB" i="1">
                            <a:latin typeface="Cambria Math" panose="02040503050406030204" pitchFamily="18" charset="0"/>
                          </a:rPr>
                          <m:t>𝐼</m:t>
                        </m:r>
                      </m:e>
                      <m:sup>
                        <m:r>
                          <a:rPr lang="en-GB">
                            <a:latin typeface="Cambria Math" panose="02040503050406030204" pitchFamily="18" charset="0"/>
                          </a:rPr>
                          <m:t>2</m:t>
                        </m:r>
                      </m:sup>
                    </m:sSup>
                    <m:sSub>
                      <m:sSubPr>
                        <m:ctrlPr>
                          <a:rPr lang="en-GB" i="1" smtClean="0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𝑅</m:t>
                        </m:r>
                      </m:e>
                      <m:sub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𝐿𝑜𝑎𝑑</m:t>
                        </m:r>
                      </m:sub>
                    </m:sSub>
                  </m:oMath>
                </a14:m>
                <a:endParaRPr lang="en-GB" dirty="0"/>
              </a:p>
              <a:p>
                <a:pPr marL="971550" lvl="1" indent="-514350">
                  <a:buFont typeface="+mj-lt"/>
                  <a:buAutoNum type="arabicPeriod"/>
                </a:pPr>
                <a:endParaRPr lang="en-GB" dirty="0"/>
              </a:p>
            </p:txBody>
          </p:sp>
        </mc:Choice>
        <mc:Fallback xmlns="">
          <p:sp>
            <p:nvSpPr>
              <p:cNvPr id="3" name="Content Placeholder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457200" y="1600201"/>
                <a:ext cx="7643192" cy="3917032"/>
              </a:xfrm>
              <a:blipFill>
                <a:blip r:embed="rId2"/>
                <a:stretch>
                  <a:fillRect l="-1037" t="-1090" r="-1116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pic>
        <p:nvPicPr>
          <p:cNvPr id="4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48064" y="3284984"/>
            <a:ext cx="3347268" cy="210983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3332237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Maximum Power Transfer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Content Placeholder 2"/>
              <p:cNvSpPr>
                <a:spLocks noGrp="1"/>
              </p:cNvSpPr>
              <p:nvPr>
                <p:ph idx="1"/>
              </p:nvPr>
            </p:nvSpPr>
            <p:spPr>
              <a:xfrm>
                <a:off x="457200" y="1600201"/>
                <a:ext cx="4105016" cy="3917032"/>
              </a:xfrm>
            </p:spPr>
            <p:txBody>
              <a:bodyPr>
                <a:normAutofit/>
              </a:bodyPr>
              <a:lstStyle/>
              <a:p>
                <a:pPr marL="0" indent="0">
                  <a:buNone/>
                </a:pPr>
                <a:r>
                  <a:rPr lang="en-GB" sz="2400" dirty="0" smtClean="0"/>
                  <a:t>Plotting the graph we can see that maximum load power occurs when the load resistance is equal to the source resistance</a:t>
                </a:r>
              </a:p>
              <a:p>
                <a:pPr marL="0" indent="0">
                  <a:buNone/>
                </a:pPr>
                <a:endParaRPr lang="en-GB" sz="2400" dirty="0"/>
              </a:p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en-GB" sz="2400" i="1" smtClean="0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GB" sz="2400" b="0" i="1" smtClean="0">
                              <a:latin typeface="Cambria Math" panose="02040503050406030204" pitchFamily="18" charset="0"/>
                            </a:rPr>
                            <m:t>𝑅</m:t>
                          </m:r>
                        </m:e>
                        <m:sub>
                          <m:r>
                            <a:rPr lang="en-GB" sz="2400" b="0" i="1" smtClean="0">
                              <a:latin typeface="Cambria Math" panose="02040503050406030204" pitchFamily="18" charset="0"/>
                            </a:rPr>
                            <m:t>𝐿𝑜𝑎𝑑</m:t>
                          </m:r>
                        </m:sub>
                      </m:sSub>
                      <m:r>
                        <a:rPr lang="en-GB" sz="2400" b="0" i="1" smtClean="0">
                          <a:latin typeface="Cambria Math" panose="02040503050406030204" pitchFamily="18" charset="0"/>
                        </a:rPr>
                        <m:t>=</m:t>
                      </m:r>
                      <m:sSub>
                        <m:sSubPr>
                          <m:ctrlPr>
                            <a:rPr lang="en-GB" sz="2400" b="0" i="1" smtClean="0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GB" sz="2400" b="0" i="1" smtClean="0">
                              <a:latin typeface="Cambria Math" panose="02040503050406030204" pitchFamily="18" charset="0"/>
                            </a:rPr>
                            <m:t>𝑅</m:t>
                          </m:r>
                        </m:e>
                        <m:sub>
                          <m:r>
                            <a:rPr lang="en-GB" sz="2400" b="0" i="1" smtClean="0">
                              <a:latin typeface="Cambria Math" panose="02040503050406030204" pitchFamily="18" charset="0"/>
                            </a:rPr>
                            <m:t>𝑠𝑟𝑐</m:t>
                          </m:r>
                        </m:sub>
                      </m:sSub>
                    </m:oMath>
                  </m:oMathPara>
                </a14:m>
                <a:endParaRPr lang="en-GB" sz="2400" dirty="0"/>
              </a:p>
            </p:txBody>
          </p:sp>
        </mc:Choice>
        <mc:Fallback xmlns="">
          <p:sp>
            <p:nvSpPr>
              <p:cNvPr id="3" name="Content Placeholder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457200" y="1600201"/>
                <a:ext cx="4105016" cy="3917032"/>
              </a:xfrm>
              <a:blipFill>
                <a:blip r:embed="rId2"/>
                <a:stretch>
                  <a:fillRect l="-2229" t="-1090" r="-1337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graphicFrame>
        <p:nvGraphicFramePr>
          <p:cNvPr id="4" name="Chart 3"/>
          <p:cNvGraphicFramePr>
            <a:graphicFrameLocks/>
          </p:cNvGraphicFramePr>
          <p:nvPr>
            <p:extLst/>
          </p:nvPr>
        </p:nvGraphicFramePr>
        <p:xfrm>
          <a:off x="4716016" y="1410910"/>
          <a:ext cx="4116115" cy="2450138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3"/>
          </a:graphicData>
        </a:graphic>
      </p:graphicFrame>
      <p:graphicFrame>
        <p:nvGraphicFramePr>
          <p:cNvPr id="5" name="Chart 4"/>
          <p:cNvGraphicFramePr>
            <a:graphicFrameLocks/>
          </p:cNvGraphicFramePr>
          <p:nvPr>
            <p:extLst/>
          </p:nvPr>
        </p:nvGraphicFramePr>
        <p:xfrm>
          <a:off x="4714282" y="3789040"/>
          <a:ext cx="4104456" cy="1797844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4"/>
          </a:graphicData>
        </a:graphic>
      </p:graphicFrame>
      <p:sp>
        <p:nvSpPr>
          <p:cNvPr id="6" name="Oval 5"/>
          <p:cNvSpPr/>
          <p:nvPr/>
        </p:nvSpPr>
        <p:spPr>
          <a:xfrm>
            <a:off x="5220072" y="2121862"/>
            <a:ext cx="864096" cy="864096"/>
          </a:xfrm>
          <a:prstGeom prst="ellipse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cxnSp>
        <p:nvCxnSpPr>
          <p:cNvPr id="8" name="Straight Connector 7"/>
          <p:cNvCxnSpPr>
            <a:stCxn id="6" idx="2"/>
          </p:cNvCxnSpPr>
          <p:nvPr/>
        </p:nvCxnSpPr>
        <p:spPr>
          <a:xfrm>
            <a:off x="5220072" y="2553910"/>
            <a:ext cx="144016" cy="2443410"/>
          </a:xfrm>
          <a:prstGeom prst="line">
            <a:avLst/>
          </a:prstGeom>
          <a:ln w="28575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Straight Connector 8"/>
          <p:cNvCxnSpPr/>
          <p:nvPr/>
        </p:nvCxnSpPr>
        <p:spPr>
          <a:xfrm>
            <a:off x="5940152" y="2220720"/>
            <a:ext cx="2664296" cy="1712336"/>
          </a:xfrm>
          <a:prstGeom prst="line">
            <a:avLst/>
          </a:prstGeom>
          <a:ln w="28575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Straight Connector 13"/>
          <p:cNvCxnSpPr/>
          <p:nvPr/>
        </p:nvCxnSpPr>
        <p:spPr>
          <a:xfrm>
            <a:off x="7020272" y="3950996"/>
            <a:ext cx="0" cy="1046324"/>
          </a:xfrm>
          <a:prstGeom prst="line">
            <a:avLst/>
          </a:prstGeom>
          <a:ln w="28575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61626531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Maximum Power Transfer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From these results, we can say that…</a:t>
            </a:r>
          </a:p>
          <a:p>
            <a:pPr lvl="1"/>
            <a:r>
              <a:rPr lang="en-GB" dirty="0" smtClean="0"/>
              <a:t>Maximum </a:t>
            </a:r>
            <a:r>
              <a:rPr lang="en-GB" dirty="0"/>
              <a:t>Power Transfer occurs when the resistive value of the load is equal in value to that of the voltage sources internal </a:t>
            </a:r>
            <a:r>
              <a:rPr lang="en-GB" dirty="0" smtClean="0"/>
              <a:t>resistance.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73807057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Maximum Power Transfer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But what happens with an AC source with a reactive internal impedance?</a:t>
            </a:r>
          </a:p>
          <a:p>
            <a:r>
              <a:rPr lang="en-GB" dirty="0" smtClean="0"/>
              <a:t>We need to first consider the types of AC power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63904714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Apparent, Active &amp; Reactive Power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 smtClean="0"/>
              <a:t>Apparent power is the amount of power delivered to a circuit – Measured in VA</a:t>
            </a:r>
          </a:p>
          <a:p>
            <a:r>
              <a:rPr lang="en-GB" dirty="0" smtClean="0"/>
              <a:t>Active power is the portion of the apparent power used by resistive elements – Measured in W</a:t>
            </a:r>
          </a:p>
          <a:p>
            <a:r>
              <a:rPr lang="en-GB" dirty="0" smtClean="0"/>
              <a:t>Reactive power is the portion of the apparent power wasted by reactive elements – Measured in </a:t>
            </a:r>
            <a:r>
              <a:rPr lang="en-GB" dirty="0" err="1" smtClean="0"/>
              <a:t>VAr</a:t>
            </a:r>
            <a:r>
              <a:rPr lang="en-GB" dirty="0" smtClean="0"/>
              <a:t>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23058085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Power Factor</a:t>
            </a:r>
            <a:endParaRPr lang="en-GB" dirty="0"/>
          </a:p>
        </p:txBody>
      </p:sp>
      <p:pic>
        <p:nvPicPr>
          <p:cNvPr id="3074" name="Picture 2" descr="Image result for frothy beer"/>
          <p:cNvPicPr>
            <a:picLocks noChangeAspect="1" noChangeArrowheads="1"/>
          </p:cNvPicPr>
          <p:nvPr/>
        </p:nvPicPr>
        <p:blipFill>
          <a:blip r:embed="rId2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91679" y="1196752"/>
            <a:ext cx="3171825" cy="47625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cxnSp>
        <p:nvCxnSpPr>
          <p:cNvPr id="5" name="Straight Connector 4"/>
          <p:cNvCxnSpPr/>
          <p:nvPr/>
        </p:nvCxnSpPr>
        <p:spPr>
          <a:xfrm>
            <a:off x="4067944" y="1700808"/>
            <a:ext cx="2664296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Straight Connector 6"/>
          <p:cNvCxnSpPr/>
          <p:nvPr/>
        </p:nvCxnSpPr>
        <p:spPr>
          <a:xfrm>
            <a:off x="3995936" y="4653136"/>
            <a:ext cx="2664296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Straight Connector 7"/>
          <p:cNvCxnSpPr/>
          <p:nvPr/>
        </p:nvCxnSpPr>
        <p:spPr>
          <a:xfrm>
            <a:off x="4067944" y="2348880"/>
            <a:ext cx="1728192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Straight Arrow Connector 10"/>
          <p:cNvCxnSpPr/>
          <p:nvPr/>
        </p:nvCxnSpPr>
        <p:spPr>
          <a:xfrm>
            <a:off x="6372200" y="1700808"/>
            <a:ext cx="0" cy="2952328"/>
          </a:xfrm>
          <a:prstGeom prst="straightConnector1">
            <a:avLst/>
          </a:prstGeom>
          <a:ln w="38100">
            <a:solidFill>
              <a:schemeClr val="tx1"/>
            </a:solidFill>
            <a:headEnd type="triangle"/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Straight Arrow Connector 12"/>
          <p:cNvCxnSpPr/>
          <p:nvPr/>
        </p:nvCxnSpPr>
        <p:spPr>
          <a:xfrm>
            <a:off x="5580112" y="1700808"/>
            <a:ext cx="0" cy="648072"/>
          </a:xfrm>
          <a:prstGeom prst="straightConnector1">
            <a:avLst/>
          </a:prstGeom>
          <a:ln w="38100">
            <a:solidFill>
              <a:schemeClr val="tx1"/>
            </a:solidFill>
            <a:headEnd type="triangle"/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Straight Arrow Connector 14"/>
          <p:cNvCxnSpPr/>
          <p:nvPr/>
        </p:nvCxnSpPr>
        <p:spPr>
          <a:xfrm>
            <a:off x="5580112" y="2348880"/>
            <a:ext cx="0" cy="2304256"/>
          </a:xfrm>
          <a:prstGeom prst="straightConnector1">
            <a:avLst/>
          </a:prstGeom>
          <a:ln w="38100">
            <a:solidFill>
              <a:schemeClr val="tx1"/>
            </a:solidFill>
            <a:headEnd type="triangle"/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7" name="TextBox 16"/>
          <p:cNvSpPr txBox="1"/>
          <p:nvPr/>
        </p:nvSpPr>
        <p:spPr>
          <a:xfrm>
            <a:off x="6444208" y="2853806"/>
            <a:ext cx="187220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Apparent</a:t>
            </a:r>
          </a:p>
          <a:p>
            <a:r>
              <a:rPr lang="en-GB" dirty="0" smtClean="0"/>
              <a:t>Power</a:t>
            </a:r>
            <a:endParaRPr lang="en-GB" dirty="0"/>
          </a:p>
        </p:txBody>
      </p:sp>
      <p:sp>
        <p:nvSpPr>
          <p:cNvPr id="19" name="TextBox 18"/>
          <p:cNvSpPr txBox="1"/>
          <p:nvPr/>
        </p:nvSpPr>
        <p:spPr>
          <a:xfrm>
            <a:off x="4726283" y="3176971"/>
            <a:ext cx="891569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Real</a:t>
            </a:r>
          </a:p>
          <a:p>
            <a:r>
              <a:rPr lang="en-GB" dirty="0" smtClean="0"/>
              <a:t>Power</a:t>
            </a:r>
            <a:endParaRPr lang="en-GB" dirty="0"/>
          </a:p>
        </p:txBody>
      </p:sp>
      <p:sp>
        <p:nvSpPr>
          <p:cNvPr id="20" name="TextBox 19"/>
          <p:cNvSpPr txBox="1"/>
          <p:nvPr/>
        </p:nvSpPr>
        <p:spPr>
          <a:xfrm>
            <a:off x="4503462" y="1665829"/>
            <a:ext cx="1152129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Reactive</a:t>
            </a:r>
          </a:p>
          <a:p>
            <a:r>
              <a:rPr lang="en-GB" dirty="0" smtClean="0"/>
              <a:t>Power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79651967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Maximum Power Transfer in AC Systems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dirty="0" smtClean="0"/>
              <a:t>As reactive power is unwanted and potentially damaging or wasteful in a system we must try to reduce it.</a:t>
            </a:r>
          </a:p>
          <a:p>
            <a:r>
              <a:rPr lang="en-GB" dirty="0" smtClean="0"/>
              <a:t>When we talk about maximum power transfer we mean </a:t>
            </a:r>
            <a:r>
              <a:rPr lang="en-GB" u="sng" dirty="0" smtClean="0"/>
              <a:t>Real Power</a:t>
            </a:r>
          </a:p>
          <a:p>
            <a:r>
              <a:rPr lang="en-GB" dirty="0" smtClean="0"/>
              <a:t>So in AC systems we must try to reduce reactive power while maximising real power and apparent power.</a:t>
            </a:r>
          </a:p>
        </p:txBody>
      </p:sp>
    </p:spTree>
    <p:extLst>
      <p:ext uri="{BB962C8B-B14F-4D97-AF65-F5344CB8AC3E}">
        <p14:creationId xmlns:p14="http://schemas.microsoft.com/office/powerpoint/2010/main" val="49545993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Maximum Power in AC systems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If a supply has an overall capacitive internal impedance then the current will lead the voltage by some angle.</a:t>
            </a:r>
          </a:p>
          <a:p>
            <a:r>
              <a:rPr lang="en-GB" dirty="0" smtClean="0"/>
              <a:t>An increase in phase angle will increase the reactive power</a:t>
            </a:r>
          </a:p>
          <a:p>
            <a:pPr lvl="1"/>
            <a:r>
              <a:rPr lang="en-GB" dirty="0" smtClean="0"/>
              <a:t>So we need to reduce the phase angle to maximise power.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77221874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Maximum Power Transfer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2476871"/>
          </a:xfrm>
        </p:spPr>
        <p:txBody>
          <a:bodyPr>
            <a:normAutofit lnSpcReduction="10000"/>
          </a:bodyPr>
          <a:lstStyle/>
          <a:p>
            <a:r>
              <a:rPr lang="en-GB" dirty="0" smtClean="0"/>
              <a:t>We can perform a similar exercise to the DC maximum power experiment earlier, this time we’re going to use AC and vary the load resistance and reactance while calculating power using:</a:t>
            </a:r>
            <a:endParaRPr lang="en-GB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4" name="TextBox 3"/>
              <p:cNvSpPr txBox="1"/>
              <p:nvPr/>
            </p:nvSpPr>
            <p:spPr>
              <a:xfrm>
                <a:off x="3733918" y="3871444"/>
                <a:ext cx="1676163" cy="565668"/>
              </a:xfrm>
              <a:prstGeom prst="rect">
                <a:avLst/>
              </a:prstGeom>
              <a:noFill/>
            </p:spPr>
            <p:txBody>
              <a:bodyPr wrap="none" lIns="0" tIns="0" rIns="0" bIns="0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GB" b="0" i="1" smtClean="0">
                          <a:latin typeface="Cambria Math" panose="02040503050406030204" pitchFamily="18" charset="0"/>
                        </a:rPr>
                        <m:t>𝐼</m:t>
                      </m:r>
                      <m:r>
                        <a:rPr lang="en-GB" b="0" i="1" smtClean="0">
                          <a:latin typeface="Cambria Math" panose="02040503050406030204" pitchFamily="18" charset="0"/>
                        </a:rPr>
                        <m:t>=</m:t>
                      </m:r>
                      <m:f>
                        <m:fPr>
                          <m:ctrlPr>
                            <a:rPr lang="en-GB" b="0" i="1" smtClean="0">
                              <a:latin typeface="Cambria Math" panose="02040503050406030204" pitchFamily="18" charset="0"/>
                            </a:rPr>
                          </m:ctrlPr>
                        </m:fPr>
                        <m:num>
                          <m:r>
                            <a:rPr lang="en-GB" b="0" i="1" smtClean="0">
                              <a:latin typeface="Cambria Math" panose="02040503050406030204" pitchFamily="18" charset="0"/>
                            </a:rPr>
                            <m:t>𝑉</m:t>
                          </m:r>
                        </m:num>
                        <m:den>
                          <m:sSub>
                            <m:sSubPr>
                              <m:ctrlPr>
                                <a:rPr lang="en-GB" b="0" i="1" smtClean="0">
                                  <a:latin typeface="Cambria Math" panose="02040503050406030204" pitchFamily="18" charset="0"/>
                                </a:rPr>
                              </m:ctrlPr>
                            </m:sSubPr>
                            <m:e>
                              <m:r>
                                <a:rPr lang="en-GB" b="0" i="1" smtClean="0">
                                  <a:latin typeface="Cambria Math" panose="02040503050406030204" pitchFamily="18" charset="0"/>
                                </a:rPr>
                                <m:t>𝑍</m:t>
                              </m:r>
                            </m:e>
                            <m:sub>
                              <m:r>
                                <a:rPr lang="en-GB" b="0" i="1" smtClean="0">
                                  <a:latin typeface="Cambria Math" panose="02040503050406030204" pitchFamily="18" charset="0"/>
                                </a:rPr>
                                <m:t>𝐿𝑜𝑎𝑑</m:t>
                              </m:r>
                            </m:sub>
                          </m:sSub>
                          <m:r>
                            <a:rPr lang="en-GB" b="0" i="1" smtClean="0">
                              <a:latin typeface="Cambria Math" panose="02040503050406030204" pitchFamily="18" charset="0"/>
                            </a:rPr>
                            <m:t>+</m:t>
                          </m:r>
                          <m:sSub>
                            <m:sSubPr>
                              <m:ctrlPr>
                                <a:rPr lang="en-GB" b="0" i="1" smtClean="0">
                                  <a:latin typeface="Cambria Math" panose="02040503050406030204" pitchFamily="18" charset="0"/>
                                </a:rPr>
                              </m:ctrlPr>
                            </m:sSubPr>
                            <m:e>
                              <m:r>
                                <a:rPr lang="en-GB" b="0" i="1" smtClean="0">
                                  <a:latin typeface="Cambria Math" panose="02040503050406030204" pitchFamily="18" charset="0"/>
                                </a:rPr>
                                <m:t>𝑍</m:t>
                              </m:r>
                            </m:e>
                            <m:sub>
                              <m:r>
                                <a:rPr lang="en-GB" b="0" i="1" smtClean="0">
                                  <a:latin typeface="Cambria Math" panose="02040503050406030204" pitchFamily="18" charset="0"/>
                                </a:rPr>
                                <m:t>𝑆𝑟𝑐</m:t>
                              </m:r>
                            </m:sub>
                          </m:sSub>
                        </m:den>
                      </m:f>
                    </m:oMath>
                  </m:oMathPara>
                </a14:m>
                <a:endParaRPr lang="en-GB" dirty="0"/>
              </a:p>
            </p:txBody>
          </p:sp>
        </mc:Choice>
        <mc:Fallback xmlns="">
          <p:sp>
            <p:nvSpPr>
              <p:cNvPr id="4" name="TextBox 3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733918" y="3871444"/>
                <a:ext cx="1676163" cy="565668"/>
              </a:xfrm>
              <a:prstGeom prst="rect">
                <a:avLst/>
              </a:prstGeom>
              <a:blipFill>
                <a:blip r:embed="rId2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Requires="a14">
          <p:sp>
            <p:nvSpPr>
              <p:cNvPr id="5" name="TextBox 4"/>
              <p:cNvSpPr txBox="1"/>
              <p:nvPr/>
            </p:nvSpPr>
            <p:spPr>
              <a:xfrm>
                <a:off x="3820543" y="4797152"/>
                <a:ext cx="1735603" cy="312650"/>
              </a:xfrm>
              <a:prstGeom prst="rect">
                <a:avLst/>
              </a:prstGeom>
              <a:noFill/>
            </p:spPr>
            <p:txBody>
              <a:bodyPr wrap="none" lIns="0" tIns="0" rIns="0" bIns="0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GB" b="0" i="1" smtClean="0">
                          <a:latin typeface="Cambria Math" panose="02040503050406030204" pitchFamily="18" charset="0"/>
                        </a:rPr>
                        <m:t>𝑃</m:t>
                      </m:r>
                      <m:r>
                        <a:rPr lang="en-GB" b="0" i="1" smtClean="0">
                          <a:latin typeface="Cambria Math" panose="02040503050406030204" pitchFamily="18" charset="0"/>
                        </a:rPr>
                        <m:t>=</m:t>
                      </m:r>
                      <m:r>
                        <a:rPr lang="en-GB" b="0" i="1" smtClean="0">
                          <a:latin typeface="Cambria Math" panose="02040503050406030204" pitchFamily="18" charset="0"/>
                          <a:ea typeface="Cambria Math" panose="02040503050406030204" pitchFamily="18" charset="0"/>
                        </a:rPr>
                        <m:t>ℜ</m:t>
                      </m:r>
                      <m:d>
                        <m:dPr>
                          <m:begChr m:val="["/>
                          <m:endChr m:val="]"/>
                          <m:ctrlPr>
                            <a:rPr lang="en-GB" b="0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</m:ctrlPr>
                        </m:dPr>
                        <m:e>
                          <m:d>
                            <m:dPr>
                              <m:begChr m:val="|"/>
                              <m:endChr m:val="|"/>
                              <m:ctrlPr>
                                <a:rPr lang="en-GB" b="0" i="1" smtClean="0">
                                  <a:latin typeface="Cambria Math" panose="02040503050406030204" pitchFamily="18" charset="0"/>
                                  <a:ea typeface="Cambria Math" panose="02040503050406030204" pitchFamily="18" charset="0"/>
                                </a:rPr>
                              </m:ctrlPr>
                            </m:dPr>
                            <m:e>
                              <m:sSup>
                                <m:sSupPr>
                                  <m:ctrlPr>
                                    <a:rPr lang="en-GB" i="1">
                                      <a:latin typeface="Cambria Math" panose="02040503050406030204" pitchFamily="18" charset="0"/>
                                      <a:ea typeface="Cambria Math" panose="02040503050406030204" pitchFamily="18" charset="0"/>
                                    </a:rPr>
                                  </m:ctrlPr>
                                </m:sSupPr>
                                <m:e>
                                  <m:r>
                                    <a:rPr lang="en-GB" i="1">
                                      <a:latin typeface="Cambria Math" panose="02040503050406030204" pitchFamily="18" charset="0"/>
                                      <a:ea typeface="Cambria Math" panose="02040503050406030204" pitchFamily="18" charset="0"/>
                                    </a:rPr>
                                    <m:t>𝐼</m:t>
                                  </m:r>
                                </m:e>
                                <m:sup>
                                  <m:r>
                                    <a:rPr lang="en-GB" i="1">
                                      <a:latin typeface="Cambria Math" panose="02040503050406030204" pitchFamily="18" charset="0"/>
                                      <a:ea typeface="Cambria Math" panose="02040503050406030204" pitchFamily="18" charset="0"/>
                                    </a:rPr>
                                    <m:t>2</m:t>
                                  </m:r>
                                </m:sup>
                              </m:sSup>
                            </m:e>
                          </m:d>
                          <m:sSub>
                            <m:sSubPr>
                              <m:ctrlPr>
                                <a:rPr lang="en-GB" b="0" i="1" smtClean="0">
                                  <a:latin typeface="Cambria Math" panose="02040503050406030204" pitchFamily="18" charset="0"/>
                                  <a:ea typeface="Cambria Math" panose="02040503050406030204" pitchFamily="18" charset="0"/>
                                </a:rPr>
                              </m:ctrlPr>
                            </m:sSubPr>
                            <m:e>
                              <m:r>
                                <a:rPr lang="en-GB" b="0" i="1" smtClean="0">
                                  <a:latin typeface="Cambria Math" panose="02040503050406030204" pitchFamily="18" charset="0"/>
                                  <a:ea typeface="Cambria Math" panose="02040503050406030204" pitchFamily="18" charset="0"/>
                                </a:rPr>
                                <m:t>𝑍</m:t>
                              </m:r>
                            </m:e>
                            <m:sub>
                              <m:r>
                                <a:rPr lang="en-GB" b="0" i="1" smtClean="0">
                                  <a:latin typeface="Cambria Math" panose="02040503050406030204" pitchFamily="18" charset="0"/>
                                  <a:ea typeface="Cambria Math" panose="02040503050406030204" pitchFamily="18" charset="0"/>
                                </a:rPr>
                                <m:t>𝐿𝑜𝑎𝑑</m:t>
                              </m:r>
                            </m:sub>
                          </m:sSub>
                        </m:e>
                      </m:d>
                    </m:oMath>
                  </m:oMathPara>
                </a14:m>
                <a:endParaRPr lang="en-GB" dirty="0"/>
              </a:p>
            </p:txBody>
          </p:sp>
        </mc:Choice>
        <mc:Fallback>
          <p:sp>
            <p:nvSpPr>
              <p:cNvPr id="5" name="TextBox 4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820543" y="4797152"/>
                <a:ext cx="1735603" cy="312650"/>
              </a:xfrm>
              <a:prstGeom prst="rect">
                <a:avLst/>
              </a:prstGeom>
              <a:blipFill>
                <a:blip r:embed="rId3"/>
                <a:stretch>
                  <a:fillRect l="-3169" b="-11765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216823860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411760" y="1700808"/>
            <a:ext cx="6577636" cy="3898856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Maximum Power in AC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79512" y="1124744"/>
            <a:ext cx="4104456" cy="2592288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2400" dirty="0" smtClean="0"/>
              <a:t>Graph of load power vs load impedance</a:t>
            </a:r>
          </a:p>
          <a:p>
            <a:pPr marL="0" indent="0">
              <a:buNone/>
            </a:pPr>
            <a:r>
              <a:rPr lang="en-GB" sz="2400" dirty="0" err="1" smtClean="0"/>
              <a:t>Zsc</a:t>
            </a:r>
            <a:r>
              <a:rPr lang="en-GB" sz="2400" dirty="0" smtClean="0"/>
              <a:t> = 5+j10</a:t>
            </a:r>
            <a:r>
              <a:rPr lang="el-GR" sz="2400" dirty="0" smtClean="0">
                <a:latin typeface="Calibri" panose="020F0502020204030204" pitchFamily="34" charset="0"/>
                <a:cs typeface="Calibri" panose="020F0502020204030204" pitchFamily="34" charset="0"/>
              </a:rPr>
              <a:t>Ω</a:t>
            </a:r>
            <a:endParaRPr lang="en-GB" sz="2400" dirty="0" smtClean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indent="0">
              <a:buNone/>
            </a:pPr>
            <a:r>
              <a:rPr lang="en-GB" sz="2400" dirty="0" err="1" smtClean="0">
                <a:latin typeface="Calibri" panose="020F0502020204030204" pitchFamily="34" charset="0"/>
                <a:cs typeface="Calibri" panose="020F0502020204030204" pitchFamily="34" charset="0"/>
              </a:rPr>
              <a:t>Vsc</a:t>
            </a:r>
            <a:r>
              <a:rPr lang="en-GB" sz="2400" dirty="0" smtClean="0">
                <a:latin typeface="Calibri" panose="020F0502020204030204" pitchFamily="34" charset="0"/>
                <a:cs typeface="Calibri" panose="020F0502020204030204" pitchFamily="34" charset="0"/>
              </a:rPr>
              <a:t>=10V</a:t>
            </a:r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329623382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Conclusions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From the experiments, we can conclude that for a DC system, maximum power transfer occurs when </a:t>
            </a:r>
            <a:r>
              <a:rPr lang="en-GB" dirty="0" err="1" smtClean="0"/>
              <a:t>Rload</a:t>
            </a:r>
            <a:r>
              <a:rPr lang="en-GB" dirty="0" smtClean="0"/>
              <a:t> = </a:t>
            </a:r>
            <a:r>
              <a:rPr lang="en-GB" dirty="0" err="1" smtClean="0"/>
              <a:t>Rsrc</a:t>
            </a:r>
            <a:r>
              <a:rPr lang="en-GB" dirty="0" smtClean="0"/>
              <a:t> and for an AC system when </a:t>
            </a:r>
            <a:r>
              <a:rPr lang="en-GB" dirty="0" err="1" smtClean="0"/>
              <a:t>Zload</a:t>
            </a:r>
            <a:r>
              <a:rPr lang="en-GB" dirty="0" smtClean="0"/>
              <a:t> = *</a:t>
            </a:r>
            <a:r>
              <a:rPr lang="en-GB" dirty="0" err="1" smtClean="0"/>
              <a:t>ZSrc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81353830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UWTSD PowerPoint Presentation Template.potx" id="{013D1B17-E047-448B-BB2D-EF6591305638}" vid="{271D05B8-AE56-469F-BB9F-571E53852BA7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SharedWithUsers xmlns="a12fe08c-d961-42b5-8243-a968499d8e5e">
      <UserInfo>
        <DisplayName>Alison Harding</DisplayName>
        <AccountId>352</AccountId>
        <AccountType/>
      </UserInfo>
      <UserInfo>
        <DisplayName>Rachel Bendall</DisplayName>
        <AccountId>2520</AccountId>
        <AccountType/>
      </UserInfo>
      <UserInfo>
        <DisplayName>Ruth Groff</DisplayName>
        <AccountId>2266</AccountId>
        <AccountType/>
      </UserInfo>
    </SharedWithUsers>
  </documentManagement>
</p:properties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A0084126275C0F4EA2B226E682B7A175" ma:contentTypeVersion="13" ma:contentTypeDescription="Create a new document." ma:contentTypeScope="" ma:versionID="b0a6fffb61f5c99aae3b629f52a62cf0">
  <xsd:schema xmlns:xsd="http://www.w3.org/2001/XMLSchema" xmlns:xs="http://www.w3.org/2001/XMLSchema" xmlns:p="http://schemas.microsoft.com/office/2006/metadata/properties" xmlns:ns3="a12fe08c-d961-42b5-8243-a968499d8e5e" xmlns:ns4="bc2bc07b-b850-40fa-bc7b-300a8ce20a14" targetNamespace="http://schemas.microsoft.com/office/2006/metadata/properties" ma:root="true" ma:fieldsID="adcb3cfce0f75f129f6b94236a68a7f8" ns3:_="" ns4:_="">
    <xsd:import namespace="a12fe08c-d961-42b5-8243-a968499d8e5e"/>
    <xsd:import namespace="bc2bc07b-b850-40fa-bc7b-300a8ce20a14"/>
    <xsd:element name="properties">
      <xsd:complexType>
        <xsd:sequence>
          <xsd:element name="documentManagement">
            <xsd:complexType>
              <xsd:all>
                <xsd:element ref="ns3:SharedWithUsers" minOccurs="0"/>
                <xsd:element ref="ns3:SharedWithDetails" minOccurs="0"/>
                <xsd:element ref="ns3:SharingHintHash" minOccurs="0"/>
                <xsd:element ref="ns4:MediaServiceMetadata" minOccurs="0"/>
                <xsd:element ref="ns4:MediaServiceFastMetadata" minOccurs="0"/>
                <xsd:element ref="ns4:MediaServiceAutoTags" minOccurs="0"/>
                <xsd:element ref="ns4:MediaServiceOCR" minOccurs="0"/>
                <xsd:element ref="ns4:MediaServiceDateTaken" minOccurs="0"/>
                <xsd:element ref="ns4:MediaServiceLocation" minOccurs="0"/>
                <xsd:element ref="ns4:MediaServiceGenerationTime" minOccurs="0"/>
                <xsd:element ref="ns4:MediaServiceEventHashCode" minOccurs="0"/>
                <xsd:element ref="ns4:MediaServiceAutoKeyPoints" minOccurs="0"/>
                <xsd:element ref="ns4:MediaServiceKeyPoint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a12fe08c-d961-42b5-8243-a968499d8e5e" elementFormDefault="qualified">
    <xsd:import namespace="http://schemas.microsoft.com/office/2006/documentManagement/types"/>
    <xsd:import namespace="http://schemas.microsoft.com/office/infopath/2007/PartnerControls"/>
    <xsd:element name="SharedWithUsers" ma:index="8" nillable="true" ma:displayName="Shared With" ma:description="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9" nillable="true" ma:displayName="Shared With Details" ma:description="" ma:internalName="SharedWithDetails" ma:readOnly="true">
      <xsd:simpleType>
        <xsd:restriction base="dms:Note">
          <xsd:maxLength value="255"/>
        </xsd:restriction>
      </xsd:simpleType>
    </xsd:element>
    <xsd:element name="SharingHintHash" ma:index="10" nillable="true" ma:displayName="Sharing Hint Hash" ma:description="" ma:hidden="true" ma:internalName="SharingHintHash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bc2bc07b-b850-40fa-bc7b-300a8ce20a14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11" nillable="true" ma:displayName="MediaServiceMetadata" ma:description="" ma:hidden="true" ma:internalName="MediaServiceMetadata" ma:readOnly="true">
      <xsd:simpleType>
        <xsd:restriction base="dms:Note"/>
      </xsd:simpleType>
    </xsd:element>
    <xsd:element name="MediaServiceFastMetadata" ma:index="12" nillable="true" ma:displayName="MediaServiceFastMetadata" ma:description="" ma:hidden="true" ma:internalName="MediaServiceFastMetadata" ma:readOnly="true">
      <xsd:simpleType>
        <xsd:restriction base="dms:Note"/>
      </xsd:simpleType>
    </xsd:element>
    <xsd:element name="MediaServiceAutoTags" ma:index="13" nillable="true" ma:displayName="MediaServiceAutoTags" ma:internalName="MediaServiceAutoTags" ma:readOnly="true">
      <xsd:simpleType>
        <xsd:restriction base="dms:Text"/>
      </xsd:simpleType>
    </xsd:element>
    <xsd:element name="MediaServiceOCR" ma:index="14" nillable="true" ma:displayName="MediaServiceOCR" ma:internalName="MediaServiceOCR" ma:readOnly="true">
      <xsd:simpleType>
        <xsd:restriction base="dms:Note">
          <xsd:maxLength value="255"/>
        </xsd:restriction>
      </xsd:simpleType>
    </xsd:element>
    <xsd:element name="MediaServiceDateTaken" ma:index="15" nillable="true" ma:displayName="MediaServiceDateTaken" ma:hidden="true" ma:internalName="MediaServiceDateTaken" ma:readOnly="true">
      <xsd:simpleType>
        <xsd:restriction base="dms:Text"/>
      </xsd:simpleType>
    </xsd:element>
    <xsd:element name="MediaServiceLocation" ma:index="16" nillable="true" ma:displayName="MediaServiceLocation" ma:internalName="MediaServiceLocation" ma:readOnly="true">
      <xsd:simpleType>
        <xsd:restriction base="dms:Text"/>
      </xsd:simpleType>
    </xsd:element>
    <xsd:element name="MediaServiceGenerationTime" ma:index="17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8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AutoKeyPoints" ma:index="19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20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65FC5585-51CA-4C4C-9028-AEC8FAD67B8B}">
  <ds:schemaRefs>
    <ds:schemaRef ds:uri="http://schemas.openxmlformats.org/package/2006/metadata/core-properties"/>
    <ds:schemaRef ds:uri="http://schemas.microsoft.com/office/2006/documentManagement/types"/>
    <ds:schemaRef ds:uri="http://schemas.microsoft.com/office/infopath/2007/PartnerControls"/>
    <ds:schemaRef ds:uri="http://purl.org/dc/elements/1.1/"/>
    <ds:schemaRef ds:uri="http://schemas.microsoft.com/office/2006/metadata/properties"/>
    <ds:schemaRef ds:uri="a12fe08c-d961-42b5-8243-a968499d8e5e"/>
    <ds:schemaRef ds:uri="http://purl.org/dc/terms/"/>
    <ds:schemaRef ds:uri="bc2bc07b-b850-40fa-bc7b-300a8ce20a14"/>
    <ds:schemaRef ds:uri="http://www.w3.org/XML/1998/namespace"/>
    <ds:schemaRef ds:uri="http://purl.org/dc/dcmitype/"/>
  </ds:schemaRefs>
</ds:datastoreItem>
</file>

<file path=customXml/itemProps2.xml><?xml version="1.0" encoding="utf-8"?>
<ds:datastoreItem xmlns:ds="http://schemas.openxmlformats.org/officeDocument/2006/customXml" ds:itemID="{D081439C-114A-4151-B03A-0408F1ADA968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2D6174DB-4951-4E9E-B8DD-F9812A9E571D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a12fe08c-d961-42b5-8243-a968499d8e5e"/>
    <ds:schemaRef ds:uri="bc2bc07b-b850-40fa-bc7b-300a8ce20a14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UWTSD PowerPoint Presentation Template</Template>
  <TotalTime>408</TotalTime>
  <Words>1054</Words>
  <Application>Microsoft Office PowerPoint</Application>
  <PresentationFormat>On-screen Show (4:3)</PresentationFormat>
  <Paragraphs>102</Paragraphs>
  <Slides>20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5" baseType="lpstr">
      <vt:lpstr>Myriad Pro</vt:lpstr>
      <vt:lpstr>Cambria Math</vt:lpstr>
      <vt:lpstr>Arial</vt:lpstr>
      <vt:lpstr>Calibri</vt:lpstr>
      <vt:lpstr>20140311PresentationUWTSDTemplate</vt:lpstr>
      <vt:lpstr>Maximum Power Transfer</vt:lpstr>
      <vt:lpstr>Voltage Sources</vt:lpstr>
      <vt:lpstr>Voltage Sources</vt:lpstr>
      <vt:lpstr>Voltage Sources</vt:lpstr>
      <vt:lpstr>Voltage Sources</vt:lpstr>
      <vt:lpstr>Voltage Sources</vt:lpstr>
      <vt:lpstr>Voltage Sources</vt:lpstr>
      <vt:lpstr>AC Voltage Sources</vt:lpstr>
      <vt:lpstr>Maximum Power Transfer</vt:lpstr>
      <vt:lpstr>Maximum Power Transfer</vt:lpstr>
      <vt:lpstr>Maximum Power Transfer</vt:lpstr>
      <vt:lpstr>Maximum Power Transfer</vt:lpstr>
      <vt:lpstr>Maximum Power Transfer</vt:lpstr>
      <vt:lpstr>Apparent, Active &amp; Reactive Power</vt:lpstr>
      <vt:lpstr>Power Factor</vt:lpstr>
      <vt:lpstr>Maximum Power Transfer in AC Systems</vt:lpstr>
      <vt:lpstr>Maximum Power in AC systems</vt:lpstr>
      <vt:lpstr>Maximum Power Transfer</vt:lpstr>
      <vt:lpstr>Maximum Power in AC</vt:lpstr>
      <vt:lpstr>Conclusions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Stephen Mosey</dc:creator>
  <cp:lastModifiedBy>Stephen Mosey</cp:lastModifiedBy>
  <cp:revision>14</cp:revision>
  <dcterms:created xsi:type="dcterms:W3CDTF">2020-10-14T13:30:48Z</dcterms:created>
  <dcterms:modified xsi:type="dcterms:W3CDTF">2020-10-23T11:37:55Z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0x010100A0084126275C0F4EA2B226E682B7A175</vt:lpwstr>
  </property>
</Properties>
</file>