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21" Type="http://schemas.openxmlformats.org/officeDocument/2006/relationships/slide" Target="slides/slide17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000000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Shape 4"/>
          <p:cNvSpPr txBox="1"/>
          <p:nvPr>
            <p:ph idx="10" type="dt"/>
          </p:nvPr>
        </p:nvSpPr>
        <p:spPr>
          <a:xfrm>
            <a:off x="3884612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Shape 5"/>
          <p:cNvSpPr/>
          <p:nvPr>
            <p:ph idx="3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miter lim="8000"/>
            <a:headEnd len="med" w="med" type="none"/>
            <a:tailEnd len="med" w="med" type="none"/>
          </a:ln>
        </p:spPr>
      </p:sp>
      <p:sp>
        <p:nvSpPr>
          <p:cNvPr id="6" name="Shape 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Char char="●"/>
              <a:defRPr b="0" i="0" sz="1800" u="none" cap="none" strike="noStrike"/>
            </a:lvl1pPr>
            <a:lvl2pPr indent="0" lvl="1" marL="457200" marR="0" rtl="0" algn="l">
              <a:spcBef>
                <a:spcPts val="0"/>
              </a:spcBef>
              <a:buChar char="○"/>
              <a:defRPr b="0" i="0" sz="1800" u="none" cap="none" strike="noStrike"/>
            </a:lvl2pPr>
            <a:lvl3pPr indent="0" lvl="2" marL="914400" marR="0" rtl="0" algn="l">
              <a:spcBef>
                <a:spcPts val="0"/>
              </a:spcBef>
              <a:buChar char="■"/>
              <a:defRPr b="0" i="0" sz="1800" u="none" cap="none" strike="noStrike"/>
            </a:lvl3pPr>
            <a:lvl4pPr indent="0" lvl="3" marL="1371600" marR="0" rtl="0" algn="l">
              <a:spcBef>
                <a:spcPts val="0"/>
              </a:spcBef>
              <a:buChar char="●"/>
              <a:defRPr b="0" i="0" sz="1800" u="none" cap="none" strike="noStrike"/>
            </a:lvl4pPr>
            <a:lvl5pPr indent="0" lvl="4" marL="1828800" marR="0" rtl="0" algn="l">
              <a:spcBef>
                <a:spcPts val="0"/>
              </a:spcBef>
              <a:buChar char="○"/>
              <a:defRPr b="0" i="0" sz="1800" u="none" cap="none" strike="noStrike"/>
            </a:lvl5pPr>
            <a:lvl6pPr indent="0" lvl="5" marL="2286000" marR="0" rtl="0" algn="l">
              <a:spcBef>
                <a:spcPts val="0"/>
              </a:spcBef>
              <a:buChar char="■"/>
              <a:defRPr b="0" i="0" sz="1800" u="none" cap="none" strike="noStrike"/>
            </a:lvl6pPr>
            <a:lvl7pPr indent="0" lvl="6" marL="2743200" marR="0" rtl="0" algn="l">
              <a:spcBef>
                <a:spcPts val="0"/>
              </a:spcBef>
              <a:buChar char="●"/>
              <a:defRPr b="0" i="0" sz="1800" u="none" cap="none" strike="noStrike"/>
            </a:lvl7pPr>
            <a:lvl8pPr indent="0" lvl="7" marL="3200400" marR="0" rtl="0" algn="l">
              <a:spcBef>
                <a:spcPts val="0"/>
              </a:spcBef>
              <a:buChar char="○"/>
              <a:defRPr b="0" i="0" sz="1800" u="none" cap="none" strike="noStrike"/>
            </a:lvl8pPr>
            <a:lvl9pPr indent="0" lvl="8" marL="3657600" marR="0" rtl="0" algn="l">
              <a:spcBef>
                <a:spcPts val="0"/>
              </a:spcBef>
              <a:buChar char="■"/>
              <a:defRPr b="0" i="0" sz="1800" u="none" cap="none" strike="noStrike"/>
            </a:lvl9pPr>
          </a:lstStyle>
          <a:p/>
        </p:txBody>
      </p:sp>
      <p:sp>
        <p:nvSpPr>
          <p:cNvPr id="7" name="Shape 7"/>
          <p:cNvSpPr txBox="1"/>
          <p:nvPr>
            <p:ph idx="11" type="ftr"/>
          </p:nvPr>
        </p:nvSpPr>
        <p:spPr>
          <a:xfrm>
            <a:off x="0" y="8685212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miter lim="8000"/>
            <a:headEnd len="med" w="med" type="none"/>
            <a:tailEnd len="med" w="med" type="none"/>
          </a:ln>
        </p:spPr>
      </p:sp>
      <p:sp>
        <p:nvSpPr>
          <p:cNvPr id="86" name="Shape 8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t/>
            </a:r>
            <a:endParaRPr b="0" i="0" sz="1800" u="none" cap="none" strike="noStrike"/>
          </a:p>
        </p:txBody>
      </p:sp>
      <p:sp>
        <p:nvSpPr>
          <p:cNvPr id="87" name="Shape 87"/>
          <p:cNvSpPr txBox="1"/>
          <p:nvPr/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95" name="Shape 95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03" name="Shape 103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12" name="Shape 112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20" name="Shape 120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28" name="Shape 128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hape 13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36" name="Shape 136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44" name="Shape 144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52" name="Shape 152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60" name="Shape 160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68" name="Shape 168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Shape 17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76" name="Shape 176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hape 18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84" name="Shape 184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Shape 19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93" name="Shape 193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hape 19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00" name="Shape 200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Shape 20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08" name="Shape 208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Shape 21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16" name="Shape 216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Title Slid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7" name="Shape 17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b="0" i="0" sz="3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b="0" i="0" sz="28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b="0" i="0" sz="2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ctr">
              <a:spcBef>
                <a:spcPts val="400"/>
              </a:spcBef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ctr">
              <a:spcBef>
                <a:spcPts val="400"/>
              </a:spcBef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ctr">
              <a:spcBef>
                <a:spcPts val="400"/>
              </a:spcBef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ctr">
              <a:spcBef>
                <a:spcPts val="400"/>
              </a:spcBef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8" name="Shape 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9" name="Shape 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0" name="Shape 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vertTitleAndTx">
  <p:cSld name="Vertical Title and Tex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 txBox="1"/>
          <p:nvPr>
            <p:ph type="title"/>
          </p:nvPr>
        </p:nvSpPr>
        <p:spPr>
          <a:xfrm rot="5400000">
            <a:off x="4732337" y="2171700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3" name="Shape 23"/>
          <p:cNvSpPr txBox="1"/>
          <p:nvPr>
            <p:ph idx="1" type="body"/>
          </p:nvPr>
        </p:nvSpPr>
        <p:spPr>
          <a:xfrm rot="5400000">
            <a:off x="541338" y="190501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101600" lvl="5" marL="25146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01600" lvl="6" marL="29718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01600" lvl="7" marL="3429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01600" lvl="8" marL="38862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4" name="Shape 2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5" name="Shape 2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6" name="Shape 2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vertTx">
  <p:cSld name="Title and Vertical Text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9" name="Shape 29"/>
          <p:cNvSpPr txBox="1"/>
          <p:nvPr>
            <p:ph idx="1" type="body"/>
          </p:nvPr>
        </p:nvSpPr>
        <p:spPr>
          <a:xfrm rot="5400000">
            <a:off x="2309019" y="-251619"/>
            <a:ext cx="4525962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101600" lvl="5" marL="25146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01600" lvl="6" marL="29718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01600" lvl="7" marL="3429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01600" lvl="8" marL="38862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0" name="Shape 3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1" name="Shape 3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2" name="Shape 3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picTx">
  <p:cSld name="Picture with Caption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hape 34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None/>
              <a:defRPr b="1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5" name="Shape 35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400"/>
              </a:spcBef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400"/>
              </a:spcBef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400"/>
              </a:spcBef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400"/>
              </a:spcBef>
              <a:buClr>
                <a:schemeClr val="dk1"/>
              </a:buClr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6" name="Shape 36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180"/>
              </a:spcBef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180"/>
              </a:spcBef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180"/>
              </a:spcBef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180"/>
              </a:spcBef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7" name="Shape 3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8" name="Shape 3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39" name="Shape 3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objTx">
  <p:cSld name="Content with Caption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hape 41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None/>
              <a:defRPr b="1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2" name="Shape 42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101600" lvl="5" marL="25146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01600" lvl="6" marL="29718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01600" lvl="7" marL="3429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01600" lvl="8" marL="38862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3" name="Shape 43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180"/>
              </a:spcBef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180"/>
              </a:spcBef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180"/>
              </a:spcBef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180"/>
              </a:spcBef>
              <a:buClr>
                <a:schemeClr val="dk1"/>
              </a:buClr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4" name="Shape 4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5" name="Shape 4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6" name="Shape 4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Blank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9" name="Shape 4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0" name="Shape 5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Only">
  <p:cSld name="Title Only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3" name="Shape 5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4" name="Shape 5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5" name="Shape 5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TxTwoObj">
  <p:cSld name="Comparison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8" name="Shape 58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32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32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32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32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9" name="Shape 59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90500" lvl="0" marL="3429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58750" lvl="1" marL="74295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114300" lvl="2" marL="11430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127000" lvl="3" marL="16002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127000" lvl="4" marL="20574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127000" lvl="5" marL="25146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27000" lvl="6" marL="29718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27000" lvl="7" marL="34290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27000" lvl="8" marL="38862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0" name="Shape 60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32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32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32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320"/>
              </a:spcBef>
              <a:buClr>
                <a:schemeClr val="dk1"/>
              </a:buClr>
              <a:buFont typeface="Arial"/>
              <a:buNone/>
              <a:defRPr b="1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1" name="Shape 61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90500" lvl="0" marL="3429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58750" lvl="1" marL="74295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114300" lvl="2" marL="11430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127000" lvl="3" marL="16002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127000" lvl="4" marL="2057400" marR="0" rtl="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127000" lvl="5" marL="25146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27000" lvl="6" marL="29718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27000" lvl="7" marL="34290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27000" lvl="8" marL="3886200" marR="0" rtl="0" algn="l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2" name="Shape 6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3" name="Shape 6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4" name="Shape 6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Obj">
  <p:cSld name="Two Conten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7" name="Shape 67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651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333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101600" lvl="2" marL="1143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114300" lvl="3" marL="16002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114300" lvl="4" marL="20574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114300" lvl="5" marL="25146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14300" lvl="6" marL="29718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14300" lvl="7" marL="34290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14300" lvl="8" marL="38862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8" name="Shape 68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65100" lvl="0" marL="3429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33350" lvl="1" marL="74295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101600" lvl="2" marL="1143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114300" lvl="3" marL="16002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114300" lvl="4" marL="2057400" marR="0" rtl="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114300" lvl="5" marL="25146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14300" lvl="6" marL="29718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14300" lvl="7" marL="34290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14300" lvl="8" marL="3886200" marR="0" rtl="0" algn="l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9" name="Shape 6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0" name="Shape 7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1" name="Shape 7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secHead">
  <p:cSld name="Section Header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None/>
              <a:defRPr b="1" i="0" sz="4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4" name="Shape 74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b="0" i="0" sz="20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b="0" i="0" sz="18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b="0" i="0" sz="1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b="0" i="0" sz="1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b="0" i="0" sz="1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280"/>
              </a:spcBef>
              <a:buClr>
                <a:srgbClr val="888888"/>
              </a:buClr>
              <a:buFont typeface="Arial"/>
              <a:buNone/>
              <a:defRPr b="0" i="0" sz="1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280"/>
              </a:spcBef>
              <a:buClr>
                <a:srgbClr val="888888"/>
              </a:buClr>
              <a:buFont typeface="Arial"/>
              <a:buNone/>
              <a:defRPr b="0" i="0" sz="1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280"/>
              </a:spcBef>
              <a:buClr>
                <a:srgbClr val="888888"/>
              </a:buClr>
              <a:buFont typeface="Arial"/>
              <a:buNone/>
              <a:defRPr b="0" i="0" sz="1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280"/>
              </a:spcBef>
              <a:buClr>
                <a:srgbClr val="888888"/>
              </a:buClr>
              <a:buFont typeface="Arial"/>
              <a:buNone/>
              <a:defRPr b="0" i="0" sz="14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5" name="Shape 7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6" name="Shape 7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7" name="Shape 7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obj">
  <p:cSld name="Title and Conten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0" name="Shape 80"/>
          <p:cNvSpPr txBox="1"/>
          <p:nvPr>
            <p:ph idx="1"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101600" lvl="5" marL="25146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01600" lvl="6" marL="29718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01600" lvl="7" marL="3429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01600" lvl="8" marL="38862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1" name="Shape 8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2" name="Shape 8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3" name="Shape 8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/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4572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9144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13716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1828800" marR="0" rtl="0" algn="ctr">
              <a:spcBef>
                <a:spcPts val="0"/>
              </a:spcBef>
              <a:spcAft>
                <a:spcPts val="0"/>
              </a:spcAft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" name="Shape 11"/>
          <p:cNvSpPr txBox="1"/>
          <p:nvPr>
            <p:ph idx="1"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39700" lvl="0" marL="3429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7950" lvl="1" marL="74295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76200" lvl="2" marL="11430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101600" lvl="3" marL="1600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101600" lvl="4" marL="2057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101600" lvl="5" marL="25146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101600" lvl="6" marL="29718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101600" lvl="7" marL="34290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101600" lvl="8" marL="3886200" marR="0" rtl="0" algn="l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" name="Shape 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" name="Shape 1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rIns="91425" wrap="square" tIns="91425"/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4572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6400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" name="Shape 1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jpg"/><Relationship Id="rId4" Type="http://schemas.openxmlformats.org/officeDocument/2006/relationships/image" Target="../media/image3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.jpg"/><Relationship Id="rId4" Type="http://schemas.openxmlformats.org/officeDocument/2006/relationships/image" Target="../media/image2.png"/></Relationships>
</file>

<file path=ppt/slides/_rels/slide14.xml.rels><?xml version="1.0" encoding="UTF-8" standalone="yes"?><Relationships xmlns="http://schemas.openxmlformats.org/package/2006/relationships"><Relationship Id="rId11" Type="http://schemas.openxmlformats.org/officeDocument/2006/relationships/hyperlink" Target="http://www.iodalliance.com/" TargetMode="External"/><Relationship Id="rId10" Type="http://schemas.openxmlformats.org/officeDocument/2006/relationships/hyperlink" Target="http://www.essential-music.com/" TargetMode="External"/><Relationship Id="rId13" Type="http://schemas.openxmlformats.org/officeDocument/2006/relationships/hyperlink" Target="http://www.theorchard.com/" TargetMode="External"/><Relationship Id="rId12" Type="http://schemas.openxmlformats.org/officeDocument/2006/relationships/hyperlink" Target="http://www.kudos-digital.co.uk/" TargetMode="External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://www.absolutemarketing.co.uk/" TargetMode="External"/><Relationship Id="rId4" Type="http://schemas.openxmlformats.org/officeDocument/2006/relationships/hyperlink" Target="http://www.awal.com/" TargetMode="External"/><Relationship Id="rId9" Type="http://schemas.openxmlformats.org/officeDocument/2006/relationships/hyperlink" Target="http://www.dittomusic.com/" TargetMode="External"/><Relationship Id="rId15" Type="http://schemas.openxmlformats.org/officeDocument/2006/relationships/hyperlink" Target="http://www.properdistribution.com/" TargetMode="External"/><Relationship Id="rId14" Type="http://schemas.openxmlformats.org/officeDocument/2006/relationships/hyperlink" Target="http://www.pias.com/uk" TargetMode="External"/><Relationship Id="rId17" Type="http://schemas.openxmlformats.org/officeDocument/2006/relationships/hyperlink" Target="http://www.tunecore.com/" TargetMode="External"/><Relationship Id="rId16" Type="http://schemas.openxmlformats.org/officeDocument/2006/relationships/hyperlink" Target="http://www.state51.com/" TargetMode="External"/><Relationship Id="rId5" Type="http://schemas.openxmlformats.org/officeDocument/2006/relationships/hyperlink" Target="http://www.believedigital.com/" TargetMode="External"/><Relationship Id="rId6" Type="http://schemas.openxmlformats.org/officeDocument/2006/relationships/hyperlink" Target="http://www.cadizdigital.net/" TargetMode="External"/><Relationship Id="rId18" Type="http://schemas.openxmlformats.org/officeDocument/2006/relationships/image" Target="../media/image1.jpg"/><Relationship Id="rId7" Type="http://schemas.openxmlformats.org/officeDocument/2006/relationships/hyperlink" Target="http://www.cdbaby.com/" TargetMode="External"/><Relationship Id="rId8" Type="http://schemas.openxmlformats.org/officeDocument/2006/relationships/hyperlink" Target="http://www.ci-info.com/" TargetMode="Externa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://www.pro-music.org/legal-music-services-europe.php" TargetMode="External"/><Relationship Id="rId4" Type="http://schemas.openxmlformats.org/officeDocument/2006/relationships/image" Target="../media/image1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 txBox="1"/>
          <p:nvPr>
            <p:ph type="ctrTitle"/>
          </p:nvPr>
        </p:nvSpPr>
        <p:spPr>
          <a:xfrm>
            <a:off x="685800" y="1714500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b="0" i="0" lang="en-US" sz="4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ROUTES TO MARKET  </a:t>
            </a:r>
            <a:br>
              <a:rPr b="0" i="0" lang="en-US" sz="4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4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90" name="Shape 90"/>
          <p:cNvSpPr txBox="1"/>
          <p:nvPr>
            <p:ph idx="1" type="subTitle"/>
          </p:nvPr>
        </p:nvSpPr>
        <p:spPr>
          <a:xfrm>
            <a:off x="1428750" y="3357562"/>
            <a:ext cx="6527800" cy="23034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4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Distribution and Sales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look at traditional and digital distribution routes to market</a:t>
            </a:r>
            <a:r>
              <a:rPr b="0" i="0" lang="en-US" sz="4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indent="0" lvl="0" marL="0" marR="0" rtl="0" algn="ctr"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4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91" name="Shape 9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Shape 92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98" name="Shape 98"/>
          <p:cNvSpPr txBox="1"/>
          <p:nvPr>
            <p:ph idx="1" type="subTitle"/>
          </p:nvPr>
        </p:nvSpPr>
        <p:spPr>
          <a:xfrm>
            <a:off x="500062" y="1000125"/>
            <a:ext cx="8286750" cy="41100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Introduction to Distribution and Retail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Distribution refers to the ways in which records are delivered from the record companies to the retailer.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distributor normally acts on an exclusive basis for a record company.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Distribution has changed radically with digital media but products still have to have a profile and be both visible and accessible to consumers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99" name="Shape 9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Shape 100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106" name="Shape 106"/>
          <p:cNvSpPr txBox="1"/>
          <p:nvPr>
            <p:ph idx="1" type="subTitle"/>
          </p:nvPr>
        </p:nvSpPr>
        <p:spPr>
          <a:xfrm>
            <a:off x="928687" y="1000125"/>
            <a:ext cx="7500937" cy="4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Introduction to Distribution and Retail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distribution stage is a process where you will have to convince third parties of your products commercial potential.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distributor can be harder to convince than an A&amp;R person – they are all about the numbers.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Distribution is the ‘place’ in the 4 P’s of Product, Price, Place and Promotion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107" name="Shape 10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Shape 108"/>
          <p:cNvSpPr txBox="1"/>
          <p:nvPr/>
        </p:nvSpPr>
        <p:spPr>
          <a:xfrm flipH="1">
            <a:off x="500062" y="5072062"/>
            <a:ext cx="8143875" cy="3698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RECORD COMPANY &gt; DISTRIBUTOR &gt; RETAILER &gt;CONSUMER</a:t>
            </a:r>
          </a:p>
        </p:txBody>
      </p:sp>
      <p:sp>
        <p:nvSpPr>
          <p:cNvPr id="109" name="Shape 109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115" name="Shape 115"/>
          <p:cNvSpPr txBox="1"/>
          <p:nvPr>
            <p:ph idx="1" type="subTitle"/>
          </p:nvPr>
        </p:nvSpPr>
        <p:spPr>
          <a:xfrm>
            <a:off x="571500" y="1000125"/>
            <a:ext cx="8215312" cy="4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Structure of a Distributor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team within a distributor have 2 primary roles:- 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1) Sale / Marketing of Music - Working with labels to set sales goals, selling products into retail, sales administration.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Implementation of campaign at retail. 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2) Physical Distribution Of Music - Physical warehousing, inventory management, processing orders sales to retailers, shipping of orders (3</a:t>
            </a:r>
            <a:r>
              <a:rPr b="0" baseline="3000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rd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party delivery?)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116" name="Shape 1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Shape 117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Shape 122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123" name="Shape 123"/>
          <p:cNvSpPr txBox="1"/>
          <p:nvPr>
            <p:ph idx="1" type="subTitle"/>
          </p:nvPr>
        </p:nvSpPr>
        <p:spPr>
          <a:xfrm>
            <a:off x="928687" y="1000125"/>
            <a:ext cx="7500937" cy="4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Key staff in a distribution company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 implement the primary functions the company will have the following structure:-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Management – overall business management of company (MD)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Sales – direct contact and ‘selling’ to retail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Marketing – strategic planning and implementation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Label Management – direct contact with label, client management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Business Affairs – legal department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Warehouse – inventory storage and management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Administration – organisation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124" name="Shape 1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Shape 125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pic>
        <p:nvPicPr>
          <p:cNvPr descr="Generator" id="131" name="Shape 1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Shape 13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785937" y="1000125"/>
            <a:ext cx="6180137" cy="5068887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Shape 133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139" name="Shape 139"/>
          <p:cNvSpPr txBox="1"/>
          <p:nvPr>
            <p:ph idx="1" type="subTitle"/>
          </p:nvPr>
        </p:nvSpPr>
        <p:spPr>
          <a:xfrm>
            <a:off x="928687" y="1000125"/>
            <a:ext cx="7500937" cy="4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Finding a Distributor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Distributors will usually only work with labels that can demonstrate some sales from previous releases.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You may need to prove this by showing them how many records you have sold through live sales, internet sales, and any other retail.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There will be a written a written contract with your distributor and they usually want to represent you exclusively. 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– find out who they represent and talk to other labels. Be as sure as you can about their financial status and the size of sales staff.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1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140" name="Shape 14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Shape 141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147" name="Shape 147"/>
          <p:cNvSpPr txBox="1"/>
          <p:nvPr>
            <p:ph idx="1" type="subTitle"/>
          </p:nvPr>
        </p:nvSpPr>
        <p:spPr>
          <a:xfrm>
            <a:off x="928687" y="1000125"/>
            <a:ext cx="7500937" cy="4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Plot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Distributor is going to need to know your ‘plot’ and you will have to make a clear pitch to them about your label, artists and releases.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Resources – Music / Photo / Bio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Press / Reviews – prior release and future potential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Radio / Playlists – details of previous radio and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 – who will be doing your PR?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Touring Information – gigs / supports / agents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1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148" name="Shape 14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Shape 149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Shape 154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155" name="Shape 155"/>
          <p:cNvSpPr txBox="1"/>
          <p:nvPr>
            <p:ph idx="1" type="subTitle"/>
          </p:nvPr>
        </p:nvSpPr>
        <p:spPr>
          <a:xfrm>
            <a:off x="928687" y="1000125"/>
            <a:ext cx="7500937" cy="4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Types of Deal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P&amp;D – Production and Distribution, marketing services also?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1" lang="en-US" sz="18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Also see AH p173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Catalogue – for a label and more than one artist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Single Item Distribution Deal – for one ‘release’ 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1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156" name="Shape 15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Shape 157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hape 162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163" name="Shape 163"/>
          <p:cNvSpPr txBox="1"/>
          <p:nvPr>
            <p:ph idx="1" type="subTitle"/>
          </p:nvPr>
        </p:nvSpPr>
        <p:spPr>
          <a:xfrm>
            <a:off x="357187" y="1000125"/>
            <a:ext cx="8429625" cy="4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Contract 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Term 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– open ended ‘rolling’ contract with option to terminate upon notice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(3 months?) or fixed term with options for distributor to extend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Territory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most likely to be UK / Europe as record would need to be licensed to majors territories e.g. US and they will have own distribution arrangements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Rights Granted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right for distributor to reproduce (P&amp;D deal)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Price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15 to 30% of price sold into retail for distributor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There will also be discounts to major retailers e.g. supermarkets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1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164" name="Shape 16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Shape 165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170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171" name="Shape 171"/>
          <p:cNvSpPr txBox="1"/>
          <p:nvPr>
            <p:ph idx="1" type="subTitle"/>
          </p:nvPr>
        </p:nvSpPr>
        <p:spPr>
          <a:xfrm>
            <a:off x="428625" y="1000125"/>
            <a:ext cx="8358187" cy="4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Contract 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Payment Terms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details of when and how payments are made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(could be 2/3 months before payment)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Reserves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money held back for returns (25%)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Retention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the artist / label should always try and retain title and ownership of records until payments have been made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Advances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possible only if you have a track record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1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172" name="Shape 17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Shape 173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Shape 178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179" name="Shape 179"/>
          <p:cNvSpPr txBox="1"/>
          <p:nvPr>
            <p:ph idx="1" type="subTitle"/>
          </p:nvPr>
        </p:nvSpPr>
        <p:spPr>
          <a:xfrm>
            <a:off x="571500" y="1000125"/>
            <a:ext cx="8215312" cy="4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Marketing and Sales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‘One Sheets’  - summary sheets describing your promotion and marketing commitments. Include barcodes, list price, artwork and catalog numbers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Distributors may ask for hundreds of free promotional copies of your release to give to the buyers at the retail stores.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Keep the distributor updated on any and all promotion and marketing plans and results, as they develop.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1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180" name="Shape 18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81" name="Shape 181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Shape 186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187" name="Shape 187"/>
          <p:cNvSpPr txBox="1"/>
          <p:nvPr>
            <p:ph idx="1" type="subTitle"/>
          </p:nvPr>
        </p:nvSpPr>
        <p:spPr>
          <a:xfrm flipH="1" rot="10800000">
            <a:off x="928687" y="954087"/>
            <a:ext cx="7500937" cy="460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1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188" name="Shape 18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Shape 18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428875" y="500062"/>
            <a:ext cx="4600575" cy="5857875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Shape 190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Shape 195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1" i="0" lang="en-US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Distribution (Digital &amp; Physical)</a:t>
            </a: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Absolute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www.absolutemarketing.co.uk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AWAL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www.awal.com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Believe Digita</a:t>
            </a: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5"/>
              </a:rPr>
              <a:t>www.believedigital.com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Cadiz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6"/>
              </a:rPr>
              <a:t>www.cadizdigital.net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CD Baby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7"/>
              </a:rPr>
              <a:t>www.cdbaby.com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Consolidated Independent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8"/>
              </a:rPr>
              <a:t>www.ci-info.com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Ditto Music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9"/>
              </a:rPr>
              <a:t>www.dittomusic.com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Essential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0"/>
              </a:rPr>
              <a:t>www.essential-music.com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IODA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1"/>
              </a:rPr>
              <a:t>www.iodalliance.com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Kudos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2"/>
              </a:rPr>
              <a:t>www.kudos-digital.co.uk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The Orchard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3"/>
              </a:rPr>
              <a:t>www.theorchard.com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PIAS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4"/>
              </a:rPr>
              <a:t>www.pias.com/uk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Proper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5"/>
              </a:rPr>
              <a:t>www.properdistribution.com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State 51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6"/>
              </a:rPr>
              <a:t>www.state51.com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Tunecore – </a:t>
            </a:r>
            <a:r>
              <a:rPr b="1" i="0" lang="en-US" sz="20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7"/>
              </a:rPr>
              <a:t>www.tunecore.com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You should regularly research the new companies in the market to see what other alternatives are available.</a:t>
            </a:r>
            <a:b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pic>
        <p:nvPicPr>
          <p:cNvPr descr="Generator" id="196" name="Shape 196"/>
          <p:cNvPicPr preferRelativeResize="0"/>
          <p:nvPr/>
        </p:nvPicPr>
        <p:blipFill rotWithShape="1">
          <a:blip r:embed="rId18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197" name="Shape 197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203" name="Shape 203"/>
          <p:cNvSpPr txBox="1"/>
          <p:nvPr>
            <p:ph idx="1" type="subTitle"/>
          </p:nvPr>
        </p:nvSpPr>
        <p:spPr>
          <a:xfrm>
            <a:off x="928687" y="1000125"/>
            <a:ext cx="7500937" cy="1857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United Kingdom – Download Stores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1800" u="sng" cap="none" strike="noStrik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http://www.pro-music.org/legal-music-services-europe.php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1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204" name="Shape 20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Shape 205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Shape 210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211" name="Shape 211"/>
          <p:cNvSpPr txBox="1"/>
          <p:nvPr>
            <p:ph idx="1" type="subTitle"/>
          </p:nvPr>
        </p:nvSpPr>
        <p:spPr>
          <a:xfrm>
            <a:off x="928687" y="1000125"/>
            <a:ext cx="7500937" cy="1857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Deal Samples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sng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AWAL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Set up free / Distribution Cut = 15%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CD Baby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Set up $35 / Distribution Cut = 9%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Ditto 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– Set up £70 / Distribution Cut = Nothing 0%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Emu Bands 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– Set up £24.95 to £49.50 / Distribution Cut = Nothing 0%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Route Note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Set up free / Distribution Cut = 10%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Tune Core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- Set up $19.98 (Plus $0.99 per album and $0.99 per track) / Distribution Cut = Nothing 0%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1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212" name="Shape 21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Shape 213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Shape 218"/>
          <p:cNvSpPr txBox="1"/>
          <p:nvPr>
            <p:ph type="ctrTitle"/>
          </p:nvPr>
        </p:nvSpPr>
        <p:spPr>
          <a:xfrm>
            <a:off x="642937" y="1785937"/>
            <a:ext cx="7772400" cy="18859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br>
              <a:rPr b="0" i="0" lang="en-US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b="0" i="0" lang="en-US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</a:p>
        </p:txBody>
      </p:sp>
      <p:sp>
        <p:nvSpPr>
          <p:cNvPr id="219" name="Shape 219"/>
          <p:cNvSpPr txBox="1"/>
          <p:nvPr>
            <p:ph idx="1" type="subTitle"/>
          </p:nvPr>
        </p:nvSpPr>
        <p:spPr>
          <a:xfrm>
            <a:off x="928687" y="1000125"/>
            <a:ext cx="7500937" cy="1857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Business Models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A-la-carte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download services - Pay per download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Subscription 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services –  Subscribe to site e.g. Napster and Rhapsody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Advertising-supported 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services – licensing streaming music and music videos for a share of advertising revenues E.g. Spotify, We7 , Deezer 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Brand partnerships </a:t>
            </a: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– individual deals between artists, labels and brands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0" i="0" lang="en-US" sz="16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b="0" i="0" lang="en-US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Arial"/>
              <a:buNone/>
            </a:pPr>
            <a:br>
              <a:rPr b="1" i="0" lang="en-US" sz="20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</a:b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ct val="25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enerator" id="220" name="Shape 2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750" y="214312"/>
            <a:ext cx="1885950" cy="642937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Shape 221"/>
          <p:cNvSpPr txBox="1"/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