
<file path=[Content_Types].xml><?xml version="1.0" encoding="utf-8"?>
<Types xmlns="http://schemas.openxmlformats.org/package/2006/content-types">
  <Default Extension="xml" ContentType="application/xml"/>
  <Default Extension="png" ContentType="image/pn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5" r:id="rId1"/>
  </p:sldMasterIdLst>
  <p:notesMasterIdLst>
    <p:notesMasterId r:id="rId24"/>
  </p:notesMasterIdLst>
  <p:handoutMasterIdLst>
    <p:handoutMasterId r:id="rId25"/>
  </p:handoutMasterIdLst>
  <p:sldIdLst>
    <p:sldId id="256" r:id="rId2"/>
    <p:sldId id="257" r:id="rId3"/>
    <p:sldId id="258" r:id="rId4"/>
    <p:sldId id="259" r:id="rId5"/>
    <p:sldId id="262" r:id="rId6"/>
    <p:sldId id="260" r:id="rId7"/>
    <p:sldId id="261" r:id="rId8"/>
    <p:sldId id="264" r:id="rId9"/>
    <p:sldId id="265" r:id="rId10"/>
    <p:sldId id="266" r:id="rId11"/>
    <p:sldId id="267" r:id="rId12"/>
    <p:sldId id="268" r:id="rId13"/>
    <p:sldId id="269" r:id="rId14"/>
    <p:sldId id="270" r:id="rId15"/>
    <p:sldId id="271" r:id="rId16"/>
    <p:sldId id="272" r:id="rId17"/>
    <p:sldId id="273" r:id="rId18"/>
    <p:sldId id="274" r:id="rId19"/>
    <p:sldId id="277" r:id="rId20"/>
    <p:sldId id="276" r:id="rId21"/>
    <p:sldId id="275" r:id="rId22"/>
    <p:sldId id="278"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324"/>
    <p:restoredTop sz="76094"/>
  </p:normalViewPr>
  <p:slideViewPr>
    <p:cSldViewPr snapToGrid="0" snapToObjects="1">
      <p:cViewPr>
        <p:scale>
          <a:sx n="74" d="100"/>
          <a:sy n="74" d="100"/>
        </p:scale>
        <p:origin x="2264" y="4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notesMaster" Target="notesMasters/notesMaster1.xml"/><Relationship Id="rId25" Type="http://schemas.openxmlformats.org/officeDocument/2006/relationships/handoutMaster" Target="handoutMasters/handoutMaster1.xml"/><Relationship Id="rId26" Type="http://schemas.openxmlformats.org/officeDocument/2006/relationships/presProps" Target="presProps.xml"/><Relationship Id="rId27" Type="http://schemas.openxmlformats.org/officeDocument/2006/relationships/viewProps" Target="viewProps.xml"/><Relationship Id="rId28" Type="http://schemas.openxmlformats.org/officeDocument/2006/relationships/theme" Target="theme/theme1.xml"/><Relationship Id="rId29"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1"/>
            <a:ext cx="2971800" cy="458788"/>
          </a:xfrm>
          <a:prstGeom prst="rect">
            <a:avLst/>
          </a:prstGeom>
        </p:spPr>
        <p:txBody>
          <a:bodyPr vert="horz" lIns="91440" tIns="45720" rIns="91440" bIns="45720" rtlCol="0"/>
          <a:lstStyle>
            <a:lvl1pPr algn="r">
              <a:defRPr sz="1200"/>
            </a:lvl1pPr>
          </a:lstStyle>
          <a:p>
            <a:fld id="{28AA4E44-7F95-6F4B-9766-1E3FFFDC6129}" type="datetimeFigureOut">
              <a:rPr lang="en-US" smtClean="0"/>
              <a:t>12/13/17</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2036BA4-71A9-F84E-AFD0-189B7D24CE10}" type="slidenum">
              <a:rPr lang="en-US" smtClean="0"/>
              <a:t>‹#›</a:t>
            </a:fld>
            <a:endParaRPr lang="en-US"/>
          </a:p>
        </p:txBody>
      </p:sp>
    </p:spTree>
    <p:extLst>
      <p:ext uri="{BB962C8B-B14F-4D97-AF65-F5344CB8AC3E}">
        <p14:creationId xmlns:p14="http://schemas.microsoft.com/office/powerpoint/2010/main" val="20338597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1"/>
            <a:ext cx="2971800" cy="458788"/>
          </a:xfrm>
          <a:prstGeom prst="rect">
            <a:avLst/>
          </a:prstGeom>
        </p:spPr>
        <p:txBody>
          <a:bodyPr vert="horz" lIns="91440" tIns="45720" rIns="91440" bIns="45720" rtlCol="0"/>
          <a:lstStyle>
            <a:lvl1pPr algn="r">
              <a:defRPr sz="1200"/>
            </a:lvl1pPr>
          </a:lstStyle>
          <a:p>
            <a:fld id="{DE8281FB-26B2-794E-BF74-623E4151552B}" type="datetimeFigureOut">
              <a:rPr lang="en-US" smtClean="0"/>
              <a:t>12/13/17</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49"/>
            <a:ext cx="5486400" cy="3600451"/>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E4820F-5BF6-0E49-ACF4-4626B50F8CCD}" type="slidenum">
              <a:rPr lang="en-US" smtClean="0"/>
              <a:t>‹#›</a:t>
            </a:fld>
            <a:endParaRPr lang="en-US"/>
          </a:p>
        </p:txBody>
      </p:sp>
    </p:spTree>
    <p:extLst>
      <p:ext uri="{BB962C8B-B14F-4D97-AF65-F5344CB8AC3E}">
        <p14:creationId xmlns:p14="http://schemas.microsoft.com/office/powerpoint/2010/main" val="13395965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PowerPoint</a:t>
            </a:r>
            <a:r>
              <a:rPr lang="en-US" baseline="0" dirty="0" smtClean="0"/>
              <a:t> created by: </a:t>
            </a:r>
            <a:r>
              <a:rPr lang="en-US" baseline="0" dirty="0" err="1" smtClean="0"/>
              <a:t>Luiza</a:t>
            </a:r>
            <a:r>
              <a:rPr lang="en-US" baseline="0" dirty="0" smtClean="0"/>
              <a:t> McConnell, Leigh Thomas and Darren Agnew (design, structure and lay out) </a:t>
            </a:r>
            <a:endParaRPr lang="en-GB" baseline="0" smtClean="0"/>
          </a:p>
          <a:p>
            <a:endParaRPr lang="en-US" dirty="0" smtClean="0"/>
          </a:p>
          <a:p>
            <a:r>
              <a:rPr lang="en-US" dirty="0" smtClean="0"/>
              <a:t>Content:</a:t>
            </a:r>
            <a:r>
              <a:rPr lang="en-US" baseline="0" dirty="0" smtClean="0"/>
              <a:t> </a:t>
            </a:r>
            <a:r>
              <a:rPr lang="en-US" baseline="0" dirty="0" err="1" smtClean="0"/>
              <a:t>Luiza</a:t>
            </a:r>
            <a:r>
              <a:rPr lang="en-US" baseline="0" dirty="0" smtClean="0"/>
              <a:t> McConnell, Leigh Thomas, Darren Agnew, Phebe Harrow and Dominic Harrow. </a:t>
            </a:r>
            <a:endParaRPr lang="en-US" dirty="0"/>
          </a:p>
        </p:txBody>
      </p:sp>
      <p:sp>
        <p:nvSpPr>
          <p:cNvPr id="4" name="Slide Number Placeholder 3"/>
          <p:cNvSpPr>
            <a:spLocks noGrp="1"/>
          </p:cNvSpPr>
          <p:nvPr>
            <p:ph type="sldNum" sz="quarter" idx="10"/>
          </p:nvPr>
        </p:nvSpPr>
        <p:spPr/>
        <p:txBody>
          <a:bodyPr/>
          <a:lstStyle/>
          <a:p>
            <a:fld id="{2DE4820F-5BF6-0E49-ACF4-4626B50F8CCD}" type="slidenum">
              <a:rPr lang="en-US" smtClean="0"/>
              <a:t>1</a:t>
            </a:fld>
            <a:endParaRPr lang="en-US"/>
          </a:p>
        </p:txBody>
      </p:sp>
    </p:spTree>
    <p:extLst>
      <p:ext uri="{BB962C8B-B14F-4D97-AF65-F5344CB8AC3E}">
        <p14:creationId xmlns:p14="http://schemas.microsoft.com/office/powerpoint/2010/main" val="15831719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 are part of the Human Resource team for Virgin</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We are here today to talk about Flexibility,</a:t>
            </a:r>
            <a:r>
              <a:rPr lang="en-GB" baseline="0" dirty="0" smtClean="0"/>
              <a:t> Agile and Inclusion </a:t>
            </a:r>
            <a:r>
              <a:rPr lang="en-GB" dirty="0" smtClean="0"/>
              <a:t>within our workplace. Through the presentation we will define the three terms and how are our workplace has these in effect at the moment. Then followed by recommendations we feel that would help the company move forward. We will also be looking at any drawbacks which</a:t>
            </a:r>
            <a:r>
              <a:rPr lang="en-GB" baseline="0" dirty="0" smtClean="0"/>
              <a:t> may occur when implementing these.</a:t>
            </a:r>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Darren Agnew</a:t>
            </a:r>
            <a:endParaRPr lang="en-GB" dirty="0" smtClean="0"/>
          </a:p>
          <a:p>
            <a:endParaRPr lang="en-US" dirty="0"/>
          </a:p>
        </p:txBody>
      </p:sp>
      <p:sp>
        <p:nvSpPr>
          <p:cNvPr id="4" name="Slide Number Placeholder 3"/>
          <p:cNvSpPr>
            <a:spLocks noGrp="1"/>
          </p:cNvSpPr>
          <p:nvPr>
            <p:ph type="sldNum" sz="quarter" idx="10"/>
          </p:nvPr>
        </p:nvSpPr>
        <p:spPr/>
        <p:txBody>
          <a:bodyPr/>
          <a:lstStyle/>
          <a:p>
            <a:fld id="{2DE4820F-5BF6-0E49-ACF4-4626B50F8CCD}" type="slidenum">
              <a:rPr lang="en-US" smtClean="0"/>
              <a:t>2</a:t>
            </a:fld>
            <a:endParaRPr lang="en-US"/>
          </a:p>
        </p:txBody>
      </p:sp>
    </p:spTree>
    <p:extLst>
      <p:ext uri="{BB962C8B-B14F-4D97-AF65-F5344CB8AC3E}">
        <p14:creationId xmlns:p14="http://schemas.microsoft.com/office/powerpoint/2010/main" val="3805094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Policies within the workplace alone are most commonly not enough to be able to create an overall inclusive workplace, therefore resulting in inclusion not being a simple method to be carried out within a workplace.</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Phebe Harrow</a:t>
            </a:r>
          </a:p>
        </p:txBody>
      </p:sp>
      <p:sp>
        <p:nvSpPr>
          <p:cNvPr id="4" name="Slide Number Placeholder 3"/>
          <p:cNvSpPr>
            <a:spLocks noGrp="1"/>
          </p:cNvSpPr>
          <p:nvPr>
            <p:ph type="sldNum" sz="quarter" idx="10"/>
          </p:nvPr>
        </p:nvSpPr>
        <p:spPr/>
        <p:txBody>
          <a:bodyPr/>
          <a:lstStyle/>
          <a:p>
            <a:fld id="{2DE4820F-5BF6-0E49-ACF4-4626B50F8CCD}" type="slidenum">
              <a:rPr lang="en-US" smtClean="0"/>
              <a:t>3</a:t>
            </a:fld>
            <a:endParaRPr lang="en-US"/>
          </a:p>
        </p:txBody>
      </p:sp>
    </p:spTree>
    <p:extLst>
      <p:ext uri="{BB962C8B-B14F-4D97-AF65-F5344CB8AC3E}">
        <p14:creationId xmlns:p14="http://schemas.microsoft.com/office/powerpoint/2010/main" val="10488966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Virgin claims to embrace all variations of diversity, therefore they state that they are believers in creating and maintaining an inclusive environment and it is what makes it an essential part of the organisational essential environment and culture. Furthermore Virgin have committed to implementing a Diversity policy that will require all employees to treat one another with respect, equally and honestly. Helping to strive towards nurturing a culture where diverse perspectives are enables to help drive Virgin forward around the globe. </a:t>
            </a:r>
          </a:p>
          <a:p>
            <a:endParaRPr lang="en-US" dirty="0" smtClean="0"/>
          </a:p>
          <a:p>
            <a:r>
              <a:rPr lang="en-US" dirty="0" smtClean="0"/>
              <a:t>Phebe Harrow</a:t>
            </a:r>
            <a:endParaRPr lang="en-US" dirty="0"/>
          </a:p>
        </p:txBody>
      </p:sp>
      <p:sp>
        <p:nvSpPr>
          <p:cNvPr id="4" name="Slide Number Placeholder 3"/>
          <p:cNvSpPr>
            <a:spLocks noGrp="1"/>
          </p:cNvSpPr>
          <p:nvPr>
            <p:ph type="sldNum" sz="quarter" idx="10"/>
          </p:nvPr>
        </p:nvSpPr>
        <p:spPr/>
        <p:txBody>
          <a:bodyPr/>
          <a:lstStyle/>
          <a:p>
            <a:fld id="{2DE4820F-5BF6-0E49-ACF4-4626B50F8CCD}" type="slidenum">
              <a:rPr lang="en-US" smtClean="0"/>
              <a:t>4</a:t>
            </a:fld>
            <a:endParaRPr lang="en-US"/>
          </a:p>
        </p:txBody>
      </p:sp>
    </p:spTree>
    <p:extLst>
      <p:ext uri="{BB962C8B-B14F-4D97-AF65-F5344CB8AC3E}">
        <p14:creationId xmlns:p14="http://schemas.microsoft.com/office/powerpoint/2010/main" val="1127887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latin typeface="+mn-lt"/>
                <a:ea typeface="+mn-ea"/>
                <a:cs typeface="+mn-cs"/>
              </a:rPr>
              <a:t>Therefore the Ignorance towards the inclusive method within the workplace ultimately can create suffering for employees of Virgin organisation, when other employee’s view others in oversimplified stereotypes which results in creating and sustaining irreparable differences. </a:t>
            </a:r>
          </a:p>
          <a:p>
            <a:pPr marL="342900" indent="-342900" algn="l">
              <a:buFont typeface="Arial" panose="020B0604020202020204" pitchFamily="34" charset="0"/>
              <a:buChar char="•"/>
            </a:pPr>
            <a:r>
              <a:rPr lang="en-GB" sz="1200" dirty="0" smtClean="0">
                <a:solidFill>
                  <a:schemeClr val="tx1"/>
                </a:solidFill>
              </a:rPr>
              <a:t>In 2016  as an organisation we started the implementation of pilot programmes to enable Virgin to proactively be able to recruit for diversity.  </a:t>
            </a:r>
          </a:p>
          <a:p>
            <a:pPr marL="342900" indent="-342900" algn="l">
              <a:buFont typeface="Arial" panose="020B0604020202020204" pitchFamily="34" charset="0"/>
              <a:buChar char="•"/>
            </a:pPr>
            <a:r>
              <a:rPr lang="en-GB" sz="1200" dirty="0" smtClean="0">
                <a:solidFill>
                  <a:schemeClr val="tx1"/>
                </a:solidFill>
              </a:rPr>
              <a:t>However we delayed our inclusive pilot programme training until 2017.</a:t>
            </a:r>
          </a:p>
          <a:p>
            <a:pPr marL="342900" indent="-342900" algn="l">
              <a:buFont typeface="Arial" panose="020B0604020202020204" pitchFamily="34" charset="0"/>
              <a:buChar char="•"/>
            </a:pPr>
            <a:endParaRPr lang="en-GB" sz="1200" dirty="0" smtClean="0">
              <a:solidFill>
                <a:schemeClr val="tx1"/>
              </a:solidFill>
            </a:endParaRPr>
          </a:p>
          <a:p>
            <a:pPr marL="342900" indent="-342900" algn="l">
              <a:buFont typeface="Arial" panose="020B0604020202020204" pitchFamily="34" charset="0"/>
              <a:buChar char="•"/>
            </a:pPr>
            <a:r>
              <a:rPr lang="en-GB" sz="1200" dirty="0" smtClean="0">
                <a:solidFill>
                  <a:schemeClr val="tx1"/>
                </a:solidFill>
              </a:rPr>
              <a:t>Phebe</a:t>
            </a:r>
            <a:r>
              <a:rPr lang="en-GB" sz="1200" baseline="0" dirty="0" smtClean="0">
                <a:solidFill>
                  <a:schemeClr val="tx1"/>
                </a:solidFill>
              </a:rPr>
              <a:t> Harrow</a:t>
            </a:r>
            <a:endParaRPr lang="en-GB" sz="1200" dirty="0" smtClean="0">
              <a:solidFill>
                <a:schemeClr val="tx1"/>
              </a:solidFill>
            </a:endParaRPr>
          </a:p>
          <a:p>
            <a:endParaRPr lang="en-US" dirty="0"/>
          </a:p>
        </p:txBody>
      </p:sp>
      <p:sp>
        <p:nvSpPr>
          <p:cNvPr id="4" name="Slide Number Placeholder 3"/>
          <p:cNvSpPr>
            <a:spLocks noGrp="1"/>
          </p:cNvSpPr>
          <p:nvPr>
            <p:ph type="sldNum" sz="quarter" idx="10"/>
          </p:nvPr>
        </p:nvSpPr>
        <p:spPr/>
        <p:txBody>
          <a:bodyPr/>
          <a:lstStyle/>
          <a:p>
            <a:fld id="{2DE4820F-5BF6-0E49-ACF4-4626B50F8CCD}" type="slidenum">
              <a:rPr lang="en-US" smtClean="0"/>
              <a:t>5</a:t>
            </a:fld>
            <a:endParaRPr lang="en-US"/>
          </a:p>
        </p:txBody>
      </p:sp>
    </p:spTree>
    <p:extLst>
      <p:ext uri="{BB962C8B-B14F-4D97-AF65-F5344CB8AC3E}">
        <p14:creationId xmlns:p14="http://schemas.microsoft.com/office/powerpoint/2010/main" val="9435118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To summarise this great quote from CIPD, basically with flexibility is a key area when it comes to the workplace. Flexible can be determined by how long an employee works each day to even where and when they work. Flexible working hours is becoming a lot more popular within the UK and it is known that employees are inclined to actually improve performance. </a:t>
            </a:r>
          </a:p>
          <a:p>
            <a:endParaRPr lang="en-GB"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Flexibility within the workplace can bring many advantages as it can boost employee morale and also employees will be less stressed as they don’t have to worry about specific working hours and they actually can switch off from work when there not in work.</a:t>
            </a:r>
            <a:r>
              <a:rPr lang="en-GB" dirty="0" smtClean="0">
                <a:effectLst/>
              </a:rPr>
              <a:t> </a:t>
            </a:r>
            <a:r>
              <a:rPr lang="en-GB" dirty="0" smtClean="0"/>
              <a:t>“When you work with people to customize their work-life fit, you aren’t imposing anything on them. You’re treating them with respect and trust. Which will be returned.” (Biro, 2013) </a:t>
            </a:r>
            <a:endParaRPr lang="en-GB" dirty="0" smtClean="0">
              <a:effectLst/>
            </a:endParaRPr>
          </a:p>
          <a:p>
            <a:endParaRPr lang="en-GB" dirty="0" smtClean="0">
              <a:effectLst/>
            </a:endParaRPr>
          </a:p>
          <a:p>
            <a:r>
              <a:rPr lang="en-GB" sz="1200" kern="1200" dirty="0" smtClean="0">
                <a:solidFill>
                  <a:schemeClr val="tx1"/>
                </a:solidFill>
                <a:effectLst/>
                <a:latin typeface="+mn-lt"/>
                <a:ea typeface="+mn-ea"/>
                <a:cs typeface="+mn-cs"/>
              </a:rPr>
              <a:t>Another area that there is a greater advantage for with flexible working hours is less absentees and a lower turnover which is always positive.</a:t>
            </a:r>
            <a:r>
              <a:rPr lang="en-GB" dirty="0" smtClean="0">
                <a:effectLst/>
              </a:rPr>
              <a:t> </a:t>
            </a:r>
          </a:p>
          <a:p>
            <a:r>
              <a:rPr lang="en-GB" dirty="0" smtClean="0">
                <a:effectLst/>
              </a:rPr>
              <a:t>Its</a:t>
            </a:r>
            <a:r>
              <a:rPr lang="en-GB" baseline="0" dirty="0" smtClean="0">
                <a:effectLst/>
              </a:rPr>
              <a:t> safe to say, happy employees are the best employees as they are more productive and it is more efficient for our workplace.</a:t>
            </a:r>
          </a:p>
          <a:p>
            <a:endParaRPr lang="en-GB" baseline="0" dirty="0" smtClean="0">
              <a:effectLst/>
            </a:endParaRPr>
          </a:p>
          <a:p>
            <a:r>
              <a:rPr lang="en-GB" baseline="0" dirty="0" smtClean="0">
                <a:effectLst/>
              </a:rPr>
              <a:t>Darren Agnew</a:t>
            </a:r>
            <a:endParaRPr lang="en-GB" dirty="0" smtClean="0">
              <a:effectLst/>
            </a:endParaRPr>
          </a:p>
        </p:txBody>
      </p:sp>
      <p:sp>
        <p:nvSpPr>
          <p:cNvPr id="4" name="Slide Number Placeholder 3"/>
          <p:cNvSpPr>
            <a:spLocks noGrp="1"/>
          </p:cNvSpPr>
          <p:nvPr>
            <p:ph type="sldNum" sz="quarter" idx="10"/>
          </p:nvPr>
        </p:nvSpPr>
        <p:spPr/>
        <p:txBody>
          <a:bodyPr/>
          <a:lstStyle/>
          <a:p>
            <a:fld id="{2DE4820F-5BF6-0E49-ACF4-4626B50F8CCD}" type="slidenum">
              <a:rPr lang="en-US" smtClean="0"/>
              <a:t>6</a:t>
            </a:fld>
            <a:endParaRPr lang="en-US"/>
          </a:p>
        </p:txBody>
      </p:sp>
    </p:spTree>
    <p:extLst>
      <p:ext uri="{BB962C8B-B14F-4D97-AF65-F5344CB8AC3E}">
        <p14:creationId xmlns:p14="http://schemas.microsoft.com/office/powerpoint/2010/main" val="3910733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 At Virgin, we have a number of flexible working methods such as working from home and unlimited leave. With these benefits, it then helps us attract some of the best staff around</a:t>
            </a:r>
            <a:r>
              <a:rPr lang="en-GB" dirty="0" smtClean="0">
                <a:effectLst/>
              </a:rPr>
              <a:t> </a:t>
            </a:r>
            <a:r>
              <a:rPr lang="en-GB" dirty="0" smtClean="0"/>
              <a:t>“it’s easier to attract top talent when you are open and flexible.” (Virgin, 2017) </a:t>
            </a:r>
          </a:p>
          <a:p>
            <a:r>
              <a:rPr lang="en-US" dirty="0" smtClean="0"/>
              <a:t>With these flexible advantages it really helps in attracting great talent to our</a:t>
            </a:r>
            <a:r>
              <a:rPr lang="en-US" baseline="0" dirty="0" smtClean="0"/>
              <a:t> workforce as we adapt to each individual. After all we feel that if our employees are happy they will correspond this to our customers and give us the best feel as a company.</a:t>
            </a:r>
          </a:p>
          <a:p>
            <a:endParaRPr lang="en-US" baseline="0" dirty="0" smtClean="0"/>
          </a:p>
          <a:p>
            <a:r>
              <a:rPr lang="en-US" baseline="0" dirty="0" smtClean="0"/>
              <a:t>We feel at the moment with flexible working it allows our employees to have a good balance within their lives and not always worrying about work. This is a major issue in some workplaces as most employees cannot switch off when they are away from work.</a:t>
            </a:r>
          </a:p>
          <a:p>
            <a:r>
              <a:rPr lang="en-US" baseline="0" dirty="0" smtClean="0"/>
              <a:t>A great quote from Richard Branson on the way he likes to operate.</a:t>
            </a:r>
          </a:p>
          <a:p>
            <a:r>
              <a:rPr lang="en-US" baseline="0" dirty="0" smtClean="0"/>
              <a:t>“</a:t>
            </a:r>
            <a:r>
              <a:rPr lang="en-US" sz="1200" b="0" i="0" kern="1200" dirty="0" smtClean="0">
                <a:solidFill>
                  <a:schemeClr val="tx1"/>
                </a:solidFill>
                <a:effectLst/>
                <a:latin typeface="+mn-lt"/>
                <a:ea typeface="+mn-ea"/>
                <a:cs typeface="+mn-cs"/>
              </a:rPr>
              <a:t>Screw business as usual. If you trust your people to make their own decisions, they will reward you. “</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Darren Agnew</a:t>
            </a:r>
            <a:endParaRPr lang="en-US" dirty="0"/>
          </a:p>
        </p:txBody>
      </p:sp>
      <p:sp>
        <p:nvSpPr>
          <p:cNvPr id="4" name="Slide Number Placeholder 3"/>
          <p:cNvSpPr>
            <a:spLocks noGrp="1"/>
          </p:cNvSpPr>
          <p:nvPr>
            <p:ph type="sldNum" sz="quarter" idx="10"/>
          </p:nvPr>
        </p:nvSpPr>
        <p:spPr/>
        <p:txBody>
          <a:bodyPr/>
          <a:lstStyle/>
          <a:p>
            <a:fld id="{2DE4820F-5BF6-0E49-ACF4-4626B50F8CCD}" type="slidenum">
              <a:rPr lang="en-US" smtClean="0"/>
              <a:t>7</a:t>
            </a:fld>
            <a:endParaRPr lang="en-US"/>
          </a:p>
        </p:txBody>
      </p:sp>
    </p:spTree>
    <p:extLst>
      <p:ext uri="{BB962C8B-B14F-4D97-AF65-F5344CB8AC3E}">
        <p14:creationId xmlns:p14="http://schemas.microsoft.com/office/powerpoint/2010/main" val="13262663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An</a:t>
            </a:r>
            <a:r>
              <a:rPr lang="en-GB" baseline="0" dirty="0" smtClean="0"/>
              <a:t> agile business comes from the same roots a traditional businesses, while the vision usually stays the same but may ever so slowly change in the future. Within the organisation its employees/teams are its key to success, the organisations decisions are encompassed from bottom to the top by the people who are doing the work who are accountable for the implementation of it. An </a:t>
            </a:r>
            <a:r>
              <a:rPr lang="en-GB" baseline="0" dirty="0" err="1" smtClean="0"/>
              <a:t>organisaiton</a:t>
            </a:r>
            <a:r>
              <a:rPr lang="en-GB" baseline="0" dirty="0" smtClean="0"/>
              <a:t> must be flexible and </a:t>
            </a:r>
            <a:r>
              <a:rPr lang="en-GB" baseline="0" dirty="0" err="1" smtClean="0"/>
              <a:t>inclusilve</a:t>
            </a:r>
            <a:r>
              <a:rPr lang="en-GB" baseline="0" dirty="0" smtClean="0"/>
              <a:t> in order for it all to work and to become agile.</a:t>
            </a:r>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Dominic Harrow</a:t>
            </a:r>
            <a:endParaRPr lang="en-GB" dirty="0" smtClean="0"/>
          </a:p>
          <a:p>
            <a:endParaRPr lang="en-US" dirty="0"/>
          </a:p>
        </p:txBody>
      </p:sp>
      <p:sp>
        <p:nvSpPr>
          <p:cNvPr id="4" name="Slide Number Placeholder 3"/>
          <p:cNvSpPr>
            <a:spLocks noGrp="1"/>
          </p:cNvSpPr>
          <p:nvPr>
            <p:ph type="sldNum" sz="quarter" idx="10"/>
          </p:nvPr>
        </p:nvSpPr>
        <p:spPr/>
        <p:txBody>
          <a:bodyPr/>
          <a:lstStyle/>
          <a:p>
            <a:fld id="{2DE4820F-5BF6-0E49-ACF4-4626B50F8CCD}" type="slidenum">
              <a:rPr lang="en-US" smtClean="0"/>
              <a:t>8</a:t>
            </a:fld>
            <a:endParaRPr lang="en-US"/>
          </a:p>
        </p:txBody>
      </p:sp>
    </p:spTree>
    <p:extLst>
      <p:ext uri="{BB962C8B-B14F-4D97-AF65-F5344CB8AC3E}">
        <p14:creationId xmlns:p14="http://schemas.microsoft.com/office/powerpoint/2010/main" val="3214368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According to Kotler</a:t>
            </a:r>
            <a:r>
              <a:rPr lang="en-GB" baseline="0" dirty="0" smtClean="0"/>
              <a:t> and </a:t>
            </a:r>
            <a:r>
              <a:rPr lang="en-GB" baseline="0" dirty="0" err="1" smtClean="0"/>
              <a:t>Diamandis</a:t>
            </a:r>
            <a:r>
              <a:rPr lang="en-GB" baseline="0" dirty="0" smtClean="0"/>
              <a:t> the agile strategy has allowed Branson to remain agile as an entrepreneur.</a:t>
            </a:r>
          </a:p>
          <a:p>
            <a:r>
              <a:rPr lang="en-GB" baseline="0" dirty="0" smtClean="0"/>
              <a:t>In 2013 Liberty Global bought Virgin and there after cut jobs of up to 600 positions, in an attempt to increase the businesses agility and efficiency. Furthermore it is highlighted the strength of becoming agile within a work place as this has increased the branded organisation to compete against SKY within the UK as it is the UK’s leading brand within that market. </a:t>
            </a:r>
            <a:endParaRPr lang="en-GB" dirty="0" smtClean="0"/>
          </a:p>
          <a:p>
            <a:endParaRPr lang="en-US" dirty="0" smtClean="0"/>
          </a:p>
          <a:p>
            <a:r>
              <a:rPr lang="en-US" dirty="0" smtClean="0"/>
              <a:t>Dominic</a:t>
            </a:r>
            <a:r>
              <a:rPr lang="en-US" baseline="0" dirty="0" smtClean="0"/>
              <a:t> Harrow</a:t>
            </a:r>
            <a:endParaRPr lang="en-US" dirty="0"/>
          </a:p>
        </p:txBody>
      </p:sp>
      <p:sp>
        <p:nvSpPr>
          <p:cNvPr id="4" name="Slide Number Placeholder 3"/>
          <p:cNvSpPr>
            <a:spLocks noGrp="1"/>
          </p:cNvSpPr>
          <p:nvPr>
            <p:ph type="sldNum" sz="quarter" idx="10"/>
          </p:nvPr>
        </p:nvSpPr>
        <p:spPr/>
        <p:txBody>
          <a:bodyPr/>
          <a:lstStyle/>
          <a:p>
            <a:fld id="{2DE4820F-5BF6-0E49-ACF4-4626B50F8CCD}" type="slidenum">
              <a:rPr lang="en-US" smtClean="0"/>
              <a:t>9</a:t>
            </a:fld>
            <a:endParaRPr lang="en-US"/>
          </a:p>
        </p:txBody>
      </p:sp>
    </p:spTree>
    <p:extLst>
      <p:ext uri="{BB962C8B-B14F-4D97-AF65-F5344CB8AC3E}">
        <p14:creationId xmlns:p14="http://schemas.microsoft.com/office/powerpoint/2010/main" val="14670262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Using</a:t>
            </a:r>
            <a:r>
              <a:rPr lang="en-GB" baseline="0" dirty="0" smtClean="0"/>
              <a:t> a  flat </a:t>
            </a:r>
            <a:r>
              <a:rPr lang="en-GB" baseline="0" dirty="0" err="1" smtClean="0"/>
              <a:t>Holacratic</a:t>
            </a:r>
            <a:r>
              <a:rPr lang="en-GB" baseline="0" dirty="0" smtClean="0"/>
              <a:t> structure as does virgin, this type of structure enables the organisation to communicate and allow all members of the teams to play a vital part in the businesses vision and mission, enabling the progressive employment opportunities amongst staff and also recognising that flexibility within the workplace such as job sharing, flexible working hours, flexi-time which can lead to more creativity and problem solving as it would be shared throughout the workforce which makes the organisation more agile and flexible which creates a better work life balance, this enhances the employees and the businesses performance making them more agile.</a:t>
            </a:r>
            <a:endParaRPr lang="en-GB" dirty="0" smtClean="0"/>
          </a:p>
          <a:p>
            <a:endParaRPr lang="en-US" dirty="0" smtClean="0"/>
          </a:p>
          <a:p>
            <a:r>
              <a:rPr lang="en-US" dirty="0" smtClean="0"/>
              <a:t>Dominic</a:t>
            </a:r>
            <a:r>
              <a:rPr lang="en-US" baseline="0" dirty="0" smtClean="0"/>
              <a:t> Harrow </a:t>
            </a:r>
            <a:endParaRPr lang="en-US" dirty="0"/>
          </a:p>
        </p:txBody>
      </p:sp>
      <p:sp>
        <p:nvSpPr>
          <p:cNvPr id="4" name="Slide Number Placeholder 3"/>
          <p:cNvSpPr>
            <a:spLocks noGrp="1"/>
          </p:cNvSpPr>
          <p:nvPr>
            <p:ph type="sldNum" sz="quarter" idx="10"/>
          </p:nvPr>
        </p:nvSpPr>
        <p:spPr/>
        <p:txBody>
          <a:bodyPr/>
          <a:lstStyle/>
          <a:p>
            <a:fld id="{2DE4820F-5BF6-0E49-ACF4-4626B50F8CCD}" type="slidenum">
              <a:rPr lang="en-US" smtClean="0"/>
              <a:t>10</a:t>
            </a:fld>
            <a:endParaRPr lang="en-US"/>
          </a:p>
        </p:txBody>
      </p:sp>
    </p:spTree>
    <p:extLst>
      <p:ext uri="{BB962C8B-B14F-4D97-AF65-F5344CB8AC3E}">
        <p14:creationId xmlns:p14="http://schemas.microsoft.com/office/powerpoint/2010/main" val="10502140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We will now be looking at some recommendations which we have made for Virgin call centre. We have chosen the call centre as we want to try it out in one department first rather than all at once. </a:t>
            </a:r>
          </a:p>
          <a:p>
            <a:r>
              <a:rPr lang="en-GB" sz="1200" kern="1200" dirty="0" smtClean="0">
                <a:solidFill>
                  <a:schemeClr val="tx1"/>
                </a:solidFill>
                <a:effectLst/>
                <a:latin typeface="+mn-lt"/>
                <a:ea typeface="+mn-ea"/>
                <a:cs typeface="+mn-cs"/>
              </a:rPr>
              <a:t>We, as an organisation, already implement a diversity policy, therefore, we now want to look at insuring that we are employing a mix group of people (different ethnicities, race, gender </a:t>
            </a:r>
            <a:r>
              <a:rPr lang="en-GB" sz="1200" kern="1200" dirty="0" err="1" smtClean="0">
                <a:solidFill>
                  <a:schemeClr val="tx1"/>
                </a:solidFill>
                <a:effectLst/>
                <a:latin typeface="+mn-lt"/>
                <a:ea typeface="+mn-ea"/>
                <a:cs typeface="+mn-cs"/>
              </a:rPr>
              <a:t>etc</a:t>
            </a:r>
            <a:r>
              <a:rPr lang="en-GB" sz="1200" kern="1200" dirty="0" smtClean="0">
                <a:solidFill>
                  <a:schemeClr val="tx1"/>
                </a:solidFill>
                <a:effectLst/>
                <a:latin typeface="+mn-lt"/>
                <a:ea typeface="+mn-ea"/>
                <a:cs typeface="+mn-cs"/>
              </a:rPr>
              <a:t>). It is important that Virgin call centre abide by the Equality Act 2010, which made it illegal for us to judge anyone who applied for a position here at the call centre. </a:t>
            </a:r>
          </a:p>
          <a:p>
            <a:r>
              <a:rPr lang="en-GB" sz="1200" kern="1200" dirty="0" smtClean="0">
                <a:solidFill>
                  <a:schemeClr val="tx1"/>
                </a:solidFill>
                <a:effectLst/>
                <a:latin typeface="+mn-lt"/>
                <a:ea typeface="+mn-ea"/>
                <a:cs typeface="+mn-cs"/>
              </a:rPr>
              <a:t>This will give us a better chance of employing individuals with several skills, which will then in future improve our competitive advantage. </a:t>
            </a:r>
          </a:p>
          <a:p>
            <a:r>
              <a:rPr lang="en-GB" sz="1200" kern="1200" dirty="0" smtClean="0">
                <a:solidFill>
                  <a:schemeClr val="tx1"/>
                </a:solidFill>
                <a:effectLst/>
                <a:latin typeface="+mn-lt"/>
                <a:ea typeface="+mn-ea"/>
                <a:cs typeface="+mn-cs"/>
              </a:rPr>
              <a:t>Implementing this would massively benefit us as a company, as we will have a significant improvement in future projects.</a:t>
            </a:r>
          </a:p>
          <a:p>
            <a:endParaRPr lang="en-GB" sz="1200" kern="1200" dirty="0" smtClean="0">
              <a:solidFill>
                <a:schemeClr val="tx1"/>
              </a:solidFill>
              <a:effectLst/>
              <a:latin typeface="+mn-lt"/>
              <a:ea typeface="+mn-ea"/>
              <a:cs typeface="+mn-cs"/>
            </a:endParaRPr>
          </a:p>
          <a:p>
            <a:r>
              <a:rPr lang="en-GB" sz="1200" kern="1200" dirty="0" err="1" smtClean="0">
                <a:solidFill>
                  <a:schemeClr val="tx1"/>
                </a:solidFill>
                <a:effectLst/>
                <a:latin typeface="+mn-lt"/>
                <a:ea typeface="+mn-ea"/>
                <a:cs typeface="+mn-cs"/>
              </a:rPr>
              <a:t>Luiza</a:t>
            </a:r>
            <a:r>
              <a:rPr lang="en-GB" sz="1200" kern="1200" dirty="0" smtClean="0">
                <a:solidFill>
                  <a:schemeClr val="tx1"/>
                </a:solidFill>
                <a:effectLst/>
                <a:latin typeface="+mn-lt"/>
                <a:ea typeface="+mn-ea"/>
                <a:cs typeface="+mn-cs"/>
              </a:rPr>
              <a:t> McConnell</a:t>
            </a:r>
          </a:p>
          <a:p>
            <a:endParaRPr lang="en-US" dirty="0"/>
          </a:p>
        </p:txBody>
      </p:sp>
      <p:sp>
        <p:nvSpPr>
          <p:cNvPr id="4" name="Slide Number Placeholder 3"/>
          <p:cNvSpPr>
            <a:spLocks noGrp="1"/>
          </p:cNvSpPr>
          <p:nvPr>
            <p:ph type="sldNum" sz="quarter" idx="10"/>
          </p:nvPr>
        </p:nvSpPr>
        <p:spPr/>
        <p:txBody>
          <a:bodyPr/>
          <a:lstStyle/>
          <a:p>
            <a:fld id="{2DE4820F-5BF6-0E49-ACF4-4626B50F8CCD}" type="slidenum">
              <a:rPr lang="en-US" smtClean="0"/>
              <a:t>11</a:t>
            </a:fld>
            <a:endParaRPr lang="en-US"/>
          </a:p>
        </p:txBody>
      </p:sp>
    </p:spTree>
    <p:extLst>
      <p:ext uri="{BB962C8B-B14F-4D97-AF65-F5344CB8AC3E}">
        <p14:creationId xmlns:p14="http://schemas.microsoft.com/office/powerpoint/2010/main" val="7794772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Based on flexibility, we already operate with a flexible working from home availability. This allows us as a company to meet the demands of our employees as they can work around their schedules. We recommend a strict “switch off” after working policy, meaning that our employees will not be able to access our Virgin systems after certain hours (varying per employee job role) meaning that they will have a switch off period, which we feel in turn will boost staff morale. </a:t>
            </a:r>
          </a:p>
          <a:p>
            <a:endParaRPr lang="en-US" dirty="0" smtClean="0"/>
          </a:p>
          <a:p>
            <a:r>
              <a:rPr lang="en-US" dirty="0" err="1" smtClean="0"/>
              <a:t>Luiza</a:t>
            </a:r>
            <a:r>
              <a:rPr lang="en-US" dirty="0" smtClean="0"/>
              <a:t> McConnell</a:t>
            </a:r>
            <a:endParaRPr lang="en-US" dirty="0"/>
          </a:p>
        </p:txBody>
      </p:sp>
      <p:sp>
        <p:nvSpPr>
          <p:cNvPr id="4" name="Slide Number Placeholder 3"/>
          <p:cNvSpPr>
            <a:spLocks noGrp="1"/>
          </p:cNvSpPr>
          <p:nvPr>
            <p:ph type="sldNum" sz="quarter" idx="10"/>
          </p:nvPr>
        </p:nvSpPr>
        <p:spPr/>
        <p:txBody>
          <a:bodyPr/>
          <a:lstStyle/>
          <a:p>
            <a:fld id="{2DE4820F-5BF6-0E49-ACF4-4626B50F8CCD}" type="slidenum">
              <a:rPr lang="en-US" smtClean="0"/>
              <a:t>12</a:t>
            </a:fld>
            <a:endParaRPr lang="en-US"/>
          </a:p>
        </p:txBody>
      </p:sp>
    </p:spTree>
    <p:extLst>
      <p:ext uri="{BB962C8B-B14F-4D97-AF65-F5344CB8AC3E}">
        <p14:creationId xmlns:p14="http://schemas.microsoft.com/office/powerpoint/2010/main" val="10242469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Currently, at the Virgin call centre, our office space is very shut off and does not allow staff to work properly as a close interactive team. We currently feel that our employees work as individuals and not as a supportive team. We would recommend that we adopt a more agile working environment, such as making the office space in to multiple free-lance working units, as seen in Figure 10. Here you can see how we would like the space to look and work. We feel that this would benefit us as staff will be able to work in a more enjoyable and relaxed environment. </a:t>
            </a:r>
          </a:p>
          <a:p>
            <a:endParaRPr lang="en-GB" sz="1200" kern="1200" dirty="0" smtClean="0">
              <a:solidFill>
                <a:schemeClr val="tx1"/>
              </a:solidFill>
              <a:effectLst/>
              <a:latin typeface="+mn-lt"/>
              <a:ea typeface="+mn-ea"/>
              <a:cs typeface="+mn-cs"/>
            </a:endParaRPr>
          </a:p>
          <a:p>
            <a:r>
              <a:rPr lang="en-GB" sz="1200" kern="1200" smtClean="0">
                <a:solidFill>
                  <a:schemeClr val="tx1"/>
                </a:solidFill>
                <a:effectLst/>
                <a:latin typeface="+mn-lt"/>
                <a:ea typeface="+mn-ea"/>
                <a:cs typeface="+mn-cs"/>
              </a:rPr>
              <a:t>Leigh Thomas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DE4820F-5BF6-0E49-ACF4-4626B50F8CCD}" type="slidenum">
              <a:rPr lang="en-US" smtClean="0"/>
              <a:t>13</a:t>
            </a:fld>
            <a:endParaRPr lang="en-US"/>
          </a:p>
        </p:txBody>
      </p:sp>
    </p:spTree>
    <p:extLst>
      <p:ext uri="{BB962C8B-B14F-4D97-AF65-F5344CB8AC3E}">
        <p14:creationId xmlns:p14="http://schemas.microsoft.com/office/powerpoint/2010/main" val="2903642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 drawback of implementing the recommendation which we made for inclusive, may be that the changing laws, due to Brexit, might bring to light that we will might not be able to both retain or employ a number of EU employees. However, we feel that culture is a true value to our company, therefore, we will ensure that we are keeping up to date with these changing legislations. </a:t>
            </a:r>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a:p>
            <a:r>
              <a:rPr lang="en-GB" sz="1200" kern="1200" dirty="0" err="1" smtClean="0">
                <a:solidFill>
                  <a:schemeClr val="tx1"/>
                </a:solidFill>
                <a:effectLst/>
                <a:latin typeface="+mn-lt"/>
                <a:ea typeface="+mn-ea"/>
                <a:cs typeface="+mn-cs"/>
              </a:rPr>
              <a:t>Luiza</a:t>
            </a:r>
            <a:r>
              <a:rPr lang="en-GB" sz="1200" kern="1200" dirty="0" smtClean="0">
                <a:solidFill>
                  <a:schemeClr val="tx1"/>
                </a:solidFill>
                <a:effectLst/>
                <a:latin typeface="+mn-lt"/>
                <a:ea typeface="+mn-ea"/>
                <a:cs typeface="+mn-cs"/>
              </a:rPr>
              <a:t> McConnell</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DE4820F-5BF6-0E49-ACF4-4626B50F8CCD}" type="slidenum">
              <a:rPr lang="en-US" smtClean="0"/>
              <a:t>14</a:t>
            </a:fld>
            <a:endParaRPr lang="en-US"/>
          </a:p>
        </p:txBody>
      </p:sp>
    </p:spTree>
    <p:extLst>
      <p:ext uri="{BB962C8B-B14F-4D97-AF65-F5344CB8AC3E}">
        <p14:creationId xmlns:p14="http://schemas.microsoft.com/office/powerpoint/2010/main" val="10687172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Referring to our recommendation which we made, is that employees may feel that we are limiting their “flexible” working hours. We will need to keep a close eye on employee productivity, to ensure that there is no less in work related activities which may occur is staff cannot access our systems after certain times, meaning that we are unable to stay flexible. </a:t>
            </a:r>
          </a:p>
          <a:p>
            <a:r>
              <a:rPr lang="en-GB" sz="1200" kern="1200" dirty="0" smtClean="0">
                <a:solidFill>
                  <a:schemeClr val="tx1"/>
                </a:solidFill>
                <a:effectLst/>
                <a:latin typeface="+mn-lt"/>
                <a:ea typeface="+mn-ea"/>
                <a:cs typeface="+mn-cs"/>
              </a:rPr>
              <a:t>We will put something in to place, such as, a small-time limit which they are able to access emails </a:t>
            </a:r>
            <a:r>
              <a:rPr lang="en-GB" sz="1200" kern="1200" dirty="0" err="1" smtClean="0">
                <a:solidFill>
                  <a:schemeClr val="tx1"/>
                </a:solidFill>
                <a:effectLst/>
                <a:latin typeface="+mn-lt"/>
                <a:ea typeface="+mn-ea"/>
                <a:cs typeface="+mn-cs"/>
              </a:rPr>
              <a:t>etc</a:t>
            </a:r>
            <a:r>
              <a:rPr lang="en-GB" sz="1200" kern="1200" dirty="0" smtClean="0">
                <a:solidFill>
                  <a:schemeClr val="tx1"/>
                </a:solidFill>
                <a:effectLst/>
                <a:latin typeface="+mn-lt"/>
                <a:ea typeface="+mn-ea"/>
                <a:cs typeface="+mn-cs"/>
              </a:rPr>
              <a:t>, between these times, so if important work needs to be looked at it can be, so we are also not losing out on work.</a:t>
            </a:r>
          </a:p>
          <a:p>
            <a:r>
              <a:rPr lang="en-GB" sz="1200" b="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dirty="0" smtClean="0"/>
              <a:t>Leigh Thomas</a:t>
            </a:r>
            <a:endParaRPr lang="en-US" dirty="0"/>
          </a:p>
        </p:txBody>
      </p:sp>
      <p:sp>
        <p:nvSpPr>
          <p:cNvPr id="4" name="Slide Number Placeholder 3"/>
          <p:cNvSpPr>
            <a:spLocks noGrp="1"/>
          </p:cNvSpPr>
          <p:nvPr>
            <p:ph type="sldNum" sz="quarter" idx="10"/>
          </p:nvPr>
        </p:nvSpPr>
        <p:spPr/>
        <p:txBody>
          <a:bodyPr/>
          <a:lstStyle/>
          <a:p>
            <a:fld id="{2DE4820F-5BF6-0E49-ACF4-4626B50F8CCD}" type="slidenum">
              <a:rPr lang="en-US" smtClean="0"/>
              <a:t>15</a:t>
            </a:fld>
            <a:endParaRPr lang="en-US"/>
          </a:p>
        </p:txBody>
      </p:sp>
    </p:spTree>
    <p:extLst>
      <p:ext uri="{BB962C8B-B14F-4D97-AF65-F5344CB8AC3E}">
        <p14:creationId xmlns:p14="http://schemas.microsoft.com/office/powerpoint/2010/main" val="3768409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Based on our recommendations, a concern of ours is that employees may feel that this new space is more of a social environment, and not meet the targets in which our company set, resulting in a loss of productivity for us and financial loss. Therefore, there would need to be a number of set rules put in place to insure staff are still following company guidelines. </a:t>
            </a:r>
          </a:p>
          <a:p>
            <a:r>
              <a:rPr lang="en-GB" sz="1200" kern="1200" dirty="0" smtClean="0">
                <a:solidFill>
                  <a:schemeClr val="tx1"/>
                </a:solidFill>
                <a:effectLst/>
                <a:latin typeface="+mn-lt"/>
                <a:ea typeface="+mn-ea"/>
                <a:cs typeface="+mn-cs"/>
              </a:rPr>
              <a:t> </a:t>
            </a:r>
          </a:p>
          <a:p>
            <a:r>
              <a:rPr lang="en-US" dirty="0" smtClean="0"/>
              <a:t>Leigh Thomas</a:t>
            </a:r>
            <a:endParaRPr lang="en-US" dirty="0"/>
          </a:p>
        </p:txBody>
      </p:sp>
      <p:sp>
        <p:nvSpPr>
          <p:cNvPr id="4" name="Slide Number Placeholder 3"/>
          <p:cNvSpPr>
            <a:spLocks noGrp="1"/>
          </p:cNvSpPr>
          <p:nvPr>
            <p:ph type="sldNum" sz="quarter" idx="10"/>
          </p:nvPr>
        </p:nvSpPr>
        <p:spPr/>
        <p:txBody>
          <a:bodyPr/>
          <a:lstStyle/>
          <a:p>
            <a:fld id="{2DE4820F-5BF6-0E49-ACF4-4626B50F8CCD}" type="slidenum">
              <a:rPr lang="en-US" smtClean="0"/>
              <a:t>16</a:t>
            </a:fld>
            <a:endParaRPr lang="en-US"/>
          </a:p>
        </p:txBody>
      </p:sp>
    </p:spTree>
    <p:extLst>
      <p:ext uri="{BB962C8B-B14F-4D97-AF65-F5344CB8AC3E}">
        <p14:creationId xmlns:p14="http://schemas.microsoft.com/office/powerpoint/2010/main" val="6361850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We will be using Gibbs’ reflective model when reflecting on these recommendations in a few months’ time and look at whether we should apply these recommendations to the other departments of Virgin. </a:t>
            </a:r>
          </a:p>
          <a:p>
            <a:r>
              <a:rPr lang="en-GB" sz="1200" kern="1200" dirty="0" smtClean="0">
                <a:solidFill>
                  <a:schemeClr val="tx1"/>
                </a:solidFill>
                <a:effectLst/>
                <a:latin typeface="+mn-lt"/>
                <a:ea typeface="+mn-ea"/>
                <a:cs typeface="+mn-cs"/>
              </a:rPr>
              <a:t> </a:t>
            </a:r>
          </a:p>
          <a:p>
            <a:r>
              <a:rPr lang="en-US" dirty="0" err="1" smtClean="0"/>
              <a:t>Luiza</a:t>
            </a:r>
            <a:r>
              <a:rPr lang="en-US" dirty="0" smtClean="0"/>
              <a:t> McConnell</a:t>
            </a:r>
            <a:endParaRPr lang="en-US" dirty="0"/>
          </a:p>
        </p:txBody>
      </p:sp>
      <p:sp>
        <p:nvSpPr>
          <p:cNvPr id="4" name="Slide Number Placeholder 3"/>
          <p:cNvSpPr>
            <a:spLocks noGrp="1"/>
          </p:cNvSpPr>
          <p:nvPr>
            <p:ph type="sldNum" sz="quarter" idx="10"/>
          </p:nvPr>
        </p:nvSpPr>
        <p:spPr/>
        <p:txBody>
          <a:bodyPr/>
          <a:lstStyle/>
          <a:p>
            <a:fld id="{2DE4820F-5BF6-0E49-ACF4-4626B50F8CCD}" type="slidenum">
              <a:rPr lang="en-US" smtClean="0"/>
              <a:t>17</a:t>
            </a:fld>
            <a:endParaRPr lang="en-US"/>
          </a:p>
        </p:txBody>
      </p:sp>
    </p:spTree>
    <p:extLst>
      <p:ext uri="{BB962C8B-B14F-4D97-AF65-F5344CB8AC3E}">
        <p14:creationId xmlns:p14="http://schemas.microsoft.com/office/powerpoint/2010/main" val="8834543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Overall with regards to the recommendations that have been brought forward to our attention these would ultimately better the performance and the overall efficiency of Virgin can be made to function at its highest level.  Having incorporated all the main findings and drawback of these can eliminate any negative performances that may occur, if such recommendations were not in place, and can help utilize our strengths as corporation with our employees as these are one of our most important assets and influential factors. </a:t>
            </a:r>
          </a:p>
          <a:p>
            <a:r>
              <a:rPr lang="en-GB" sz="1200" kern="1200" dirty="0" smtClean="0">
                <a:solidFill>
                  <a:schemeClr val="tx1"/>
                </a:solidFill>
                <a:effectLst/>
                <a:latin typeface="+mn-lt"/>
                <a:ea typeface="+mn-ea"/>
                <a:cs typeface="+mn-cs"/>
              </a:rPr>
              <a:t>To conclude within Virgin analysing the theoretical approaches to our organisation allows to create high performances by engaging, attracting and deploying our employees, whilst also consistently maintaining Virgins Objectives and striving to increase and sustain Virgins competitive advantage within the market. </a:t>
            </a:r>
          </a:p>
          <a:p>
            <a:endParaRPr lang="en-US" dirty="0" smtClean="0"/>
          </a:p>
          <a:p>
            <a:r>
              <a:rPr lang="en-US" dirty="0" smtClean="0"/>
              <a:t>Phebe Harrow &amp; Dominic Harrow</a:t>
            </a:r>
            <a:endParaRPr lang="en-US" dirty="0"/>
          </a:p>
        </p:txBody>
      </p:sp>
      <p:sp>
        <p:nvSpPr>
          <p:cNvPr id="4" name="Slide Number Placeholder 3"/>
          <p:cNvSpPr>
            <a:spLocks noGrp="1"/>
          </p:cNvSpPr>
          <p:nvPr>
            <p:ph type="sldNum" sz="quarter" idx="10"/>
          </p:nvPr>
        </p:nvSpPr>
        <p:spPr/>
        <p:txBody>
          <a:bodyPr/>
          <a:lstStyle/>
          <a:p>
            <a:fld id="{2DE4820F-5BF6-0E49-ACF4-4626B50F8CCD}" type="slidenum">
              <a:rPr lang="en-US" smtClean="0"/>
              <a:t>18</a:t>
            </a:fld>
            <a:endParaRPr lang="en-US"/>
          </a:p>
        </p:txBody>
      </p:sp>
    </p:spTree>
    <p:extLst>
      <p:ext uri="{BB962C8B-B14F-4D97-AF65-F5344CB8AC3E}">
        <p14:creationId xmlns:p14="http://schemas.microsoft.com/office/powerpoint/2010/main" val="8482438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DE4820F-5BF6-0E49-ACF4-4626B50F8CCD}" type="slidenum">
              <a:rPr lang="en-US" smtClean="0"/>
              <a:t>19</a:t>
            </a:fld>
            <a:endParaRPr lang="en-US"/>
          </a:p>
        </p:txBody>
      </p:sp>
    </p:spTree>
    <p:extLst>
      <p:ext uri="{BB962C8B-B14F-4D97-AF65-F5344CB8AC3E}">
        <p14:creationId xmlns:p14="http://schemas.microsoft.com/office/powerpoint/2010/main" val="9115980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DE4820F-5BF6-0E49-ACF4-4626B50F8CCD}" type="slidenum">
              <a:rPr lang="en-US" smtClean="0"/>
              <a:t>20</a:t>
            </a:fld>
            <a:endParaRPr lang="en-US"/>
          </a:p>
        </p:txBody>
      </p:sp>
    </p:spTree>
    <p:extLst>
      <p:ext uri="{BB962C8B-B14F-4D97-AF65-F5344CB8AC3E}">
        <p14:creationId xmlns:p14="http://schemas.microsoft.com/office/powerpoint/2010/main" val="1528709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DE4820F-5BF6-0E49-ACF4-4626B50F8CCD}" type="slidenum">
              <a:rPr lang="en-US" smtClean="0"/>
              <a:t>21</a:t>
            </a:fld>
            <a:endParaRPr lang="en-US"/>
          </a:p>
        </p:txBody>
      </p:sp>
    </p:spTree>
    <p:extLst>
      <p:ext uri="{BB962C8B-B14F-4D97-AF65-F5344CB8AC3E}">
        <p14:creationId xmlns:p14="http://schemas.microsoft.com/office/powerpoint/2010/main" val="143822388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DE4820F-5BF6-0E49-ACF4-4626B50F8CCD}" type="slidenum">
              <a:rPr lang="en-US" smtClean="0"/>
              <a:t>22</a:t>
            </a:fld>
            <a:endParaRPr lang="en-US"/>
          </a:p>
        </p:txBody>
      </p:sp>
    </p:spTree>
    <p:extLst>
      <p:ext uri="{BB962C8B-B14F-4D97-AF65-F5344CB8AC3E}">
        <p14:creationId xmlns:p14="http://schemas.microsoft.com/office/powerpoint/2010/main" val="5768897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12/13/17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12/13/17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12/13/17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12/13/17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12/13/17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12/13/17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12/13/17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12/13/17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12/13/17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12/13/17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12/13/17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12/13/17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12/13/17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12/13/17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12/13/17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12/13/17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12/13/17</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14588875"/>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 id="2147483677" r:id="rId12"/>
    <p:sldLayoutId id="2147483678" r:id="rId13"/>
    <p:sldLayoutId id="2147483679" r:id="rId14"/>
    <p:sldLayoutId id="2147483680" r:id="rId15"/>
    <p:sldLayoutId id="2147483681"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tif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2.tif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4.tif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5.tiff"/></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6.tiff"/></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7.tiff"/></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8.tiff"/></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image" Target="../media/image9.tiff"/></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10.tiff"/></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 Id="rId3" Type="http://schemas.openxmlformats.org/officeDocument/2006/relationships/image" Target="../media/image11.tiff"/></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hyperlink" Target="https://careersuk.virgin-atlantic.com/life-at-virgin-atlantic/equality-and-diversity" TargetMode="External"/><Relationship Id="rId4" Type="http://schemas.openxmlformats.org/officeDocument/2006/relationships/hyperlink" Target="https://www.virgin.com/virgin-unite/leadership-and-advocacy/its-time-change-conversation-diversity" TargetMode="External"/><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401053" y="108284"/>
            <a:ext cx="3810000" cy="3701716"/>
          </a:xfrm>
          <a:prstGeom prst="rect">
            <a:avLst/>
          </a:prstGeom>
        </p:spPr>
      </p:pic>
      <p:sp>
        <p:nvSpPr>
          <p:cNvPr id="2" name="Title 1"/>
          <p:cNvSpPr>
            <a:spLocks noGrp="1"/>
          </p:cNvSpPr>
          <p:nvPr>
            <p:ph type="ctrTitle"/>
          </p:nvPr>
        </p:nvSpPr>
        <p:spPr>
          <a:xfrm>
            <a:off x="2589211" y="2827879"/>
            <a:ext cx="8915399" cy="2262781"/>
          </a:xfrm>
        </p:spPr>
        <p:txBody>
          <a:bodyPr>
            <a:normAutofit fontScale="90000"/>
          </a:bodyPr>
          <a:lstStyle/>
          <a:p>
            <a:r>
              <a:rPr lang="en-US" b="1" dirty="0">
                <a:solidFill>
                  <a:schemeClr val="tx2"/>
                </a:solidFill>
                <a:latin typeface="Arial" charset="0"/>
                <a:ea typeface="Arial" charset="0"/>
                <a:cs typeface="Arial" charset="0"/>
              </a:rPr>
              <a:t>A Business Case For Making The Workplace More Inclusive, Flexible and Agile</a:t>
            </a:r>
            <a:endParaRPr lang="en-US" dirty="0">
              <a:solidFill>
                <a:schemeClr val="tx2"/>
              </a:solidFill>
            </a:endParaRPr>
          </a:p>
        </p:txBody>
      </p:sp>
      <p:sp>
        <p:nvSpPr>
          <p:cNvPr id="3" name="Subtitle 2"/>
          <p:cNvSpPr>
            <a:spLocks noGrp="1"/>
          </p:cNvSpPr>
          <p:nvPr>
            <p:ph type="subTitle" idx="1"/>
          </p:nvPr>
        </p:nvSpPr>
        <p:spPr>
          <a:xfrm>
            <a:off x="2589212" y="5393721"/>
            <a:ext cx="8915399" cy="1126283"/>
          </a:xfrm>
        </p:spPr>
        <p:txBody>
          <a:bodyPr/>
          <a:lstStyle/>
          <a:p>
            <a:r>
              <a:rPr lang="en-US" dirty="0">
                <a:latin typeface="Arial" charset="0"/>
                <a:ea typeface="Arial" charset="0"/>
                <a:cs typeface="Arial" charset="0"/>
              </a:rPr>
              <a:t>Luiza McConnell, Leigh Thomas, Darren Agnew, Phebe Harrow and Dominic Harrow.</a:t>
            </a:r>
          </a:p>
          <a:p>
            <a:endParaRPr lang="en-US" dirty="0"/>
          </a:p>
        </p:txBody>
      </p:sp>
    </p:spTree>
    <p:extLst>
      <p:ext uri="{BB962C8B-B14F-4D97-AF65-F5344CB8AC3E}">
        <p14:creationId xmlns:p14="http://schemas.microsoft.com/office/powerpoint/2010/main" val="198433742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US" dirty="0"/>
          </a:p>
        </p:txBody>
      </p:sp>
      <p:sp>
        <p:nvSpPr>
          <p:cNvPr id="3" name="Content Placeholder 2"/>
          <p:cNvSpPr>
            <a:spLocks noGrp="1"/>
          </p:cNvSpPr>
          <p:nvPr>
            <p:ph idx="1"/>
          </p:nvPr>
        </p:nvSpPr>
        <p:spPr/>
        <p:txBody>
          <a:bodyPr>
            <a:normAutofit lnSpcReduction="10000"/>
          </a:bodyPr>
          <a:lstStyle/>
          <a:p>
            <a:endParaRPr lang="en-GB" b="1" dirty="0" smtClean="0"/>
          </a:p>
          <a:p>
            <a:endParaRPr lang="en-GB" b="1" dirty="0" smtClean="0"/>
          </a:p>
          <a:p>
            <a:endParaRPr lang="en-GB" b="1" dirty="0" smtClean="0"/>
          </a:p>
          <a:p>
            <a:endParaRPr lang="en-GB" dirty="0" smtClean="0"/>
          </a:p>
          <a:p>
            <a:r>
              <a:rPr lang="en-GB" dirty="0" smtClean="0"/>
              <a:t>Flexibility</a:t>
            </a:r>
          </a:p>
          <a:p>
            <a:r>
              <a:rPr lang="en-GB" dirty="0" smtClean="0"/>
              <a:t>Agile</a:t>
            </a:r>
          </a:p>
          <a:p>
            <a:r>
              <a:rPr lang="en-GB" dirty="0" smtClean="0"/>
              <a:t>Inclusive </a:t>
            </a:r>
          </a:p>
          <a:p>
            <a:r>
              <a:rPr lang="en-GB" dirty="0" smtClean="0"/>
              <a:t>Recommendations</a:t>
            </a:r>
          </a:p>
          <a:p>
            <a:r>
              <a:rPr lang="en-GB" dirty="0" smtClean="0"/>
              <a:t>Drawbacks</a:t>
            </a:r>
          </a:p>
          <a:p>
            <a:r>
              <a:rPr lang="en-GB" dirty="0" smtClean="0"/>
              <a:t>Gibbs’ Reflective Model (1988)</a:t>
            </a:r>
            <a:endParaRPr lang="en-US" dirty="0"/>
          </a:p>
        </p:txBody>
      </p:sp>
      <p:sp>
        <p:nvSpPr>
          <p:cNvPr id="4" name="TextBox 3"/>
          <p:cNvSpPr txBox="1"/>
          <p:nvPr/>
        </p:nvSpPr>
        <p:spPr>
          <a:xfrm>
            <a:off x="2589212" y="1844781"/>
            <a:ext cx="4553460" cy="461665"/>
          </a:xfrm>
          <a:prstGeom prst="rect">
            <a:avLst/>
          </a:prstGeom>
          <a:noFill/>
        </p:spPr>
        <p:txBody>
          <a:bodyPr wrap="square" rtlCol="0">
            <a:spAutoFit/>
          </a:bodyPr>
          <a:lstStyle/>
          <a:p>
            <a:r>
              <a:rPr lang="en-US" sz="2400" dirty="0" smtClean="0"/>
              <a:t>We are Virgin!</a:t>
            </a:r>
            <a:endParaRPr lang="en-US" sz="2400" dirty="0"/>
          </a:p>
        </p:txBody>
      </p:sp>
      <p:sp>
        <p:nvSpPr>
          <p:cNvPr id="5" name="TextBox 4"/>
          <p:cNvSpPr txBox="1"/>
          <p:nvPr/>
        </p:nvSpPr>
        <p:spPr>
          <a:xfrm>
            <a:off x="2589212" y="2941005"/>
            <a:ext cx="4156645" cy="369332"/>
          </a:xfrm>
          <a:prstGeom prst="rect">
            <a:avLst/>
          </a:prstGeom>
          <a:noFill/>
        </p:spPr>
        <p:txBody>
          <a:bodyPr wrap="square" rtlCol="0">
            <a:spAutoFit/>
          </a:bodyPr>
          <a:lstStyle/>
          <a:p>
            <a:r>
              <a:rPr lang="en-US" dirty="0" smtClean="0"/>
              <a:t>We will be covering the following:</a:t>
            </a:r>
            <a:endParaRPr lang="en-US" dirty="0"/>
          </a:p>
        </p:txBody>
      </p:sp>
    </p:spTree>
    <p:extLst>
      <p:ext uri="{BB962C8B-B14F-4D97-AF65-F5344CB8AC3E}">
        <p14:creationId xmlns:p14="http://schemas.microsoft.com/office/powerpoint/2010/main" val="137995107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Inclusive Within The Workplace</a:t>
            </a:r>
            <a:endParaRPr lang="en-US" dirty="0"/>
          </a:p>
        </p:txBody>
      </p:sp>
      <p:sp>
        <p:nvSpPr>
          <p:cNvPr id="3" name="Content Placeholder 2"/>
          <p:cNvSpPr>
            <a:spLocks noGrp="1"/>
          </p:cNvSpPr>
          <p:nvPr>
            <p:ph idx="1"/>
          </p:nvPr>
        </p:nvSpPr>
        <p:spPr/>
        <p:txBody>
          <a:bodyPr/>
          <a:lstStyle/>
          <a:p>
            <a:r>
              <a:rPr lang="en-GB" i="1" dirty="0">
                <a:solidFill>
                  <a:schemeClr val="tx1"/>
                </a:solidFill>
              </a:rPr>
              <a:t>‘At the interpersonal level, inclusion calls for respect and acceptance, empathy, listening skills, dignity, trust, decision-making authority, and access to information</a:t>
            </a:r>
            <a:r>
              <a:rPr lang="en-GB" i="1" dirty="0" smtClean="0">
                <a:solidFill>
                  <a:schemeClr val="tx1"/>
                </a:solidFill>
              </a:rPr>
              <a:t>’ (Op</a:t>
            </a:r>
            <a:r>
              <a:rPr lang="en-GB" i="1" dirty="0">
                <a:solidFill>
                  <a:schemeClr val="tx1"/>
                </a:solidFill>
              </a:rPr>
              <a:t>. cit., </a:t>
            </a:r>
            <a:r>
              <a:rPr lang="en-GB" i="1" dirty="0" smtClean="0">
                <a:solidFill>
                  <a:schemeClr val="tx1"/>
                </a:solidFill>
              </a:rPr>
              <a:t>Deloitte, 2012</a:t>
            </a:r>
            <a:r>
              <a:rPr lang="en-GB" i="1" dirty="0">
                <a:solidFill>
                  <a:schemeClr val="tx1"/>
                </a:solidFill>
              </a:rPr>
              <a:t>).</a:t>
            </a:r>
          </a:p>
          <a:p>
            <a:endParaRPr lang="en-US" dirty="0"/>
          </a:p>
        </p:txBody>
      </p:sp>
    </p:spTree>
    <p:extLst>
      <p:ext uri="{BB962C8B-B14F-4D97-AF65-F5344CB8AC3E}">
        <p14:creationId xmlns:p14="http://schemas.microsoft.com/office/powerpoint/2010/main" val="124830804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Virgin Corporation</a:t>
            </a:r>
            <a:endParaRPr lang="en-US" dirty="0"/>
          </a:p>
        </p:txBody>
      </p:sp>
      <p:sp>
        <p:nvSpPr>
          <p:cNvPr id="3" name="Content Placeholder 2"/>
          <p:cNvSpPr>
            <a:spLocks noGrp="1"/>
          </p:cNvSpPr>
          <p:nvPr>
            <p:ph idx="1"/>
          </p:nvPr>
        </p:nvSpPr>
        <p:spPr/>
        <p:txBody>
          <a:bodyPr/>
          <a:lstStyle/>
          <a:p>
            <a:r>
              <a:rPr lang="en-GB" i="1" dirty="0">
                <a:solidFill>
                  <a:schemeClr val="tx1"/>
                </a:solidFill>
              </a:rPr>
              <a:t>“We strive to provide a fair and supportive work environment for all our employees, regardless of their age, sex, marital status, sexual orientation, disability, race, colour, nationality, ethnic or national origin, religion, or affiliation to any political party or trade union. We aim to employ people who reflect the diverse nature of society and we value each of our employees for the contribution they make, both individually, and as part of the Virgin Atlantic team.”</a:t>
            </a:r>
            <a:r>
              <a:rPr lang="en-GB" dirty="0"/>
              <a:t> </a:t>
            </a:r>
            <a:r>
              <a:rPr lang="en-GB" dirty="0">
                <a:solidFill>
                  <a:schemeClr val="tx1"/>
                </a:solidFill>
              </a:rPr>
              <a:t>(Virgin Atlantic UK, 2017)</a:t>
            </a:r>
            <a:endParaRPr lang="en-GB" i="1" dirty="0">
              <a:solidFill>
                <a:schemeClr val="tx1"/>
              </a:solidFill>
            </a:endParaRPr>
          </a:p>
          <a:p>
            <a:endParaRPr lang="en-US" dirty="0"/>
          </a:p>
        </p:txBody>
      </p:sp>
    </p:spTree>
    <p:extLst>
      <p:ext uri="{BB962C8B-B14F-4D97-AF65-F5344CB8AC3E}">
        <p14:creationId xmlns:p14="http://schemas.microsoft.com/office/powerpoint/2010/main" val="155738361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Inclusion Within Virgin</a:t>
            </a:r>
            <a:endParaRPr lang="en-US" dirty="0"/>
          </a:p>
        </p:txBody>
      </p:sp>
      <p:sp>
        <p:nvSpPr>
          <p:cNvPr id="3" name="Content Placeholder 2"/>
          <p:cNvSpPr>
            <a:spLocks noGrp="1"/>
          </p:cNvSpPr>
          <p:nvPr>
            <p:ph idx="1"/>
          </p:nvPr>
        </p:nvSpPr>
        <p:spPr/>
        <p:txBody>
          <a:bodyPr/>
          <a:lstStyle/>
          <a:p>
            <a:r>
              <a:rPr lang="en-GB" dirty="0">
                <a:solidFill>
                  <a:schemeClr val="tx1"/>
                </a:solidFill>
              </a:rPr>
              <a:t>Without inclusion virgins employees would create ignorance and blindness towards individuals social identities. </a:t>
            </a:r>
            <a:endParaRPr lang="en-GB" dirty="0" smtClean="0">
              <a:solidFill>
                <a:schemeClr val="tx1"/>
              </a:solidFill>
            </a:endParaRPr>
          </a:p>
          <a:p>
            <a:r>
              <a:rPr lang="en-GB" dirty="0">
                <a:solidFill>
                  <a:schemeClr val="tx1"/>
                </a:solidFill>
              </a:rPr>
              <a:t>In 2016  as an organisation we started the implementation of pilot programmes to enable Virgin to proactively be able to recruit for diversity.  </a:t>
            </a:r>
          </a:p>
          <a:p>
            <a:r>
              <a:rPr lang="en-GB" dirty="0">
                <a:solidFill>
                  <a:schemeClr val="tx1"/>
                </a:solidFill>
              </a:rPr>
              <a:t>However we delayed our inclusive pilot programme training until 2017. (Virgin, 2017)</a:t>
            </a:r>
          </a:p>
          <a:p>
            <a:endParaRPr lang="en-GB" dirty="0">
              <a:solidFill>
                <a:schemeClr val="tx1"/>
              </a:solidFill>
            </a:endParaRPr>
          </a:p>
        </p:txBody>
      </p:sp>
    </p:spTree>
    <p:extLst>
      <p:ext uri="{BB962C8B-B14F-4D97-AF65-F5344CB8AC3E}">
        <p14:creationId xmlns:p14="http://schemas.microsoft.com/office/powerpoint/2010/main" val="138724605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Flexible</a:t>
            </a:r>
            <a:endParaRPr lang="en-US" dirty="0"/>
          </a:p>
        </p:txBody>
      </p:sp>
      <p:sp>
        <p:nvSpPr>
          <p:cNvPr id="3" name="Content Placeholder 2"/>
          <p:cNvSpPr>
            <a:spLocks noGrp="1"/>
          </p:cNvSpPr>
          <p:nvPr>
            <p:ph idx="1"/>
          </p:nvPr>
        </p:nvSpPr>
        <p:spPr/>
        <p:txBody>
          <a:bodyPr/>
          <a:lstStyle/>
          <a:p>
            <a:r>
              <a:rPr lang="en-US" dirty="0" smtClean="0"/>
              <a:t>“</a:t>
            </a:r>
            <a:r>
              <a:rPr lang="en-GB" dirty="0" smtClean="0"/>
              <a:t>Flexible </a:t>
            </a:r>
            <a:r>
              <a:rPr lang="en-GB" dirty="0"/>
              <a:t>working’ describes a type of working arrangement which gives a degree of flexibility on how long, where, when and at what times employees work.” (CIPD, 2017) </a:t>
            </a:r>
            <a:endParaRPr lang="en-GB" dirty="0" smtClean="0"/>
          </a:p>
          <a:p>
            <a:endParaRPr lang="en-GB" dirty="0"/>
          </a:p>
          <a:p>
            <a:endParaRPr lang="en-GB" dirty="0" smtClean="0"/>
          </a:p>
          <a:p>
            <a:r>
              <a:rPr lang="en-GB" dirty="0" smtClean="0"/>
              <a:t>“When </a:t>
            </a:r>
            <a:r>
              <a:rPr lang="en-GB" dirty="0"/>
              <a:t>you work with people to customize their work-life fit, you aren’t imposing anything on them. You’re treating them with respect and trust. Which will be returned.” (Biro, 2013) </a:t>
            </a:r>
            <a:endParaRPr lang="en-US" dirty="0"/>
          </a:p>
        </p:txBody>
      </p:sp>
    </p:spTree>
    <p:extLst>
      <p:ext uri="{BB962C8B-B14F-4D97-AF65-F5344CB8AC3E}">
        <p14:creationId xmlns:p14="http://schemas.microsoft.com/office/powerpoint/2010/main" val="77322104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Flexibility Within Virgin</a:t>
            </a:r>
            <a:endParaRPr lang="en-US" dirty="0"/>
          </a:p>
        </p:txBody>
      </p:sp>
      <p:sp>
        <p:nvSpPr>
          <p:cNvPr id="3" name="Content Placeholder 2"/>
          <p:cNvSpPr>
            <a:spLocks noGrp="1"/>
          </p:cNvSpPr>
          <p:nvPr>
            <p:ph idx="1"/>
          </p:nvPr>
        </p:nvSpPr>
        <p:spPr/>
        <p:txBody>
          <a:bodyPr/>
          <a:lstStyle/>
          <a:p>
            <a:r>
              <a:rPr lang="en-GB" dirty="0"/>
              <a:t>“it’s easier to attract top talent when you are open and flexible.” (Virgin, </a:t>
            </a:r>
            <a:r>
              <a:rPr lang="en-GB" dirty="0" smtClean="0"/>
              <a:t>2015) </a:t>
            </a:r>
          </a:p>
          <a:p>
            <a:endParaRPr lang="en-GB" dirty="0"/>
          </a:p>
          <a:p>
            <a:endParaRPr lang="en-GB" dirty="0" smtClean="0"/>
          </a:p>
          <a:p>
            <a:r>
              <a:rPr lang="en-GB" dirty="0" smtClean="0"/>
              <a:t>Flexible Working Hours</a:t>
            </a:r>
          </a:p>
          <a:p>
            <a:r>
              <a:rPr lang="en-GB" dirty="0" smtClean="0"/>
              <a:t>Unlimited Leave</a:t>
            </a:r>
            <a:endParaRPr lang="en-GB" dirty="0"/>
          </a:p>
          <a:p>
            <a:endParaRPr lang="en-US" dirty="0"/>
          </a:p>
        </p:txBody>
      </p:sp>
      <p:pic>
        <p:nvPicPr>
          <p:cNvPr id="4" name="Picture 3"/>
          <p:cNvPicPr>
            <a:picLocks noChangeAspect="1"/>
          </p:cNvPicPr>
          <p:nvPr/>
        </p:nvPicPr>
        <p:blipFill>
          <a:blip r:embed="rId3"/>
          <a:stretch>
            <a:fillRect/>
          </a:stretch>
        </p:blipFill>
        <p:spPr>
          <a:xfrm>
            <a:off x="6906871" y="2928937"/>
            <a:ext cx="4597741" cy="3475037"/>
          </a:xfrm>
          <a:prstGeom prst="rect">
            <a:avLst/>
          </a:prstGeom>
        </p:spPr>
      </p:pic>
    </p:spTree>
    <p:extLst>
      <p:ext uri="{BB962C8B-B14F-4D97-AF65-F5344CB8AC3E}">
        <p14:creationId xmlns:p14="http://schemas.microsoft.com/office/powerpoint/2010/main" val="129633139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Agility in an organisation</a:t>
            </a:r>
            <a:endParaRPr lang="en-US" dirty="0"/>
          </a:p>
        </p:txBody>
      </p:sp>
      <p:sp>
        <p:nvSpPr>
          <p:cNvPr id="3" name="Content Placeholder 2"/>
          <p:cNvSpPr>
            <a:spLocks noGrp="1"/>
          </p:cNvSpPr>
          <p:nvPr>
            <p:ph idx="1"/>
          </p:nvPr>
        </p:nvSpPr>
        <p:spPr/>
        <p:txBody>
          <a:bodyPr/>
          <a:lstStyle/>
          <a:p>
            <a:r>
              <a:rPr lang="en-GB" dirty="0">
                <a:solidFill>
                  <a:schemeClr val="tx1"/>
                </a:solidFill>
              </a:rPr>
              <a:t>Agility is defined by a mixture of flexibility, nimbleness, and speed which is increasingly regarded as a source of competitive advantage in today’s fiercely competitive and fast changing markets. (</a:t>
            </a:r>
            <a:r>
              <a:rPr lang="en-GB" dirty="0" err="1">
                <a:solidFill>
                  <a:schemeClr val="tx1"/>
                </a:solidFill>
              </a:rPr>
              <a:t>Faculty.weatherhead.case.edu</a:t>
            </a:r>
            <a:r>
              <a:rPr lang="en-GB" dirty="0">
                <a:solidFill>
                  <a:schemeClr val="tx1"/>
                </a:solidFill>
              </a:rPr>
              <a:t>, 2017)</a:t>
            </a:r>
          </a:p>
          <a:p>
            <a:endParaRPr lang="en-US" dirty="0"/>
          </a:p>
        </p:txBody>
      </p:sp>
    </p:spTree>
    <p:extLst>
      <p:ext uri="{BB962C8B-B14F-4D97-AF65-F5344CB8AC3E}">
        <p14:creationId xmlns:p14="http://schemas.microsoft.com/office/powerpoint/2010/main" val="33930914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Agility </a:t>
            </a:r>
            <a:r>
              <a:rPr lang="en-GB" dirty="0" smtClean="0"/>
              <a:t>Within Virgin</a:t>
            </a:r>
            <a:endParaRPr lang="en-US" dirty="0"/>
          </a:p>
        </p:txBody>
      </p:sp>
      <p:sp>
        <p:nvSpPr>
          <p:cNvPr id="3" name="Content Placeholder 2"/>
          <p:cNvSpPr>
            <a:spLocks noGrp="1"/>
          </p:cNvSpPr>
          <p:nvPr>
            <p:ph idx="1"/>
          </p:nvPr>
        </p:nvSpPr>
        <p:spPr/>
        <p:txBody>
          <a:bodyPr/>
          <a:lstStyle/>
          <a:p>
            <a:r>
              <a:rPr lang="en-GB" dirty="0"/>
              <a:t> Kotler and </a:t>
            </a:r>
            <a:r>
              <a:rPr lang="en-GB" dirty="0" err="1"/>
              <a:t>Diamandis</a:t>
            </a:r>
            <a:r>
              <a:rPr lang="en-GB" dirty="0"/>
              <a:t> (2017)</a:t>
            </a:r>
            <a:r>
              <a:rPr lang="en-GB" dirty="0">
                <a:solidFill>
                  <a:srgbClr val="FF0000"/>
                </a:solidFill>
              </a:rPr>
              <a:t> </a:t>
            </a:r>
            <a:r>
              <a:rPr lang="en-GB" dirty="0"/>
              <a:t>theory of agile strategy regarding founder of Virgin Richard Branson.</a:t>
            </a:r>
          </a:p>
          <a:p>
            <a:r>
              <a:rPr lang="en-GB" dirty="0"/>
              <a:t>Agility achieved through the means of recalling 600 job posts, in a bid to create agility and efficiency within the work place. </a:t>
            </a:r>
          </a:p>
          <a:p>
            <a:endParaRPr lang="en-GB" dirty="0"/>
          </a:p>
          <a:p>
            <a:endParaRPr lang="en-US" dirty="0"/>
          </a:p>
        </p:txBody>
      </p:sp>
    </p:spTree>
    <p:extLst>
      <p:ext uri="{BB962C8B-B14F-4D97-AF65-F5344CB8AC3E}">
        <p14:creationId xmlns:p14="http://schemas.microsoft.com/office/powerpoint/2010/main" val="91174273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used by Virgin</a:t>
            </a:r>
            <a:endParaRPr lang="en-US" dirty="0"/>
          </a:p>
        </p:txBody>
      </p:sp>
      <p:pic>
        <p:nvPicPr>
          <p:cNvPr id="4" name="Picture 2" descr="Image result"/>
          <p:cNvPicPr>
            <a:picLocks noGrp="1" noChangeAspect="1" noChangeArrowheads="1"/>
          </p:cNvPicPr>
          <p:nvPr>
            <p:ph idx="1"/>
          </p:nvPr>
        </p:nvPicPr>
        <p:blipFill>
          <a:blip r:embed="rId3" cstate="print"/>
          <a:srcRect/>
          <a:stretch>
            <a:fillRect/>
          </a:stretch>
        </p:blipFill>
        <p:spPr bwMode="auto">
          <a:xfrm>
            <a:off x="3985678" y="1905000"/>
            <a:ext cx="5735838" cy="3608799"/>
          </a:xfrm>
          <a:prstGeom prst="rect">
            <a:avLst/>
          </a:prstGeom>
          <a:noFill/>
        </p:spPr>
      </p:pic>
      <p:sp>
        <p:nvSpPr>
          <p:cNvPr id="5" name="TextBox 4"/>
          <p:cNvSpPr txBox="1"/>
          <p:nvPr/>
        </p:nvSpPr>
        <p:spPr>
          <a:xfrm>
            <a:off x="3985678" y="5692854"/>
            <a:ext cx="3634796" cy="307777"/>
          </a:xfrm>
          <a:prstGeom prst="rect">
            <a:avLst/>
          </a:prstGeom>
          <a:noFill/>
        </p:spPr>
        <p:txBody>
          <a:bodyPr wrap="square" rtlCol="0">
            <a:spAutoFit/>
          </a:bodyPr>
          <a:lstStyle/>
          <a:p>
            <a:r>
              <a:rPr lang="is-IS" sz="1400" dirty="0" smtClean="0"/>
              <a:t>Source: Virgin</a:t>
            </a:r>
            <a:r>
              <a:rPr lang="is-IS" sz="1400" dirty="0"/>
              <a:t>, </a:t>
            </a:r>
            <a:r>
              <a:rPr lang="is-IS" sz="1400" dirty="0" smtClean="0"/>
              <a:t>2017</a:t>
            </a:r>
            <a:endParaRPr lang="en-US" sz="1400" dirty="0"/>
          </a:p>
        </p:txBody>
      </p:sp>
    </p:spTree>
    <p:extLst>
      <p:ext uri="{BB962C8B-B14F-4D97-AF65-F5344CB8AC3E}">
        <p14:creationId xmlns:p14="http://schemas.microsoft.com/office/powerpoint/2010/main" val="182756805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Recommendations - Inclusive</a:t>
            </a:r>
            <a:endParaRPr lang="en-US" dirty="0"/>
          </a:p>
        </p:txBody>
      </p:sp>
      <p:pic>
        <p:nvPicPr>
          <p:cNvPr id="5" name="Content Placeholder 6"/>
          <p:cNvPicPr>
            <a:picLocks noChangeAspect="1"/>
          </p:cNvPicPr>
          <p:nvPr/>
        </p:nvPicPr>
        <p:blipFill>
          <a:blip r:embed="rId3"/>
          <a:stretch>
            <a:fillRect/>
          </a:stretch>
        </p:blipFill>
        <p:spPr>
          <a:xfrm>
            <a:off x="7237937" y="1904999"/>
            <a:ext cx="4079920" cy="3864155"/>
          </a:xfrm>
          <a:prstGeom prst="rect">
            <a:avLst/>
          </a:prstGeom>
        </p:spPr>
      </p:pic>
      <p:sp>
        <p:nvSpPr>
          <p:cNvPr id="6" name="TextBox 5"/>
          <p:cNvSpPr txBox="1"/>
          <p:nvPr/>
        </p:nvSpPr>
        <p:spPr>
          <a:xfrm>
            <a:off x="7237937" y="5969728"/>
            <a:ext cx="4298206" cy="307777"/>
          </a:xfrm>
          <a:prstGeom prst="rect">
            <a:avLst/>
          </a:prstGeom>
          <a:noFill/>
        </p:spPr>
        <p:txBody>
          <a:bodyPr wrap="square" rtlCol="0">
            <a:spAutoFit/>
          </a:bodyPr>
          <a:lstStyle/>
          <a:p>
            <a:r>
              <a:rPr lang="de-DE" sz="1400" dirty="0" smtClean="0"/>
              <a:t>Source: Mulder</a:t>
            </a:r>
            <a:r>
              <a:rPr lang="de-DE" sz="1400" dirty="0"/>
              <a:t>, </a:t>
            </a:r>
            <a:r>
              <a:rPr lang="de-DE" sz="1400" dirty="0" smtClean="0"/>
              <a:t>2016</a:t>
            </a:r>
            <a:endParaRPr lang="en-US" sz="1400" dirty="0"/>
          </a:p>
        </p:txBody>
      </p:sp>
      <p:sp>
        <p:nvSpPr>
          <p:cNvPr id="7" name="Content Placeholder 2"/>
          <p:cNvSpPr txBox="1">
            <a:spLocks/>
          </p:cNvSpPr>
          <p:nvPr/>
        </p:nvSpPr>
        <p:spPr>
          <a:xfrm>
            <a:off x="2589212" y="2133600"/>
            <a:ext cx="4242909" cy="3777622"/>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dirty="0" smtClean="0"/>
              <a:t>Recommendations for Virgin call centre. </a:t>
            </a:r>
          </a:p>
          <a:p>
            <a:r>
              <a:rPr lang="en-GB" dirty="0" smtClean="0"/>
              <a:t>The Equality Act 2010</a:t>
            </a:r>
          </a:p>
          <a:p>
            <a:r>
              <a:rPr lang="en-GB" dirty="0" smtClean="0"/>
              <a:t>This protects employees against discrimination within the workplace.</a:t>
            </a:r>
            <a:endParaRPr lang="en-GB" dirty="0" smtClean="0"/>
          </a:p>
          <a:p>
            <a:endParaRPr lang="en-US" dirty="0"/>
          </a:p>
        </p:txBody>
      </p:sp>
    </p:spTree>
    <p:extLst>
      <p:ext uri="{BB962C8B-B14F-4D97-AF65-F5344CB8AC3E}">
        <p14:creationId xmlns:p14="http://schemas.microsoft.com/office/powerpoint/2010/main" val="47774776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Recommendations - Flexibility</a:t>
            </a:r>
            <a:endParaRPr lang="en-US" dirty="0"/>
          </a:p>
        </p:txBody>
      </p:sp>
      <p:pic>
        <p:nvPicPr>
          <p:cNvPr id="4" name="Content Placeholder 3"/>
          <p:cNvPicPr>
            <a:picLocks noGrp="1" noChangeAspect="1"/>
          </p:cNvPicPr>
          <p:nvPr>
            <p:ph idx="1"/>
          </p:nvPr>
        </p:nvPicPr>
        <p:blipFill>
          <a:blip r:embed="rId3"/>
          <a:stretch>
            <a:fillRect/>
          </a:stretch>
        </p:blipFill>
        <p:spPr>
          <a:xfrm>
            <a:off x="6441381" y="2215550"/>
            <a:ext cx="4882415" cy="3236343"/>
          </a:xfrm>
          <a:prstGeom prst="rect">
            <a:avLst/>
          </a:prstGeom>
        </p:spPr>
      </p:pic>
      <p:sp>
        <p:nvSpPr>
          <p:cNvPr id="5" name="TextBox 4"/>
          <p:cNvSpPr txBox="1"/>
          <p:nvPr/>
        </p:nvSpPr>
        <p:spPr>
          <a:xfrm>
            <a:off x="6441381" y="5608554"/>
            <a:ext cx="3607440" cy="307777"/>
          </a:xfrm>
          <a:prstGeom prst="rect">
            <a:avLst/>
          </a:prstGeom>
          <a:noFill/>
        </p:spPr>
        <p:txBody>
          <a:bodyPr wrap="square" rtlCol="0">
            <a:spAutoFit/>
          </a:bodyPr>
          <a:lstStyle/>
          <a:p>
            <a:r>
              <a:rPr lang="en-US" sz="1400" dirty="0" smtClean="0"/>
              <a:t>Source: Chief </a:t>
            </a:r>
            <a:r>
              <a:rPr lang="en-US" sz="1400" dirty="0"/>
              <a:t>Executive </a:t>
            </a:r>
            <a:r>
              <a:rPr lang="en-US" sz="1400" dirty="0" smtClean="0"/>
              <a:t>Women, 2017</a:t>
            </a:r>
            <a:endParaRPr lang="en-US" sz="1400" dirty="0"/>
          </a:p>
        </p:txBody>
      </p:sp>
      <p:sp>
        <p:nvSpPr>
          <p:cNvPr id="3" name="TextBox 2"/>
          <p:cNvSpPr txBox="1"/>
          <p:nvPr/>
        </p:nvSpPr>
        <p:spPr>
          <a:xfrm>
            <a:off x="2380891" y="2629618"/>
            <a:ext cx="3605841" cy="2031325"/>
          </a:xfrm>
          <a:prstGeom prst="rect">
            <a:avLst/>
          </a:prstGeom>
          <a:noFill/>
        </p:spPr>
        <p:txBody>
          <a:bodyPr wrap="square" rtlCol="0">
            <a:spAutoFit/>
          </a:bodyPr>
          <a:lstStyle/>
          <a:p>
            <a:pPr algn="ctr"/>
            <a:r>
              <a:rPr lang="en-US" i="1" dirty="0" smtClean="0"/>
              <a:t>‘Switching off from work is not only essential for our well-being, it also allows for the unwinding and renewal that helps us perform at our best when we switch back on’ </a:t>
            </a:r>
          </a:p>
          <a:p>
            <a:pPr algn="ctr"/>
            <a:r>
              <a:rPr lang="en-US" i="1" dirty="0" smtClean="0"/>
              <a:t>- Arianna Huffington</a:t>
            </a:r>
            <a:endParaRPr lang="en-US" i="1" dirty="0"/>
          </a:p>
        </p:txBody>
      </p:sp>
    </p:spTree>
    <p:extLst>
      <p:ext uri="{BB962C8B-B14F-4D97-AF65-F5344CB8AC3E}">
        <p14:creationId xmlns:p14="http://schemas.microsoft.com/office/powerpoint/2010/main" val="6533022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Recommendation - Agile</a:t>
            </a:r>
            <a:endParaRPr lang="en-US" dirty="0"/>
          </a:p>
        </p:txBody>
      </p:sp>
      <p:pic>
        <p:nvPicPr>
          <p:cNvPr id="4" name="Content Placeholder 3"/>
          <p:cNvPicPr>
            <a:picLocks noGrp="1" noChangeAspect="1"/>
          </p:cNvPicPr>
          <p:nvPr>
            <p:ph idx="1"/>
          </p:nvPr>
        </p:nvPicPr>
        <p:blipFill>
          <a:blip r:embed="rId3"/>
          <a:stretch>
            <a:fillRect/>
          </a:stretch>
        </p:blipFill>
        <p:spPr>
          <a:xfrm>
            <a:off x="3238393" y="2392189"/>
            <a:ext cx="5853850" cy="3692967"/>
          </a:xfrm>
          <a:prstGeom prst="rect">
            <a:avLst/>
          </a:prstGeom>
        </p:spPr>
      </p:pic>
      <p:sp>
        <p:nvSpPr>
          <p:cNvPr id="5" name="TextBox 4"/>
          <p:cNvSpPr txBox="1"/>
          <p:nvPr/>
        </p:nvSpPr>
        <p:spPr>
          <a:xfrm>
            <a:off x="3238392" y="6243402"/>
            <a:ext cx="4517724" cy="276999"/>
          </a:xfrm>
          <a:prstGeom prst="rect">
            <a:avLst/>
          </a:prstGeom>
          <a:noFill/>
        </p:spPr>
        <p:txBody>
          <a:bodyPr wrap="square" rtlCol="0">
            <a:spAutoFit/>
          </a:bodyPr>
          <a:lstStyle/>
          <a:p>
            <a:r>
              <a:rPr lang="en-US" sz="1200" dirty="0" smtClean="0"/>
              <a:t>Source: Office </a:t>
            </a:r>
            <a:r>
              <a:rPr lang="en-US" sz="1200" dirty="0"/>
              <a:t>Principles, </a:t>
            </a:r>
            <a:r>
              <a:rPr lang="en-US" sz="1200" dirty="0" smtClean="0"/>
              <a:t>2014</a:t>
            </a:r>
            <a:endParaRPr lang="en-US" sz="1200" dirty="0"/>
          </a:p>
        </p:txBody>
      </p:sp>
      <p:sp>
        <p:nvSpPr>
          <p:cNvPr id="6" name="Content Placeholder 2"/>
          <p:cNvSpPr txBox="1">
            <a:spLocks/>
          </p:cNvSpPr>
          <p:nvPr/>
        </p:nvSpPr>
        <p:spPr>
          <a:xfrm>
            <a:off x="2589212" y="1828895"/>
            <a:ext cx="8915400" cy="3777622"/>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dirty="0" smtClean="0"/>
              <a:t>Creating a more freelance area.</a:t>
            </a:r>
            <a:endParaRPr lang="en-GB" dirty="0" smtClean="0"/>
          </a:p>
          <a:p>
            <a:endParaRPr lang="en-US" dirty="0"/>
          </a:p>
        </p:txBody>
      </p:sp>
    </p:spTree>
    <p:extLst>
      <p:ext uri="{BB962C8B-B14F-4D97-AF65-F5344CB8AC3E}">
        <p14:creationId xmlns:p14="http://schemas.microsoft.com/office/powerpoint/2010/main" val="64089753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Drawbacks - Inclusive</a:t>
            </a:r>
            <a:endParaRPr lang="en-US" dirty="0"/>
          </a:p>
        </p:txBody>
      </p:sp>
      <p:pic>
        <p:nvPicPr>
          <p:cNvPr id="5" name="Content Placeholder 6"/>
          <p:cNvPicPr>
            <a:picLocks noGrp="1" noChangeAspect="1"/>
          </p:cNvPicPr>
          <p:nvPr>
            <p:ph idx="1"/>
          </p:nvPr>
        </p:nvPicPr>
        <p:blipFill rotWithShape="1">
          <a:blip r:embed="rId3"/>
          <a:srcRect l="2188" r="2077" b="821"/>
          <a:stretch/>
        </p:blipFill>
        <p:spPr>
          <a:xfrm>
            <a:off x="3072127" y="2880137"/>
            <a:ext cx="5367131" cy="3246407"/>
          </a:xfrm>
          <a:prstGeom prst="rect">
            <a:avLst/>
          </a:prstGeom>
        </p:spPr>
      </p:pic>
      <p:sp>
        <p:nvSpPr>
          <p:cNvPr id="6" name="TextBox 5"/>
          <p:cNvSpPr txBox="1"/>
          <p:nvPr/>
        </p:nvSpPr>
        <p:spPr>
          <a:xfrm>
            <a:off x="3072127" y="6349982"/>
            <a:ext cx="3631096" cy="307777"/>
          </a:xfrm>
          <a:prstGeom prst="rect">
            <a:avLst/>
          </a:prstGeom>
          <a:noFill/>
        </p:spPr>
        <p:txBody>
          <a:bodyPr wrap="square" rtlCol="0">
            <a:spAutoFit/>
          </a:bodyPr>
          <a:lstStyle/>
          <a:p>
            <a:r>
              <a:rPr lang="en-US" sz="1400" dirty="0" smtClean="0"/>
              <a:t>Source: The </a:t>
            </a:r>
            <a:r>
              <a:rPr lang="en-US" sz="1400" dirty="0"/>
              <a:t>London Post, </a:t>
            </a:r>
            <a:r>
              <a:rPr lang="en-US" sz="1400" dirty="0" smtClean="0"/>
              <a:t>2017</a:t>
            </a:r>
            <a:endParaRPr lang="en-US" sz="1400" dirty="0"/>
          </a:p>
        </p:txBody>
      </p:sp>
      <p:sp>
        <p:nvSpPr>
          <p:cNvPr id="7" name="Content Placeholder 2"/>
          <p:cNvSpPr txBox="1">
            <a:spLocks/>
          </p:cNvSpPr>
          <p:nvPr/>
        </p:nvSpPr>
        <p:spPr>
          <a:xfrm>
            <a:off x="2589212" y="2120322"/>
            <a:ext cx="8915400" cy="3777622"/>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dirty="0" smtClean="0"/>
              <a:t> </a:t>
            </a:r>
            <a:r>
              <a:rPr lang="en-GB" dirty="0" smtClean="0"/>
              <a:t>Could Brexit change everything?</a:t>
            </a:r>
            <a:endParaRPr lang="en-GB" dirty="0" smtClean="0"/>
          </a:p>
          <a:p>
            <a:endParaRPr lang="en-US" dirty="0"/>
          </a:p>
        </p:txBody>
      </p:sp>
    </p:spTree>
    <p:extLst>
      <p:ext uri="{BB962C8B-B14F-4D97-AF65-F5344CB8AC3E}">
        <p14:creationId xmlns:p14="http://schemas.microsoft.com/office/powerpoint/2010/main" val="193441465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Drawbacks - Flexibility</a:t>
            </a:r>
            <a:endParaRPr lang="en-US" dirty="0"/>
          </a:p>
        </p:txBody>
      </p:sp>
      <p:pic>
        <p:nvPicPr>
          <p:cNvPr id="4" name="Content Placeholder 3"/>
          <p:cNvPicPr>
            <a:picLocks noGrp="1" noChangeAspect="1"/>
          </p:cNvPicPr>
          <p:nvPr>
            <p:ph idx="1"/>
          </p:nvPr>
        </p:nvPicPr>
        <p:blipFill>
          <a:blip r:embed="rId3"/>
          <a:stretch>
            <a:fillRect/>
          </a:stretch>
        </p:blipFill>
        <p:spPr>
          <a:xfrm>
            <a:off x="2589212" y="2639683"/>
            <a:ext cx="9092545" cy="3026967"/>
          </a:xfrm>
          <a:prstGeom prst="rect">
            <a:avLst/>
          </a:prstGeom>
          <a:ln>
            <a:noFill/>
          </a:ln>
          <a:effectLst>
            <a:softEdge rad="112500"/>
          </a:effectLst>
        </p:spPr>
      </p:pic>
      <p:sp>
        <p:nvSpPr>
          <p:cNvPr id="5" name="Content Placeholder 2"/>
          <p:cNvSpPr txBox="1">
            <a:spLocks/>
          </p:cNvSpPr>
          <p:nvPr/>
        </p:nvSpPr>
        <p:spPr>
          <a:xfrm>
            <a:off x="2589212" y="2133600"/>
            <a:ext cx="8915400" cy="3777622"/>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dirty="0" smtClean="0"/>
              <a:t> Are we removing flexibility?</a:t>
            </a:r>
          </a:p>
          <a:p>
            <a:endParaRPr lang="en-US" dirty="0"/>
          </a:p>
        </p:txBody>
      </p:sp>
      <p:sp>
        <p:nvSpPr>
          <p:cNvPr id="6" name="TextBox 5"/>
          <p:cNvSpPr txBox="1"/>
          <p:nvPr/>
        </p:nvSpPr>
        <p:spPr>
          <a:xfrm>
            <a:off x="2592924" y="5830956"/>
            <a:ext cx="3737113" cy="307777"/>
          </a:xfrm>
          <a:prstGeom prst="rect">
            <a:avLst/>
          </a:prstGeom>
          <a:noFill/>
        </p:spPr>
        <p:txBody>
          <a:bodyPr wrap="square" rtlCol="0">
            <a:spAutoFit/>
          </a:bodyPr>
          <a:lstStyle/>
          <a:p>
            <a:r>
              <a:rPr lang="en-US" sz="1400" dirty="0" smtClean="0"/>
              <a:t>Source: </a:t>
            </a:r>
            <a:r>
              <a:rPr lang="en-US" sz="1400" dirty="0" err="1" smtClean="0"/>
              <a:t>Aamplugin.com</a:t>
            </a:r>
            <a:r>
              <a:rPr lang="en-US" sz="1400" dirty="0" smtClean="0"/>
              <a:t>, 2017</a:t>
            </a:r>
            <a:endParaRPr lang="en-US" sz="1400" dirty="0"/>
          </a:p>
        </p:txBody>
      </p:sp>
    </p:spTree>
    <p:extLst>
      <p:ext uri="{BB962C8B-B14F-4D97-AF65-F5344CB8AC3E}">
        <p14:creationId xmlns:p14="http://schemas.microsoft.com/office/powerpoint/2010/main" val="95215784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Drawbacks - Agile </a:t>
            </a:r>
            <a:endParaRPr lang="en-US" dirty="0"/>
          </a:p>
        </p:txBody>
      </p:sp>
      <p:pic>
        <p:nvPicPr>
          <p:cNvPr id="4" name="Content Placeholder 3"/>
          <p:cNvPicPr>
            <a:picLocks noGrp="1" noChangeAspect="1"/>
          </p:cNvPicPr>
          <p:nvPr>
            <p:ph idx="1"/>
          </p:nvPr>
        </p:nvPicPr>
        <p:blipFill>
          <a:blip r:embed="rId3"/>
          <a:stretch>
            <a:fillRect/>
          </a:stretch>
        </p:blipFill>
        <p:spPr>
          <a:xfrm>
            <a:off x="5762445" y="2731664"/>
            <a:ext cx="5602824" cy="3669850"/>
          </a:xfrm>
          <a:prstGeom prst="rect">
            <a:avLst/>
          </a:prstGeom>
        </p:spPr>
      </p:pic>
      <p:sp>
        <p:nvSpPr>
          <p:cNvPr id="5" name="Content Placeholder 2"/>
          <p:cNvSpPr txBox="1">
            <a:spLocks/>
          </p:cNvSpPr>
          <p:nvPr/>
        </p:nvSpPr>
        <p:spPr>
          <a:xfrm>
            <a:off x="2589212" y="1905000"/>
            <a:ext cx="8915400" cy="3777622"/>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dirty="0" smtClean="0"/>
              <a:t> We need to implement a number of sets rules to insure that staff are being efficient and productive. </a:t>
            </a:r>
          </a:p>
          <a:p>
            <a:endParaRPr lang="en-GB" dirty="0" smtClean="0"/>
          </a:p>
          <a:p>
            <a:endParaRPr lang="en-US" dirty="0"/>
          </a:p>
        </p:txBody>
      </p:sp>
      <p:sp>
        <p:nvSpPr>
          <p:cNvPr id="6" name="TextBox 5"/>
          <p:cNvSpPr txBox="1"/>
          <p:nvPr/>
        </p:nvSpPr>
        <p:spPr>
          <a:xfrm>
            <a:off x="5762445" y="6509286"/>
            <a:ext cx="4094921" cy="307777"/>
          </a:xfrm>
          <a:prstGeom prst="rect">
            <a:avLst/>
          </a:prstGeom>
          <a:noFill/>
        </p:spPr>
        <p:txBody>
          <a:bodyPr wrap="square" rtlCol="0">
            <a:spAutoFit/>
          </a:bodyPr>
          <a:lstStyle/>
          <a:p>
            <a:r>
              <a:rPr lang="en-US" sz="1400" dirty="0" smtClean="0"/>
              <a:t>Source: McGee </a:t>
            </a:r>
            <a:r>
              <a:rPr lang="en-US" sz="1400" dirty="0"/>
              <a:t>Pharma International, </a:t>
            </a:r>
            <a:r>
              <a:rPr lang="en-US" sz="1400" dirty="0" smtClean="0"/>
              <a:t>2017</a:t>
            </a:r>
            <a:endParaRPr lang="en-US" sz="1400" dirty="0"/>
          </a:p>
        </p:txBody>
      </p:sp>
    </p:spTree>
    <p:extLst>
      <p:ext uri="{BB962C8B-B14F-4D97-AF65-F5344CB8AC3E}">
        <p14:creationId xmlns:p14="http://schemas.microsoft.com/office/powerpoint/2010/main" val="71926064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Gibbs Reflective Model (1988)</a:t>
            </a:r>
            <a:endParaRPr lang="en-US" dirty="0"/>
          </a:p>
        </p:txBody>
      </p:sp>
      <p:pic>
        <p:nvPicPr>
          <p:cNvPr id="5" name="Picture 4"/>
          <p:cNvPicPr>
            <a:picLocks noChangeAspect="1"/>
          </p:cNvPicPr>
          <p:nvPr/>
        </p:nvPicPr>
        <p:blipFill rotWithShape="1">
          <a:blip r:embed="rId3"/>
          <a:srcRect t="8024" r="-313"/>
          <a:stretch/>
        </p:blipFill>
        <p:spPr>
          <a:xfrm>
            <a:off x="4448865" y="1526260"/>
            <a:ext cx="4721639" cy="4305799"/>
          </a:xfrm>
          <a:prstGeom prst="rect">
            <a:avLst/>
          </a:prstGeom>
        </p:spPr>
      </p:pic>
      <p:sp>
        <p:nvSpPr>
          <p:cNvPr id="6" name="TextBox 5"/>
          <p:cNvSpPr txBox="1"/>
          <p:nvPr/>
        </p:nvSpPr>
        <p:spPr>
          <a:xfrm>
            <a:off x="4448865" y="6119755"/>
            <a:ext cx="4778997" cy="307777"/>
          </a:xfrm>
          <a:prstGeom prst="rect">
            <a:avLst/>
          </a:prstGeom>
          <a:noFill/>
        </p:spPr>
        <p:txBody>
          <a:bodyPr wrap="square" rtlCol="0">
            <a:spAutoFit/>
          </a:bodyPr>
          <a:lstStyle/>
          <a:p>
            <a:r>
              <a:rPr lang="en-US" sz="1400" dirty="0" smtClean="0"/>
              <a:t>Source: Crowe-</a:t>
            </a:r>
            <a:r>
              <a:rPr lang="en-US" sz="1400" dirty="0" err="1" smtClean="0"/>
              <a:t>associates.co.uk</a:t>
            </a:r>
            <a:r>
              <a:rPr lang="en-US" sz="1400" dirty="0"/>
              <a:t>, </a:t>
            </a:r>
            <a:r>
              <a:rPr lang="en-US" sz="1400" dirty="0" smtClean="0"/>
              <a:t>2017</a:t>
            </a:r>
            <a:endParaRPr lang="en-US" sz="1400" dirty="0"/>
          </a:p>
        </p:txBody>
      </p:sp>
    </p:spTree>
    <p:extLst>
      <p:ext uri="{BB962C8B-B14F-4D97-AF65-F5344CB8AC3E}">
        <p14:creationId xmlns:p14="http://schemas.microsoft.com/office/powerpoint/2010/main" val="1335715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a:t>
            </a:r>
            <a:endParaRPr lang="en-US" dirty="0"/>
          </a:p>
        </p:txBody>
      </p:sp>
      <p:sp>
        <p:nvSpPr>
          <p:cNvPr id="3" name="Content Placeholder 2"/>
          <p:cNvSpPr>
            <a:spLocks noGrp="1"/>
          </p:cNvSpPr>
          <p:nvPr>
            <p:ph idx="1"/>
          </p:nvPr>
        </p:nvSpPr>
        <p:spPr/>
        <p:txBody>
          <a:bodyPr/>
          <a:lstStyle/>
          <a:p>
            <a:r>
              <a:rPr lang="en-GB" dirty="0">
                <a:solidFill>
                  <a:schemeClr val="tx1"/>
                </a:solidFill>
              </a:rPr>
              <a:t>To conclude within Virgin analysing the theoretical approaches to our organisation allows to create high performances by engaging, attracting and deploying our employees, whilst also consistently maintaining Virgins Objectives and striving to increase and sustain Virgins competitive advantage within the market. </a:t>
            </a:r>
          </a:p>
          <a:p>
            <a:endParaRPr lang="en-US" dirty="0"/>
          </a:p>
        </p:txBody>
      </p:sp>
    </p:spTree>
    <p:extLst>
      <p:ext uri="{BB962C8B-B14F-4D97-AF65-F5344CB8AC3E}">
        <p14:creationId xmlns:p14="http://schemas.microsoft.com/office/powerpoint/2010/main" val="51514021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Any Questions? </a:t>
            </a:r>
            <a:endParaRPr lang="en-US" dirty="0"/>
          </a:p>
        </p:txBody>
      </p:sp>
      <p:pic>
        <p:nvPicPr>
          <p:cNvPr id="4" name="Content Placeholder 3"/>
          <p:cNvPicPr>
            <a:picLocks noGrp="1" noChangeAspect="1"/>
          </p:cNvPicPr>
          <p:nvPr>
            <p:ph idx="1"/>
          </p:nvPr>
        </p:nvPicPr>
        <p:blipFill>
          <a:blip r:embed="rId3"/>
          <a:stretch>
            <a:fillRect/>
          </a:stretch>
        </p:blipFill>
        <p:spPr>
          <a:xfrm>
            <a:off x="4253602" y="2149098"/>
            <a:ext cx="4997685" cy="3778250"/>
          </a:xfrm>
          <a:prstGeom prst="rect">
            <a:avLst/>
          </a:prstGeom>
        </p:spPr>
      </p:pic>
    </p:spTree>
    <p:extLst>
      <p:ext uri="{BB962C8B-B14F-4D97-AF65-F5344CB8AC3E}">
        <p14:creationId xmlns:p14="http://schemas.microsoft.com/office/powerpoint/2010/main" val="202523030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4" name="Rectangle 3"/>
          <p:cNvSpPr/>
          <p:nvPr/>
        </p:nvSpPr>
        <p:spPr>
          <a:xfrm>
            <a:off x="2035834" y="1488842"/>
            <a:ext cx="10363200" cy="4439677"/>
          </a:xfrm>
          <a:prstGeom prst="rect">
            <a:avLst/>
          </a:prstGeom>
        </p:spPr>
        <p:txBody>
          <a:bodyPr wrap="square">
            <a:spAutoFit/>
          </a:bodyPr>
          <a:lstStyle/>
          <a:p>
            <a:r>
              <a:rPr lang="en-GB" dirty="0">
                <a:latin typeface="Calibri" charset="0"/>
                <a:ea typeface="Calibri" charset="0"/>
                <a:cs typeface="Times New Roman" charset="0"/>
              </a:rPr>
              <a:t> </a:t>
            </a:r>
          </a:p>
          <a:p>
            <a:pPr marL="285750" marR="0" indent="-285750">
              <a:spcBef>
                <a:spcPts val="0"/>
              </a:spcBef>
              <a:spcAft>
                <a:spcPts val="900"/>
              </a:spcAft>
            </a:pPr>
            <a:r>
              <a:rPr lang="en-GB" sz="1400" i="1" dirty="0" err="1">
                <a:solidFill>
                  <a:srgbClr val="000000"/>
                </a:solidFill>
                <a:latin typeface="+mj-lt"/>
                <a:ea typeface="Calibri" charset="0"/>
              </a:rPr>
              <a:t>Aamplugin.com</a:t>
            </a:r>
            <a:r>
              <a:rPr lang="en-GB" sz="1400" i="1" dirty="0">
                <a:solidFill>
                  <a:srgbClr val="000000"/>
                </a:solidFill>
                <a:latin typeface="+mj-lt"/>
                <a:ea typeface="Calibri" charset="0"/>
              </a:rPr>
              <a:t>. (2017). when access is denied. [online] Available at: https://</a:t>
            </a:r>
            <a:r>
              <a:rPr lang="en-GB" sz="1400" i="1" dirty="0" err="1">
                <a:solidFill>
                  <a:srgbClr val="000000"/>
                </a:solidFill>
                <a:latin typeface="+mj-lt"/>
                <a:ea typeface="Calibri" charset="0"/>
              </a:rPr>
              <a:t>aamplugin.com</a:t>
            </a:r>
            <a:r>
              <a:rPr lang="en-GB" sz="1400" i="1" dirty="0">
                <a:solidFill>
                  <a:srgbClr val="000000"/>
                </a:solidFill>
                <a:latin typeface="+mj-lt"/>
                <a:ea typeface="Calibri" charset="0"/>
              </a:rPr>
              <a:t>/help/how-to-redirect-</a:t>
            </a:r>
            <a:r>
              <a:rPr lang="en-GB" sz="1400" i="1" dirty="0" err="1">
                <a:solidFill>
                  <a:srgbClr val="000000"/>
                </a:solidFill>
                <a:latin typeface="+mj-lt"/>
                <a:ea typeface="Calibri" charset="0"/>
              </a:rPr>
              <a:t>wordpress</a:t>
            </a:r>
            <a:r>
              <a:rPr lang="en-GB" sz="1400" i="1" dirty="0">
                <a:solidFill>
                  <a:srgbClr val="000000"/>
                </a:solidFill>
                <a:latin typeface="+mj-lt"/>
                <a:ea typeface="Calibri" charset="0"/>
              </a:rPr>
              <a:t>-user-when-access-is-denied [Accessed Dec. 2017].</a:t>
            </a:r>
            <a:endParaRPr lang="en-GB" sz="1400" i="1" dirty="0">
              <a:latin typeface="+mj-lt"/>
              <a:ea typeface="Calibri" charset="0"/>
            </a:endParaRPr>
          </a:p>
          <a:p>
            <a:r>
              <a:rPr lang="en-GB" sz="1400" b="1" i="1" dirty="0">
                <a:latin typeface="+mj-lt"/>
                <a:ea typeface="Calibri" charset="0"/>
                <a:cs typeface="Times New Roman" charset="0"/>
              </a:rPr>
              <a:t> </a:t>
            </a:r>
            <a:r>
              <a:rPr lang="en-GB" sz="1400" i="1" dirty="0">
                <a:latin typeface="+mj-lt"/>
                <a:ea typeface="Calibri" charset="0"/>
                <a:cs typeface="Times New Roman" charset="0"/>
              </a:rPr>
              <a:t>Biro, M. (2013). Forbes Welcome. [online] </a:t>
            </a:r>
            <a:r>
              <a:rPr lang="en-GB" sz="1400" i="1" dirty="0" err="1">
                <a:latin typeface="+mj-lt"/>
                <a:ea typeface="Calibri" charset="0"/>
                <a:cs typeface="Times New Roman" charset="0"/>
              </a:rPr>
              <a:t>Forbes.com</a:t>
            </a:r>
            <a:r>
              <a:rPr lang="en-GB" sz="1400" i="1" dirty="0">
                <a:latin typeface="+mj-lt"/>
                <a:ea typeface="Calibri" charset="0"/>
                <a:cs typeface="Times New Roman" charset="0"/>
              </a:rPr>
              <a:t>. Available at: https://</a:t>
            </a:r>
            <a:r>
              <a:rPr lang="en-GB" sz="1400" i="1" dirty="0" err="1">
                <a:latin typeface="+mj-lt"/>
                <a:ea typeface="Calibri" charset="0"/>
                <a:cs typeface="Times New Roman" charset="0"/>
              </a:rPr>
              <a:t>www.forbes.com</a:t>
            </a:r>
            <a:r>
              <a:rPr lang="en-GB" sz="1400" i="1" dirty="0">
                <a:latin typeface="+mj-lt"/>
                <a:ea typeface="Calibri" charset="0"/>
                <a:cs typeface="Times New Roman" charset="0"/>
              </a:rPr>
              <a:t>/sites/</a:t>
            </a:r>
            <a:r>
              <a:rPr lang="en-GB" sz="1400" i="1" dirty="0" err="1">
                <a:latin typeface="+mj-lt"/>
                <a:ea typeface="Calibri" charset="0"/>
                <a:cs typeface="Times New Roman" charset="0"/>
              </a:rPr>
              <a:t>meghanbiro</a:t>
            </a:r>
            <a:r>
              <a:rPr lang="en-GB" sz="1400" i="1" dirty="0">
                <a:latin typeface="+mj-lt"/>
                <a:ea typeface="Calibri" charset="0"/>
                <a:cs typeface="Times New Roman" charset="0"/>
              </a:rPr>
              <a:t>/2013/08/18/5-reasons-why-workplace-flexibility-is-smart-talent-strategy/#4e4118bb18ff [Accessed 11 Dec. 2017].</a:t>
            </a:r>
          </a:p>
          <a:p>
            <a:pPr marL="457200" marR="0">
              <a:spcBef>
                <a:spcPts val="0"/>
              </a:spcBef>
              <a:spcAft>
                <a:spcPts val="0"/>
              </a:spcAft>
            </a:pPr>
            <a:r>
              <a:rPr lang="en-GB" sz="1400" i="1" dirty="0">
                <a:latin typeface="+mj-lt"/>
                <a:ea typeface="Calibri" charset="0"/>
                <a:cs typeface="Times New Roman" charset="0"/>
              </a:rPr>
              <a:t> </a:t>
            </a:r>
          </a:p>
          <a:p>
            <a:r>
              <a:rPr lang="en-GB" sz="1400" i="1" dirty="0">
                <a:latin typeface="+mj-lt"/>
                <a:ea typeface="Calibri" charset="0"/>
                <a:cs typeface="Times New Roman" charset="0"/>
              </a:rPr>
              <a:t>Campaignlive.co.uk. (2017). Virgin | Insight, news and creative work | Campaign. [online] Available at: https://</a:t>
            </a:r>
            <a:r>
              <a:rPr lang="en-GB" sz="1400" i="1" dirty="0" err="1">
                <a:latin typeface="+mj-lt"/>
                <a:ea typeface="Calibri" charset="0"/>
                <a:cs typeface="Times New Roman" charset="0"/>
              </a:rPr>
              <a:t>www.campaignlive.co.uk</a:t>
            </a:r>
            <a:r>
              <a:rPr lang="en-GB" sz="1400" i="1" dirty="0">
                <a:latin typeface="+mj-lt"/>
                <a:ea typeface="Calibri" charset="0"/>
                <a:cs typeface="Times New Roman" charset="0"/>
              </a:rPr>
              <a:t>/brand/virgin [Accessed 9 Dec. 2017].</a:t>
            </a:r>
          </a:p>
          <a:p>
            <a:r>
              <a:rPr lang="en-GB" sz="1400" i="1" dirty="0">
                <a:latin typeface="+mj-lt"/>
                <a:ea typeface="Calibri" charset="0"/>
                <a:cs typeface="Times New Roman" charset="0"/>
              </a:rPr>
              <a:t> </a:t>
            </a:r>
          </a:p>
          <a:p>
            <a:pPr marL="285750" marR="0" indent="-285750">
              <a:spcBef>
                <a:spcPts val="0"/>
              </a:spcBef>
              <a:spcAft>
                <a:spcPts val="900"/>
              </a:spcAft>
            </a:pPr>
            <a:r>
              <a:rPr lang="en-GB" sz="1400" i="1" dirty="0">
                <a:solidFill>
                  <a:srgbClr val="000000"/>
                </a:solidFill>
                <a:latin typeface="+mj-lt"/>
                <a:ea typeface="Calibri" charset="0"/>
              </a:rPr>
              <a:t>Chief Executive Women. (2017). Workplace flexibility - Chief Executive Women. [online] Available at: https://</a:t>
            </a:r>
            <a:r>
              <a:rPr lang="en-GB" sz="1400" i="1" dirty="0" err="1">
                <a:solidFill>
                  <a:srgbClr val="000000"/>
                </a:solidFill>
                <a:latin typeface="+mj-lt"/>
                <a:ea typeface="Calibri" charset="0"/>
              </a:rPr>
              <a:t>cew.org.au</a:t>
            </a:r>
            <a:r>
              <a:rPr lang="en-GB" sz="1400" i="1" dirty="0">
                <a:solidFill>
                  <a:srgbClr val="000000"/>
                </a:solidFill>
                <a:latin typeface="+mj-lt"/>
                <a:ea typeface="Calibri" charset="0"/>
              </a:rPr>
              <a:t>/topics/flexibility-in-the-workplace/ [Accessed Dec. 2017].</a:t>
            </a:r>
            <a:endParaRPr lang="en-GB" sz="1400" i="1" dirty="0">
              <a:latin typeface="+mj-lt"/>
              <a:ea typeface="Calibri" charset="0"/>
            </a:endParaRPr>
          </a:p>
          <a:p>
            <a:pPr marL="457200"/>
            <a:r>
              <a:rPr lang="en-GB" sz="1400" i="1" dirty="0">
                <a:latin typeface="+mj-lt"/>
                <a:ea typeface="Calibri" charset="0"/>
                <a:cs typeface="Times New Roman" charset="0"/>
              </a:rPr>
              <a:t>CIPD, (2014). HR: Getting smart about Agile working, London: CIPD.</a:t>
            </a:r>
          </a:p>
          <a:p>
            <a:pPr marL="285750" marR="0" indent="-285750">
              <a:spcBef>
                <a:spcPts val="0"/>
              </a:spcBef>
              <a:spcAft>
                <a:spcPts val="900"/>
              </a:spcAft>
            </a:pPr>
            <a:r>
              <a:rPr lang="en-GB" sz="1400" i="1" dirty="0" err="1">
                <a:solidFill>
                  <a:srgbClr val="000000"/>
                </a:solidFill>
                <a:latin typeface="+mj-lt"/>
                <a:ea typeface="Calibri" charset="0"/>
              </a:rPr>
              <a:t>Cropley</a:t>
            </a:r>
            <a:r>
              <a:rPr lang="en-GB" sz="1400" i="1" dirty="0">
                <a:solidFill>
                  <a:srgbClr val="000000"/>
                </a:solidFill>
                <a:latin typeface="+mj-lt"/>
                <a:ea typeface="Calibri" charset="0"/>
              </a:rPr>
              <a:t>, M. (2015). The Switch Off. [online] </a:t>
            </a:r>
            <a:r>
              <a:rPr lang="en-GB" sz="1400" i="1" dirty="0" err="1">
                <a:solidFill>
                  <a:srgbClr val="000000"/>
                </a:solidFill>
                <a:latin typeface="+mj-lt"/>
                <a:ea typeface="Calibri" charset="0"/>
              </a:rPr>
              <a:t>Surrey.ac.uk</a:t>
            </a:r>
            <a:r>
              <a:rPr lang="en-GB" sz="1400" i="1" dirty="0">
                <a:solidFill>
                  <a:srgbClr val="000000"/>
                </a:solidFill>
                <a:latin typeface="+mj-lt"/>
                <a:ea typeface="Calibri" charset="0"/>
              </a:rPr>
              <a:t>. Available at: https://</a:t>
            </a:r>
            <a:r>
              <a:rPr lang="en-GB" sz="1400" i="1" dirty="0" err="1">
                <a:solidFill>
                  <a:srgbClr val="000000"/>
                </a:solidFill>
                <a:latin typeface="+mj-lt"/>
                <a:ea typeface="Calibri" charset="0"/>
              </a:rPr>
              <a:t>www.surrey.ac.uk</a:t>
            </a:r>
            <a:r>
              <a:rPr lang="en-GB" sz="1400" i="1" dirty="0">
                <a:solidFill>
                  <a:srgbClr val="000000"/>
                </a:solidFill>
                <a:latin typeface="+mj-lt"/>
                <a:ea typeface="Calibri" charset="0"/>
              </a:rPr>
              <a:t>/psychology/people/</a:t>
            </a:r>
            <a:r>
              <a:rPr lang="en-GB" sz="1400" i="1" dirty="0" err="1">
                <a:solidFill>
                  <a:srgbClr val="000000"/>
                </a:solidFill>
                <a:latin typeface="+mj-lt"/>
                <a:ea typeface="Calibri" charset="0"/>
              </a:rPr>
              <a:t>dr_mark_cropley</a:t>
            </a:r>
            <a:r>
              <a:rPr lang="en-GB" sz="1400" i="1" dirty="0">
                <a:solidFill>
                  <a:srgbClr val="000000"/>
                </a:solidFill>
                <a:latin typeface="+mj-lt"/>
                <a:ea typeface="Calibri" charset="0"/>
              </a:rPr>
              <a:t>/ [Accessed Dec. 2017].</a:t>
            </a:r>
            <a:endParaRPr lang="en-GB" sz="1400" i="1" dirty="0">
              <a:latin typeface="+mj-lt"/>
              <a:ea typeface="Calibri" charset="0"/>
            </a:endParaRPr>
          </a:p>
          <a:p>
            <a:r>
              <a:rPr lang="en-GB" sz="1400" i="1" dirty="0">
                <a:solidFill>
                  <a:srgbClr val="000000"/>
                </a:solidFill>
                <a:latin typeface="+mj-lt"/>
                <a:ea typeface="Calibri" charset="0"/>
                <a:cs typeface="Times New Roman" charset="0"/>
              </a:rPr>
              <a:t>Crowe-</a:t>
            </a:r>
            <a:r>
              <a:rPr lang="en-GB" sz="1400" i="1" dirty="0" err="1">
                <a:solidFill>
                  <a:srgbClr val="000000"/>
                </a:solidFill>
                <a:latin typeface="+mj-lt"/>
                <a:ea typeface="Calibri" charset="0"/>
                <a:cs typeface="Times New Roman" charset="0"/>
              </a:rPr>
              <a:t>associates.co.uk</a:t>
            </a:r>
            <a:r>
              <a:rPr lang="en-GB" sz="1400" i="1" dirty="0">
                <a:solidFill>
                  <a:srgbClr val="000000"/>
                </a:solidFill>
                <a:latin typeface="+mj-lt"/>
                <a:ea typeface="Calibri" charset="0"/>
                <a:cs typeface="Times New Roman" charset="0"/>
              </a:rPr>
              <a:t>. (2017). GIBBS REFLECTIVE _CYCLE | Crowe Associates. [online] Available at: http://</a:t>
            </a:r>
            <a:r>
              <a:rPr lang="en-GB" sz="1400" i="1" dirty="0" err="1">
                <a:solidFill>
                  <a:srgbClr val="000000"/>
                </a:solidFill>
                <a:latin typeface="+mj-lt"/>
                <a:ea typeface="Calibri" charset="0"/>
                <a:cs typeface="Times New Roman" charset="0"/>
              </a:rPr>
              <a:t>www.crowe-associates.co.uk</a:t>
            </a:r>
            <a:r>
              <a:rPr lang="en-GB" sz="1400" i="1" dirty="0">
                <a:solidFill>
                  <a:srgbClr val="000000"/>
                </a:solidFill>
                <a:latin typeface="+mj-lt"/>
                <a:ea typeface="Calibri" charset="0"/>
                <a:cs typeface="Times New Roman" charset="0"/>
              </a:rPr>
              <a:t>/coaching-and-mentoring-skills/</a:t>
            </a:r>
            <a:r>
              <a:rPr lang="en-GB" sz="1400" i="1" dirty="0" err="1">
                <a:solidFill>
                  <a:srgbClr val="000000"/>
                </a:solidFill>
                <a:latin typeface="+mj-lt"/>
                <a:ea typeface="Calibri" charset="0"/>
                <a:cs typeface="Times New Roman" charset="0"/>
              </a:rPr>
              <a:t>gibbs</a:t>
            </a:r>
            <a:r>
              <a:rPr lang="en-GB" sz="1400" i="1" dirty="0">
                <a:solidFill>
                  <a:srgbClr val="000000"/>
                </a:solidFill>
                <a:latin typeface="+mj-lt"/>
                <a:ea typeface="Calibri" charset="0"/>
                <a:cs typeface="Times New Roman" charset="0"/>
              </a:rPr>
              <a:t>-reflective-cycle/ [Accessed Dec. 2017].</a:t>
            </a:r>
            <a:r>
              <a:rPr lang="en-GB" sz="1400" i="1" dirty="0">
                <a:solidFill>
                  <a:srgbClr val="000000"/>
                </a:solidFill>
                <a:latin typeface="+mj-lt"/>
                <a:ea typeface="Times New Roman" charset="0"/>
                <a:cs typeface="Times New Roman" charset="0"/>
              </a:rPr>
              <a:t> </a:t>
            </a:r>
            <a:endParaRPr lang="en-GB" sz="1400" i="1" dirty="0">
              <a:latin typeface="+mj-lt"/>
              <a:ea typeface="Calibri" charset="0"/>
              <a:cs typeface="Times New Roman" charset="0"/>
            </a:endParaRPr>
          </a:p>
          <a:p>
            <a:pPr marL="457200" marR="0">
              <a:spcBef>
                <a:spcPts val="0"/>
              </a:spcBef>
              <a:spcAft>
                <a:spcPts val="0"/>
              </a:spcAft>
            </a:pPr>
            <a:r>
              <a:rPr lang="en-GB" dirty="0">
                <a:latin typeface="Calibri" charset="0"/>
                <a:ea typeface="Calibri" charset="0"/>
                <a:cs typeface="Times New Roman" charset="0"/>
              </a:rPr>
              <a:t> </a:t>
            </a:r>
          </a:p>
        </p:txBody>
      </p:sp>
    </p:spTree>
    <p:extLst>
      <p:ext uri="{BB962C8B-B14F-4D97-AF65-F5344CB8AC3E}">
        <p14:creationId xmlns:p14="http://schemas.microsoft.com/office/powerpoint/2010/main" val="201147561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4" name="Rectangle 3"/>
          <p:cNvSpPr/>
          <p:nvPr/>
        </p:nvSpPr>
        <p:spPr>
          <a:xfrm>
            <a:off x="2592924" y="1264555"/>
            <a:ext cx="9599075" cy="5509200"/>
          </a:xfrm>
          <a:prstGeom prst="rect">
            <a:avLst/>
          </a:prstGeom>
        </p:spPr>
        <p:txBody>
          <a:bodyPr wrap="square">
            <a:spAutoFit/>
          </a:bodyPr>
          <a:lstStyle/>
          <a:p>
            <a:r>
              <a:rPr lang="en-GB" sz="1400" i="1" dirty="0">
                <a:latin typeface="+mj-lt"/>
                <a:ea typeface="Calibri" charset="0"/>
                <a:cs typeface="Times New Roman" charset="0"/>
              </a:rPr>
              <a:t>Daya, P. (2014). Diversity and Inclusion in an emerging market context. Equality, Diversity and Inclusion,pp.293–308.</a:t>
            </a:r>
          </a:p>
          <a:p>
            <a:r>
              <a:rPr lang="en-GB" sz="1400" i="1" dirty="0">
                <a:latin typeface="+mj-lt"/>
                <a:ea typeface="Calibri" charset="0"/>
                <a:cs typeface="Times New Roman" charset="0"/>
              </a:rPr>
              <a:t> </a:t>
            </a:r>
          </a:p>
          <a:p>
            <a:r>
              <a:rPr lang="en-GB" sz="1400" i="1" dirty="0" err="1">
                <a:latin typeface="+mj-lt"/>
                <a:ea typeface="Calibri" charset="0"/>
                <a:cs typeface="Times New Roman" charset="0"/>
              </a:rPr>
              <a:t>Faculty.weatherhead.case.edu</a:t>
            </a:r>
            <a:r>
              <a:rPr lang="en-GB" sz="1400" i="1" dirty="0">
                <a:latin typeface="+mj-lt"/>
                <a:ea typeface="Calibri" charset="0"/>
                <a:cs typeface="Times New Roman" charset="0"/>
              </a:rPr>
              <a:t>. (2017). Organisational Agility. [online] Available at: http://</a:t>
            </a:r>
            <a:r>
              <a:rPr lang="en-GB" sz="1400" i="1" dirty="0" err="1">
                <a:latin typeface="+mj-lt"/>
                <a:ea typeface="Calibri" charset="0"/>
                <a:cs typeface="Times New Roman" charset="0"/>
              </a:rPr>
              <a:t>faculty.weatherhead.case.edu</a:t>
            </a:r>
            <a:r>
              <a:rPr lang="en-GB" sz="1400" i="1" dirty="0">
                <a:latin typeface="+mj-lt"/>
                <a:ea typeface="Calibri" charset="0"/>
                <a:cs typeface="Times New Roman" charset="0"/>
              </a:rPr>
              <a:t>/jxs16/docs/ORGANIZATIONAL%20AGILITY_AOM_AUGUST_2013.pdf [Accessed 7 Dec. 2017].</a:t>
            </a:r>
          </a:p>
          <a:p>
            <a:r>
              <a:rPr lang="en-GB" sz="1400" i="1" dirty="0">
                <a:latin typeface="+mj-lt"/>
                <a:ea typeface="Calibri" charset="0"/>
                <a:cs typeface="Times New Roman" charset="0"/>
              </a:rPr>
              <a:t> </a:t>
            </a:r>
          </a:p>
          <a:p>
            <a:pPr marL="285750" indent="-285750">
              <a:spcAft>
                <a:spcPts val="900"/>
              </a:spcAft>
            </a:pPr>
            <a:r>
              <a:rPr lang="en-GB" sz="1400" i="1" dirty="0">
                <a:latin typeface="+mj-lt"/>
                <a:ea typeface="Times New Roman" charset="0"/>
                <a:cs typeface="Times New Roman" charset="0"/>
              </a:rPr>
              <a:t>Gunner, D. (2016). Celebrating Pride, London, with </a:t>
            </a:r>
            <a:r>
              <a:rPr lang="en-GB" sz="1400" i="1" dirty="0" err="1">
                <a:latin typeface="+mj-lt"/>
                <a:ea typeface="Times New Roman" charset="0"/>
                <a:cs typeface="Times New Roman" charset="0"/>
              </a:rPr>
              <a:t>Teja</a:t>
            </a:r>
            <a:r>
              <a:rPr lang="en-GB" sz="1400" i="1" dirty="0">
                <a:latin typeface="+mj-lt"/>
                <a:ea typeface="Times New Roman" charset="0"/>
                <a:cs typeface="Times New Roman" charset="0"/>
              </a:rPr>
              <a:t> and Richard. [online] Ruby: a blog by </a:t>
            </a:r>
            <a:r>
              <a:rPr lang="en-GB" sz="1400" i="1" dirty="0" smtClean="0">
                <a:latin typeface="+mj-lt"/>
                <a:ea typeface="Times New Roman" charset="0"/>
                <a:cs typeface="Times New Roman" charset="0"/>
              </a:rPr>
              <a:t>Virgin Atlantic</a:t>
            </a:r>
            <a:r>
              <a:rPr lang="en-GB" sz="1400" i="1" dirty="0">
                <a:latin typeface="+mj-lt"/>
                <a:ea typeface="Times New Roman" charset="0"/>
                <a:cs typeface="Times New Roman" charset="0"/>
              </a:rPr>
              <a:t>. Available at: https://</a:t>
            </a:r>
            <a:r>
              <a:rPr lang="en-GB" sz="1400" i="1" dirty="0" err="1">
                <a:latin typeface="+mj-lt"/>
                <a:ea typeface="Times New Roman" charset="0"/>
                <a:cs typeface="Times New Roman" charset="0"/>
              </a:rPr>
              <a:t>blog.virginatlantic.com</a:t>
            </a:r>
            <a:r>
              <a:rPr lang="en-GB" sz="1400" i="1" dirty="0">
                <a:latin typeface="+mj-lt"/>
                <a:ea typeface="Times New Roman" charset="0"/>
                <a:cs typeface="Times New Roman" charset="0"/>
              </a:rPr>
              <a:t>/pride-</a:t>
            </a:r>
            <a:r>
              <a:rPr lang="en-GB" sz="1400" i="1" dirty="0" err="1">
                <a:latin typeface="+mj-lt"/>
                <a:ea typeface="Times New Roman" charset="0"/>
                <a:cs typeface="Times New Roman" charset="0"/>
              </a:rPr>
              <a:t>london</a:t>
            </a:r>
            <a:r>
              <a:rPr lang="en-GB" sz="1400" i="1" dirty="0">
                <a:latin typeface="+mj-lt"/>
                <a:ea typeface="Times New Roman" charset="0"/>
                <a:cs typeface="Times New Roman" charset="0"/>
              </a:rPr>
              <a:t>/ [Accessed 12 Dec. 2017</a:t>
            </a:r>
            <a:r>
              <a:rPr lang="en-GB" sz="1400" i="1" dirty="0" smtClean="0">
                <a:latin typeface="+mj-lt"/>
                <a:ea typeface="Times New Roman" charset="0"/>
                <a:cs typeface="Times New Roman" charset="0"/>
              </a:rPr>
              <a:t>].</a:t>
            </a:r>
            <a:endParaRPr lang="en-GB" sz="1400" i="1" dirty="0">
              <a:latin typeface="+mj-lt"/>
              <a:ea typeface="Calibri" charset="0"/>
              <a:cs typeface="Times New Roman" charset="0"/>
            </a:endParaRPr>
          </a:p>
          <a:p>
            <a:pPr marL="285750" indent="-285750">
              <a:spcAft>
                <a:spcPts val="900"/>
              </a:spcAft>
            </a:pPr>
            <a:r>
              <a:rPr lang="en-GB" sz="1400" i="1" dirty="0">
                <a:solidFill>
                  <a:srgbClr val="000000"/>
                </a:solidFill>
                <a:latin typeface="+mj-lt"/>
                <a:ea typeface="Calibri" charset="0"/>
              </a:rPr>
              <a:t>McGee Pharma International. (2017). Requirements for Supplier Qualification - McGee Pharma International. [online] Available at: https://</a:t>
            </a:r>
            <a:r>
              <a:rPr lang="en-GB" sz="1400" i="1" dirty="0" err="1">
                <a:solidFill>
                  <a:srgbClr val="000000"/>
                </a:solidFill>
                <a:latin typeface="+mj-lt"/>
                <a:ea typeface="Calibri" charset="0"/>
              </a:rPr>
              <a:t>mcgeepharma.com</a:t>
            </a:r>
            <a:r>
              <a:rPr lang="en-GB" sz="1400" i="1" dirty="0">
                <a:solidFill>
                  <a:srgbClr val="000000"/>
                </a:solidFill>
                <a:latin typeface="+mj-lt"/>
                <a:ea typeface="Calibri" charset="0"/>
              </a:rPr>
              <a:t>/</a:t>
            </a:r>
            <a:r>
              <a:rPr lang="en-GB" sz="1400" i="1" dirty="0" err="1">
                <a:solidFill>
                  <a:srgbClr val="000000"/>
                </a:solidFill>
                <a:latin typeface="+mj-lt"/>
                <a:ea typeface="Calibri" charset="0"/>
              </a:rPr>
              <a:t>eur</a:t>
            </a:r>
            <a:r>
              <a:rPr lang="en-GB" sz="1400" i="1" dirty="0">
                <a:solidFill>
                  <a:srgbClr val="000000"/>
                </a:solidFill>
                <a:latin typeface="+mj-lt"/>
                <a:ea typeface="Calibri" charset="0"/>
              </a:rPr>
              <a:t>/requirements-for-supplier-qualification/ [Accessed Dec. 2017].</a:t>
            </a:r>
            <a:endParaRPr lang="en-GB" sz="1400" i="1" dirty="0">
              <a:latin typeface="+mj-lt"/>
              <a:ea typeface="Calibri" charset="0"/>
            </a:endParaRPr>
          </a:p>
          <a:p>
            <a:pPr marL="285750" indent="-285750">
              <a:spcAft>
                <a:spcPts val="900"/>
              </a:spcAft>
            </a:pPr>
            <a:r>
              <a:rPr lang="en-GB" sz="1400" i="1" dirty="0">
                <a:solidFill>
                  <a:srgbClr val="000000"/>
                </a:solidFill>
                <a:latin typeface="+mj-lt"/>
                <a:ea typeface="Calibri" charset="0"/>
              </a:rPr>
              <a:t>Mulder, J. (2016). Equality Act 2010 | University of Bristol Law School. [online] </a:t>
            </a:r>
            <a:r>
              <a:rPr lang="en-GB" sz="1400" i="1" dirty="0" err="1">
                <a:solidFill>
                  <a:srgbClr val="000000"/>
                </a:solidFill>
                <a:latin typeface="+mj-lt"/>
                <a:ea typeface="Calibri" charset="0"/>
              </a:rPr>
              <a:t>Legalresearch.blogs.bris.ac.uk</a:t>
            </a:r>
            <a:r>
              <a:rPr lang="en-GB" sz="1400" i="1" dirty="0">
                <a:solidFill>
                  <a:srgbClr val="000000"/>
                </a:solidFill>
                <a:latin typeface="+mj-lt"/>
                <a:ea typeface="Calibri" charset="0"/>
              </a:rPr>
              <a:t>. Available at: http://</a:t>
            </a:r>
            <a:r>
              <a:rPr lang="en-GB" sz="1400" i="1" dirty="0" err="1">
                <a:solidFill>
                  <a:srgbClr val="000000"/>
                </a:solidFill>
                <a:latin typeface="+mj-lt"/>
                <a:ea typeface="Calibri" charset="0"/>
              </a:rPr>
              <a:t>legalresearch.blogs.bris.ac.uk</a:t>
            </a:r>
            <a:r>
              <a:rPr lang="en-GB" sz="1400" i="1" dirty="0">
                <a:solidFill>
                  <a:srgbClr val="000000"/>
                </a:solidFill>
                <a:latin typeface="+mj-lt"/>
                <a:ea typeface="Calibri" charset="0"/>
              </a:rPr>
              <a:t>/tag/equality-act-2010/ [Accessed Dec. 2017</a:t>
            </a:r>
            <a:r>
              <a:rPr lang="en-GB" sz="1400" i="1" dirty="0" smtClean="0">
                <a:solidFill>
                  <a:srgbClr val="000000"/>
                </a:solidFill>
                <a:latin typeface="+mj-lt"/>
                <a:ea typeface="Calibri" charset="0"/>
              </a:rPr>
              <a:t>].</a:t>
            </a:r>
          </a:p>
          <a:p>
            <a:pPr marL="285750" indent="-285750">
              <a:spcAft>
                <a:spcPts val="900"/>
              </a:spcAft>
            </a:pPr>
            <a:r>
              <a:rPr lang="en-GB" sz="1400" i="1" dirty="0">
                <a:solidFill>
                  <a:srgbClr val="000000"/>
                </a:solidFill>
                <a:latin typeface="+mj-lt"/>
                <a:ea typeface="Calibri" charset="0"/>
              </a:rPr>
              <a:t>Office Interior Design | Berkshire &amp; London | Office Principles. (2014). Agile Working Furniture. [online] Available at: http://</a:t>
            </a:r>
            <a:r>
              <a:rPr lang="en-GB" sz="1400" i="1" dirty="0" err="1">
                <a:solidFill>
                  <a:srgbClr val="000000"/>
                </a:solidFill>
                <a:latin typeface="+mj-lt"/>
                <a:ea typeface="Calibri" charset="0"/>
              </a:rPr>
              <a:t>officeprinciples.com</a:t>
            </a:r>
            <a:r>
              <a:rPr lang="en-GB" sz="1400" i="1" dirty="0">
                <a:solidFill>
                  <a:srgbClr val="000000"/>
                </a:solidFill>
                <a:latin typeface="+mj-lt"/>
                <a:ea typeface="Calibri" charset="0"/>
              </a:rPr>
              <a:t>/blog/new-agile-working-furniture/ [Accessed Dec. 2017].</a:t>
            </a:r>
            <a:endParaRPr lang="en-GB" sz="1400" i="1" dirty="0">
              <a:latin typeface="+mj-lt"/>
              <a:ea typeface="Calibri" charset="0"/>
            </a:endParaRPr>
          </a:p>
          <a:p>
            <a:r>
              <a:rPr lang="en-GB" sz="1400" i="1" dirty="0" err="1">
                <a:latin typeface="+mj-lt"/>
                <a:ea typeface="Calibri" charset="0"/>
                <a:cs typeface="Times New Roman" charset="0"/>
              </a:rPr>
              <a:t>Quora</a:t>
            </a:r>
            <a:r>
              <a:rPr lang="en-GB" sz="1400" i="1" dirty="0">
                <a:latin typeface="+mj-lt"/>
                <a:ea typeface="Calibri" charset="0"/>
                <a:cs typeface="Times New Roman" charset="0"/>
              </a:rPr>
              <a:t>. (2017). A happy employee is a productive employee. [online] Available at: https://</a:t>
            </a:r>
            <a:r>
              <a:rPr lang="en-GB" sz="1400" i="1" dirty="0" err="1">
                <a:latin typeface="+mj-lt"/>
                <a:ea typeface="Calibri" charset="0"/>
                <a:cs typeface="Times New Roman" charset="0"/>
              </a:rPr>
              <a:t>www.quora.com</a:t>
            </a:r>
            <a:r>
              <a:rPr lang="en-GB" sz="1400" i="1" dirty="0">
                <a:latin typeface="+mj-lt"/>
                <a:ea typeface="Calibri" charset="0"/>
                <a:cs typeface="Times New Roman" charset="0"/>
              </a:rPr>
              <a:t>/A-Happy-Employee-is-a-productive-Employee-Is-this-quote-true [Accessed 11 Dec. 2017].</a:t>
            </a:r>
          </a:p>
          <a:p>
            <a:r>
              <a:rPr lang="en-GB" sz="1400" i="1" dirty="0">
                <a:latin typeface="+mj-lt"/>
                <a:ea typeface="Calibri" charset="0"/>
                <a:cs typeface="Times New Roman" charset="0"/>
              </a:rPr>
              <a:t> </a:t>
            </a:r>
          </a:p>
          <a:p>
            <a:r>
              <a:rPr lang="en-GB" sz="1400" i="1" dirty="0" err="1">
                <a:latin typeface="+mj-lt"/>
                <a:ea typeface="Calibri" charset="0"/>
                <a:cs typeface="Times New Roman" charset="0"/>
              </a:rPr>
              <a:t>SeekLogo</a:t>
            </a:r>
            <a:r>
              <a:rPr lang="en-GB" sz="1400" i="1" dirty="0">
                <a:latin typeface="+mj-lt"/>
                <a:ea typeface="Calibri" charset="0"/>
                <a:cs typeface="Times New Roman" charset="0"/>
              </a:rPr>
              <a:t>. (2017). Virgin Logo Vectors Free Download. [online] Available at: https://</a:t>
            </a:r>
            <a:r>
              <a:rPr lang="en-GB" sz="1400" i="1" dirty="0" err="1">
                <a:latin typeface="+mj-lt"/>
                <a:ea typeface="Calibri" charset="0"/>
                <a:cs typeface="Times New Roman" charset="0"/>
              </a:rPr>
              <a:t>seeklogo.com</a:t>
            </a:r>
            <a:r>
              <a:rPr lang="en-GB" sz="1400" i="1" dirty="0">
                <a:latin typeface="+mj-lt"/>
                <a:ea typeface="Calibri" charset="0"/>
                <a:cs typeface="Times New Roman" charset="0"/>
              </a:rPr>
              <a:t>/free-vector-logos/virgin [Accessed 11 Dec. 2017].</a:t>
            </a:r>
          </a:p>
          <a:p>
            <a:pPr marL="285750" indent="-285750">
              <a:spcAft>
                <a:spcPts val="900"/>
              </a:spcAft>
            </a:pPr>
            <a:endParaRPr lang="en-GB" sz="1400" i="1" dirty="0">
              <a:latin typeface="+mj-lt"/>
              <a:ea typeface="Calibri" charset="0"/>
            </a:endParaRPr>
          </a:p>
        </p:txBody>
      </p:sp>
    </p:spTree>
    <p:extLst>
      <p:ext uri="{BB962C8B-B14F-4D97-AF65-F5344CB8AC3E}">
        <p14:creationId xmlns:p14="http://schemas.microsoft.com/office/powerpoint/2010/main" val="145501244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Rectangle 2"/>
          <p:cNvSpPr/>
          <p:nvPr/>
        </p:nvSpPr>
        <p:spPr>
          <a:xfrm>
            <a:off x="2097206" y="1264555"/>
            <a:ext cx="9903124" cy="5078313"/>
          </a:xfrm>
          <a:prstGeom prst="rect">
            <a:avLst/>
          </a:prstGeom>
        </p:spPr>
        <p:txBody>
          <a:bodyPr wrap="square">
            <a:spAutoFit/>
          </a:bodyPr>
          <a:lstStyle/>
          <a:p>
            <a:r>
              <a:rPr lang="en-GB" sz="1400" i="1" dirty="0">
                <a:latin typeface="+mj-lt"/>
                <a:ea typeface="Calibri" charset="0"/>
                <a:cs typeface="Times New Roman" charset="0"/>
              </a:rPr>
              <a:t> </a:t>
            </a:r>
          </a:p>
          <a:p>
            <a:r>
              <a:rPr lang="en-GB" sz="1400" i="1" dirty="0">
                <a:latin typeface="+mj-lt"/>
                <a:ea typeface="Calibri" charset="0"/>
                <a:cs typeface="Times New Roman" charset="0"/>
              </a:rPr>
              <a:t>successful, W. (2017). Why Richard Branson is so successful. [online] Business Insider. Available at: http://</a:t>
            </a:r>
            <a:r>
              <a:rPr lang="en-GB" sz="1400" i="1" dirty="0" err="1">
                <a:latin typeface="+mj-lt"/>
                <a:ea typeface="Calibri" charset="0"/>
                <a:cs typeface="Times New Roman" charset="0"/>
              </a:rPr>
              <a:t>uk.businessinsider.com</a:t>
            </a:r>
            <a:r>
              <a:rPr lang="en-GB" sz="1400" i="1" dirty="0">
                <a:latin typeface="+mj-lt"/>
                <a:ea typeface="Calibri" charset="0"/>
                <a:cs typeface="Times New Roman" charset="0"/>
              </a:rPr>
              <a:t>/how-richard-branson-maintains-the-virgin-group-2015-2 [Accessed 8 Dec. 2017].</a:t>
            </a:r>
          </a:p>
          <a:p>
            <a:r>
              <a:rPr lang="en-GB" sz="1400" i="1" dirty="0">
                <a:latin typeface="+mj-lt"/>
                <a:ea typeface="Calibri" charset="0"/>
                <a:cs typeface="Times New Roman" charset="0"/>
              </a:rPr>
              <a:t> </a:t>
            </a:r>
          </a:p>
          <a:p>
            <a:pPr marL="285750" marR="0" indent="-285750">
              <a:spcBef>
                <a:spcPts val="0"/>
              </a:spcBef>
              <a:spcAft>
                <a:spcPts val="900"/>
              </a:spcAft>
            </a:pPr>
            <a:r>
              <a:rPr lang="en-GB" sz="1400" i="1" dirty="0">
                <a:solidFill>
                  <a:srgbClr val="000000"/>
                </a:solidFill>
                <a:latin typeface="+mj-lt"/>
                <a:ea typeface="Calibri" charset="0"/>
              </a:rPr>
              <a:t>The London Post. (2017). EU to convene summit on April 29 to approve guidelines on Brexit. [online] Available at: http://</a:t>
            </a:r>
            <a:r>
              <a:rPr lang="en-GB" sz="1400" i="1" dirty="0" err="1">
                <a:solidFill>
                  <a:srgbClr val="000000"/>
                </a:solidFill>
                <a:latin typeface="+mj-lt"/>
                <a:ea typeface="Calibri" charset="0"/>
              </a:rPr>
              <a:t>thelondonpost.net</a:t>
            </a:r>
            <a:r>
              <a:rPr lang="en-GB" sz="1400" i="1" dirty="0">
                <a:solidFill>
                  <a:srgbClr val="000000"/>
                </a:solidFill>
                <a:latin typeface="+mj-lt"/>
                <a:ea typeface="Calibri" charset="0"/>
              </a:rPr>
              <a:t>/eu-convene-summit-april-29-approve-guidelines-brexit/ [Accessed Dec. 2017].</a:t>
            </a:r>
            <a:endParaRPr lang="en-GB" sz="1400" i="1" dirty="0">
              <a:latin typeface="+mj-lt"/>
              <a:ea typeface="Calibri" charset="0"/>
            </a:endParaRPr>
          </a:p>
          <a:p>
            <a:r>
              <a:rPr lang="en-GB" sz="1400" i="1" dirty="0">
                <a:latin typeface="+mj-lt"/>
                <a:ea typeface="Calibri" charset="0"/>
                <a:cs typeface="Times New Roman" charset="0"/>
              </a:rPr>
              <a:t>Virgin (2017). Flexible working is smart working. [online] Virgin. Available at: https://</a:t>
            </a:r>
            <a:r>
              <a:rPr lang="en-GB" sz="1400" i="1" dirty="0" err="1">
                <a:latin typeface="+mj-lt"/>
                <a:ea typeface="Calibri" charset="0"/>
                <a:cs typeface="Times New Roman" charset="0"/>
              </a:rPr>
              <a:t>www.virgin.com</a:t>
            </a:r>
            <a:r>
              <a:rPr lang="en-GB" sz="1400" i="1" dirty="0">
                <a:latin typeface="+mj-lt"/>
                <a:ea typeface="Calibri" charset="0"/>
                <a:cs typeface="Times New Roman" charset="0"/>
              </a:rPr>
              <a:t>/</a:t>
            </a:r>
            <a:r>
              <a:rPr lang="en-GB" sz="1400" i="1" dirty="0" err="1">
                <a:latin typeface="+mj-lt"/>
                <a:ea typeface="Calibri" charset="0"/>
                <a:cs typeface="Times New Roman" charset="0"/>
              </a:rPr>
              <a:t>richard-branson</a:t>
            </a:r>
            <a:r>
              <a:rPr lang="en-GB" sz="1400" i="1" dirty="0">
                <a:latin typeface="+mj-lt"/>
                <a:ea typeface="Calibri" charset="0"/>
                <a:cs typeface="Times New Roman" charset="0"/>
              </a:rPr>
              <a:t>/flexible-working-smart-working [Accessed 11 Dec. 2017].</a:t>
            </a:r>
          </a:p>
          <a:p>
            <a:r>
              <a:rPr lang="en-GB" sz="1400" i="1" dirty="0">
                <a:latin typeface="+mj-lt"/>
                <a:ea typeface="Calibri" charset="0"/>
                <a:cs typeface="Times New Roman" charset="0"/>
              </a:rPr>
              <a:t> </a:t>
            </a:r>
          </a:p>
          <a:p>
            <a:pPr marL="285750" marR="0" indent="-285750">
              <a:spcBef>
                <a:spcPts val="0"/>
              </a:spcBef>
              <a:spcAft>
                <a:spcPts val="900"/>
              </a:spcAft>
            </a:pPr>
            <a:r>
              <a:rPr lang="en-GB" sz="1400" i="1" dirty="0">
                <a:solidFill>
                  <a:srgbClr val="000000"/>
                </a:solidFill>
                <a:latin typeface="+mj-lt"/>
                <a:ea typeface="Times New Roman" charset="0"/>
                <a:cs typeface="Times New Roman" charset="0"/>
              </a:rPr>
              <a:t>Virgin Atlantic UK. (2016). Equality &amp; Diversity at Virgin Atlantic | Virgin Atlantic Careers. [online] Available at: https://</a:t>
            </a:r>
            <a:r>
              <a:rPr lang="en-GB" sz="1400" i="1" dirty="0" err="1">
                <a:solidFill>
                  <a:srgbClr val="000000"/>
                </a:solidFill>
                <a:latin typeface="+mj-lt"/>
                <a:ea typeface="Times New Roman" charset="0"/>
                <a:cs typeface="Times New Roman" charset="0"/>
              </a:rPr>
              <a:t>careersuk.virgin-atlantic.com</a:t>
            </a:r>
            <a:r>
              <a:rPr lang="en-GB" sz="1400" i="1" dirty="0">
                <a:solidFill>
                  <a:srgbClr val="000000"/>
                </a:solidFill>
                <a:latin typeface="+mj-lt"/>
                <a:ea typeface="Times New Roman" charset="0"/>
                <a:cs typeface="Times New Roman" charset="0"/>
              </a:rPr>
              <a:t>/life-at-virgin-</a:t>
            </a:r>
            <a:r>
              <a:rPr lang="en-GB" sz="1400" i="1" dirty="0" err="1">
                <a:solidFill>
                  <a:srgbClr val="000000"/>
                </a:solidFill>
                <a:latin typeface="+mj-lt"/>
                <a:ea typeface="Times New Roman" charset="0"/>
                <a:cs typeface="Times New Roman" charset="0"/>
              </a:rPr>
              <a:t>atlantic</a:t>
            </a:r>
            <a:r>
              <a:rPr lang="en-GB" sz="1400" i="1" dirty="0">
                <a:solidFill>
                  <a:srgbClr val="000000"/>
                </a:solidFill>
                <a:latin typeface="+mj-lt"/>
                <a:ea typeface="Times New Roman" charset="0"/>
                <a:cs typeface="Times New Roman" charset="0"/>
              </a:rPr>
              <a:t>/equality-and-diversity [Accessed 12 Dec. 2017].</a:t>
            </a:r>
            <a:endParaRPr lang="en-GB" sz="1400" i="1" dirty="0">
              <a:latin typeface="+mj-lt"/>
              <a:ea typeface="Calibri" charset="0"/>
              <a:cs typeface="Times New Roman" charset="0"/>
            </a:endParaRPr>
          </a:p>
          <a:p>
            <a:r>
              <a:rPr lang="en-GB" sz="1400" i="1" dirty="0">
                <a:latin typeface="+mj-lt"/>
                <a:ea typeface="Calibri" charset="0"/>
                <a:cs typeface="Times New Roman" charset="0"/>
              </a:rPr>
              <a:t>Virgin Atlantic UK. (2017). Equality &amp; Diversity at Virgin Atlantic | Virgin Atlantic Careers. [online] Available at: </a:t>
            </a:r>
            <a:r>
              <a:rPr lang="en-GB" sz="1400" i="1" u="sng" dirty="0">
                <a:solidFill>
                  <a:srgbClr val="CC9900"/>
                </a:solidFill>
                <a:latin typeface="+mj-lt"/>
                <a:ea typeface="Calibri" charset="0"/>
                <a:cs typeface="Times New Roman" charset="0"/>
                <a:hlinkClick r:id="rId3"/>
              </a:rPr>
              <a:t>https://careersuk.virgin-atlantic.com/life-at-virgin-atlantic/equality-and-diversity</a:t>
            </a:r>
            <a:r>
              <a:rPr lang="en-GB" sz="1400" i="1" dirty="0">
                <a:latin typeface="+mj-lt"/>
                <a:ea typeface="Calibri" charset="0"/>
                <a:cs typeface="Times New Roman" charset="0"/>
              </a:rPr>
              <a:t>  [Accessed 8 Dec. 2017].</a:t>
            </a:r>
          </a:p>
          <a:p>
            <a:r>
              <a:rPr lang="en-GB" sz="1400" i="1" dirty="0">
                <a:latin typeface="+mj-lt"/>
                <a:ea typeface="Calibri" charset="0"/>
                <a:cs typeface="Times New Roman" charset="0"/>
              </a:rPr>
              <a:t> </a:t>
            </a:r>
          </a:p>
          <a:p>
            <a:pPr marL="285750" marR="0" indent="-285750">
              <a:spcBef>
                <a:spcPts val="0"/>
              </a:spcBef>
              <a:spcAft>
                <a:spcPts val="900"/>
              </a:spcAft>
            </a:pPr>
            <a:r>
              <a:rPr lang="en-GB" sz="1400" i="1" dirty="0">
                <a:latin typeface="+mj-lt"/>
                <a:ea typeface="Calibri" charset="0"/>
              </a:rPr>
              <a:t>Virgin. (2017). It’s time to change the conversation on diversity. [online] Available at: </a:t>
            </a:r>
            <a:r>
              <a:rPr lang="en-GB" sz="1400" i="1" u="sng" dirty="0">
                <a:solidFill>
                  <a:srgbClr val="CC9900"/>
                </a:solidFill>
                <a:latin typeface="+mj-lt"/>
                <a:ea typeface="Calibri" charset="0"/>
                <a:hlinkClick r:id="rId4"/>
              </a:rPr>
              <a:t>https://www.virgin.com/virgin-unite/leadership-and-advocacy/its-time-change-conversation-diversity</a:t>
            </a:r>
            <a:r>
              <a:rPr lang="en-GB" sz="1400" i="1" dirty="0">
                <a:latin typeface="+mj-lt"/>
                <a:ea typeface="Calibri" charset="0"/>
              </a:rPr>
              <a:t>  [Accessed 12 Dec. 2017].</a:t>
            </a:r>
          </a:p>
          <a:p>
            <a:pPr marL="285750" marR="0" indent="-285750">
              <a:spcBef>
                <a:spcPts val="0"/>
              </a:spcBef>
              <a:spcAft>
                <a:spcPts val="900"/>
              </a:spcAft>
            </a:pPr>
            <a:r>
              <a:rPr lang="en-GB" sz="1400" i="1" dirty="0">
                <a:solidFill>
                  <a:srgbClr val="000000"/>
                </a:solidFill>
                <a:latin typeface="+mj-lt"/>
                <a:ea typeface="Calibri" charset="0"/>
              </a:rPr>
              <a:t>Virgin. (2017). Tearing up the organisational chart. [online] Available at: https://</a:t>
            </a:r>
            <a:r>
              <a:rPr lang="en-GB" sz="1400" i="1" dirty="0" err="1">
                <a:solidFill>
                  <a:srgbClr val="000000"/>
                </a:solidFill>
                <a:latin typeface="+mj-lt"/>
                <a:ea typeface="Calibri" charset="0"/>
              </a:rPr>
              <a:t>www.virgin.com</a:t>
            </a:r>
            <a:r>
              <a:rPr lang="en-GB" sz="1400" i="1" dirty="0">
                <a:solidFill>
                  <a:srgbClr val="000000"/>
                </a:solidFill>
                <a:latin typeface="+mj-lt"/>
                <a:ea typeface="Calibri" charset="0"/>
              </a:rPr>
              <a:t>/virgin-unite/business-innovation/tearing-up-the-organisational-chart [Accessed Dec. 2017].</a:t>
            </a:r>
            <a:endParaRPr lang="en-GB" sz="1400" i="1" dirty="0">
              <a:latin typeface="+mj-lt"/>
              <a:ea typeface="Calibri" charset="0"/>
            </a:endParaRPr>
          </a:p>
          <a:p>
            <a:r>
              <a:rPr lang="en-GB" sz="1400" i="1" dirty="0">
                <a:latin typeface="+mj-lt"/>
                <a:ea typeface="Calibri" charset="0"/>
                <a:cs typeface="Times New Roman" charset="0"/>
              </a:rPr>
              <a:t>Virgin. (2017). Tearing up the organisational chart. [online] Available at: https://</a:t>
            </a:r>
            <a:r>
              <a:rPr lang="en-GB" sz="1400" i="1" dirty="0" err="1">
                <a:latin typeface="+mj-lt"/>
                <a:ea typeface="Calibri" charset="0"/>
                <a:cs typeface="Times New Roman" charset="0"/>
              </a:rPr>
              <a:t>www.virgin.com</a:t>
            </a:r>
            <a:r>
              <a:rPr lang="en-GB" sz="1400" i="1" dirty="0">
                <a:latin typeface="+mj-lt"/>
                <a:ea typeface="Calibri" charset="0"/>
                <a:cs typeface="Times New Roman" charset="0"/>
              </a:rPr>
              <a:t>/virgin-unite/business-innovation/tearing-up-the-organisational-chart [Accessed 8 Dec. 2017].</a:t>
            </a:r>
            <a:endParaRPr lang="en-GB" sz="1400" i="1" dirty="0">
              <a:effectLst/>
              <a:latin typeface="+mj-lt"/>
              <a:ea typeface="Calibri" charset="0"/>
              <a:cs typeface="Times New Roman" charset="0"/>
            </a:endParaRPr>
          </a:p>
        </p:txBody>
      </p:sp>
    </p:spTree>
    <p:extLst>
      <p:ext uri="{BB962C8B-B14F-4D97-AF65-F5344CB8AC3E}">
        <p14:creationId xmlns:p14="http://schemas.microsoft.com/office/powerpoint/2010/main" val="1240839566"/>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6998</TotalTime>
  <Words>2475</Words>
  <Application>Microsoft Macintosh PowerPoint</Application>
  <PresentationFormat>Widescreen</PresentationFormat>
  <Paragraphs>199</Paragraphs>
  <Slides>22</Slides>
  <Notes>22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Calibri</vt:lpstr>
      <vt:lpstr>Century Gothic</vt:lpstr>
      <vt:lpstr>Times New Roman</vt:lpstr>
      <vt:lpstr>Wingdings 3</vt:lpstr>
      <vt:lpstr>Arial</vt:lpstr>
      <vt:lpstr>Wisp</vt:lpstr>
      <vt:lpstr>A Business Case For Making The Workplace More Inclusive, Flexible and Agile</vt:lpstr>
      <vt:lpstr>Introduction</vt:lpstr>
      <vt:lpstr>Inclusive Within The Workplace</vt:lpstr>
      <vt:lpstr>Virgin Corporation</vt:lpstr>
      <vt:lpstr>Inclusion Within Virgin</vt:lpstr>
      <vt:lpstr>Flexible</vt:lpstr>
      <vt:lpstr>Flexibility Within Virgin</vt:lpstr>
      <vt:lpstr>Agility in an organisation</vt:lpstr>
      <vt:lpstr>Agility Within Virgin</vt:lpstr>
      <vt:lpstr>Example used by Virgin</vt:lpstr>
      <vt:lpstr>Recommendations - Inclusive</vt:lpstr>
      <vt:lpstr>Recommendations - Flexibility</vt:lpstr>
      <vt:lpstr>Recommendation - Agile</vt:lpstr>
      <vt:lpstr>Drawbacks - Inclusive</vt:lpstr>
      <vt:lpstr>Drawbacks - Flexibility</vt:lpstr>
      <vt:lpstr>Drawbacks - Agile </vt:lpstr>
      <vt:lpstr>Gibbs Reflective Model (1988)</vt:lpstr>
      <vt:lpstr>Conclusion</vt:lpstr>
      <vt:lpstr>Any Questions? </vt:lpstr>
      <vt:lpstr>References</vt:lpstr>
      <vt:lpstr>References</vt:lpstr>
      <vt:lpstr>References</vt:lpstr>
    </vt:vector>
  </TitlesOfParts>
  <Company/>
  <LinksUpToDate>false</LinksUpToDate>
  <SharedDoc>false</SharedDoc>
  <HyperlinksChanged>false</HyperlinksChanged>
  <AppVersion>15.0032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Business Case For Making The Workplace More Inclusive, Flexible and Agile</dc:title>
  <dc:creator>Darren Agnew (P146521)</dc:creator>
  <cp:lastModifiedBy>leigh thomas</cp:lastModifiedBy>
  <cp:revision>29</cp:revision>
  <cp:lastPrinted>2017-12-13T01:27:37Z</cp:lastPrinted>
  <dcterms:created xsi:type="dcterms:W3CDTF">2017-12-06T13:58:37Z</dcterms:created>
  <dcterms:modified xsi:type="dcterms:W3CDTF">2017-12-13T22:04:48Z</dcterms:modified>
</cp:coreProperties>
</file>