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59" r:id="rId5"/>
    <p:sldId id="275" r:id="rId6"/>
    <p:sldId id="261" r:id="rId7"/>
    <p:sldId id="279" r:id="rId8"/>
    <p:sldId id="262" r:id="rId9"/>
    <p:sldId id="278" r:id="rId10"/>
    <p:sldId id="263" r:id="rId11"/>
    <p:sldId id="264" r:id="rId12"/>
    <p:sldId id="266" r:id="rId13"/>
    <p:sldId id="265" r:id="rId14"/>
    <p:sldId id="267" r:id="rId15"/>
    <p:sldId id="268" r:id="rId16"/>
    <p:sldId id="269" r:id="rId17"/>
    <p:sldId id="270" r:id="rId18"/>
    <p:sldId id="271" r:id="rId19"/>
    <p:sldId id="272" r:id="rId20"/>
    <p:sldId id="280" r:id="rId21"/>
    <p:sldId id="281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84017A-EC4F-47B6-83AB-A8D059C86BA6}" v="12" dt="2024-09-19T13:45:49.2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64" y="1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5F84017A-EC4F-47B6-83AB-A8D059C86BA6}"/>
    <pc:docChg chg="undo custSel addSld delSld modSld">
      <pc:chgData name="Lara Hopkinson" userId="4c46a3d6-da89-4616-bd45-1b70e49404c2" providerId="ADAL" clId="{5F84017A-EC4F-47B6-83AB-A8D059C86BA6}" dt="2024-09-19T13:45:49.296" v="609" actId="1076"/>
      <pc:docMkLst>
        <pc:docMk/>
      </pc:docMkLst>
      <pc:sldChg chg="modSp mod">
        <pc:chgData name="Lara Hopkinson" userId="4c46a3d6-da89-4616-bd45-1b70e49404c2" providerId="ADAL" clId="{5F84017A-EC4F-47B6-83AB-A8D059C86BA6}" dt="2024-09-19T12:54:06.135" v="37" actId="20577"/>
        <pc:sldMkLst>
          <pc:docMk/>
          <pc:sldMk cId="3379682923" sldId="257"/>
        </pc:sldMkLst>
        <pc:spChg chg="mod">
          <ac:chgData name="Lara Hopkinson" userId="4c46a3d6-da89-4616-bd45-1b70e49404c2" providerId="ADAL" clId="{5F84017A-EC4F-47B6-83AB-A8D059C86BA6}" dt="2024-09-19T12:54:06.135" v="37" actId="20577"/>
          <ac:spMkLst>
            <pc:docMk/>
            <pc:sldMk cId="3379682923" sldId="257"/>
            <ac:spMk id="3" creationId="{00000000-0000-0000-0000-000000000000}"/>
          </ac:spMkLst>
        </pc:spChg>
      </pc:sldChg>
      <pc:sldChg chg="del">
        <pc:chgData name="Lara Hopkinson" userId="4c46a3d6-da89-4616-bd45-1b70e49404c2" providerId="ADAL" clId="{5F84017A-EC4F-47B6-83AB-A8D059C86BA6}" dt="2024-09-19T12:58:33.815" v="89" actId="47"/>
        <pc:sldMkLst>
          <pc:docMk/>
          <pc:sldMk cId="4262787733" sldId="258"/>
        </pc:sldMkLst>
      </pc:sldChg>
      <pc:sldChg chg="modSp mod">
        <pc:chgData name="Lara Hopkinson" userId="4c46a3d6-da89-4616-bd45-1b70e49404c2" providerId="ADAL" clId="{5F84017A-EC4F-47B6-83AB-A8D059C86BA6}" dt="2024-09-19T13:01:34.228" v="131" actId="20577"/>
        <pc:sldMkLst>
          <pc:docMk/>
          <pc:sldMk cId="789402885" sldId="259"/>
        </pc:sldMkLst>
        <pc:spChg chg="mod">
          <ac:chgData name="Lara Hopkinson" userId="4c46a3d6-da89-4616-bd45-1b70e49404c2" providerId="ADAL" clId="{5F84017A-EC4F-47B6-83AB-A8D059C86BA6}" dt="2024-09-19T12:58:38.016" v="90" actId="20577"/>
          <ac:spMkLst>
            <pc:docMk/>
            <pc:sldMk cId="789402885" sldId="259"/>
            <ac:spMk id="2" creationId="{00000000-0000-0000-0000-000000000000}"/>
          </ac:spMkLst>
        </pc:spChg>
        <pc:spChg chg="mod">
          <ac:chgData name="Lara Hopkinson" userId="4c46a3d6-da89-4616-bd45-1b70e49404c2" providerId="ADAL" clId="{5F84017A-EC4F-47B6-83AB-A8D059C86BA6}" dt="2024-09-19T13:01:34.228" v="131" actId="20577"/>
          <ac:spMkLst>
            <pc:docMk/>
            <pc:sldMk cId="789402885" sldId="259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5F84017A-EC4F-47B6-83AB-A8D059C86BA6}" dt="2024-09-19T12:58:18.186" v="88" actId="20577"/>
        <pc:sldMkLst>
          <pc:docMk/>
          <pc:sldMk cId="917966687" sldId="260"/>
        </pc:sldMkLst>
        <pc:spChg chg="mod">
          <ac:chgData name="Lara Hopkinson" userId="4c46a3d6-da89-4616-bd45-1b70e49404c2" providerId="ADAL" clId="{5F84017A-EC4F-47B6-83AB-A8D059C86BA6}" dt="2024-09-19T12:56:43.545" v="52" actId="20577"/>
          <ac:spMkLst>
            <pc:docMk/>
            <pc:sldMk cId="917966687" sldId="260"/>
            <ac:spMk id="2" creationId="{00000000-0000-0000-0000-000000000000}"/>
          </ac:spMkLst>
        </pc:spChg>
        <pc:spChg chg="mod">
          <ac:chgData name="Lara Hopkinson" userId="4c46a3d6-da89-4616-bd45-1b70e49404c2" providerId="ADAL" clId="{5F84017A-EC4F-47B6-83AB-A8D059C86BA6}" dt="2024-09-19T12:58:18.186" v="88" actId="20577"/>
          <ac:spMkLst>
            <pc:docMk/>
            <pc:sldMk cId="917966687" sldId="260"/>
            <ac:spMk id="3" creationId="{00000000-0000-0000-0000-000000000000}"/>
          </ac:spMkLst>
        </pc:spChg>
      </pc:sldChg>
      <pc:sldChg chg="modSp">
        <pc:chgData name="Lara Hopkinson" userId="4c46a3d6-da89-4616-bd45-1b70e49404c2" providerId="ADAL" clId="{5F84017A-EC4F-47B6-83AB-A8D059C86BA6}" dt="2024-09-19T13:30:32.895" v="196" actId="20577"/>
        <pc:sldMkLst>
          <pc:docMk/>
          <pc:sldMk cId="325239314" sldId="264"/>
        </pc:sldMkLst>
        <pc:spChg chg="mod">
          <ac:chgData name="Lara Hopkinson" userId="4c46a3d6-da89-4616-bd45-1b70e49404c2" providerId="ADAL" clId="{5F84017A-EC4F-47B6-83AB-A8D059C86BA6}" dt="2024-09-19T13:30:32.895" v="196" actId="20577"/>
          <ac:spMkLst>
            <pc:docMk/>
            <pc:sldMk cId="325239314" sldId="264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5F84017A-EC4F-47B6-83AB-A8D059C86BA6}" dt="2024-09-19T13:31:31.010" v="220" actId="20577"/>
        <pc:sldMkLst>
          <pc:docMk/>
          <pc:sldMk cId="2587345050" sldId="266"/>
        </pc:sldMkLst>
        <pc:spChg chg="mod">
          <ac:chgData name="Lara Hopkinson" userId="4c46a3d6-da89-4616-bd45-1b70e49404c2" providerId="ADAL" clId="{5F84017A-EC4F-47B6-83AB-A8D059C86BA6}" dt="2024-09-19T13:31:31.010" v="220" actId="20577"/>
          <ac:spMkLst>
            <pc:docMk/>
            <pc:sldMk cId="2587345050" sldId="266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5F84017A-EC4F-47B6-83AB-A8D059C86BA6}" dt="2024-09-19T13:33:07.531" v="229" actId="20577"/>
        <pc:sldMkLst>
          <pc:docMk/>
          <pc:sldMk cId="2358375618" sldId="272"/>
        </pc:sldMkLst>
        <pc:graphicFrameChg chg="modGraphic">
          <ac:chgData name="Lara Hopkinson" userId="4c46a3d6-da89-4616-bd45-1b70e49404c2" providerId="ADAL" clId="{5F84017A-EC4F-47B6-83AB-A8D059C86BA6}" dt="2024-09-19T13:33:07.531" v="229" actId="20577"/>
          <ac:graphicFrameMkLst>
            <pc:docMk/>
            <pc:sldMk cId="2358375618" sldId="272"/>
            <ac:graphicFrameMk id="4" creationId="{00000000-0000-0000-0000-000000000000}"/>
          </ac:graphicFrameMkLst>
        </pc:graphicFrameChg>
      </pc:sldChg>
      <pc:sldChg chg="del">
        <pc:chgData name="Lara Hopkinson" userId="4c46a3d6-da89-4616-bd45-1b70e49404c2" providerId="ADAL" clId="{5F84017A-EC4F-47B6-83AB-A8D059C86BA6}" dt="2024-09-19T12:58:33.815" v="89" actId="47"/>
        <pc:sldMkLst>
          <pc:docMk/>
          <pc:sldMk cId="1330515289" sldId="274"/>
        </pc:sldMkLst>
      </pc:sldChg>
      <pc:sldChg chg="del">
        <pc:chgData name="Lara Hopkinson" userId="4c46a3d6-da89-4616-bd45-1b70e49404c2" providerId="ADAL" clId="{5F84017A-EC4F-47B6-83AB-A8D059C86BA6}" dt="2024-09-19T12:58:33.815" v="89" actId="47"/>
        <pc:sldMkLst>
          <pc:docMk/>
          <pc:sldMk cId="3282091279" sldId="277"/>
        </pc:sldMkLst>
      </pc:sldChg>
      <pc:sldChg chg="addSp delSp modSp new mod">
        <pc:chgData name="Lara Hopkinson" userId="4c46a3d6-da89-4616-bd45-1b70e49404c2" providerId="ADAL" clId="{5F84017A-EC4F-47B6-83AB-A8D059C86BA6}" dt="2024-09-19T13:06:22.930" v="195" actId="1037"/>
        <pc:sldMkLst>
          <pc:docMk/>
          <pc:sldMk cId="3353767160" sldId="279"/>
        </pc:sldMkLst>
        <pc:spChg chg="mod">
          <ac:chgData name="Lara Hopkinson" userId="4c46a3d6-da89-4616-bd45-1b70e49404c2" providerId="ADAL" clId="{5F84017A-EC4F-47B6-83AB-A8D059C86BA6}" dt="2024-09-19T13:05:29.399" v="148" actId="20577"/>
          <ac:spMkLst>
            <pc:docMk/>
            <pc:sldMk cId="3353767160" sldId="279"/>
            <ac:spMk id="2" creationId="{7DC76164-975B-8C6D-E9F8-5295791A665A}"/>
          </ac:spMkLst>
        </pc:spChg>
        <pc:spChg chg="del">
          <ac:chgData name="Lara Hopkinson" userId="4c46a3d6-da89-4616-bd45-1b70e49404c2" providerId="ADAL" clId="{5F84017A-EC4F-47B6-83AB-A8D059C86BA6}" dt="2024-09-19T13:05:16.197" v="133"/>
          <ac:spMkLst>
            <pc:docMk/>
            <pc:sldMk cId="3353767160" sldId="279"/>
            <ac:spMk id="3" creationId="{F723114F-1220-CC24-DA18-1E24B8217768}"/>
          </ac:spMkLst>
        </pc:spChg>
        <pc:graphicFrameChg chg="add mod modGraphic">
          <ac:chgData name="Lara Hopkinson" userId="4c46a3d6-da89-4616-bd45-1b70e49404c2" providerId="ADAL" clId="{5F84017A-EC4F-47B6-83AB-A8D059C86BA6}" dt="2024-09-19T13:06:22.930" v="195" actId="1037"/>
          <ac:graphicFrameMkLst>
            <pc:docMk/>
            <pc:sldMk cId="3353767160" sldId="279"/>
            <ac:graphicFrameMk id="4" creationId="{88B5F732-45B0-20CE-5AB0-87341BB7DA4E}"/>
          </ac:graphicFrameMkLst>
        </pc:graphicFrameChg>
      </pc:sldChg>
      <pc:sldChg chg="modSp new mod">
        <pc:chgData name="Lara Hopkinson" userId="4c46a3d6-da89-4616-bd45-1b70e49404c2" providerId="ADAL" clId="{5F84017A-EC4F-47B6-83AB-A8D059C86BA6}" dt="2024-09-19T13:42:05.003" v="576" actId="20577"/>
        <pc:sldMkLst>
          <pc:docMk/>
          <pc:sldMk cId="917999140" sldId="280"/>
        </pc:sldMkLst>
        <pc:spChg chg="mod">
          <ac:chgData name="Lara Hopkinson" userId="4c46a3d6-da89-4616-bd45-1b70e49404c2" providerId="ADAL" clId="{5F84017A-EC4F-47B6-83AB-A8D059C86BA6}" dt="2024-09-19T13:33:51.231" v="241" actId="20577"/>
          <ac:spMkLst>
            <pc:docMk/>
            <pc:sldMk cId="917999140" sldId="280"/>
            <ac:spMk id="2" creationId="{AA6BE576-9BC9-575A-EAC9-02676B1507B3}"/>
          </ac:spMkLst>
        </pc:spChg>
        <pc:spChg chg="mod">
          <ac:chgData name="Lara Hopkinson" userId="4c46a3d6-da89-4616-bd45-1b70e49404c2" providerId="ADAL" clId="{5F84017A-EC4F-47B6-83AB-A8D059C86BA6}" dt="2024-09-19T13:42:05.003" v="576" actId="20577"/>
          <ac:spMkLst>
            <pc:docMk/>
            <pc:sldMk cId="917999140" sldId="280"/>
            <ac:spMk id="3" creationId="{D8F4479A-A49E-37C9-5E71-E68597777B45}"/>
          </ac:spMkLst>
        </pc:spChg>
      </pc:sldChg>
      <pc:sldChg chg="addSp modSp new mod">
        <pc:chgData name="Lara Hopkinson" userId="4c46a3d6-da89-4616-bd45-1b70e49404c2" providerId="ADAL" clId="{5F84017A-EC4F-47B6-83AB-A8D059C86BA6}" dt="2024-09-19T13:45:49.296" v="609" actId="1076"/>
        <pc:sldMkLst>
          <pc:docMk/>
          <pc:sldMk cId="214998012" sldId="281"/>
        </pc:sldMkLst>
        <pc:spChg chg="mod">
          <ac:chgData name="Lara Hopkinson" userId="4c46a3d6-da89-4616-bd45-1b70e49404c2" providerId="ADAL" clId="{5F84017A-EC4F-47B6-83AB-A8D059C86BA6}" dt="2024-09-19T13:43:34.527" v="603" actId="20577"/>
          <ac:spMkLst>
            <pc:docMk/>
            <pc:sldMk cId="214998012" sldId="281"/>
            <ac:spMk id="2" creationId="{251F2B5A-D19C-2B9C-59AC-8153F9C36120}"/>
          </ac:spMkLst>
        </pc:spChg>
        <pc:picChg chg="add mod">
          <ac:chgData name="Lara Hopkinson" userId="4c46a3d6-da89-4616-bd45-1b70e49404c2" providerId="ADAL" clId="{5F84017A-EC4F-47B6-83AB-A8D059C86BA6}" dt="2024-09-19T13:45:49.296" v="609" actId="1076"/>
          <ac:picMkLst>
            <pc:docMk/>
            <pc:sldMk cId="214998012" sldId="281"/>
            <ac:picMk id="2050" creationId="{54F9D545-5164-77E3-DC46-51EC528826C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19/09/2024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share/fun-law-quiz/e8e73e6c-10da-4116-bab5-502af93ebfeb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5209" y="2404534"/>
            <a:ext cx="6977848" cy="1646302"/>
          </a:xfrm>
        </p:spPr>
        <p:txBody>
          <a:bodyPr/>
          <a:lstStyle/>
          <a:p>
            <a:r>
              <a:rPr lang="en-GB" dirty="0"/>
              <a:t>ACBA4024:</a:t>
            </a:r>
            <a:br>
              <a:rPr lang="en-GB" dirty="0"/>
            </a:br>
            <a:r>
              <a:rPr lang="en-GB" dirty="0"/>
              <a:t>Law for the Built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  <a:p>
            <a:r>
              <a:rPr lang="en-GB" dirty="0"/>
              <a:t>Architecture, Built and Natural Environment</a:t>
            </a:r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Administration of the law</a:t>
            </a:r>
          </a:p>
          <a:p>
            <a:r>
              <a:rPr lang="en-GB" dirty="0"/>
              <a:t>Introduction to English law</a:t>
            </a:r>
          </a:p>
          <a:p>
            <a:r>
              <a:rPr lang="en-GB" dirty="0"/>
              <a:t>Methods for dispute resolution</a:t>
            </a:r>
          </a:p>
          <a:p>
            <a:r>
              <a:rPr lang="en-GB" dirty="0"/>
              <a:t>Tort law</a:t>
            </a:r>
          </a:p>
          <a:p>
            <a:r>
              <a:rPr lang="en-GB" dirty="0"/>
              <a:t>Land law</a:t>
            </a:r>
          </a:p>
          <a:p>
            <a:r>
              <a:rPr lang="en-GB" dirty="0"/>
              <a:t>Environmental law</a:t>
            </a:r>
          </a:p>
          <a:p>
            <a:r>
              <a:rPr lang="en-GB" dirty="0"/>
              <a:t>Consumer law</a:t>
            </a:r>
          </a:p>
        </p:txBody>
      </p:sp>
    </p:spTree>
    <p:extLst>
      <p:ext uri="{BB962C8B-B14F-4D97-AF65-F5344CB8AC3E}">
        <p14:creationId xmlns:p14="http://schemas.microsoft.com/office/powerpoint/2010/main" val="3379682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 and Learning outcomes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fontAlgn="base" hangingPunct="0"/>
            <a:r>
              <a:rPr lang="en-GB" dirty="0"/>
              <a:t>AIM:</a:t>
            </a:r>
          </a:p>
          <a:p>
            <a:pPr lvl="0" fontAlgn="base" hangingPunct="0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 provide learners with the introduction to all relevant areas of law for the built environment</a:t>
            </a:r>
            <a:endParaRPr lang="en-GB" dirty="0"/>
          </a:p>
          <a:p>
            <a:pPr lvl="0" fontAlgn="base" hangingPunct="0"/>
            <a:endParaRPr lang="en-GB" dirty="0"/>
          </a:p>
          <a:p>
            <a:pPr lvl="0" fontAlgn="base" hangingPunct="0"/>
            <a:r>
              <a:rPr lang="en-GB" dirty="0"/>
              <a:t>LEARNING OUTCOMES:</a:t>
            </a:r>
          </a:p>
          <a:p>
            <a:pPr lvl="0" fontAlgn="base" hangingPunct="0"/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understand and apply relevant legislative and compliance frameworks associated with the construction industry;</a:t>
            </a:r>
          </a:p>
          <a:p>
            <a:pPr lvl="0" fontAlgn="base" hangingPunct="0"/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apply this knowledge to a basic scenario.</a:t>
            </a:r>
            <a:endParaRPr lang="en-GB" dirty="0"/>
          </a:p>
          <a:p>
            <a:pPr algn="just" rtl="0" fontAlgn="base"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component: Practical (presentation)</a:t>
            </a:r>
          </a:p>
          <a:p>
            <a:pPr lvl="1"/>
            <a:r>
              <a:rPr lang="en-GB" dirty="0"/>
              <a:t>100% of overall mark</a:t>
            </a:r>
          </a:p>
          <a:p>
            <a:pPr lvl="1"/>
            <a:r>
              <a:rPr lang="en-GB" dirty="0"/>
              <a:t>Presentations in a group (5 mins per person)</a:t>
            </a:r>
          </a:p>
          <a:p>
            <a:pPr lvl="1"/>
            <a:r>
              <a:rPr lang="en-GB" dirty="0"/>
              <a:t>Group presentation (each individual to perform) </a:t>
            </a:r>
          </a:p>
          <a:p>
            <a:pPr lvl="1"/>
            <a:r>
              <a:rPr lang="en-GB" dirty="0"/>
              <a:t>Scenario based</a:t>
            </a:r>
          </a:p>
          <a:p>
            <a:pPr lvl="1"/>
            <a:r>
              <a:rPr lang="en-GB" dirty="0"/>
              <a:t>Assessment tutorials 09 January 2024 (tbc)</a:t>
            </a:r>
          </a:p>
          <a:p>
            <a:pPr lvl="1"/>
            <a:r>
              <a:rPr lang="en-GB" dirty="0"/>
              <a:t>Assessments due 23 January 2025</a:t>
            </a:r>
          </a:p>
          <a:p>
            <a:pPr lvl="1"/>
            <a:r>
              <a:rPr lang="en-GB" dirty="0"/>
              <a:t>Schedule will be provided closer to the 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presentation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Everybody in the group must participate</a:t>
            </a:r>
          </a:p>
          <a:p>
            <a:pPr>
              <a:lnSpc>
                <a:spcPct val="150000"/>
              </a:lnSpc>
            </a:pPr>
            <a:r>
              <a:rPr lang="en-GB" dirty="0"/>
              <a:t>Audio recordings will be taken</a:t>
            </a:r>
          </a:p>
          <a:p>
            <a:pPr>
              <a:lnSpc>
                <a:spcPct val="150000"/>
              </a:lnSpc>
            </a:pPr>
            <a:r>
              <a:rPr lang="en-GB" dirty="0"/>
              <a:t>Physical presentation is required on the day</a:t>
            </a:r>
          </a:p>
          <a:p>
            <a:pPr>
              <a:lnSpc>
                <a:spcPct val="150000"/>
              </a:lnSpc>
            </a:pPr>
            <a:r>
              <a:rPr lang="en-GB" dirty="0"/>
              <a:t>Ensure use of case law (where required)</a:t>
            </a:r>
          </a:p>
          <a:p>
            <a:pPr>
              <a:lnSpc>
                <a:spcPct val="150000"/>
              </a:lnSpc>
            </a:pPr>
            <a:r>
              <a:rPr lang="en-GB" dirty="0"/>
              <a:t>Be clear and work as a group!</a:t>
            </a:r>
          </a:p>
        </p:txBody>
      </p:sp>
    </p:spTree>
    <p:extLst>
      <p:ext uri="{BB962C8B-B14F-4D97-AF65-F5344CB8AC3E}">
        <p14:creationId xmlns:p14="http://schemas.microsoft.com/office/powerpoint/2010/main" val="1578372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Uff</a:t>
            </a:r>
            <a:r>
              <a:rPr lang="en-GB" dirty="0"/>
              <a:t>, J. (2013) </a:t>
            </a:r>
            <a:r>
              <a:rPr lang="en-GB" i="1" dirty="0"/>
              <a:t>Construction Law.</a:t>
            </a:r>
            <a:r>
              <a:rPr lang="en-GB" dirty="0"/>
              <a:t> 11</a:t>
            </a:r>
            <a:r>
              <a:rPr lang="en-GB" baseline="30000" dirty="0"/>
              <a:t>th</a:t>
            </a:r>
            <a:r>
              <a:rPr lang="en-GB" dirty="0"/>
              <a:t> Ed. London: Sweet &amp; Maxwell</a:t>
            </a:r>
          </a:p>
          <a:p>
            <a:r>
              <a:rPr lang="en-GB" dirty="0"/>
              <a:t>Clough, R.H., Sears, G.A., Sears, K.S., </a:t>
            </a:r>
            <a:r>
              <a:rPr lang="en-GB" dirty="0" err="1"/>
              <a:t>Segner</a:t>
            </a:r>
            <a:r>
              <a:rPr lang="en-GB" dirty="0"/>
              <a:t>, R.O. and Rounds, J.L. (2015) </a:t>
            </a:r>
            <a:r>
              <a:rPr lang="en-GB" i="1" dirty="0"/>
              <a:t>Construction Contracting: A practical guide to company management.</a:t>
            </a:r>
            <a:r>
              <a:rPr lang="en-GB" dirty="0"/>
              <a:t> 8</a:t>
            </a:r>
            <a:r>
              <a:rPr lang="en-GB" baseline="30000" dirty="0"/>
              <a:t>th</a:t>
            </a:r>
            <a:r>
              <a:rPr lang="en-GB" dirty="0"/>
              <a:t> Ed. Hoboken: John Wiley &amp; Sons</a:t>
            </a:r>
          </a:p>
          <a:p>
            <a:r>
              <a:rPr lang="en-GB" dirty="0"/>
              <a:t>Horsey, K. and Rackley, E. (2013) </a:t>
            </a:r>
            <a:r>
              <a:rPr lang="en-GB" i="1" dirty="0"/>
              <a:t>Tort Law. </a:t>
            </a:r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Ed.  Oxford: Oxford University Press </a:t>
            </a:r>
          </a:p>
          <a:p>
            <a:r>
              <a:rPr lang="en-GB" dirty="0"/>
              <a:t>Construction law journal</a:t>
            </a:r>
          </a:p>
          <a:p>
            <a:r>
              <a:rPr lang="en-GB" dirty="0"/>
              <a:t>Building Regulations and Planning law information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183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76164-975B-8C6D-E9F8-5295791A6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8B5F732-45B0-20CE-5AB0-87341BB7DA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7024622"/>
              </p:ext>
            </p:extLst>
          </p:nvPr>
        </p:nvGraphicFramePr>
        <p:xfrm>
          <a:off x="1240830" y="1723757"/>
          <a:ext cx="5722208" cy="4773649"/>
        </p:xfrm>
        <a:graphic>
          <a:graphicData uri="http://schemas.openxmlformats.org/drawingml/2006/table">
            <a:tbl>
              <a:tblPr/>
              <a:tblGrid>
                <a:gridCol w="1112651">
                  <a:extLst>
                    <a:ext uri="{9D8B030D-6E8A-4147-A177-3AD203B41FA5}">
                      <a16:colId xmlns:a16="http://schemas.microsoft.com/office/drawing/2014/main" val="4189987825"/>
                    </a:ext>
                  </a:extLst>
                </a:gridCol>
                <a:gridCol w="3705527">
                  <a:extLst>
                    <a:ext uri="{9D8B030D-6E8A-4147-A177-3AD203B41FA5}">
                      <a16:colId xmlns:a16="http://schemas.microsoft.com/office/drawing/2014/main" val="2887407399"/>
                    </a:ext>
                  </a:extLst>
                </a:gridCol>
                <a:gridCol w="904030">
                  <a:extLst>
                    <a:ext uri="{9D8B030D-6E8A-4147-A177-3AD203B41FA5}">
                      <a16:colId xmlns:a16="http://schemas.microsoft.com/office/drawing/2014/main" val="2142608276"/>
                    </a:ext>
                  </a:extLst>
                </a:gridCol>
              </a:tblGrid>
              <a:tr h="341621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800" b="1" i="0" dirty="0">
                          <a:effectLst/>
                          <a:latin typeface="Arial" panose="020B0604020202020204" pitchFamily="34" charset="0"/>
                        </a:rPr>
                        <a:t>Module Code</a:t>
                      </a:r>
                      <a:r>
                        <a:rPr lang="en-US" sz="8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1300" b="0" i="0" dirty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rtl="0" fontAlgn="base"/>
                      <a:r>
                        <a:rPr lang="en-US" sz="800" b="1" i="0" dirty="0">
                          <a:effectLst/>
                          <a:latin typeface="Arial" panose="020B0604020202020204" pitchFamily="34" charset="0"/>
                        </a:rPr>
                        <a:t>ACBA4024</a:t>
                      </a:r>
                      <a:r>
                        <a:rPr lang="en-US" sz="8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1300" b="0" i="0" dirty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3371937"/>
                  </a:ext>
                </a:extLst>
              </a:tr>
              <a:tr h="341621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800" b="1" i="0">
                          <a:effectLst/>
                          <a:latin typeface="Arial" panose="020B0604020202020204" pitchFamily="34" charset="0"/>
                        </a:rPr>
                        <a:t>Module Title</a:t>
                      </a:r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rtl="0" fontAlgn="base"/>
                      <a:r>
                        <a:rPr lang="en-GB" sz="800" b="1" i="0" dirty="0">
                          <a:effectLst/>
                          <a:latin typeface="Arial" panose="020B0604020202020204" pitchFamily="34" charset="0"/>
                        </a:rPr>
                        <a:t>Law for the Built Environment</a:t>
                      </a:r>
                      <a:r>
                        <a:rPr lang="en-GB" sz="8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300" b="0" i="0" dirty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2483555"/>
                  </a:ext>
                </a:extLst>
              </a:tr>
              <a:tr h="47646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800" b="1" i="0">
                          <a:effectLst/>
                          <a:latin typeface="Arial" panose="020B0604020202020204" pitchFamily="34" charset="0"/>
                        </a:rPr>
                        <a:t>Classification</a:t>
                      </a:r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800" b="1" i="0" dirty="0">
                          <a:effectLst/>
                          <a:latin typeface="Arial" panose="020B0604020202020204" pitchFamily="34" charset="0"/>
                        </a:rPr>
                        <a:t>Reading List entry</a:t>
                      </a:r>
                      <a:r>
                        <a:rPr lang="en-US" sz="8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1300" b="0" i="0" dirty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800" b="1" i="0" dirty="0">
                          <a:effectLst/>
                          <a:latin typeface="Arial" panose="020B0604020202020204" pitchFamily="34" charset="0"/>
                        </a:rPr>
                        <a:t>Electronic*</a:t>
                      </a:r>
                      <a:r>
                        <a:rPr lang="en-US" sz="8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US" sz="1300" b="0" i="0" dirty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70276969"/>
                  </a:ext>
                </a:extLst>
              </a:tr>
              <a:tr h="611299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Essential </a:t>
                      </a:r>
                      <a:endParaRPr lang="en-US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800" b="0" i="0" dirty="0" err="1">
                          <a:effectLst/>
                          <a:latin typeface="Arial" panose="020B0604020202020204" pitchFamily="34" charset="0"/>
                        </a:rPr>
                        <a:t>Uff</a:t>
                      </a:r>
                      <a:r>
                        <a:rPr lang="en-GB" sz="800" b="0" i="0" dirty="0">
                          <a:effectLst/>
                          <a:latin typeface="Arial" panose="020B0604020202020204" pitchFamily="34" charset="0"/>
                        </a:rPr>
                        <a:t>, J. (2021) </a:t>
                      </a:r>
                      <a:r>
                        <a:rPr lang="en-GB" sz="800" b="0" i="1" dirty="0">
                          <a:effectLst/>
                          <a:latin typeface="Arial" panose="020B0604020202020204" pitchFamily="34" charset="0"/>
                        </a:rPr>
                        <a:t>Construction Law: Law and practice relating to the construction industry.</a:t>
                      </a:r>
                      <a:r>
                        <a:rPr lang="en-GB" sz="800" b="0" i="0" dirty="0">
                          <a:effectLst/>
                          <a:latin typeface="Arial" panose="020B0604020202020204" pitchFamily="34" charset="0"/>
                        </a:rPr>
                        <a:t> 13</a:t>
                      </a:r>
                      <a:r>
                        <a:rPr lang="en-GB" sz="600" b="0" i="0" baseline="30000" dirty="0">
                          <a:effectLst/>
                          <a:latin typeface="Arial" panose="020B0604020202020204" pitchFamily="34" charset="0"/>
                        </a:rPr>
                        <a:t>th</a:t>
                      </a:r>
                      <a:r>
                        <a:rPr lang="en-GB" sz="800" b="0" i="0" dirty="0">
                          <a:effectLst/>
                          <a:latin typeface="Arial" panose="020B0604020202020204" pitchFamily="34" charset="0"/>
                        </a:rPr>
                        <a:t> Ed. London: Sweet &amp; Maxwell. </a:t>
                      </a:r>
                      <a:endParaRPr lang="en-GB" sz="1300" b="0" i="0" dirty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​​</a:t>
                      </a:r>
                      <a:r>
                        <a:rPr lang="en-US" sz="800" b="0" i="0">
                          <a:effectLst/>
                          <a:latin typeface="Segoe UI Symbol" panose="020B0502040204020203" pitchFamily="34" charset="0"/>
                        </a:rPr>
                        <a:t>☐</a:t>
                      </a:r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​ </a:t>
                      </a:r>
                      <a:endParaRPr lang="en-US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0197431"/>
                  </a:ext>
                </a:extLst>
              </a:tr>
              <a:tr h="47646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Essential </a:t>
                      </a:r>
                      <a:endParaRPr lang="en-US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800" b="0" i="0" dirty="0">
                          <a:effectLst/>
                          <a:latin typeface="Arial" panose="020B0604020202020204" pitchFamily="34" charset="0"/>
                        </a:rPr>
                        <a:t>JCT (2016) </a:t>
                      </a:r>
                      <a:r>
                        <a:rPr lang="en-GB" sz="800" b="0" i="1" dirty="0">
                          <a:effectLst/>
                          <a:latin typeface="Arial" panose="020B0604020202020204" pitchFamily="34" charset="0"/>
                        </a:rPr>
                        <a:t>Construction Industry Model Arbitration Rules</a:t>
                      </a:r>
                      <a:r>
                        <a:rPr lang="en-GB" sz="800" b="0" i="0" dirty="0">
                          <a:effectLst/>
                          <a:latin typeface="Arial" panose="020B0604020202020204" pitchFamily="34" charset="0"/>
                        </a:rPr>
                        <a:t>. London: Sweet &amp; Maxwell. </a:t>
                      </a:r>
                      <a:endParaRPr lang="en-GB" sz="1300" b="0" i="0" dirty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​​</a:t>
                      </a:r>
                      <a:r>
                        <a:rPr lang="en-US" sz="800" b="0" i="0">
                          <a:effectLst/>
                          <a:latin typeface="Segoe UI Symbol" panose="020B0502040204020203" pitchFamily="34" charset="0"/>
                        </a:rPr>
                        <a:t>☒</a:t>
                      </a:r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​ </a:t>
                      </a:r>
                      <a:endParaRPr lang="en-US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03510539"/>
                  </a:ext>
                </a:extLst>
              </a:tr>
              <a:tr h="47646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Essential </a:t>
                      </a:r>
                      <a:endParaRPr lang="en-US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800" b="0" i="0" dirty="0">
                          <a:effectLst/>
                          <a:latin typeface="Arial" panose="020B0604020202020204" pitchFamily="34" charset="0"/>
                        </a:rPr>
                        <a:t>Horsey, K. and Rackley, E. (2023) </a:t>
                      </a:r>
                      <a:r>
                        <a:rPr lang="en-GB" sz="800" b="0" i="1" dirty="0">
                          <a:effectLst/>
                          <a:latin typeface="Arial" panose="020B0604020202020204" pitchFamily="34" charset="0"/>
                        </a:rPr>
                        <a:t>Tort Law.8</a:t>
                      </a:r>
                      <a:r>
                        <a:rPr lang="en-GB" sz="600" b="0" i="0" baseline="30000" dirty="0">
                          <a:effectLst/>
                          <a:latin typeface="Arial" panose="020B0604020202020204" pitchFamily="34" charset="0"/>
                        </a:rPr>
                        <a:t>th</a:t>
                      </a:r>
                      <a:r>
                        <a:rPr lang="en-GB" sz="800" b="0" i="0" dirty="0">
                          <a:effectLst/>
                          <a:latin typeface="Arial" panose="020B0604020202020204" pitchFamily="34" charset="0"/>
                        </a:rPr>
                        <a:t> Ed.  Oxford: Oxford University Press . </a:t>
                      </a:r>
                      <a:endParaRPr lang="en-GB" sz="1300" b="0" i="0" dirty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​​</a:t>
                      </a:r>
                      <a:r>
                        <a:rPr lang="en-US" sz="800" b="0" i="0">
                          <a:effectLst/>
                          <a:latin typeface="Segoe UI Symbol" panose="020B0502040204020203" pitchFamily="34" charset="0"/>
                        </a:rPr>
                        <a:t>☐</a:t>
                      </a:r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​ </a:t>
                      </a:r>
                      <a:endParaRPr lang="en-US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22301697"/>
                  </a:ext>
                </a:extLst>
              </a:tr>
              <a:tr h="47646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Essential </a:t>
                      </a:r>
                      <a:endParaRPr lang="en-US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800" b="0" i="0">
                          <a:effectLst/>
                          <a:latin typeface="Arial" panose="020B0604020202020204" pitchFamily="34" charset="0"/>
                        </a:rPr>
                        <a:t>Cooke, E (2020) </a:t>
                      </a:r>
                      <a:r>
                        <a:rPr lang="en-GB" sz="800" b="0" i="1">
                          <a:effectLst/>
                          <a:latin typeface="Arial" panose="020B0604020202020204" pitchFamily="34" charset="0"/>
                        </a:rPr>
                        <a:t>Land Law</a:t>
                      </a:r>
                      <a:r>
                        <a:rPr lang="en-GB" sz="800" b="0" i="0">
                          <a:effectLst/>
                          <a:latin typeface="Arial" panose="020B0604020202020204" pitchFamily="34" charset="0"/>
                        </a:rPr>
                        <a:t>. 3</a:t>
                      </a:r>
                      <a:r>
                        <a:rPr lang="en-GB" sz="600" b="0" i="0" baseline="30000">
                          <a:effectLst/>
                          <a:latin typeface="Arial" panose="020B0604020202020204" pitchFamily="34" charset="0"/>
                        </a:rPr>
                        <a:t>rd</a:t>
                      </a:r>
                      <a:r>
                        <a:rPr lang="en-GB" sz="800" b="0" i="0">
                          <a:effectLst/>
                          <a:latin typeface="Arial" panose="020B0604020202020204" pitchFamily="34" charset="0"/>
                        </a:rPr>
                        <a:t> Ed. Oxford: Oxford University Press. </a:t>
                      </a:r>
                      <a:endParaRPr lang="en-GB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800" b="0" i="0" dirty="0">
                          <a:effectLst/>
                          <a:latin typeface="Arial" panose="020B0604020202020204" pitchFamily="34" charset="0"/>
                        </a:rPr>
                        <a:t>​​</a:t>
                      </a:r>
                      <a:r>
                        <a:rPr lang="en-US" sz="800" b="0" i="0" dirty="0">
                          <a:effectLst/>
                          <a:latin typeface="Segoe UI Symbol" panose="020B0502040204020203" pitchFamily="34" charset="0"/>
                        </a:rPr>
                        <a:t>☒</a:t>
                      </a:r>
                      <a:r>
                        <a:rPr lang="en-US" sz="800" b="0" i="0" dirty="0">
                          <a:effectLst/>
                          <a:latin typeface="Arial" panose="020B0604020202020204" pitchFamily="34" charset="0"/>
                        </a:rPr>
                        <a:t>​ </a:t>
                      </a:r>
                      <a:endParaRPr lang="en-US" sz="1300" b="0" i="0" dirty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25197109"/>
                  </a:ext>
                </a:extLst>
              </a:tr>
              <a:tr h="341621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Further </a:t>
                      </a:r>
                      <a:endParaRPr lang="en-US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800" b="0" i="0">
                          <a:effectLst/>
                          <a:latin typeface="Arial" panose="020B0604020202020204" pitchFamily="34" charset="0"/>
                        </a:rPr>
                        <a:t>Case law relating to differing law topics. </a:t>
                      </a:r>
                      <a:endParaRPr lang="en-GB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800" b="0" i="0" dirty="0">
                          <a:effectLst/>
                          <a:latin typeface="Arial" panose="020B0604020202020204" pitchFamily="34" charset="0"/>
                        </a:rPr>
                        <a:t>​​</a:t>
                      </a:r>
                      <a:r>
                        <a:rPr lang="en-US" sz="800" b="0" i="0" dirty="0">
                          <a:effectLst/>
                          <a:latin typeface="Segoe UI Symbol" panose="020B0502040204020203" pitchFamily="34" charset="0"/>
                        </a:rPr>
                        <a:t>☒</a:t>
                      </a:r>
                      <a:r>
                        <a:rPr lang="en-US" sz="800" b="0" i="0" dirty="0">
                          <a:effectLst/>
                          <a:latin typeface="Arial" panose="020B0604020202020204" pitchFamily="34" charset="0"/>
                        </a:rPr>
                        <a:t>​ </a:t>
                      </a:r>
                      <a:endParaRPr lang="en-US" sz="1300" b="0" i="0" dirty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119245"/>
                  </a:ext>
                </a:extLst>
              </a:tr>
              <a:tr h="206784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Further </a:t>
                      </a:r>
                      <a:endParaRPr lang="en-US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Construction law journal. </a:t>
                      </a:r>
                      <a:endParaRPr lang="en-US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​​</a:t>
                      </a:r>
                      <a:r>
                        <a:rPr lang="en-US" sz="800" b="0" i="0">
                          <a:effectLst/>
                          <a:latin typeface="Segoe UI Symbol" panose="020B0502040204020203" pitchFamily="34" charset="0"/>
                        </a:rPr>
                        <a:t>☒</a:t>
                      </a:r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​ </a:t>
                      </a:r>
                      <a:endParaRPr lang="en-US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3038107"/>
                  </a:ext>
                </a:extLst>
              </a:tr>
              <a:tr h="341621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Further </a:t>
                      </a:r>
                      <a:endParaRPr lang="en-US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800" b="0" i="0">
                          <a:effectLst/>
                          <a:latin typeface="Arial" panose="020B0604020202020204" pitchFamily="34" charset="0"/>
                        </a:rPr>
                        <a:t>The journal of Environmental Law. </a:t>
                      </a:r>
                      <a:endParaRPr lang="en-GB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800" b="0" i="0" dirty="0">
                          <a:effectLst/>
                          <a:latin typeface="Arial" panose="020B0604020202020204" pitchFamily="34" charset="0"/>
                        </a:rPr>
                        <a:t>​​</a:t>
                      </a:r>
                      <a:r>
                        <a:rPr lang="en-US" sz="800" b="0" i="0" dirty="0">
                          <a:effectLst/>
                          <a:latin typeface="Segoe UI Symbol" panose="020B0502040204020203" pitchFamily="34" charset="0"/>
                        </a:rPr>
                        <a:t>☒</a:t>
                      </a:r>
                      <a:r>
                        <a:rPr lang="en-US" sz="800" b="0" i="0" dirty="0">
                          <a:effectLst/>
                          <a:latin typeface="Arial" panose="020B0604020202020204" pitchFamily="34" charset="0"/>
                        </a:rPr>
                        <a:t>​ </a:t>
                      </a:r>
                      <a:endParaRPr lang="en-US" sz="1300" b="0" i="0" dirty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3090103"/>
                  </a:ext>
                </a:extLst>
              </a:tr>
              <a:tr h="341621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Further </a:t>
                      </a:r>
                      <a:endParaRPr lang="en-US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800" b="0" i="0">
                          <a:effectLst/>
                          <a:latin typeface="Arial" panose="020B0604020202020204" pitchFamily="34" charset="0"/>
                        </a:rPr>
                        <a:t>UK Government setting up a business rules. </a:t>
                      </a:r>
                      <a:endParaRPr lang="en-GB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800" b="0" i="0" dirty="0">
                          <a:effectLst/>
                          <a:latin typeface="Arial" panose="020B0604020202020204" pitchFamily="34" charset="0"/>
                        </a:rPr>
                        <a:t>​​</a:t>
                      </a:r>
                      <a:r>
                        <a:rPr lang="en-US" sz="800" b="0" i="0" dirty="0">
                          <a:effectLst/>
                          <a:latin typeface="Segoe UI Symbol" panose="020B0502040204020203" pitchFamily="34" charset="0"/>
                        </a:rPr>
                        <a:t>☒</a:t>
                      </a:r>
                      <a:r>
                        <a:rPr lang="en-US" sz="800" b="0" i="0" dirty="0">
                          <a:effectLst/>
                          <a:latin typeface="Arial" panose="020B0604020202020204" pitchFamily="34" charset="0"/>
                        </a:rPr>
                        <a:t>​ </a:t>
                      </a:r>
                      <a:endParaRPr lang="en-US" sz="1300" b="0" i="0" dirty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5815784"/>
                  </a:ext>
                </a:extLst>
              </a:tr>
              <a:tr h="341621"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sz="800" b="0" i="0">
                          <a:effectLst/>
                          <a:latin typeface="Arial" panose="020B0604020202020204" pitchFamily="34" charset="0"/>
                        </a:rPr>
                        <a:t>Further </a:t>
                      </a:r>
                      <a:endParaRPr lang="en-US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800" b="0" i="0">
                          <a:effectLst/>
                          <a:latin typeface="Arial" panose="020B0604020202020204" pitchFamily="34" charset="0"/>
                        </a:rPr>
                        <a:t>UK Government employment law information. </a:t>
                      </a:r>
                      <a:endParaRPr lang="en-GB" sz="1300" b="0" i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US" sz="800" b="0" i="0" dirty="0">
                          <a:effectLst/>
                          <a:latin typeface="Arial" panose="020B0604020202020204" pitchFamily="34" charset="0"/>
                        </a:rPr>
                        <a:t>​​</a:t>
                      </a:r>
                      <a:r>
                        <a:rPr lang="en-US" sz="800" b="0" i="0" dirty="0">
                          <a:effectLst/>
                          <a:latin typeface="Segoe UI Symbol" panose="020B0502040204020203" pitchFamily="34" charset="0"/>
                        </a:rPr>
                        <a:t>☒</a:t>
                      </a:r>
                      <a:r>
                        <a:rPr lang="en-US" sz="800" b="0" i="0" dirty="0">
                          <a:effectLst/>
                          <a:latin typeface="Arial" panose="020B0604020202020204" pitchFamily="34" charset="0"/>
                        </a:rPr>
                        <a:t>​ </a:t>
                      </a:r>
                      <a:endParaRPr lang="en-US" sz="1300" b="0" i="0" dirty="0">
                        <a:effectLst/>
                      </a:endParaRPr>
                    </a:p>
                  </a:txBody>
                  <a:tcPr marL="65052" marR="65052" marT="32526" marB="3252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51552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3767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Westlaw (accessible through the UWTSD online library)</a:t>
            </a:r>
          </a:p>
          <a:p>
            <a:r>
              <a:rPr lang="en-GB" dirty="0"/>
              <a:t>IHS (accessible through the UWTSD online library)</a:t>
            </a:r>
          </a:p>
          <a:p>
            <a:pPr lvl="1"/>
            <a:r>
              <a:rPr lang="en-GB" dirty="0"/>
              <a:t>The Construction Information Service – legislation and associated documents</a:t>
            </a:r>
          </a:p>
          <a:p>
            <a:pPr lvl="1"/>
            <a:r>
              <a:rPr lang="en-GB" dirty="0"/>
              <a:t>Environmental Management (Health &amp; Safety News)</a:t>
            </a:r>
          </a:p>
          <a:p>
            <a:r>
              <a:rPr lang="en-GB" dirty="0"/>
              <a:t>RICS website (www.rics.org)</a:t>
            </a:r>
          </a:p>
        </p:txBody>
      </p:sp>
    </p:spTree>
    <p:extLst>
      <p:ext uri="{BB962C8B-B14F-4D97-AF65-F5344CB8AC3E}">
        <p14:creationId xmlns:p14="http://schemas.microsoft.com/office/powerpoint/2010/main" val="116723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88A73-55BC-F13D-FD9F-FFEC6E271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time!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0F2C5-7003-ABDC-B851-D2785A0158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https://create.kahoot.it/share/fun-law-quiz/e8e73e6c-10da-4116-bab5-502af93ebfeb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013321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law?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“The system of rules which a particular country or community recognises as regulating the actions of its members and which it may enforce by the imposition of penalties”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“A rule of action prescribed or dictated by a superior, which an inferior was bound to obey”</a:t>
            </a:r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have laws?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ensure people behave in a similar way – harmonious life</a:t>
            </a:r>
          </a:p>
          <a:p>
            <a:pPr lvl="1"/>
            <a:r>
              <a:rPr lang="en-GB" dirty="0"/>
              <a:t>Some laws make things compulsory, others prohibit</a:t>
            </a:r>
          </a:p>
          <a:p>
            <a:pPr lvl="1"/>
            <a:r>
              <a:rPr lang="en-GB" dirty="0"/>
              <a:t>E.g. in England and Wales, we drive on the left-hand side of the road</a:t>
            </a:r>
          </a:p>
          <a:p>
            <a:pPr lvl="1"/>
            <a:r>
              <a:rPr lang="en-GB" dirty="0"/>
              <a:t>What would be the impact if we didn’t?</a:t>
            </a:r>
          </a:p>
          <a:p>
            <a:pPr lvl="1"/>
            <a:endParaRPr lang="en-GB" dirty="0"/>
          </a:p>
          <a:p>
            <a:r>
              <a:rPr lang="en-GB" dirty="0"/>
              <a:t>Law is there to prevent chaos, therefore creating an ordered way of life</a:t>
            </a:r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law and a construction professional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810633" cy="38807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If land is being purchased – legal procedure called ‘conveyancing’</a:t>
            </a:r>
          </a:p>
          <a:p>
            <a:r>
              <a:rPr lang="en-GB" dirty="0"/>
              <a:t>If someone else's land is being used – use of legal contract</a:t>
            </a:r>
          </a:p>
          <a:p>
            <a:r>
              <a:rPr lang="en-GB" dirty="0"/>
              <a:t>Requiring permission to build (Planning Permission)</a:t>
            </a:r>
          </a:p>
          <a:p>
            <a:r>
              <a:rPr lang="en-GB" dirty="0"/>
              <a:t>Satisfaction of Building Regulations</a:t>
            </a:r>
          </a:p>
          <a:p>
            <a:r>
              <a:rPr lang="en-GB" dirty="0"/>
              <a:t>Hiring workers = contracts of employment</a:t>
            </a:r>
          </a:p>
          <a:p>
            <a:r>
              <a:rPr lang="en-GB" dirty="0"/>
              <a:t>Negotiation with trade unions</a:t>
            </a:r>
          </a:p>
          <a:p>
            <a:r>
              <a:rPr lang="en-GB" dirty="0"/>
              <a:t>Build in line with all applicable Regulations (constantly updated)</a:t>
            </a:r>
          </a:p>
          <a:p>
            <a:r>
              <a:rPr lang="en-GB" dirty="0"/>
              <a:t>Ensure coverage of liabilities</a:t>
            </a:r>
          </a:p>
          <a:p>
            <a:r>
              <a:rPr lang="en-GB" dirty="0"/>
              <a:t>Do not trespass / cause nuisance / obstruct highways….</a:t>
            </a:r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systems in the British Isles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English law covers England and Wales ONLY</a:t>
            </a:r>
          </a:p>
          <a:p>
            <a:pPr lvl="1"/>
            <a:r>
              <a:rPr lang="en-GB" dirty="0"/>
              <a:t>Scotland and Northern Ireland have their own systems</a:t>
            </a:r>
          </a:p>
          <a:p>
            <a:r>
              <a:rPr lang="en-GB" dirty="0"/>
              <a:t>The Channel Islands and Isle of Man also have their own systems</a:t>
            </a:r>
          </a:p>
          <a:p>
            <a:r>
              <a:rPr lang="en-GB" dirty="0"/>
              <a:t>English law is a Common Law system</a:t>
            </a:r>
          </a:p>
          <a:p>
            <a:pPr lvl="1"/>
            <a:r>
              <a:rPr lang="en-GB" dirty="0"/>
              <a:t>Detail on this will be discussed next week</a:t>
            </a:r>
          </a:p>
          <a:p>
            <a:r>
              <a:rPr lang="en-GB" dirty="0"/>
              <a:t>English law is categorised as either:</a:t>
            </a:r>
          </a:p>
          <a:p>
            <a:pPr lvl="1"/>
            <a:r>
              <a:rPr lang="en-GB" dirty="0"/>
              <a:t>CRIMINAL law (offences against society)</a:t>
            </a:r>
          </a:p>
          <a:p>
            <a:pPr lvl="1"/>
            <a:r>
              <a:rPr lang="en-GB" dirty="0"/>
              <a:t>CIVIL law (all other offences)</a:t>
            </a:r>
          </a:p>
        </p:txBody>
      </p:sp>
    </p:spTree>
    <p:extLst>
      <p:ext uri="{BB962C8B-B14F-4D97-AF65-F5344CB8AC3E}">
        <p14:creationId xmlns:p14="http://schemas.microsoft.com/office/powerpoint/2010/main" val="26962367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Regulates behaviour that constitutes offences against the public.</a:t>
            </a:r>
          </a:p>
          <a:p>
            <a:pPr lvl="1"/>
            <a:r>
              <a:rPr lang="en-GB" dirty="0"/>
              <a:t>Prosecutions happen against the state (specifically against the Queen)</a:t>
            </a:r>
          </a:p>
          <a:p>
            <a:pPr lvl="1"/>
            <a:r>
              <a:rPr lang="en-GB" dirty="0"/>
              <a:t>Rare for this to be a private prosecution (requires the permission of the Attorney General or Director of Public Prosecutions, and can be very expensive)</a:t>
            </a:r>
          </a:p>
          <a:p>
            <a:r>
              <a:rPr lang="en-GB" dirty="0"/>
              <a:t>Prosecutions happen by the state (or its agents)</a:t>
            </a:r>
          </a:p>
          <a:p>
            <a:pPr lvl="1"/>
            <a:r>
              <a:rPr lang="en-GB" dirty="0"/>
              <a:t>The most serious offences are prosecuted in the name of the Crown</a:t>
            </a:r>
          </a:p>
          <a:p>
            <a:r>
              <a:rPr lang="en-GB" dirty="0"/>
              <a:t>Punishments include imprisonment, fines or other associated penalties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Civil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Regulates all other offences, general those between individuals and private organisations</a:t>
            </a:r>
          </a:p>
          <a:p>
            <a:r>
              <a:rPr lang="en-GB" dirty="0"/>
              <a:t>Covers areas such as contracts, negligence, family matters, employment, probate and land law</a:t>
            </a:r>
          </a:p>
          <a:p>
            <a:r>
              <a:rPr lang="en-GB" dirty="0"/>
              <a:t>Punishments are generally in the form of damages, paid by the defendant to the claimant</a:t>
            </a:r>
          </a:p>
          <a:p>
            <a:pPr lvl="1"/>
            <a:r>
              <a:rPr lang="en-GB" dirty="0"/>
              <a:t>Could also be in the form of a court order prohibiting a certain behaviour / action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Descriptions of law cases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Criminal</a:t>
            </a:r>
          </a:p>
          <a:p>
            <a:pPr lvl="1"/>
            <a:r>
              <a:rPr lang="en-GB" dirty="0"/>
              <a:t>As prosecuted in the name of the Crown, the law report will file a case of </a:t>
            </a:r>
            <a:r>
              <a:rPr lang="en-GB" i="1" dirty="0"/>
              <a:t>R v. </a:t>
            </a:r>
            <a:r>
              <a:rPr lang="en-GB" i="1" dirty="0" err="1"/>
              <a:t>Bloggs</a:t>
            </a:r>
            <a:endParaRPr lang="en-GB" i="1" dirty="0"/>
          </a:p>
          <a:p>
            <a:pPr lvl="2"/>
            <a:r>
              <a:rPr lang="en-GB" i="1" dirty="0"/>
              <a:t>R </a:t>
            </a:r>
            <a:r>
              <a:rPr lang="en-GB" dirty="0"/>
              <a:t>stands for Rex (King) or Regina (Queen)</a:t>
            </a:r>
          </a:p>
          <a:p>
            <a:pPr lvl="2"/>
            <a:r>
              <a:rPr lang="en-GB" i="1" dirty="0" err="1"/>
              <a:t>Bloggs</a:t>
            </a:r>
            <a:r>
              <a:rPr lang="en-GB" i="1" dirty="0"/>
              <a:t> </a:t>
            </a:r>
            <a:r>
              <a:rPr lang="en-GB" dirty="0"/>
              <a:t>is the defendant</a:t>
            </a:r>
          </a:p>
          <a:p>
            <a:pPr lvl="2"/>
            <a:endParaRPr lang="en-GB" dirty="0"/>
          </a:p>
          <a:p>
            <a:r>
              <a:rPr lang="en-GB" dirty="0"/>
              <a:t>Civil</a:t>
            </a:r>
          </a:p>
          <a:p>
            <a:pPr lvl="1"/>
            <a:r>
              <a:rPr lang="en-GB" dirty="0"/>
              <a:t>As these are largely  between individuals or organisations and individuals, these will be reported as </a:t>
            </a:r>
            <a:r>
              <a:rPr lang="en-GB" i="1" dirty="0"/>
              <a:t>Danvers v Johnson</a:t>
            </a:r>
            <a:endParaRPr lang="en-GB" dirty="0"/>
          </a:p>
          <a:p>
            <a:pPr lvl="2"/>
            <a:r>
              <a:rPr lang="en-GB" dirty="0"/>
              <a:t>Danvers is bringing the action and is therefore the CLAIMANT</a:t>
            </a:r>
          </a:p>
          <a:p>
            <a:pPr lvl="2"/>
            <a:r>
              <a:rPr lang="en-GB" dirty="0"/>
              <a:t>Johnson is whom the action is against and is the DEFENDANT</a:t>
            </a:r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465" y="609600"/>
            <a:ext cx="1671483" cy="1582994"/>
          </a:xfrm>
        </p:spPr>
        <p:txBody>
          <a:bodyPr>
            <a:normAutofit fontScale="90000"/>
          </a:bodyPr>
          <a:lstStyle/>
          <a:p>
            <a:r>
              <a:rPr lang="en-GB" dirty="0"/>
              <a:t>The court system</a:t>
            </a:r>
          </a:p>
        </p:txBody>
      </p:sp>
      <p:pic>
        <p:nvPicPr>
          <p:cNvPr id="6" name="Picture 5" descr="Image result for the english court system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205" y="191770"/>
            <a:ext cx="5101590" cy="647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4649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facts – criminal vs civil law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6838916"/>
              </p:ext>
            </p:extLst>
          </p:nvPr>
        </p:nvGraphicFramePr>
        <p:xfrm>
          <a:off x="609600" y="2160588"/>
          <a:ext cx="6348414" cy="3296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42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42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Criminal</a:t>
                      </a:r>
                      <a:r>
                        <a:rPr lang="en-GB" baseline="0" dirty="0"/>
                        <a:t> law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Civil law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When a</a:t>
                      </a:r>
                      <a:r>
                        <a:rPr lang="en-GB" baseline="0" dirty="0"/>
                        <a:t> case is brought against someone, they are charged with an offence; if the case then comes to court, they are being prosecuted.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a civil</a:t>
                      </a:r>
                      <a:r>
                        <a:rPr lang="en-GB" baseline="0" dirty="0"/>
                        <a:t> case is brought against someone, they are described as being sued.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The accused</a:t>
                      </a:r>
                      <a:r>
                        <a:rPr lang="en-GB" baseline="0" dirty="0"/>
                        <a:t> is called the defendant; the other side is the prosecution.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person bringing the claim is the claimant, and the person against the claim is the defendant.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22160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1152210"/>
              </p:ext>
            </p:extLst>
          </p:nvPr>
        </p:nvGraphicFramePr>
        <p:xfrm>
          <a:off x="471488" y="460375"/>
          <a:ext cx="6348412" cy="5857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42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4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Criminal law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Civil law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Cases are referred in writing</a:t>
                      </a:r>
                      <a:r>
                        <a:rPr lang="en-GB" baseline="0" dirty="0"/>
                        <a:t> as </a:t>
                      </a:r>
                      <a:r>
                        <a:rPr lang="en-GB" b="1" i="1" baseline="0" dirty="0"/>
                        <a:t>R v. </a:t>
                      </a:r>
                      <a:r>
                        <a:rPr lang="en-GB" b="1" i="1" baseline="0" dirty="0" err="1"/>
                        <a:t>xxxx</a:t>
                      </a:r>
                      <a:r>
                        <a:rPr lang="en-GB" b="1" i="1" baseline="0" dirty="0"/>
                        <a:t> </a:t>
                      </a:r>
                      <a:r>
                        <a:rPr lang="en-GB" baseline="0" dirty="0"/>
                        <a:t>(the name of the person being prosecuted); when spoken about it would be the </a:t>
                      </a:r>
                      <a:r>
                        <a:rPr lang="en-GB" b="1" i="1" baseline="0" dirty="0"/>
                        <a:t>Queen against xxx</a:t>
                      </a:r>
                      <a:r>
                        <a:rPr lang="en-GB" baseline="0" dirty="0"/>
                        <a:t> (R stands for Rex, Latin for King).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Cases are described with the names of both parties (e.g. </a:t>
                      </a:r>
                      <a:r>
                        <a:rPr lang="en-GB" b="1" i="1" dirty="0"/>
                        <a:t>Smith v Jones</a:t>
                      </a:r>
                      <a:r>
                        <a:rPr lang="en-GB" dirty="0"/>
                        <a:t>). The defendant's</a:t>
                      </a:r>
                      <a:r>
                        <a:rPr lang="en-GB" baseline="0" dirty="0"/>
                        <a:t> name is first. When spoken this would read ‘</a:t>
                      </a:r>
                      <a:r>
                        <a:rPr lang="en-GB" b="1" i="1" baseline="0" dirty="0"/>
                        <a:t>Smith and Jones</a:t>
                      </a:r>
                      <a:r>
                        <a:rPr lang="en-GB" baseline="0" dirty="0"/>
                        <a:t>’.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If the prosecution wins its case, the defendant is described as being found guilty or convicted.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If the claimant wins the case, the defendant can be described</a:t>
                      </a:r>
                      <a:r>
                        <a:rPr lang="en-GB" baseline="0" dirty="0"/>
                        <a:t> as having lost or being held liable for the specific wrong (e.g. negligence).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 convicted defendant is sentenced.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winning claimant</a:t>
                      </a:r>
                      <a:r>
                        <a:rPr lang="en-GB" baseline="0" dirty="0"/>
                        <a:t> will be awarded a remedy, usually damages (e.g. money or something similar). The defendant has damages awarded against them.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83756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BE576-9BC9-575A-EAC9-02676B150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4479A-A49E-37C9-5E71-E68597777B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Divided into two distinct types:</a:t>
            </a:r>
          </a:p>
          <a:p>
            <a:r>
              <a:rPr lang="en-GB" dirty="0"/>
              <a:t>PRIMARY legislation</a:t>
            </a:r>
          </a:p>
          <a:p>
            <a:pPr lvl="1"/>
            <a:r>
              <a:rPr lang="en-GB" dirty="0"/>
              <a:t>Acts of Parliament or Statutes</a:t>
            </a:r>
          </a:p>
          <a:p>
            <a:r>
              <a:rPr lang="en-GB" dirty="0"/>
              <a:t>SECONDARY legislation</a:t>
            </a:r>
          </a:p>
          <a:p>
            <a:pPr lvl="1"/>
            <a:r>
              <a:rPr lang="en-GB" dirty="0"/>
              <a:t>Statutory Instruments (SIs), can also be called Codes, Orders, Regulations, Rules</a:t>
            </a:r>
          </a:p>
          <a:p>
            <a:r>
              <a:rPr lang="en-GB" dirty="0"/>
              <a:t>In addition:</a:t>
            </a:r>
          </a:p>
          <a:p>
            <a:r>
              <a:rPr lang="en-GB" b="1" dirty="0"/>
              <a:t>Quasi</a:t>
            </a:r>
            <a:r>
              <a:rPr lang="en-GB" dirty="0"/>
              <a:t>-legislation – e.g. Government Circulars, Rule Books, Codes</a:t>
            </a:r>
          </a:p>
          <a:p>
            <a:r>
              <a:rPr lang="en-GB" dirty="0"/>
              <a:t>European Community legislation….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9991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F2B5A-D19C-2B9C-59AC-8153F9C36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we set legislation?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46819-056B-6711-EE79-C7C3F3B92F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How Parliament Works - Part 2 - Passage of a Bill through Parliament | Tim  Loughton MP">
            <a:extLst>
              <a:ext uri="{FF2B5EF4-FFF2-40B4-BE49-F238E27FC236}">
                <a16:creationId xmlns:a16="http://schemas.microsoft.com/office/drawing/2014/main" id="{54F9D545-5164-77E3-DC46-51EC528826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9" r="833"/>
          <a:stretch/>
        </p:blipFill>
        <p:spPr bwMode="auto">
          <a:xfrm>
            <a:off x="457200" y="1466850"/>
            <a:ext cx="7556500" cy="503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99801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472</TotalTime>
  <Words>1304</Words>
  <Application>Microsoft Office PowerPoint</Application>
  <PresentationFormat>On-screen Show (4:3)</PresentationFormat>
  <Paragraphs>161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Segoe UI Symbol</vt:lpstr>
      <vt:lpstr>Trebuchet MS</vt:lpstr>
      <vt:lpstr>Wingdings 3</vt:lpstr>
      <vt:lpstr>Facet</vt:lpstr>
      <vt:lpstr>ACBA4024: Law for the Built Environment</vt:lpstr>
      <vt:lpstr>Module overview</vt:lpstr>
      <vt:lpstr>Module aim and Learning outcomes </vt:lpstr>
      <vt:lpstr>Assessment</vt:lpstr>
      <vt:lpstr>Important presentation information</vt:lpstr>
      <vt:lpstr>Reading list</vt:lpstr>
      <vt:lpstr>Reading list</vt:lpstr>
      <vt:lpstr>Useful resources</vt:lpstr>
      <vt:lpstr>Quiz time!</vt:lpstr>
      <vt:lpstr>What is law?</vt:lpstr>
      <vt:lpstr>Why do we have laws?</vt:lpstr>
      <vt:lpstr>The law and a construction professional</vt:lpstr>
      <vt:lpstr>Legal systems in the British Isles</vt:lpstr>
      <vt:lpstr>Criminal law</vt:lpstr>
      <vt:lpstr>Civil law</vt:lpstr>
      <vt:lpstr>Descriptions of law cases</vt:lpstr>
      <vt:lpstr>The court system</vt:lpstr>
      <vt:lpstr>Key facts – criminal vs civil law</vt:lpstr>
      <vt:lpstr>PowerPoint Presentation</vt:lpstr>
      <vt:lpstr>Legislation</vt:lpstr>
      <vt:lpstr>How do we set legislation?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18</cp:revision>
  <dcterms:created xsi:type="dcterms:W3CDTF">2015-09-28T07:46:28Z</dcterms:created>
  <dcterms:modified xsi:type="dcterms:W3CDTF">2024-09-19T13:45:50Z</dcterms:modified>
</cp:coreProperties>
</file>