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72" r:id="rId3"/>
    <p:sldId id="273" r:id="rId4"/>
    <p:sldId id="271" r:id="rId5"/>
    <p:sldId id="269" r:id="rId6"/>
    <p:sldId id="270" r:id="rId7"/>
    <p:sldId id="258" r:id="rId8"/>
    <p:sldId id="259" r:id="rId9"/>
    <p:sldId id="260" r:id="rId10"/>
    <p:sldId id="261" r:id="rId11"/>
    <p:sldId id="262" r:id="rId12"/>
    <p:sldId id="263" r:id="rId13"/>
    <p:sldId id="264" r:id="rId14"/>
    <p:sldId id="265" r:id="rId15"/>
    <p:sldId id="266" r:id="rId16"/>
    <p:sldId id="267" r:id="rId17"/>
    <p:sldId id="268"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1476" y="10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1834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32860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5653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t>10/05/2019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3573358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t>10/05/2019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461852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t>10/05/2019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3699021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t>10/05/2019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3999910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t>10/05/2019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t>‹#›</a:t>
            </a:fld>
            <a:endParaRPr lang="en-GB"/>
          </a:p>
        </p:txBody>
      </p:sp>
    </p:spTree>
    <p:extLst>
      <p:ext uri="{BB962C8B-B14F-4D97-AF65-F5344CB8AC3E}">
        <p14:creationId xmlns:p14="http://schemas.microsoft.com/office/powerpoint/2010/main" val="3739498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t>10/05/2019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512643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640023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10/05/2019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075136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C0F11AC-ED79-489B-AB56-40868A929356}" type="datetimeFigureOut">
              <a:rPr lang="en-GB" smtClean="0"/>
              <a:t>10/05/2019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77F6761A-60D9-4D11-BDEB-AFA01E645AB6}"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707766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p:txBody>
          <a:bodyPr/>
          <a:lstStyle/>
          <a:p>
            <a:r>
              <a:rPr lang="en-GB" dirty="0" smtClean="0"/>
              <a:t>The Gods</a:t>
            </a:r>
          </a:p>
          <a:p>
            <a:r>
              <a:rPr lang="en-GB" dirty="0" smtClean="0"/>
              <a:t>(HPAH4002)</a:t>
            </a:r>
            <a:endParaRPr lang="en-GB" dirty="0"/>
          </a:p>
        </p:txBody>
      </p:sp>
    </p:spTree>
    <p:extLst>
      <p:ext uri="{BB962C8B-B14F-4D97-AF65-F5344CB8AC3E}">
        <p14:creationId xmlns:p14="http://schemas.microsoft.com/office/powerpoint/2010/main" val="28632260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6582" y="116631"/>
            <a:ext cx="8257906" cy="1545913"/>
          </a:xfrm>
        </p:spPr>
        <p:txBody>
          <a:bodyPr>
            <a:normAutofit/>
          </a:bodyPr>
          <a:lstStyle/>
          <a:p>
            <a:r>
              <a:rPr lang="en-GB" b="1" dirty="0" smtClean="0">
                <a:solidFill>
                  <a:schemeClr val="tx1"/>
                </a:solidFill>
              </a:rPr>
              <a:t>Characteristics of Greek Religion</a:t>
            </a:r>
            <a:endParaRPr lang="en-GB" b="1" dirty="0">
              <a:solidFill>
                <a:schemeClr val="tx1"/>
              </a:solidFill>
            </a:endParaRPr>
          </a:p>
        </p:txBody>
      </p:sp>
      <p:sp>
        <p:nvSpPr>
          <p:cNvPr id="3" name="Content Placeholder 2"/>
          <p:cNvSpPr>
            <a:spLocks noGrp="1"/>
          </p:cNvSpPr>
          <p:nvPr>
            <p:ph idx="1"/>
          </p:nvPr>
        </p:nvSpPr>
        <p:spPr>
          <a:xfrm>
            <a:off x="141316" y="1762298"/>
            <a:ext cx="8895180" cy="5095701"/>
          </a:xfrm>
        </p:spPr>
        <p:txBody>
          <a:bodyPr>
            <a:normAutofit/>
          </a:bodyPr>
          <a:lstStyle/>
          <a:p>
            <a:r>
              <a:rPr lang="en-GB" b="1" dirty="0" err="1" smtClean="0">
                <a:solidFill>
                  <a:schemeClr val="tx1"/>
                </a:solidFill>
              </a:rPr>
              <a:t>Embeddedness</a:t>
            </a:r>
            <a:r>
              <a:rPr lang="en-GB" b="1" dirty="0" smtClean="0">
                <a:solidFill>
                  <a:schemeClr val="tx1"/>
                </a:solidFill>
              </a:rPr>
              <a:t> </a:t>
            </a:r>
            <a:endParaRPr lang="en-GB" b="1" dirty="0">
              <a:solidFill>
                <a:schemeClr val="tx1"/>
              </a:solidFill>
            </a:endParaRPr>
          </a:p>
          <a:p>
            <a:pPr lvl="1"/>
            <a:r>
              <a:rPr lang="en-GB" dirty="0" smtClean="0">
                <a:solidFill>
                  <a:schemeClr val="tx1"/>
                </a:solidFill>
              </a:rPr>
              <a:t>Herodotus </a:t>
            </a:r>
            <a:r>
              <a:rPr lang="en-GB" dirty="0">
                <a:solidFill>
                  <a:schemeClr val="tx1"/>
                </a:solidFill>
              </a:rPr>
              <a:t>1.144.2: there is the bond of Hellenic race, by which we are of one blood and of one speech, the common temples of the gods and the common sacrifices, the manners of life which are the same for all; </a:t>
            </a:r>
          </a:p>
          <a:p>
            <a:r>
              <a:rPr lang="en-GB" b="1" dirty="0" smtClean="0">
                <a:solidFill>
                  <a:schemeClr val="tx1"/>
                </a:solidFill>
              </a:rPr>
              <a:t>Polytheism </a:t>
            </a:r>
            <a:endParaRPr lang="en-GB" b="1" dirty="0">
              <a:solidFill>
                <a:schemeClr val="tx1"/>
              </a:solidFill>
            </a:endParaRPr>
          </a:p>
          <a:p>
            <a:r>
              <a:rPr lang="en-GB" b="1" dirty="0" smtClean="0">
                <a:solidFill>
                  <a:schemeClr val="tx1"/>
                </a:solidFill>
              </a:rPr>
              <a:t>Piety</a:t>
            </a:r>
            <a:r>
              <a:rPr lang="en-GB" dirty="0" smtClean="0">
                <a:solidFill>
                  <a:schemeClr val="tx1"/>
                </a:solidFill>
              </a:rPr>
              <a:t> </a:t>
            </a:r>
            <a:endParaRPr lang="en-GB" dirty="0">
              <a:solidFill>
                <a:schemeClr val="tx1"/>
              </a:solidFill>
            </a:endParaRPr>
          </a:p>
          <a:p>
            <a:pPr lvl="1"/>
            <a:r>
              <a:rPr lang="en-GB" dirty="0" smtClean="0">
                <a:solidFill>
                  <a:schemeClr val="tx1"/>
                </a:solidFill>
              </a:rPr>
              <a:t>Isocrates </a:t>
            </a:r>
            <a:r>
              <a:rPr lang="en-GB" dirty="0">
                <a:solidFill>
                  <a:schemeClr val="tx1"/>
                </a:solidFill>
              </a:rPr>
              <a:t>7.30: believing that piety consists, not in extravagant expenditures, but in disturbing none of the rites which their ancestors had handed on to them. </a:t>
            </a:r>
          </a:p>
          <a:p>
            <a:r>
              <a:rPr lang="en-GB" b="1" dirty="0" smtClean="0">
                <a:solidFill>
                  <a:schemeClr val="tx1"/>
                </a:solidFill>
              </a:rPr>
              <a:t>Pollution </a:t>
            </a:r>
            <a:endParaRPr lang="en-GB" b="1" dirty="0">
              <a:solidFill>
                <a:schemeClr val="tx1"/>
              </a:solidFill>
            </a:endParaRPr>
          </a:p>
          <a:p>
            <a:r>
              <a:rPr lang="en-GB" b="1" dirty="0" smtClean="0">
                <a:solidFill>
                  <a:schemeClr val="tx1"/>
                </a:solidFill>
              </a:rPr>
              <a:t>Religious </a:t>
            </a:r>
            <a:r>
              <a:rPr lang="en-GB" b="1" dirty="0">
                <a:solidFill>
                  <a:schemeClr val="tx1"/>
                </a:solidFill>
              </a:rPr>
              <a:t>specialists </a:t>
            </a:r>
            <a:r>
              <a:rPr lang="en-GB" dirty="0" smtClean="0">
                <a:solidFill>
                  <a:schemeClr val="tx1"/>
                </a:solidFill>
              </a:rPr>
              <a:t> (or lack thereof)</a:t>
            </a:r>
            <a:endParaRPr lang="en-GB" b="1" dirty="0">
              <a:solidFill>
                <a:schemeClr val="tx1"/>
              </a:solidFill>
            </a:endParaRPr>
          </a:p>
          <a:p>
            <a:r>
              <a:rPr lang="en-GB" b="1" dirty="0" smtClean="0">
                <a:solidFill>
                  <a:schemeClr val="tx1"/>
                </a:solidFill>
              </a:rPr>
              <a:t>Poets </a:t>
            </a:r>
            <a:r>
              <a:rPr lang="en-GB" b="1" dirty="0">
                <a:solidFill>
                  <a:schemeClr val="tx1"/>
                </a:solidFill>
              </a:rPr>
              <a:t>and Seers </a:t>
            </a:r>
          </a:p>
          <a:p>
            <a:pPr lvl="1"/>
            <a:r>
              <a:rPr lang="en-GB" dirty="0" smtClean="0">
                <a:solidFill>
                  <a:schemeClr val="tx1"/>
                </a:solidFill>
              </a:rPr>
              <a:t>Herodotus </a:t>
            </a:r>
            <a:r>
              <a:rPr lang="en-GB" dirty="0">
                <a:solidFill>
                  <a:schemeClr val="tx1"/>
                </a:solidFill>
              </a:rPr>
              <a:t>2.53.2: Hesiod and Homer I suppose were four hundred years before my time and not more, and these are they who made a </a:t>
            </a:r>
            <a:r>
              <a:rPr lang="en-GB" dirty="0" err="1">
                <a:solidFill>
                  <a:schemeClr val="tx1"/>
                </a:solidFill>
              </a:rPr>
              <a:t>theogony</a:t>
            </a:r>
            <a:r>
              <a:rPr lang="en-GB" dirty="0">
                <a:solidFill>
                  <a:schemeClr val="tx1"/>
                </a:solidFill>
              </a:rPr>
              <a:t> for the Hellenes and gave the titles to the gods and distributed to them honours and arts, and set forth their forms </a:t>
            </a:r>
          </a:p>
          <a:p>
            <a:endParaRPr lang="en-GB" dirty="0">
              <a:solidFill>
                <a:schemeClr val="tx1"/>
              </a:solidFill>
            </a:endParaRPr>
          </a:p>
        </p:txBody>
      </p:sp>
    </p:spTree>
    <p:extLst>
      <p:ext uri="{BB962C8B-B14F-4D97-AF65-F5344CB8AC3E}">
        <p14:creationId xmlns:p14="http://schemas.microsoft.com/office/powerpoint/2010/main" val="23969554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241068" y="91440"/>
            <a:ext cx="2135419" cy="659448"/>
          </a:xfrm>
        </p:spPr>
        <p:txBody>
          <a:bodyPr/>
          <a:lstStyle/>
          <a:p>
            <a:r>
              <a:rPr lang="en-GB" b="1" dirty="0" smtClean="0">
                <a:solidFill>
                  <a:schemeClr val="tx1"/>
                </a:solidFill>
              </a:rPr>
              <a:t>Olympians</a:t>
            </a:r>
            <a:r>
              <a:rPr lang="en-GB" dirty="0" smtClean="0">
                <a:solidFill>
                  <a:schemeClr val="tx1"/>
                </a:solidFill>
              </a:rPr>
              <a:t> </a:t>
            </a:r>
            <a:endParaRPr lang="en-GB" dirty="0">
              <a:solidFill>
                <a:schemeClr val="tx1"/>
              </a:solidFill>
            </a:endParaRPr>
          </a:p>
        </p:txBody>
      </p:sp>
      <p:sp>
        <p:nvSpPr>
          <p:cNvPr id="4" name="Text Placeholder 3"/>
          <p:cNvSpPr>
            <a:spLocks noGrp="1"/>
          </p:cNvSpPr>
          <p:nvPr>
            <p:ph type="body" sz="half" idx="4294967295"/>
          </p:nvPr>
        </p:nvSpPr>
        <p:spPr>
          <a:xfrm>
            <a:off x="2170484" y="91440"/>
            <a:ext cx="2232025" cy="659448"/>
          </a:xfrm>
        </p:spPr>
        <p:txBody>
          <a:bodyPr/>
          <a:lstStyle/>
          <a:p>
            <a:r>
              <a:rPr lang="en-GB" b="1" dirty="0" smtClean="0">
                <a:solidFill>
                  <a:schemeClr val="tx1"/>
                </a:solidFill>
              </a:rPr>
              <a:t>Epithets </a:t>
            </a:r>
            <a:endParaRPr lang="en-GB" b="1" dirty="0">
              <a:solidFill>
                <a:schemeClr val="tx1"/>
              </a:solidFill>
            </a:endParaRPr>
          </a:p>
        </p:txBody>
      </p:sp>
      <p:sp>
        <p:nvSpPr>
          <p:cNvPr id="6" name="Content Placeholder 5"/>
          <p:cNvSpPr>
            <a:spLocks noGrp="1"/>
          </p:cNvSpPr>
          <p:nvPr>
            <p:ph sz="quarter" idx="4294967295"/>
          </p:nvPr>
        </p:nvSpPr>
        <p:spPr>
          <a:xfrm>
            <a:off x="310196" y="504188"/>
            <a:ext cx="1550093" cy="3943350"/>
          </a:xfrm>
        </p:spPr>
        <p:txBody>
          <a:bodyPr>
            <a:normAutofit fontScale="77500" lnSpcReduction="20000"/>
          </a:bodyPr>
          <a:lstStyle/>
          <a:p>
            <a:pPr marL="137160" indent="0">
              <a:buNone/>
            </a:pPr>
            <a:r>
              <a:rPr lang="en-GB" sz="1800" b="1" dirty="0" smtClean="0">
                <a:solidFill>
                  <a:schemeClr val="tx1"/>
                </a:solidFill>
              </a:rPr>
              <a:t>Zeus</a:t>
            </a:r>
          </a:p>
          <a:p>
            <a:pPr marL="137160" indent="0">
              <a:buNone/>
            </a:pPr>
            <a:r>
              <a:rPr lang="en-GB" sz="1800" b="1" dirty="0" smtClean="0">
                <a:solidFill>
                  <a:schemeClr val="tx1"/>
                </a:solidFill>
              </a:rPr>
              <a:t>Poseidon</a:t>
            </a:r>
          </a:p>
          <a:p>
            <a:pPr marL="137160" indent="0">
              <a:buNone/>
            </a:pPr>
            <a:r>
              <a:rPr lang="en-GB" sz="1800" b="1" dirty="0" smtClean="0">
                <a:solidFill>
                  <a:schemeClr val="tx1"/>
                </a:solidFill>
              </a:rPr>
              <a:t>Demeter</a:t>
            </a:r>
          </a:p>
          <a:p>
            <a:pPr marL="137160" indent="0">
              <a:buNone/>
            </a:pPr>
            <a:r>
              <a:rPr lang="en-GB" sz="1800" b="1" dirty="0" smtClean="0">
                <a:solidFill>
                  <a:schemeClr val="tx1"/>
                </a:solidFill>
              </a:rPr>
              <a:t>Hera</a:t>
            </a:r>
          </a:p>
          <a:p>
            <a:pPr marL="137160" indent="0">
              <a:buNone/>
            </a:pPr>
            <a:r>
              <a:rPr lang="en-GB" sz="1800" b="1" dirty="0" smtClean="0">
                <a:solidFill>
                  <a:schemeClr val="tx1"/>
                </a:solidFill>
              </a:rPr>
              <a:t>Aphrodite </a:t>
            </a:r>
          </a:p>
          <a:p>
            <a:pPr marL="137160" indent="0">
              <a:buNone/>
            </a:pPr>
            <a:r>
              <a:rPr lang="en-GB" sz="1800" b="1" dirty="0" smtClean="0">
                <a:solidFill>
                  <a:schemeClr val="tx1"/>
                </a:solidFill>
              </a:rPr>
              <a:t>Apollo</a:t>
            </a:r>
          </a:p>
          <a:p>
            <a:pPr marL="137160" indent="0">
              <a:buNone/>
            </a:pPr>
            <a:r>
              <a:rPr lang="en-GB" sz="1800" b="1" dirty="0" smtClean="0">
                <a:solidFill>
                  <a:schemeClr val="tx1"/>
                </a:solidFill>
              </a:rPr>
              <a:t>Ares</a:t>
            </a:r>
          </a:p>
          <a:p>
            <a:pPr marL="137160" indent="0">
              <a:buNone/>
            </a:pPr>
            <a:r>
              <a:rPr lang="en-GB" sz="1800" b="1" dirty="0" smtClean="0">
                <a:solidFill>
                  <a:schemeClr val="tx1"/>
                </a:solidFill>
              </a:rPr>
              <a:t>Artemis</a:t>
            </a:r>
          </a:p>
          <a:p>
            <a:pPr marL="137160" indent="0">
              <a:buNone/>
            </a:pPr>
            <a:r>
              <a:rPr lang="en-GB" sz="1800" b="1" dirty="0" smtClean="0">
                <a:solidFill>
                  <a:schemeClr val="tx1"/>
                </a:solidFill>
              </a:rPr>
              <a:t>Athena</a:t>
            </a:r>
          </a:p>
          <a:p>
            <a:pPr marL="137160" indent="0">
              <a:buNone/>
            </a:pPr>
            <a:r>
              <a:rPr lang="en-GB" sz="1800" b="1" dirty="0" smtClean="0">
                <a:solidFill>
                  <a:schemeClr val="tx1"/>
                </a:solidFill>
              </a:rPr>
              <a:t>Dionysos</a:t>
            </a:r>
          </a:p>
          <a:p>
            <a:pPr marL="137160" indent="0">
              <a:buNone/>
            </a:pPr>
            <a:r>
              <a:rPr lang="en-GB" sz="1800" b="1" dirty="0" smtClean="0">
                <a:solidFill>
                  <a:schemeClr val="tx1"/>
                </a:solidFill>
              </a:rPr>
              <a:t>Hephaistos</a:t>
            </a:r>
          </a:p>
          <a:p>
            <a:pPr marL="137160" indent="0">
              <a:buNone/>
            </a:pPr>
            <a:r>
              <a:rPr lang="en-GB" sz="1800" b="1" dirty="0" smtClean="0">
                <a:solidFill>
                  <a:schemeClr val="tx1"/>
                </a:solidFill>
              </a:rPr>
              <a:t>Hermes</a:t>
            </a:r>
          </a:p>
          <a:p>
            <a:endParaRPr lang="en-GB" dirty="0" smtClean="0">
              <a:solidFill>
                <a:schemeClr val="tx1"/>
              </a:solidFill>
            </a:endParaRPr>
          </a:p>
          <a:p>
            <a:endParaRPr lang="en-GB" dirty="0" smtClean="0"/>
          </a:p>
          <a:p>
            <a:endParaRPr lang="en-GB" dirty="0" smtClean="0"/>
          </a:p>
          <a:p>
            <a:endParaRPr lang="en-GB" dirty="0"/>
          </a:p>
        </p:txBody>
      </p:sp>
      <p:sp>
        <p:nvSpPr>
          <p:cNvPr id="7" name="Rectangle 6"/>
          <p:cNvSpPr/>
          <p:nvPr/>
        </p:nvSpPr>
        <p:spPr>
          <a:xfrm>
            <a:off x="1619672" y="638846"/>
            <a:ext cx="4516270" cy="3724096"/>
          </a:xfrm>
          <a:prstGeom prst="rect">
            <a:avLst/>
          </a:prstGeom>
        </p:spPr>
        <p:txBody>
          <a:bodyPr wrap="square">
            <a:spAutoFit/>
          </a:bodyPr>
          <a:lstStyle/>
          <a:p>
            <a:pPr lvl="1"/>
            <a:r>
              <a:rPr lang="en-GB" dirty="0"/>
              <a:t>Zeus </a:t>
            </a:r>
            <a:r>
              <a:rPr lang="en-GB" dirty="0" err="1"/>
              <a:t>Herkios</a:t>
            </a:r>
            <a:r>
              <a:rPr lang="en-GB" dirty="0"/>
              <a:t> (of the Courtyard) </a:t>
            </a:r>
          </a:p>
          <a:p>
            <a:pPr lvl="1"/>
            <a:r>
              <a:rPr lang="en-GB" dirty="0"/>
              <a:t>Zeus </a:t>
            </a:r>
            <a:r>
              <a:rPr lang="en-GB" dirty="0" err="1"/>
              <a:t>Ktesios</a:t>
            </a:r>
            <a:r>
              <a:rPr lang="en-GB" dirty="0"/>
              <a:t> (of Possessions) </a:t>
            </a:r>
            <a:endParaRPr lang="en-GB" dirty="0" smtClean="0"/>
          </a:p>
          <a:p>
            <a:pPr lvl="1"/>
            <a:r>
              <a:rPr lang="en-GB" dirty="0" smtClean="0"/>
              <a:t>Zeus </a:t>
            </a:r>
            <a:r>
              <a:rPr lang="en-GB" dirty="0" err="1" smtClean="0"/>
              <a:t>Horkios</a:t>
            </a:r>
            <a:r>
              <a:rPr lang="en-GB" dirty="0" smtClean="0"/>
              <a:t> (of Oaths) </a:t>
            </a:r>
          </a:p>
          <a:p>
            <a:pPr lvl="1"/>
            <a:r>
              <a:rPr lang="en-GB" dirty="0" smtClean="0"/>
              <a:t>Zeus </a:t>
            </a:r>
            <a:r>
              <a:rPr lang="en-GB" dirty="0" err="1"/>
              <a:t>Hikesios</a:t>
            </a:r>
            <a:r>
              <a:rPr lang="en-GB" dirty="0"/>
              <a:t> (of Suppliants) </a:t>
            </a:r>
          </a:p>
          <a:p>
            <a:pPr lvl="1"/>
            <a:endParaRPr lang="en-GB" sz="1000" dirty="0" smtClean="0"/>
          </a:p>
          <a:p>
            <a:pPr lvl="1"/>
            <a:r>
              <a:rPr lang="en-GB" dirty="0" smtClean="0"/>
              <a:t>Apollo </a:t>
            </a:r>
            <a:r>
              <a:rPr lang="en-GB" dirty="0" err="1" smtClean="0"/>
              <a:t>Patroos</a:t>
            </a:r>
            <a:r>
              <a:rPr lang="en-GB" dirty="0" smtClean="0"/>
              <a:t> </a:t>
            </a:r>
            <a:r>
              <a:rPr lang="en-GB" dirty="0"/>
              <a:t>(Ancestor) </a:t>
            </a:r>
            <a:endParaRPr lang="en-GB" dirty="0" smtClean="0"/>
          </a:p>
          <a:p>
            <a:pPr lvl="1"/>
            <a:r>
              <a:rPr lang="en-GB" dirty="0"/>
              <a:t>Apollo </a:t>
            </a:r>
            <a:r>
              <a:rPr lang="en-GB" dirty="0" err="1" smtClean="0"/>
              <a:t>Delphinios</a:t>
            </a:r>
            <a:r>
              <a:rPr lang="en-GB" dirty="0" smtClean="0"/>
              <a:t> (of Delphi)</a:t>
            </a:r>
          </a:p>
          <a:p>
            <a:pPr lvl="1"/>
            <a:r>
              <a:rPr lang="en-GB" dirty="0"/>
              <a:t>Apollo </a:t>
            </a:r>
            <a:r>
              <a:rPr lang="en-GB" dirty="0" err="1" smtClean="0"/>
              <a:t>Apotropaios</a:t>
            </a:r>
            <a:r>
              <a:rPr lang="en-GB" dirty="0" smtClean="0"/>
              <a:t> (warding off evil)</a:t>
            </a:r>
          </a:p>
          <a:p>
            <a:pPr lvl="1"/>
            <a:endParaRPr lang="en-GB" sz="1000" dirty="0"/>
          </a:p>
          <a:p>
            <a:pPr lvl="1"/>
            <a:r>
              <a:rPr lang="en-GB" dirty="0" smtClean="0"/>
              <a:t>Athena </a:t>
            </a:r>
            <a:r>
              <a:rPr lang="en-GB" dirty="0" err="1" smtClean="0"/>
              <a:t>Polias</a:t>
            </a:r>
            <a:r>
              <a:rPr lang="en-GB" dirty="0" smtClean="0"/>
              <a:t> (of the City)</a:t>
            </a:r>
          </a:p>
          <a:p>
            <a:pPr lvl="1"/>
            <a:r>
              <a:rPr lang="en-GB" dirty="0" smtClean="0"/>
              <a:t>Athena Parthenos (maiden) </a:t>
            </a:r>
          </a:p>
          <a:p>
            <a:pPr lvl="1"/>
            <a:r>
              <a:rPr lang="en-GB" dirty="0" smtClean="0"/>
              <a:t>Athena </a:t>
            </a:r>
            <a:r>
              <a:rPr lang="en-GB" dirty="0" err="1" smtClean="0"/>
              <a:t>Promachos</a:t>
            </a:r>
            <a:r>
              <a:rPr lang="en-GB" dirty="0" smtClean="0"/>
              <a:t> (who fights in the front line) </a:t>
            </a:r>
            <a:endParaRPr lang="en-GB" dirty="0"/>
          </a:p>
          <a:p>
            <a:pPr lvl="1"/>
            <a:endParaRPr lang="en-GB" dirty="0"/>
          </a:p>
        </p:txBody>
      </p:sp>
      <p:sp>
        <p:nvSpPr>
          <p:cNvPr id="8" name="Text Placeholder 2"/>
          <p:cNvSpPr txBox="1">
            <a:spLocks/>
          </p:cNvSpPr>
          <p:nvPr/>
        </p:nvSpPr>
        <p:spPr>
          <a:xfrm>
            <a:off x="5847910" y="3999433"/>
            <a:ext cx="3203848" cy="750887"/>
          </a:xfrm>
          <a:prstGeom prst="rect">
            <a:avLst/>
          </a:prstGeom>
        </p:spPr>
        <p:txBody>
          <a:bodyPr vert="horz" anchor="ctr">
            <a:normAutofit/>
          </a:bodyPr>
          <a:lstStyle>
            <a:lvl1pPr marL="0" indent="0" algn="l" rtl="0" eaLnBrk="1" latinLnBrk="0" hangingPunct="1">
              <a:spcBef>
                <a:spcPct val="20000"/>
              </a:spcBef>
              <a:buClr>
                <a:schemeClr val="tx1">
                  <a:shade val="95000"/>
                </a:schemeClr>
              </a:buClr>
              <a:buSzPct val="65000"/>
              <a:buFont typeface="Wingdings 2"/>
              <a:buNone/>
              <a:defRPr kumimoji="0" sz="2400" b="0" kern="1200" cap="all" baseline="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None/>
              <a:defRPr kumimoji="0" sz="2000" b="1"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None/>
              <a:defRPr kumimoji="0" sz="1800" b="1"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None/>
              <a:defRPr kumimoji="0" sz="1600" b="1"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None/>
              <a:defRPr kumimoji="0" sz="1600" b="1"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dirty="0" smtClean="0">
                <a:solidFill>
                  <a:schemeClr val="bg1"/>
                </a:solidFill>
              </a:rPr>
              <a:t> </a:t>
            </a:r>
            <a:endParaRPr lang="en-GB" b="1" dirty="0">
              <a:solidFill>
                <a:schemeClr val="bg1"/>
              </a:solidFill>
            </a:endParaRPr>
          </a:p>
        </p:txBody>
      </p:sp>
      <p:sp>
        <p:nvSpPr>
          <p:cNvPr id="10" name="Rectangle 9"/>
          <p:cNvSpPr/>
          <p:nvPr/>
        </p:nvSpPr>
        <p:spPr>
          <a:xfrm>
            <a:off x="6156176" y="638846"/>
            <a:ext cx="2915816" cy="3447098"/>
          </a:xfrm>
          <a:prstGeom prst="rect">
            <a:avLst/>
          </a:prstGeom>
        </p:spPr>
        <p:txBody>
          <a:bodyPr wrap="square">
            <a:spAutoFit/>
          </a:bodyPr>
          <a:lstStyle/>
          <a:p>
            <a:r>
              <a:rPr lang="en-GB" dirty="0"/>
              <a:t>Asclepius</a:t>
            </a:r>
            <a:r>
              <a:rPr lang="en-GB" dirty="0" smtClean="0"/>
              <a:t>, </a:t>
            </a:r>
            <a:r>
              <a:rPr lang="en-GB" dirty="0"/>
              <a:t>Dioscuri, </a:t>
            </a:r>
            <a:r>
              <a:rPr lang="en-GB" dirty="0" smtClean="0"/>
              <a:t>Eirene, </a:t>
            </a:r>
            <a:r>
              <a:rPr lang="en-GB" dirty="0"/>
              <a:t>Eris, Eros</a:t>
            </a:r>
            <a:r>
              <a:rPr lang="en-GB" dirty="0" smtClean="0"/>
              <a:t>, </a:t>
            </a:r>
            <a:r>
              <a:rPr lang="en-GB" dirty="0"/>
              <a:t>Harmonia</a:t>
            </a:r>
            <a:r>
              <a:rPr lang="en-GB" dirty="0" smtClean="0"/>
              <a:t>, Hestia</a:t>
            </a:r>
            <a:r>
              <a:rPr lang="en-GB" dirty="0"/>
              <a:t>, Hygeia</a:t>
            </a:r>
            <a:r>
              <a:rPr lang="en-GB" dirty="0" smtClean="0"/>
              <a:t>, </a:t>
            </a:r>
            <a:r>
              <a:rPr lang="en-GB" dirty="0"/>
              <a:t>Iris</a:t>
            </a:r>
            <a:r>
              <a:rPr lang="en-GB" dirty="0" smtClean="0"/>
              <a:t>, </a:t>
            </a:r>
            <a:r>
              <a:rPr lang="en-GB" dirty="0"/>
              <a:t>Nike</a:t>
            </a:r>
            <a:r>
              <a:rPr lang="en-GB" dirty="0" smtClean="0"/>
              <a:t>, </a:t>
            </a:r>
            <a:r>
              <a:rPr lang="en-GB" dirty="0"/>
              <a:t>Psyche, Themis</a:t>
            </a:r>
            <a:r>
              <a:rPr lang="en-GB" dirty="0" smtClean="0"/>
              <a:t>, </a:t>
            </a:r>
            <a:r>
              <a:rPr lang="en-GB" dirty="0"/>
              <a:t>Tyche.</a:t>
            </a:r>
          </a:p>
          <a:p>
            <a:endParaRPr lang="en-GB" sz="1000" dirty="0"/>
          </a:p>
          <a:p>
            <a:r>
              <a:rPr lang="en-GB" dirty="0"/>
              <a:t>Atlas, Cronus</a:t>
            </a:r>
            <a:r>
              <a:rPr lang="en-GB" dirty="0" smtClean="0"/>
              <a:t>, Helios</a:t>
            </a:r>
            <a:r>
              <a:rPr lang="en-GB" dirty="0"/>
              <a:t>, </a:t>
            </a:r>
            <a:r>
              <a:rPr lang="en-GB" dirty="0" err="1" smtClean="0"/>
              <a:t>Oceanos</a:t>
            </a:r>
            <a:r>
              <a:rPr lang="en-GB" dirty="0"/>
              <a:t>, Phoebe, Prometheus, Selene. </a:t>
            </a:r>
          </a:p>
          <a:p>
            <a:endParaRPr lang="en-GB" sz="1000" dirty="0"/>
          </a:p>
          <a:p>
            <a:r>
              <a:rPr lang="en-GB" dirty="0" smtClean="0"/>
              <a:t>Gaea</a:t>
            </a:r>
            <a:r>
              <a:rPr lang="en-GB" dirty="0"/>
              <a:t>, Naiads, Nymphs, Pan, Satyrs</a:t>
            </a:r>
            <a:r>
              <a:rPr lang="en-GB" dirty="0" smtClean="0"/>
              <a:t>, </a:t>
            </a:r>
            <a:r>
              <a:rPr lang="en-GB" dirty="0"/>
              <a:t>Nemesis. </a:t>
            </a:r>
          </a:p>
          <a:p>
            <a:endParaRPr lang="en-GB" dirty="0"/>
          </a:p>
          <a:p>
            <a:endParaRPr lang="en-GB" dirty="0"/>
          </a:p>
        </p:txBody>
      </p:sp>
      <p:sp>
        <p:nvSpPr>
          <p:cNvPr id="11" name="Text Placeholder 2"/>
          <p:cNvSpPr txBox="1">
            <a:spLocks/>
          </p:cNvSpPr>
          <p:nvPr/>
        </p:nvSpPr>
        <p:spPr>
          <a:xfrm>
            <a:off x="6063934" y="-1"/>
            <a:ext cx="3008058" cy="554252"/>
          </a:xfrm>
          <a:prstGeom prst="rect">
            <a:avLst/>
          </a:prstGeom>
        </p:spPr>
        <p:txBody>
          <a:bodyPr vert="horz" anchor="ctr">
            <a:normAutofit/>
          </a:bodyPr>
          <a:lstStyle>
            <a:lvl1pPr marL="0" indent="0" algn="l" rtl="0" eaLnBrk="1" latinLnBrk="0" hangingPunct="1">
              <a:spcBef>
                <a:spcPct val="20000"/>
              </a:spcBef>
              <a:buClr>
                <a:schemeClr val="tx1">
                  <a:shade val="95000"/>
                </a:schemeClr>
              </a:buClr>
              <a:buSzPct val="65000"/>
              <a:buFont typeface="Wingdings 2"/>
              <a:buNone/>
              <a:defRPr kumimoji="0" sz="2400" b="0" kern="1200" cap="all" baseline="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None/>
              <a:defRPr kumimoji="0" sz="2000" b="1"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None/>
              <a:defRPr kumimoji="0" sz="1800" b="1"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None/>
              <a:defRPr kumimoji="0" sz="1600" b="1"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None/>
              <a:defRPr kumimoji="0" sz="1600" b="1"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000" b="1" dirty="0" smtClean="0"/>
              <a:t>Other Divinities </a:t>
            </a:r>
            <a:endParaRPr lang="en-GB" sz="2000" b="1" dirty="0"/>
          </a:p>
        </p:txBody>
      </p:sp>
      <p:sp>
        <p:nvSpPr>
          <p:cNvPr id="13" name="Text Placeholder 2"/>
          <p:cNvSpPr txBox="1">
            <a:spLocks/>
          </p:cNvSpPr>
          <p:nvPr/>
        </p:nvSpPr>
        <p:spPr>
          <a:xfrm>
            <a:off x="2860086" y="3914837"/>
            <a:ext cx="3203848" cy="750887"/>
          </a:xfrm>
          <a:prstGeom prst="rect">
            <a:avLst/>
          </a:prstGeom>
        </p:spPr>
        <p:txBody>
          <a:bodyPr vert="horz" anchor="ctr">
            <a:normAutofit/>
          </a:bodyPr>
          <a:lstStyle>
            <a:lvl1pPr marL="0" indent="0" algn="l" rtl="0" eaLnBrk="1" latinLnBrk="0" hangingPunct="1">
              <a:spcBef>
                <a:spcPct val="20000"/>
              </a:spcBef>
              <a:buClr>
                <a:schemeClr val="tx1">
                  <a:shade val="95000"/>
                </a:schemeClr>
              </a:buClr>
              <a:buSzPct val="65000"/>
              <a:buFont typeface="Wingdings 2"/>
              <a:buNone/>
              <a:defRPr kumimoji="0" sz="2400" b="0" kern="1200" cap="all" baseline="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None/>
              <a:defRPr kumimoji="0" sz="2000" b="1"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None/>
              <a:defRPr kumimoji="0" sz="1800" b="1"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None/>
              <a:defRPr kumimoji="0" sz="1600" b="1"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None/>
              <a:defRPr kumimoji="0" sz="1600" b="1"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dirty="0" smtClean="0">
                <a:solidFill>
                  <a:schemeClr val="bg1"/>
                </a:solidFill>
              </a:rPr>
              <a:t>Chthonic Gods </a:t>
            </a:r>
            <a:endParaRPr lang="en-GB" b="1" dirty="0">
              <a:solidFill>
                <a:schemeClr val="bg1"/>
              </a:solidFill>
            </a:endParaRPr>
          </a:p>
        </p:txBody>
      </p:sp>
      <p:sp>
        <p:nvSpPr>
          <p:cNvPr id="15" name="Rectangle 14"/>
          <p:cNvSpPr/>
          <p:nvPr/>
        </p:nvSpPr>
        <p:spPr>
          <a:xfrm>
            <a:off x="83127" y="4447538"/>
            <a:ext cx="8988865" cy="2431435"/>
          </a:xfrm>
          <a:prstGeom prst="rect">
            <a:avLst/>
          </a:prstGeom>
        </p:spPr>
        <p:txBody>
          <a:bodyPr wrap="square">
            <a:spAutoFit/>
          </a:bodyPr>
          <a:lstStyle/>
          <a:p>
            <a:r>
              <a:rPr lang="en-GB" dirty="0"/>
              <a:t>Relates to the earth and also the underworld.</a:t>
            </a:r>
          </a:p>
          <a:p>
            <a:endParaRPr lang="en-GB" sz="500" i="1" dirty="0"/>
          </a:p>
          <a:p>
            <a:r>
              <a:rPr lang="en-GB" i="1" dirty="0" err="1"/>
              <a:t>Chthonoi</a:t>
            </a:r>
            <a:r>
              <a:rPr lang="en-GB" i="1" dirty="0"/>
              <a:t> </a:t>
            </a:r>
            <a:r>
              <a:rPr lang="en-GB" dirty="0"/>
              <a:t>include the gods of the underworld as well as Heroes and the dead.</a:t>
            </a:r>
          </a:p>
          <a:p>
            <a:endParaRPr lang="en-GB" sz="500" i="1" dirty="0"/>
          </a:p>
          <a:p>
            <a:r>
              <a:rPr lang="en-GB" dirty="0"/>
              <a:t>Hades and Persephone as rulers of the underworld – Hecate, a goddess of sorcery.</a:t>
            </a:r>
          </a:p>
          <a:p>
            <a:endParaRPr lang="en-GB" sz="500" dirty="0"/>
          </a:p>
          <a:p>
            <a:r>
              <a:rPr lang="en-GB" dirty="0"/>
              <a:t>Fewer references to chthonic deities in our literary source compared to the Olympians – more limited evidence for elaborate structures dedicated to them. Graves of dead Heroes (e.g. Pelops at Olympia). </a:t>
            </a:r>
          </a:p>
          <a:p>
            <a:endParaRPr lang="en-GB" sz="500" dirty="0"/>
          </a:p>
          <a:p>
            <a:r>
              <a:rPr lang="en-GB" b="1" dirty="0"/>
              <a:t>Aeschylus </a:t>
            </a:r>
            <a:r>
              <a:rPr lang="en-GB" b="1" i="1" dirty="0"/>
              <a:t>Eumenides </a:t>
            </a:r>
            <a:r>
              <a:rPr lang="en-GB" dirty="0"/>
              <a:t>– perusal of Orestes by the Furies </a:t>
            </a:r>
            <a:r>
              <a:rPr lang="en-GB" i="1" dirty="0"/>
              <a:t>(Erinyes</a:t>
            </a:r>
            <a:r>
              <a:rPr lang="en-GB" dirty="0"/>
              <a:t>)</a:t>
            </a:r>
            <a:r>
              <a:rPr lang="en-GB" i="1" dirty="0"/>
              <a:t>.</a:t>
            </a:r>
            <a:r>
              <a:rPr lang="en-GB" dirty="0"/>
              <a:t>   </a:t>
            </a:r>
          </a:p>
        </p:txBody>
      </p:sp>
    </p:spTree>
    <p:extLst>
      <p:ext uri="{BB962C8B-B14F-4D97-AF65-F5344CB8AC3E}">
        <p14:creationId xmlns:p14="http://schemas.microsoft.com/office/powerpoint/2010/main" val="38261470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makes a god?</a:t>
            </a:r>
            <a:endParaRPr lang="en-GB" b="1" dirty="0"/>
          </a:p>
        </p:txBody>
      </p:sp>
      <p:sp>
        <p:nvSpPr>
          <p:cNvPr id="3" name="Content Placeholder 2"/>
          <p:cNvSpPr>
            <a:spLocks noGrp="1"/>
          </p:cNvSpPr>
          <p:nvPr>
            <p:ph idx="1"/>
          </p:nvPr>
        </p:nvSpPr>
        <p:spPr>
          <a:xfrm>
            <a:off x="124691" y="1737361"/>
            <a:ext cx="8927869" cy="4829694"/>
          </a:xfrm>
        </p:spPr>
        <p:txBody>
          <a:bodyPr>
            <a:normAutofit fontScale="92500" lnSpcReduction="10000"/>
          </a:bodyPr>
          <a:lstStyle/>
          <a:p>
            <a:pPr marL="0" indent="0">
              <a:buNone/>
            </a:pPr>
            <a:r>
              <a:rPr lang="en-GB" sz="2400" b="1" dirty="0" smtClean="0"/>
              <a:t>Traditional / popular conceptions:</a:t>
            </a:r>
          </a:p>
          <a:p>
            <a:pPr>
              <a:buFont typeface="Arial" panose="020B0604020202020204" pitchFamily="34" charset="0"/>
              <a:buChar char="•"/>
            </a:pPr>
            <a:r>
              <a:rPr lang="en-GB" dirty="0" smtClean="0"/>
              <a:t> The Olympian pantheon is primarily anthropomorphic (possibly to interpret the earlier generations, especially the first in more animistic terms?). </a:t>
            </a:r>
          </a:p>
          <a:p>
            <a:pPr lvl="1">
              <a:buFont typeface="Arial" panose="020B0604020202020204" pitchFamily="34" charset="0"/>
              <a:buChar char="•"/>
            </a:pPr>
            <a:r>
              <a:rPr lang="en-GB" dirty="0" smtClean="0"/>
              <a:t>Idealised and aggrandised humans: beauty, more passionate, holding human traits and emotions (in both positive and negative extremes); more dexterous and faster.</a:t>
            </a:r>
          </a:p>
          <a:p>
            <a:pPr lvl="1">
              <a:buFont typeface="Arial" panose="020B0604020202020204" pitchFamily="34" charset="0"/>
              <a:buChar char="•"/>
            </a:pPr>
            <a:r>
              <a:rPr lang="en-GB" dirty="0" smtClean="0"/>
              <a:t>The eat and drink (ambrosia and nectar).</a:t>
            </a:r>
          </a:p>
          <a:p>
            <a:pPr lvl="1">
              <a:buFont typeface="Arial" panose="020B0604020202020204" pitchFamily="34" charset="0"/>
              <a:buChar char="•"/>
            </a:pPr>
            <a:r>
              <a:rPr lang="en-GB" dirty="0" smtClean="0"/>
              <a:t>Ichor ruins through their veins (rather than blood); the gods capable of suffering physical and emotional pain; can change their physical form at will; they are immortal.</a:t>
            </a:r>
          </a:p>
          <a:p>
            <a:pPr lvl="1">
              <a:buFont typeface="Arial" panose="020B0604020202020204" pitchFamily="34" charset="0"/>
              <a:buChar char="•"/>
            </a:pPr>
            <a:r>
              <a:rPr lang="en-GB" dirty="0" smtClean="0"/>
              <a:t>Most of the gods lack omnipotence and omniscience (occasionally Zeus and Apollo fall into the latter category). </a:t>
            </a:r>
          </a:p>
          <a:p>
            <a:pPr lvl="2">
              <a:buFont typeface="Arial" panose="020B0604020202020204" pitchFamily="34" charset="0"/>
              <a:buChar char="•"/>
            </a:pPr>
            <a:r>
              <a:rPr lang="en-GB" sz="1300" dirty="0" smtClean="0"/>
              <a:t>Note how Zeus sometimes yields to the influences and demands of other gods, notably Demeter; also Zeus must bow to the Fates. </a:t>
            </a:r>
          </a:p>
          <a:p>
            <a:pPr lvl="1">
              <a:spcBef>
                <a:spcPts val="100"/>
              </a:spcBef>
              <a:buFont typeface="Arial" panose="020B0604020202020204" pitchFamily="34" charset="0"/>
              <a:buChar char="•"/>
            </a:pPr>
            <a:endParaRPr lang="en-GB" sz="100" dirty="0"/>
          </a:p>
          <a:p>
            <a:pPr marL="0" indent="0">
              <a:buNone/>
            </a:pPr>
            <a:r>
              <a:rPr lang="en-GB" sz="2400" b="1" dirty="0" smtClean="0"/>
              <a:t>Philosophic </a:t>
            </a:r>
            <a:r>
              <a:rPr lang="en-GB" sz="2400" b="1" dirty="0"/>
              <a:t>conceptions:</a:t>
            </a:r>
          </a:p>
          <a:p>
            <a:pPr>
              <a:buFont typeface="Arial" panose="020B0604020202020204" pitchFamily="34" charset="0"/>
              <a:buChar char="•"/>
            </a:pPr>
            <a:r>
              <a:rPr lang="en-GB" dirty="0" smtClean="0"/>
              <a:t> Greater willingness by philosophers and intellectuals to think of the gods in more abstract terms, and also to think in Monotheistic or Henotheistic terms.</a:t>
            </a:r>
          </a:p>
          <a:p>
            <a:pPr lvl="1">
              <a:buFont typeface="Arial" panose="020B0604020202020204" pitchFamily="34" charset="0"/>
              <a:buChar char="•"/>
            </a:pPr>
            <a:r>
              <a:rPr lang="en-GB" dirty="0" smtClean="0"/>
              <a:t>Note the much later second, third to early fourth century AD popularity of the cult of Sol </a:t>
            </a:r>
            <a:r>
              <a:rPr lang="en-GB" dirty="0" err="1" smtClean="0"/>
              <a:t>Invictus</a:t>
            </a:r>
            <a:r>
              <a:rPr lang="en-GB" dirty="0" smtClean="0"/>
              <a:t> (a form of henotheism or monotheism?).  </a:t>
            </a:r>
            <a:endParaRPr lang="en-GB" dirty="0"/>
          </a:p>
        </p:txBody>
      </p:sp>
    </p:spTree>
    <p:extLst>
      <p:ext uri="{BB962C8B-B14F-4D97-AF65-F5344CB8AC3E}">
        <p14:creationId xmlns:p14="http://schemas.microsoft.com/office/powerpoint/2010/main" val="34589323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4888" y="648394"/>
            <a:ext cx="8229600" cy="1052736"/>
          </a:xfrm>
        </p:spPr>
        <p:txBody>
          <a:bodyPr/>
          <a:lstStyle/>
          <a:p>
            <a:r>
              <a:rPr lang="en-GB" b="1" dirty="0" smtClean="0">
                <a:solidFill>
                  <a:schemeClr val="tx1"/>
                </a:solidFill>
              </a:rPr>
              <a:t>Challenging Convention</a:t>
            </a:r>
            <a:endParaRPr lang="en-GB" b="1" dirty="0">
              <a:solidFill>
                <a:schemeClr val="tx1"/>
              </a:solidFill>
            </a:endParaRPr>
          </a:p>
        </p:txBody>
      </p:sp>
      <p:sp>
        <p:nvSpPr>
          <p:cNvPr id="3" name="Content Placeholder 2"/>
          <p:cNvSpPr>
            <a:spLocks noGrp="1"/>
          </p:cNvSpPr>
          <p:nvPr>
            <p:ph idx="1"/>
          </p:nvPr>
        </p:nvSpPr>
        <p:spPr>
          <a:xfrm>
            <a:off x="199504" y="2036618"/>
            <a:ext cx="8595361" cy="4704749"/>
          </a:xfrm>
        </p:spPr>
        <p:txBody>
          <a:bodyPr>
            <a:normAutofit/>
          </a:bodyPr>
          <a:lstStyle/>
          <a:p>
            <a:r>
              <a:rPr lang="en-GB" dirty="0" smtClean="0">
                <a:solidFill>
                  <a:schemeClr val="tx1"/>
                </a:solidFill>
              </a:rPr>
              <a:t>During the sixth and fifth centuries BC a number of thinkers expressed dissatisfaction with common notions present in Greek myth and religion.</a:t>
            </a:r>
          </a:p>
          <a:p>
            <a:pPr>
              <a:spcBef>
                <a:spcPts val="100"/>
              </a:spcBef>
            </a:pPr>
            <a:endParaRPr lang="en-GB" sz="100" dirty="0">
              <a:solidFill>
                <a:schemeClr val="bg1"/>
              </a:solidFill>
            </a:endParaRPr>
          </a:p>
          <a:p>
            <a:r>
              <a:rPr lang="en-GB" b="1" dirty="0" smtClean="0">
                <a:solidFill>
                  <a:schemeClr val="tx1"/>
                </a:solidFill>
              </a:rPr>
              <a:t>Xenophanes of </a:t>
            </a:r>
            <a:r>
              <a:rPr lang="en-GB" b="1" dirty="0" err="1" smtClean="0">
                <a:solidFill>
                  <a:schemeClr val="tx1"/>
                </a:solidFill>
              </a:rPr>
              <a:t>Kolophon</a:t>
            </a:r>
            <a:r>
              <a:rPr lang="en-GB" b="1" dirty="0" smtClean="0">
                <a:solidFill>
                  <a:schemeClr val="tx1"/>
                </a:solidFill>
              </a:rPr>
              <a:t> </a:t>
            </a:r>
            <a:r>
              <a:rPr lang="en-GB" dirty="0" smtClean="0">
                <a:solidFill>
                  <a:schemeClr val="tx1"/>
                </a:solidFill>
              </a:rPr>
              <a:t>(latter part of 6</a:t>
            </a:r>
            <a:r>
              <a:rPr lang="en-GB" baseline="30000" dirty="0" smtClean="0">
                <a:solidFill>
                  <a:schemeClr val="tx1"/>
                </a:solidFill>
              </a:rPr>
              <a:t>th</a:t>
            </a:r>
            <a:r>
              <a:rPr lang="en-GB" dirty="0" smtClean="0">
                <a:solidFill>
                  <a:schemeClr val="tx1"/>
                </a:solidFill>
              </a:rPr>
              <a:t> C BC) – The description of the gods in Homer and Hesiod as shameful – humans seeing gods in their own image (and race) – expresses a henotheism – no man can have certainty about the gods.</a:t>
            </a:r>
          </a:p>
          <a:p>
            <a:pPr>
              <a:spcBef>
                <a:spcPts val="100"/>
              </a:spcBef>
            </a:pPr>
            <a:endParaRPr lang="en-GB" sz="100" dirty="0">
              <a:solidFill>
                <a:schemeClr val="tx1"/>
              </a:solidFill>
            </a:endParaRPr>
          </a:p>
          <a:p>
            <a:r>
              <a:rPr lang="en-GB" b="1" dirty="0" err="1" smtClean="0">
                <a:solidFill>
                  <a:schemeClr val="tx1"/>
                </a:solidFill>
              </a:rPr>
              <a:t>Herakleitos</a:t>
            </a:r>
            <a:r>
              <a:rPr lang="en-GB" b="1" dirty="0" smtClean="0">
                <a:solidFill>
                  <a:schemeClr val="tx1"/>
                </a:solidFill>
              </a:rPr>
              <a:t> of Ephesus </a:t>
            </a:r>
            <a:r>
              <a:rPr lang="en-GB" dirty="0" smtClean="0">
                <a:solidFill>
                  <a:schemeClr val="tx1"/>
                </a:solidFill>
              </a:rPr>
              <a:t>(c.500 BC) – dead merely rotting matter – the gods are absolute, but the views of men are relative.</a:t>
            </a:r>
          </a:p>
          <a:p>
            <a:pPr>
              <a:spcBef>
                <a:spcPts val="100"/>
              </a:spcBef>
            </a:pPr>
            <a:endParaRPr lang="en-GB" sz="100" b="1" dirty="0">
              <a:solidFill>
                <a:schemeClr val="tx1"/>
              </a:solidFill>
            </a:endParaRPr>
          </a:p>
          <a:p>
            <a:r>
              <a:rPr lang="en-GB" b="1" dirty="0" smtClean="0">
                <a:solidFill>
                  <a:schemeClr val="tx1"/>
                </a:solidFill>
              </a:rPr>
              <a:t>Protagoras of </a:t>
            </a:r>
            <a:r>
              <a:rPr lang="en-GB" b="1" dirty="0" err="1" smtClean="0">
                <a:solidFill>
                  <a:schemeClr val="tx1"/>
                </a:solidFill>
              </a:rPr>
              <a:t>Abdera</a:t>
            </a:r>
            <a:r>
              <a:rPr lang="en-GB" b="1" dirty="0" smtClean="0">
                <a:solidFill>
                  <a:schemeClr val="tx1"/>
                </a:solidFill>
              </a:rPr>
              <a:t> </a:t>
            </a:r>
            <a:r>
              <a:rPr lang="en-GB" dirty="0" smtClean="0">
                <a:solidFill>
                  <a:schemeClr val="tx1"/>
                </a:solidFill>
              </a:rPr>
              <a:t>(485-415 BC) – agnosticism about the gods – ‘man is the measure of all things’.</a:t>
            </a:r>
          </a:p>
          <a:p>
            <a:pPr>
              <a:spcBef>
                <a:spcPts val="100"/>
              </a:spcBef>
            </a:pPr>
            <a:endParaRPr lang="en-GB" sz="100" dirty="0">
              <a:solidFill>
                <a:schemeClr val="tx1"/>
              </a:solidFill>
            </a:endParaRPr>
          </a:p>
          <a:p>
            <a:r>
              <a:rPr lang="en-GB" b="1" dirty="0" smtClean="0">
                <a:solidFill>
                  <a:schemeClr val="tx1"/>
                </a:solidFill>
              </a:rPr>
              <a:t>Anaxagoras of </a:t>
            </a:r>
            <a:r>
              <a:rPr lang="en-GB" b="1" dirty="0" err="1" smtClean="0">
                <a:solidFill>
                  <a:schemeClr val="tx1"/>
                </a:solidFill>
              </a:rPr>
              <a:t>Clazomenae</a:t>
            </a:r>
            <a:r>
              <a:rPr lang="en-GB" b="1" dirty="0" smtClean="0">
                <a:solidFill>
                  <a:schemeClr val="tx1"/>
                </a:solidFill>
              </a:rPr>
              <a:t> </a:t>
            </a:r>
            <a:r>
              <a:rPr lang="en-GB" dirty="0" smtClean="0">
                <a:solidFill>
                  <a:schemeClr val="tx1"/>
                </a:solidFill>
              </a:rPr>
              <a:t>(c.510-428 BC) – all living things controlled by Mind (</a:t>
            </a:r>
            <a:r>
              <a:rPr lang="en-GB" i="1" dirty="0" smtClean="0">
                <a:solidFill>
                  <a:schemeClr val="tx1"/>
                </a:solidFill>
              </a:rPr>
              <a:t>Nous</a:t>
            </a:r>
            <a:r>
              <a:rPr lang="en-GB" dirty="0" smtClean="0">
                <a:solidFill>
                  <a:schemeClr val="tx1"/>
                </a:solidFill>
              </a:rPr>
              <a:t>). </a:t>
            </a:r>
            <a:endParaRPr lang="en-GB" b="1" dirty="0">
              <a:solidFill>
                <a:schemeClr val="tx1"/>
              </a:solidFill>
            </a:endParaRPr>
          </a:p>
        </p:txBody>
      </p:sp>
    </p:spTree>
    <p:extLst>
      <p:ext uri="{BB962C8B-B14F-4D97-AF65-F5344CB8AC3E}">
        <p14:creationId xmlns:p14="http://schemas.microsoft.com/office/powerpoint/2010/main" val="36872622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endParaRPr>
          </a:p>
        </p:txBody>
      </p:sp>
      <p:sp>
        <p:nvSpPr>
          <p:cNvPr id="3" name="Title 1"/>
          <p:cNvSpPr txBox="1">
            <a:spLocks/>
          </p:cNvSpPr>
          <p:nvPr/>
        </p:nvSpPr>
        <p:spPr>
          <a:xfrm>
            <a:off x="640080" y="2851265"/>
            <a:ext cx="7872153" cy="2377439"/>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sz="4600" b="1" dirty="0" smtClean="0">
                <a:solidFill>
                  <a:srgbClr val="000000">
                    <a:lumMod val="75000"/>
                    <a:lumOff val="25000"/>
                  </a:srgbClr>
                </a:solidFill>
              </a:rPr>
              <a:t>Identification and Representation  </a:t>
            </a:r>
            <a:endParaRPr lang="en-GB" sz="4600" b="1" dirty="0">
              <a:solidFill>
                <a:srgbClr val="000000">
                  <a:lumMod val="75000"/>
                  <a:lumOff val="25000"/>
                </a:srgbClr>
              </a:solidFill>
            </a:endParaRPr>
          </a:p>
        </p:txBody>
      </p:sp>
    </p:spTree>
    <p:extLst>
      <p:ext uri="{BB962C8B-B14F-4D97-AF65-F5344CB8AC3E}">
        <p14:creationId xmlns:p14="http://schemas.microsoft.com/office/powerpoint/2010/main" val="27439028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Identifying the Gods</a:t>
            </a:r>
            <a:endParaRPr lang="en-GB" b="1" dirty="0"/>
          </a:p>
        </p:txBody>
      </p:sp>
      <p:sp>
        <p:nvSpPr>
          <p:cNvPr id="3" name="Content Placeholder 2"/>
          <p:cNvSpPr>
            <a:spLocks noGrp="1"/>
          </p:cNvSpPr>
          <p:nvPr>
            <p:ph idx="1"/>
          </p:nvPr>
        </p:nvSpPr>
        <p:spPr>
          <a:xfrm>
            <a:off x="134793" y="1917448"/>
            <a:ext cx="4289368" cy="4366974"/>
          </a:xfrm>
        </p:spPr>
        <p:txBody>
          <a:bodyPr>
            <a:normAutofit fontScale="92500" lnSpcReduction="20000"/>
          </a:bodyPr>
          <a:lstStyle/>
          <a:p>
            <a:pPr>
              <a:buFont typeface="Arial" panose="020B0604020202020204" pitchFamily="34" charset="0"/>
              <a:buChar char="•"/>
            </a:pPr>
            <a:r>
              <a:rPr lang="en-GB" dirty="0"/>
              <a:t> </a:t>
            </a:r>
            <a:r>
              <a:rPr lang="en-GB" dirty="0" smtClean="0"/>
              <a:t>The </a:t>
            </a:r>
            <a:r>
              <a:rPr lang="en-GB" dirty="0"/>
              <a:t>gods appear in many different forms of </a:t>
            </a:r>
            <a:r>
              <a:rPr lang="en-GB" dirty="0" smtClean="0"/>
              <a:t>art both </a:t>
            </a:r>
            <a:r>
              <a:rPr lang="en-GB" dirty="0"/>
              <a:t>work that is overtly connected to religious </a:t>
            </a:r>
            <a:r>
              <a:rPr lang="en-GB" dirty="0" smtClean="0"/>
              <a:t>ritual and </a:t>
            </a:r>
            <a:r>
              <a:rPr lang="en-GB" dirty="0"/>
              <a:t>works that are </a:t>
            </a:r>
            <a:r>
              <a:rPr lang="en-GB" dirty="0" smtClean="0"/>
              <a:t>not.</a:t>
            </a:r>
            <a:endParaRPr lang="en-GB" dirty="0"/>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The gods in the main Greek and Roman Pantheons (“Olympians”) are anthropomorphic, i.e. they look like people.</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They are depicted with particular symbols to identify them</a:t>
            </a:r>
          </a:p>
          <a:p>
            <a:pPr lvl="1"/>
            <a:r>
              <a:rPr lang="en-GB" dirty="0" smtClean="0"/>
              <a:t>e.g. Zeus/Jupiter carries a thunderbolt, Athena/Minerva wears the aegis and a helmet, Dionysus/Bacchus carries a thyrsus, and Hermes/Mercury wears winged sandals. </a:t>
            </a:r>
          </a:p>
          <a:p>
            <a:pPr lvl="1"/>
            <a:endParaRPr lang="en-GB" sz="100" dirty="0" smtClean="0"/>
          </a:p>
          <a:p>
            <a:pPr>
              <a:buFont typeface="Arial" panose="020B0604020202020204" pitchFamily="34" charset="0"/>
              <a:buChar char="•"/>
            </a:pPr>
            <a:r>
              <a:rPr lang="en-GB" dirty="0" smtClean="0"/>
              <a:t> Some variations between the Greek and Roman gods, but a lot of similarities in their depictions.</a:t>
            </a:r>
            <a:endParaRPr lang="en-GB" dirty="0"/>
          </a:p>
        </p:txBody>
      </p:sp>
      <p:pic>
        <p:nvPicPr>
          <p:cNvPr id="4" name="Picture 3"/>
          <p:cNvPicPr>
            <a:picLocks noChangeAspect="1"/>
          </p:cNvPicPr>
          <p:nvPr/>
        </p:nvPicPr>
        <p:blipFill>
          <a:blip r:embed="rId2"/>
          <a:stretch>
            <a:fillRect/>
          </a:stretch>
        </p:blipFill>
        <p:spPr>
          <a:xfrm>
            <a:off x="6655592" y="2053243"/>
            <a:ext cx="2193821" cy="3826025"/>
          </a:xfrm>
          <a:prstGeom prst="rect">
            <a:avLst/>
          </a:prstGeom>
        </p:spPr>
      </p:pic>
      <p:pic>
        <p:nvPicPr>
          <p:cNvPr id="5" name="Picture 4"/>
          <p:cNvPicPr>
            <a:picLocks noChangeAspect="1"/>
          </p:cNvPicPr>
          <p:nvPr/>
        </p:nvPicPr>
        <p:blipFill>
          <a:blip r:embed="rId3"/>
          <a:stretch>
            <a:fillRect/>
          </a:stretch>
        </p:blipFill>
        <p:spPr>
          <a:xfrm>
            <a:off x="4594860" y="2053243"/>
            <a:ext cx="1890033" cy="2585257"/>
          </a:xfrm>
          <a:prstGeom prst="rect">
            <a:avLst/>
          </a:prstGeom>
        </p:spPr>
      </p:pic>
      <p:pic>
        <p:nvPicPr>
          <p:cNvPr id="6" name="Picture 5"/>
          <p:cNvPicPr>
            <a:picLocks noChangeAspect="1"/>
          </p:cNvPicPr>
          <p:nvPr/>
        </p:nvPicPr>
        <p:blipFill>
          <a:blip r:embed="rId4"/>
          <a:stretch>
            <a:fillRect/>
          </a:stretch>
        </p:blipFill>
        <p:spPr>
          <a:xfrm>
            <a:off x="5068543" y="4728660"/>
            <a:ext cx="1107813" cy="2121026"/>
          </a:xfrm>
          <a:prstGeom prst="rect">
            <a:avLst/>
          </a:prstGeom>
        </p:spPr>
      </p:pic>
      <p:pic>
        <p:nvPicPr>
          <p:cNvPr id="7" name="Picture 6"/>
          <p:cNvPicPr>
            <a:picLocks noChangeAspect="1"/>
          </p:cNvPicPr>
          <p:nvPr/>
        </p:nvPicPr>
        <p:blipFill rotWithShape="1">
          <a:blip r:embed="rId5"/>
          <a:srcRect l="8868" t="16814" r="73293" b="13848"/>
          <a:stretch/>
        </p:blipFill>
        <p:spPr>
          <a:xfrm>
            <a:off x="4504837" y="894649"/>
            <a:ext cx="4551682" cy="5713038"/>
          </a:xfrm>
          <a:prstGeom prst="rect">
            <a:avLst/>
          </a:prstGeom>
        </p:spPr>
      </p:pic>
      <p:pic>
        <p:nvPicPr>
          <p:cNvPr id="8" name="Picture 7"/>
          <p:cNvPicPr>
            <a:picLocks noChangeAspect="1"/>
          </p:cNvPicPr>
          <p:nvPr/>
        </p:nvPicPr>
        <p:blipFill rotWithShape="1">
          <a:blip r:embed="rId6"/>
          <a:srcRect l="29214" t="20918" r="52777" b="6091"/>
          <a:stretch/>
        </p:blipFill>
        <p:spPr>
          <a:xfrm>
            <a:off x="101974" y="894649"/>
            <a:ext cx="4373943" cy="5724423"/>
          </a:xfrm>
          <a:prstGeom prst="rect">
            <a:avLst/>
          </a:prstGeom>
        </p:spPr>
      </p:pic>
    </p:spTree>
    <p:extLst>
      <p:ext uri="{BB962C8B-B14F-4D97-AF65-F5344CB8AC3E}">
        <p14:creationId xmlns:p14="http://schemas.microsoft.com/office/powerpoint/2010/main" val="40712460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amond(in)">
                                      <p:cBhvr>
                                        <p:cTn id="7" dur="2000"/>
                                        <p:tgtEl>
                                          <p:spTgt spid="8"/>
                                        </p:tgtEl>
                                      </p:cBhvr>
                                    </p:animEffect>
                                  </p:childTnLst>
                                </p:cTn>
                              </p:par>
                              <p:par>
                                <p:cTn id="8" presetID="8" presetClass="entr" presetSubtype="16"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amond(in)">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Their attributes </a:t>
            </a:r>
            <a:endParaRPr lang="en-GB" b="1" dirty="0"/>
          </a:p>
        </p:txBody>
      </p:sp>
      <p:sp>
        <p:nvSpPr>
          <p:cNvPr id="3" name="Content Placeholder 2"/>
          <p:cNvSpPr>
            <a:spLocks noGrp="1"/>
          </p:cNvSpPr>
          <p:nvPr>
            <p:ph idx="1"/>
          </p:nvPr>
        </p:nvSpPr>
        <p:spPr>
          <a:xfrm>
            <a:off x="266007" y="1953490"/>
            <a:ext cx="3297211" cy="4448322"/>
          </a:xfrm>
        </p:spPr>
        <p:txBody>
          <a:bodyPr>
            <a:normAutofit fontScale="92500" lnSpcReduction="10000"/>
          </a:bodyPr>
          <a:lstStyle/>
          <a:p>
            <a:pPr>
              <a:buFont typeface="Arial" panose="020B0604020202020204" pitchFamily="34" charset="0"/>
              <a:buChar char="•"/>
            </a:pPr>
            <a:r>
              <a:rPr lang="en-GB" dirty="0" smtClean="0"/>
              <a:t>  Being familiar with the attributes will help you decode the imagery you are studying.</a:t>
            </a:r>
          </a:p>
          <a:p>
            <a:pPr>
              <a:buFont typeface="Arial" panose="020B0604020202020204" pitchFamily="34" charset="0"/>
              <a:buChar char="•"/>
            </a:pPr>
            <a:endParaRPr lang="en-GB" sz="100" dirty="0"/>
          </a:p>
          <a:p>
            <a:pPr>
              <a:buFont typeface="Arial" panose="020B0604020202020204" pitchFamily="34" charset="0"/>
              <a:buChar char="•"/>
            </a:pPr>
            <a:r>
              <a:rPr lang="en-GB" dirty="0" smtClean="0"/>
              <a:t> Consider the “look” (Apollo tends to be more youthful than Zeus in appearance), and accoutrements (e.g. Zeus with his thunderbolt, Poseidon with his trident, </a:t>
            </a:r>
            <a:r>
              <a:rPr lang="en-GB" dirty="0"/>
              <a:t>Dionysus with </a:t>
            </a:r>
            <a:r>
              <a:rPr lang="en-GB" dirty="0" smtClean="0"/>
              <a:t>this thyrsus); any unique features (lame Hephaestus).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Certain animals associated with the deity: Zeus an eagle, Hera a peacock, Ares a boar, Dionysus leopards or tigers. </a:t>
            </a:r>
            <a:endParaRPr lang="en-GB" dirty="0"/>
          </a:p>
          <a:p>
            <a:pPr>
              <a:buFont typeface="Arial" panose="020B0604020202020204" pitchFamily="34" charset="0"/>
              <a:buChar char="•"/>
            </a:pPr>
            <a:endParaRPr lang="en-GB" dirty="0"/>
          </a:p>
        </p:txBody>
      </p:sp>
      <p:pic>
        <p:nvPicPr>
          <p:cNvPr id="4" name="Picture 3"/>
          <p:cNvPicPr>
            <a:picLocks noChangeAspect="1"/>
          </p:cNvPicPr>
          <p:nvPr/>
        </p:nvPicPr>
        <p:blipFill>
          <a:blip r:embed="rId2"/>
          <a:stretch>
            <a:fillRect/>
          </a:stretch>
        </p:blipFill>
        <p:spPr>
          <a:xfrm>
            <a:off x="3829226" y="2755948"/>
            <a:ext cx="2987212" cy="3322699"/>
          </a:xfrm>
          <a:prstGeom prst="rect">
            <a:avLst/>
          </a:prstGeom>
        </p:spPr>
      </p:pic>
      <p:pic>
        <p:nvPicPr>
          <p:cNvPr id="5" name="Picture 4"/>
          <p:cNvPicPr>
            <a:picLocks noChangeAspect="1"/>
          </p:cNvPicPr>
          <p:nvPr/>
        </p:nvPicPr>
        <p:blipFill>
          <a:blip r:embed="rId3"/>
          <a:stretch>
            <a:fillRect/>
          </a:stretch>
        </p:blipFill>
        <p:spPr>
          <a:xfrm>
            <a:off x="6550430" y="3968084"/>
            <a:ext cx="2447518" cy="2110563"/>
          </a:xfrm>
          <a:prstGeom prst="rect">
            <a:avLst/>
          </a:prstGeom>
        </p:spPr>
      </p:pic>
      <p:sp>
        <p:nvSpPr>
          <p:cNvPr id="6" name="Rectangle 5"/>
          <p:cNvSpPr/>
          <p:nvPr/>
        </p:nvSpPr>
        <p:spPr>
          <a:xfrm>
            <a:off x="3829227" y="1953490"/>
            <a:ext cx="4816010" cy="6567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961572" y="1923489"/>
            <a:ext cx="4550661" cy="646331"/>
          </a:xfrm>
          <a:prstGeom prst="rect">
            <a:avLst/>
          </a:prstGeom>
        </p:spPr>
        <p:txBody>
          <a:bodyPr wrap="square">
            <a:spAutoFit/>
          </a:bodyPr>
          <a:lstStyle/>
          <a:p>
            <a:r>
              <a:rPr lang="en-GB" b="1" dirty="0" smtClean="0"/>
              <a:t>Apollo is frequently depicted </a:t>
            </a:r>
            <a:r>
              <a:rPr lang="en-GB" b="1" dirty="0"/>
              <a:t>with his </a:t>
            </a:r>
            <a:r>
              <a:rPr lang="en-GB" b="1" dirty="0" smtClean="0"/>
              <a:t>bow or sometimes a lyre</a:t>
            </a:r>
            <a:endParaRPr lang="en-GB" b="1" dirty="0"/>
          </a:p>
        </p:txBody>
      </p:sp>
      <p:sp>
        <p:nvSpPr>
          <p:cNvPr id="8" name="TextBox 7"/>
          <p:cNvSpPr txBox="1"/>
          <p:nvPr/>
        </p:nvSpPr>
        <p:spPr>
          <a:xfrm>
            <a:off x="3829226" y="5755481"/>
            <a:ext cx="2721204"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Attic red-figure krater, c.475-425BC.</a:t>
            </a:r>
            <a:endParaRPr lang="en-GB" dirty="0"/>
          </a:p>
        </p:txBody>
      </p:sp>
      <p:sp>
        <p:nvSpPr>
          <p:cNvPr id="9" name="TextBox 8"/>
          <p:cNvSpPr txBox="1"/>
          <p:nvPr/>
        </p:nvSpPr>
        <p:spPr>
          <a:xfrm>
            <a:off x="6625245" y="5893980"/>
            <a:ext cx="2372704"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Floor Mosaic, Ostia, Roman Imperial period.</a:t>
            </a:r>
            <a:endParaRPr lang="en-GB" dirty="0"/>
          </a:p>
        </p:txBody>
      </p:sp>
      <p:pic>
        <p:nvPicPr>
          <p:cNvPr id="10" name="Picture 9"/>
          <p:cNvPicPr>
            <a:picLocks noChangeAspect="1"/>
          </p:cNvPicPr>
          <p:nvPr/>
        </p:nvPicPr>
        <p:blipFill>
          <a:blip r:embed="rId4"/>
          <a:stretch>
            <a:fillRect/>
          </a:stretch>
        </p:blipFill>
        <p:spPr>
          <a:xfrm>
            <a:off x="6816438" y="2301209"/>
            <a:ext cx="1666875" cy="1666875"/>
          </a:xfrm>
          <a:prstGeom prst="rect">
            <a:avLst/>
          </a:prstGeom>
        </p:spPr>
      </p:pic>
      <p:sp>
        <p:nvSpPr>
          <p:cNvPr id="11" name="TextBox 10"/>
          <p:cNvSpPr txBox="1"/>
          <p:nvPr/>
        </p:nvSpPr>
        <p:spPr>
          <a:xfrm>
            <a:off x="6636476" y="3467505"/>
            <a:ext cx="2507524"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Augustan aureus, Apollo with a lyre [kithara]</a:t>
            </a:r>
            <a:endParaRPr lang="en-GB" dirty="0"/>
          </a:p>
        </p:txBody>
      </p:sp>
    </p:spTree>
    <p:extLst>
      <p:ext uri="{BB962C8B-B14F-4D97-AF65-F5344CB8AC3E}">
        <p14:creationId xmlns:p14="http://schemas.microsoft.com/office/powerpoint/2010/main" val="13691583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t>Sacred Statues</a:t>
            </a:r>
          </a:p>
        </p:txBody>
      </p:sp>
      <p:sp>
        <p:nvSpPr>
          <p:cNvPr id="3" name="Content Placeholder 2"/>
          <p:cNvSpPr>
            <a:spLocks noGrp="1"/>
          </p:cNvSpPr>
          <p:nvPr>
            <p:ph idx="1"/>
          </p:nvPr>
        </p:nvSpPr>
        <p:spPr>
          <a:xfrm>
            <a:off x="432263" y="1845734"/>
            <a:ext cx="7934498" cy="4023360"/>
          </a:xfrm>
        </p:spPr>
        <p:txBody>
          <a:bodyPr/>
          <a:lstStyle/>
          <a:p>
            <a:pPr>
              <a:buFont typeface="Arial" panose="020B0604020202020204" pitchFamily="34" charset="0"/>
              <a:buChar char="•"/>
            </a:pPr>
            <a:r>
              <a:rPr lang="en-GB" sz="1800" dirty="0" smtClean="0"/>
              <a:t> Greek </a:t>
            </a:r>
            <a:r>
              <a:rPr lang="en-GB" sz="1800" dirty="0"/>
              <a:t>temples contained statues of the god/goddess to whom the site was dedicated (the ‘cult statue’).</a:t>
            </a:r>
          </a:p>
          <a:p>
            <a:pPr>
              <a:buFont typeface="Arial" panose="020B0604020202020204" pitchFamily="34" charset="0"/>
              <a:buChar char="•"/>
            </a:pPr>
            <a:r>
              <a:rPr lang="en-GB" sz="1800" dirty="0" smtClean="0"/>
              <a:t> These </a:t>
            </a:r>
            <a:r>
              <a:rPr lang="en-GB" sz="1800" dirty="0"/>
              <a:t>were an important part of religious ritual.</a:t>
            </a:r>
          </a:p>
          <a:p>
            <a:pPr>
              <a:buFont typeface="Arial" panose="020B0604020202020204" pitchFamily="34" charset="0"/>
              <a:buChar char="•"/>
            </a:pPr>
            <a:r>
              <a:rPr lang="en-GB" sz="1800" dirty="0" smtClean="0"/>
              <a:t> Early </a:t>
            </a:r>
            <a:r>
              <a:rPr lang="en-GB" sz="1800" dirty="0"/>
              <a:t>statues would have been wooden, but only later marble and metal statues survive.</a:t>
            </a:r>
          </a:p>
          <a:p>
            <a:endParaRPr lang="en-GB" dirty="0"/>
          </a:p>
        </p:txBody>
      </p:sp>
      <p:pic>
        <p:nvPicPr>
          <p:cNvPr id="4" name="Picture 3"/>
          <p:cNvPicPr>
            <a:picLocks noChangeAspect="1"/>
          </p:cNvPicPr>
          <p:nvPr/>
        </p:nvPicPr>
        <p:blipFill>
          <a:blip r:embed="rId2"/>
          <a:stretch>
            <a:fillRect/>
          </a:stretch>
        </p:blipFill>
        <p:spPr>
          <a:xfrm>
            <a:off x="364761" y="3962088"/>
            <a:ext cx="4021203" cy="1907006"/>
          </a:xfrm>
          <a:prstGeom prst="rect">
            <a:avLst/>
          </a:prstGeom>
        </p:spPr>
      </p:pic>
      <p:pic>
        <p:nvPicPr>
          <p:cNvPr id="6" name="Picture 5"/>
          <p:cNvPicPr>
            <a:picLocks noChangeAspect="1"/>
          </p:cNvPicPr>
          <p:nvPr/>
        </p:nvPicPr>
        <p:blipFill>
          <a:blip r:embed="rId3"/>
          <a:stretch>
            <a:fillRect/>
          </a:stretch>
        </p:blipFill>
        <p:spPr>
          <a:xfrm>
            <a:off x="4931505" y="3590159"/>
            <a:ext cx="3670110" cy="2487384"/>
          </a:xfrm>
          <a:prstGeom prst="rect">
            <a:avLst/>
          </a:prstGeom>
        </p:spPr>
      </p:pic>
      <p:pic>
        <p:nvPicPr>
          <p:cNvPr id="7" name="Picture 6"/>
          <p:cNvPicPr>
            <a:picLocks noChangeAspect="1"/>
          </p:cNvPicPr>
          <p:nvPr/>
        </p:nvPicPr>
        <p:blipFill>
          <a:blip r:embed="rId4"/>
          <a:stretch>
            <a:fillRect/>
          </a:stretch>
        </p:blipFill>
        <p:spPr>
          <a:xfrm>
            <a:off x="4847320" y="1845734"/>
            <a:ext cx="4212495" cy="4630826"/>
          </a:xfrm>
          <a:prstGeom prst="rect">
            <a:avLst/>
          </a:prstGeom>
        </p:spPr>
      </p:pic>
      <p:sp>
        <p:nvSpPr>
          <p:cNvPr id="9" name="Rectangle 8"/>
          <p:cNvSpPr/>
          <p:nvPr/>
        </p:nvSpPr>
        <p:spPr>
          <a:xfrm>
            <a:off x="364761" y="1845734"/>
            <a:ext cx="4415057" cy="19448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ontent Placeholder 2"/>
          <p:cNvSpPr txBox="1">
            <a:spLocks/>
          </p:cNvSpPr>
          <p:nvPr/>
        </p:nvSpPr>
        <p:spPr>
          <a:xfrm>
            <a:off x="432262" y="2056280"/>
            <a:ext cx="5452540" cy="1471367"/>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Ø"/>
            </a:pPr>
            <a:r>
              <a:rPr lang="en-GB" dirty="0" smtClean="0">
                <a:solidFill>
                  <a:schemeClr val="tx1"/>
                </a:solidFill>
              </a:rPr>
              <a:t>Statue of Athena in the Parthenon</a:t>
            </a:r>
          </a:p>
          <a:p>
            <a:pPr>
              <a:buFont typeface="Wingdings" panose="05000000000000000000" pitchFamily="2" charset="2"/>
              <a:buChar char="Ø"/>
            </a:pPr>
            <a:r>
              <a:rPr lang="en-GB" dirty="0" smtClean="0">
                <a:solidFill>
                  <a:schemeClr val="tx1"/>
                </a:solidFill>
              </a:rPr>
              <a:t>By Phidias</a:t>
            </a:r>
          </a:p>
          <a:p>
            <a:pPr>
              <a:buFont typeface="Wingdings" panose="05000000000000000000" pitchFamily="2" charset="2"/>
              <a:buChar char="Ø"/>
            </a:pPr>
            <a:r>
              <a:rPr lang="en-GB" dirty="0" smtClean="0">
                <a:solidFill>
                  <a:schemeClr val="tx1"/>
                </a:solidFill>
              </a:rPr>
              <a:t>c. 439 BCE</a:t>
            </a:r>
            <a:endParaRPr lang="en-GB" dirty="0">
              <a:solidFill>
                <a:schemeClr val="tx1"/>
              </a:solidFill>
            </a:endParaRPr>
          </a:p>
        </p:txBody>
      </p:sp>
      <p:sp>
        <p:nvSpPr>
          <p:cNvPr id="11" name="Content Placeholder 2"/>
          <p:cNvSpPr txBox="1">
            <a:spLocks/>
          </p:cNvSpPr>
          <p:nvPr/>
        </p:nvSpPr>
        <p:spPr>
          <a:xfrm>
            <a:off x="197409" y="4239491"/>
            <a:ext cx="5505122" cy="2299581"/>
          </a:xfrm>
          <a:prstGeom prst="rect">
            <a:avLst/>
          </a:prstGeom>
          <a:ln w="28575" cap="flat" cmpd="sng" algn="ctr">
            <a:solidFill>
              <a:schemeClr val="accent1"/>
            </a:solidFill>
            <a:prstDash val="solid"/>
          </a:ln>
        </p:spPr>
        <p:style>
          <a:lnRef idx="2">
            <a:schemeClr val="accent1"/>
          </a:lnRef>
          <a:fillRef idx="1">
            <a:schemeClr val="lt1"/>
          </a:fillRef>
          <a:effectRef idx="0">
            <a:schemeClr val="accent1"/>
          </a:effectRef>
          <a:fontRef idx="minor">
            <a:schemeClr val="dk1"/>
          </a:fontRef>
        </p:style>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a:buFont typeface="Calibri" panose="020F0502020204030204" pitchFamily="34" charset="0"/>
              <a:buNone/>
            </a:pPr>
            <a:r>
              <a:rPr lang="en-US" smtClean="0"/>
              <a:t>The statue of Athena is upright, with a tunic reaching to the feet, and on her breast the head of Medusa is worked in ivory. She holds a statue of Victory about four cubits high, and in the other hand a spear; at her feet lies a shield and near the spear is a serpent. This serpent would be Erichthonius.</a:t>
            </a:r>
          </a:p>
          <a:p>
            <a:pPr marL="0" indent="0" algn="r">
              <a:buFont typeface="Calibri" panose="020F0502020204030204" pitchFamily="34" charset="0"/>
              <a:buNone/>
            </a:pPr>
            <a:r>
              <a:rPr lang="en-US" smtClean="0"/>
              <a:t>Pausanias 1.24.7</a:t>
            </a:r>
            <a:endParaRPr lang="en-US" dirty="0"/>
          </a:p>
        </p:txBody>
      </p:sp>
    </p:spTree>
    <p:extLst>
      <p:ext uri="{BB962C8B-B14F-4D97-AF65-F5344CB8AC3E}">
        <p14:creationId xmlns:p14="http://schemas.microsoft.com/office/powerpoint/2010/main" val="358878285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Zeus at Olympia</a:t>
            </a:r>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smtClean="0"/>
              <a:t> Statue by Phidias, c. 435 BCE</a:t>
            </a:r>
          </a:p>
          <a:p>
            <a:pPr>
              <a:buFont typeface="Arial" panose="020B0604020202020204" pitchFamily="34" charset="0"/>
              <a:buChar char="•"/>
            </a:pPr>
            <a:r>
              <a:rPr lang="en-GB" dirty="0" smtClean="0"/>
              <a:t> Chryselephantine: made of ivory and gold</a:t>
            </a:r>
          </a:p>
          <a:p>
            <a:pPr>
              <a:buFont typeface="Arial" panose="020B0604020202020204" pitchFamily="34" charset="0"/>
              <a:buChar char="•"/>
            </a:pPr>
            <a:r>
              <a:rPr lang="en-GB" dirty="0" smtClean="0"/>
              <a:t> approx. 13 metres tall</a:t>
            </a:r>
            <a:endParaRPr lang="en-GB" dirty="0"/>
          </a:p>
        </p:txBody>
      </p:sp>
      <p:pic>
        <p:nvPicPr>
          <p:cNvPr id="4" name="Picture 3"/>
          <p:cNvPicPr>
            <a:picLocks noChangeAspect="1"/>
          </p:cNvPicPr>
          <p:nvPr/>
        </p:nvPicPr>
        <p:blipFill>
          <a:blip r:embed="rId2"/>
          <a:stretch>
            <a:fillRect/>
          </a:stretch>
        </p:blipFill>
        <p:spPr>
          <a:xfrm>
            <a:off x="5881938" y="1131094"/>
            <a:ext cx="2886075" cy="4286250"/>
          </a:xfrm>
          <a:prstGeom prst="rect">
            <a:avLst/>
          </a:prstGeom>
        </p:spPr>
      </p:pic>
      <p:pic>
        <p:nvPicPr>
          <p:cNvPr id="5" name="Picture 4"/>
          <p:cNvPicPr>
            <a:picLocks noChangeAspect="1"/>
          </p:cNvPicPr>
          <p:nvPr/>
        </p:nvPicPr>
        <p:blipFill>
          <a:blip r:embed="rId3"/>
          <a:stretch>
            <a:fillRect/>
          </a:stretch>
        </p:blipFill>
        <p:spPr>
          <a:xfrm>
            <a:off x="248153" y="3274219"/>
            <a:ext cx="3631889" cy="2411801"/>
          </a:xfrm>
          <a:prstGeom prst="rect">
            <a:avLst/>
          </a:prstGeom>
        </p:spPr>
      </p:pic>
      <p:pic>
        <p:nvPicPr>
          <p:cNvPr id="6" name="Picture 5"/>
          <p:cNvPicPr>
            <a:picLocks noChangeAspect="1"/>
          </p:cNvPicPr>
          <p:nvPr/>
        </p:nvPicPr>
        <p:blipFill>
          <a:blip r:embed="rId4"/>
          <a:stretch>
            <a:fillRect/>
          </a:stretch>
        </p:blipFill>
        <p:spPr>
          <a:xfrm>
            <a:off x="360091" y="1825416"/>
            <a:ext cx="4234768" cy="2742879"/>
          </a:xfrm>
          <a:prstGeom prst="rect">
            <a:avLst/>
          </a:prstGeom>
        </p:spPr>
      </p:pic>
      <p:sp>
        <p:nvSpPr>
          <p:cNvPr id="7" name="Content Placeholder 2"/>
          <p:cNvSpPr txBox="1">
            <a:spLocks/>
          </p:cNvSpPr>
          <p:nvPr/>
        </p:nvSpPr>
        <p:spPr>
          <a:xfrm>
            <a:off x="2015416" y="3937531"/>
            <a:ext cx="6926150" cy="2829719"/>
          </a:xfrm>
          <a:prstGeom prst="rect">
            <a:avLst/>
          </a:prstGeom>
          <a:ln w="38100" cap="flat" cmpd="sng" algn="ctr">
            <a:solidFill>
              <a:schemeClr val="accent1"/>
            </a:solidFill>
            <a:prstDash val="solid"/>
          </a:ln>
        </p:spPr>
        <p:style>
          <a:lnRef idx="2">
            <a:schemeClr val="accent1"/>
          </a:lnRef>
          <a:fillRef idx="1">
            <a:schemeClr val="lt1"/>
          </a:fillRef>
          <a:effectRef idx="0">
            <a:schemeClr val="accent1"/>
          </a:effectRef>
          <a:fontRef idx="minor">
            <a:schemeClr val="dk1"/>
          </a:fontRef>
        </p:style>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algn="just">
              <a:buFont typeface="Calibri" panose="020F0502020204030204" pitchFamily="34" charset="0"/>
              <a:buNone/>
            </a:pPr>
            <a:r>
              <a:rPr lang="en-GB" smtClean="0"/>
              <a:t>The god sits on a throne, and he is made of gold and ivory. On his head lies a garland which is a copy of olive shoots. In his right hand he carries a Victory, which, like the statue, is of ivory and gold; she wears a ribbon and—on her head—a garland. In the left hand of the god is a sceptre, ornamented with every kind of metal, and the bird sitting on the sceptre is the eagle. The sandals also of the god are of gold, as is likewise his robe. On the robe are embroidered figures of animals and the flowers of the lily.</a:t>
            </a:r>
          </a:p>
          <a:p>
            <a:pPr marL="0" indent="0" algn="r">
              <a:buFont typeface="Calibri" panose="020F0502020204030204" pitchFamily="34" charset="0"/>
              <a:buNone/>
            </a:pPr>
            <a:r>
              <a:rPr lang="en-GB" smtClean="0"/>
              <a:t>Pausanias 5.11.1</a:t>
            </a:r>
            <a:endParaRPr lang="en-GB" dirty="0"/>
          </a:p>
        </p:txBody>
      </p:sp>
    </p:spTree>
    <p:extLst>
      <p:ext uri="{BB962C8B-B14F-4D97-AF65-F5344CB8AC3E}">
        <p14:creationId xmlns:p14="http://schemas.microsoft.com/office/powerpoint/2010/main" val="5261999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774625" y="857027"/>
            <a:ext cx="7594751" cy="5143946"/>
          </a:xfrm>
          <a:prstGeom prst="rect">
            <a:avLst/>
          </a:prstGeom>
        </p:spPr>
      </p:pic>
      <p:sp>
        <p:nvSpPr>
          <p:cNvPr id="5" name="TextBox 4"/>
          <p:cNvSpPr txBox="1"/>
          <p:nvPr/>
        </p:nvSpPr>
        <p:spPr>
          <a:xfrm>
            <a:off x="289774" y="1794188"/>
            <a:ext cx="1284668" cy="41549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100" dirty="0"/>
              <a:t>Pediment</a:t>
            </a:r>
          </a:p>
        </p:txBody>
      </p:sp>
      <p:cxnSp>
        <p:nvCxnSpPr>
          <p:cNvPr id="7" name="Straight Arrow Connector 6"/>
          <p:cNvCxnSpPr/>
          <p:nvPr/>
        </p:nvCxnSpPr>
        <p:spPr>
          <a:xfrm flipV="1">
            <a:off x="1584102" y="1639642"/>
            <a:ext cx="1400578" cy="28977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2059293" y="1678278"/>
            <a:ext cx="5175415" cy="28978"/>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2028422" y="1072202"/>
            <a:ext cx="2540358" cy="635054"/>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597759" y="1072202"/>
            <a:ext cx="2685284" cy="56744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p:nvPicPr>
        <p:blipFill rotWithShape="1">
          <a:blip r:embed="rId3"/>
          <a:srcRect l="-161" t="31655" r="161" b="16879"/>
          <a:stretch/>
        </p:blipFill>
        <p:spPr>
          <a:xfrm>
            <a:off x="138973" y="1952536"/>
            <a:ext cx="8730707" cy="3370076"/>
          </a:xfrm>
          <a:prstGeom prst="rect">
            <a:avLst/>
          </a:prstGeom>
        </p:spPr>
      </p:pic>
      <p:sp>
        <p:nvSpPr>
          <p:cNvPr id="12" name="Content Placeholder 2"/>
          <p:cNvSpPr txBox="1">
            <a:spLocks/>
          </p:cNvSpPr>
          <p:nvPr/>
        </p:nvSpPr>
        <p:spPr>
          <a:xfrm>
            <a:off x="138974" y="4742621"/>
            <a:ext cx="8909886" cy="1995935"/>
          </a:xfrm>
          <a:prstGeom prst="rect">
            <a:avLst/>
          </a:prstGeom>
          <a:ln w="28575"/>
        </p:spPr>
        <p:style>
          <a:lnRef idx="2">
            <a:schemeClr val="accent1"/>
          </a:lnRef>
          <a:fillRef idx="1">
            <a:schemeClr val="lt1"/>
          </a:fillRef>
          <a:effectRef idx="0">
            <a:schemeClr val="accent1"/>
          </a:effectRef>
          <a:fontRef idx="minor">
            <a:schemeClr val="dk1"/>
          </a:fontRef>
        </p:style>
        <p:txBody>
          <a:bodyPr vert="horz" lIns="0" tIns="45720" rIns="0" bIns="45720" rtlCol="0">
            <a:normAutofit fontScale="850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just">
              <a:buFont typeface="Calibri" panose="020F0502020204030204" pitchFamily="34" charset="0"/>
              <a:buNone/>
            </a:pPr>
            <a:r>
              <a:rPr lang="en-US" dirty="0" smtClean="0"/>
              <a:t>[I]n the front pediment there is, not yet begun, the chariot-race between Pelops and </a:t>
            </a:r>
            <a:r>
              <a:rPr lang="en-US" dirty="0" err="1" smtClean="0"/>
              <a:t>Oenomaus</a:t>
            </a:r>
            <a:r>
              <a:rPr lang="en-US" dirty="0" smtClean="0"/>
              <a:t>, and preparation for the actual race is being made by both. An image of Zeus has been carved in about the middle of the pediment; on the right of Zeus is </a:t>
            </a:r>
            <a:r>
              <a:rPr lang="en-US" dirty="0" err="1" smtClean="0"/>
              <a:t>Oenomaus</a:t>
            </a:r>
            <a:r>
              <a:rPr lang="en-US" dirty="0" smtClean="0"/>
              <a:t> with a helmet on his head, and by him </a:t>
            </a:r>
            <a:r>
              <a:rPr lang="en-US" dirty="0" err="1" smtClean="0"/>
              <a:t>Sterope</a:t>
            </a:r>
            <a:r>
              <a:rPr lang="en-US" dirty="0" smtClean="0"/>
              <a:t> his wife, who was one of the daughters of Atlas. </a:t>
            </a:r>
            <a:r>
              <a:rPr lang="en-US" dirty="0" err="1" smtClean="0"/>
              <a:t>Myrtilus</a:t>
            </a:r>
            <a:r>
              <a:rPr lang="en-US" dirty="0" smtClean="0"/>
              <a:t> too, the charioteer of </a:t>
            </a:r>
            <a:r>
              <a:rPr lang="en-US" dirty="0" err="1" smtClean="0"/>
              <a:t>Oenomaus</a:t>
            </a:r>
            <a:r>
              <a:rPr lang="en-US" dirty="0" smtClean="0"/>
              <a:t>, sits in front of the horses, which are four in number. After him are two men. They have no names, but they too must be under orders from </a:t>
            </a:r>
            <a:r>
              <a:rPr lang="en-US" dirty="0" err="1" smtClean="0"/>
              <a:t>Oenomaus</a:t>
            </a:r>
            <a:r>
              <a:rPr lang="en-US" dirty="0" smtClean="0"/>
              <a:t> to attend to the horses. At the very edge lies </a:t>
            </a:r>
            <a:r>
              <a:rPr lang="en-US" dirty="0" err="1" smtClean="0"/>
              <a:t>Cladeus</a:t>
            </a:r>
            <a:r>
              <a:rPr lang="en-US" dirty="0" smtClean="0"/>
              <a:t>, the river which, in other ways also, the </a:t>
            </a:r>
            <a:r>
              <a:rPr lang="en-US" dirty="0" err="1" smtClean="0"/>
              <a:t>Eleans</a:t>
            </a:r>
            <a:r>
              <a:rPr lang="en-US" dirty="0" smtClean="0"/>
              <a:t> honor most after the </a:t>
            </a:r>
            <a:r>
              <a:rPr lang="en-US" dirty="0" err="1" smtClean="0"/>
              <a:t>Alpheius</a:t>
            </a:r>
            <a:r>
              <a:rPr lang="en-US" dirty="0" smtClean="0"/>
              <a:t>.</a:t>
            </a:r>
          </a:p>
          <a:p>
            <a:pPr marL="0" indent="0" algn="r">
              <a:buFont typeface="Calibri" panose="020F0502020204030204" pitchFamily="34" charset="0"/>
              <a:buNone/>
            </a:pPr>
            <a:r>
              <a:rPr lang="en-US" dirty="0" smtClean="0"/>
              <a:t>Pausanias 5.11.6-7</a:t>
            </a:r>
          </a:p>
          <a:p>
            <a:endParaRPr lang="en-US" dirty="0"/>
          </a:p>
        </p:txBody>
      </p:sp>
      <p:sp>
        <p:nvSpPr>
          <p:cNvPr id="6" name="Rectangle 5"/>
          <p:cNvSpPr/>
          <p:nvPr/>
        </p:nvSpPr>
        <p:spPr>
          <a:xfrm>
            <a:off x="274321" y="4308363"/>
            <a:ext cx="1548629" cy="369332"/>
          </a:xfrm>
          <a:prstGeom prst="rect">
            <a:avLst/>
          </a:prstGeom>
        </p:spPr>
        <p:txBody>
          <a:bodyPr wrap="none">
            <a:spAutoFit/>
          </a:bodyPr>
          <a:lstStyle/>
          <a:p>
            <a:r>
              <a:rPr lang="en-GB" b="1" dirty="0">
                <a:effectLst>
                  <a:outerShdw blurRad="38100" dist="38100" dir="2700000" algn="tl">
                    <a:srgbClr val="000000">
                      <a:alpha val="43137"/>
                    </a:srgbClr>
                  </a:outerShdw>
                </a:effectLst>
              </a:rPr>
              <a:t>East Pediment</a:t>
            </a:r>
          </a:p>
        </p:txBody>
      </p:sp>
      <p:pic>
        <p:nvPicPr>
          <p:cNvPr id="8" name="Picture 7"/>
          <p:cNvPicPr>
            <a:picLocks noChangeAspect="1"/>
          </p:cNvPicPr>
          <p:nvPr/>
        </p:nvPicPr>
        <p:blipFill>
          <a:blip r:embed="rId4"/>
          <a:stretch>
            <a:fillRect/>
          </a:stretch>
        </p:blipFill>
        <p:spPr>
          <a:xfrm>
            <a:off x="143475" y="1365851"/>
            <a:ext cx="8849598" cy="3311843"/>
          </a:xfrm>
          <a:prstGeom prst="rect">
            <a:avLst/>
          </a:prstGeom>
        </p:spPr>
      </p:pic>
      <p:sp>
        <p:nvSpPr>
          <p:cNvPr id="14" name="Rectangle 13"/>
          <p:cNvSpPr/>
          <p:nvPr/>
        </p:nvSpPr>
        <p:spPr>
          <a:xfrm>
            <a:off x="289774" y="3705611"/>
            <a:ext cx="1642822" cy="369332"/>
          </a:xfrm>
          <a:prstGeom prst="rect">
            <a:avLst/>
          </a:prstGeom>
        </p:spPr>
        <p:txBody>
          <a:bodyPr wrap="none">
            <a:spAutoFit/>
          </a:bodyPr>
          <a:lstStyle/>
          <a:p>
            <a:r>
              <a:rPr lang="en-GB" b="1" dirty="0">
                <a:effectLst>
                  <a:outerShdw blurRad="38100" dist="38100" dir="2700000" algn="tl">
                    <a:srgbClr val="000000">
                      <a:alpha val="43137"/>
                    </a:srgbClr>
                  </a:outerShdw>
                </a:effectLst>
              </a:rPr>
              <a:t>West Pediment</a:t>
            </a:r>
          </a:p>
        </p:txBody>
      </p:sp>
      <p:sp>
        <p:nvSpPr>
          <p:cNvPr id="16" name="Content Placeholder 2"/>
          <p:cNvSpPr txBox="1">
            <a:spLocks/>
          </p:cNvSpPr>
          <p:nvPr/>
        </p:nvSpPr>
        <p:spPr>
          <a:xfrm>
            <a:off x="145021" y="4139738"/>
            <a:ext cx="8848052" cy="2598818"/>
          </a:xfrm>
          <a:prstGeom prst="rect">
            <a:avLst/>
          </a:prstGeom>
          <a:ln w="28575"/>
        </p:spPr>
        <p:style>
          <a:lnRef idx="2">
            <a:schemeClr val="accent1"/>
          </a:lnRef>
          <a:fillRef idx="1">
            <a:schemeClr val="lt1"/>
          </a:fillRef>
          <a:effectRef idx="0">
            <a:schemeClr val="accent1"/>
          </a:effectRef>
          <a:fontRef idx="minor">
            <a:schemeClr val="dk1"/>
          </a:fontRef>
        </p:style>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just">
              <a:buFont typeface="Calibri" panose="020F0502020204030204" pitchFamily="34" charset="0"/>
              <a:buNone/>
            </a:pPr>
            <a:r>
              <a:rPr lang="en-US" dirty="0" smtClean="0"/>
              <a:t>What he carved on the pediment is the fight between the </a:t>
            </a:r>
            <a:r>
              <a:rPr lang="en-US" dirty="0" err="1" smtClean="0"/>
              <a:t>Lapiths</a:t>
            </a:r>
            <a:r>
              <a:rPr lang="en-US" dirty="0" smtClean="0"/>
              <a:t> and the Centaurs at the marriage of </a:t>
            </a:r>
            <a:r>
              <a:rPr lang="en-US" dirty="0" err="1" smtClean="0"/>
              <a:t>Peirithous</a:t>
            </a:r>
            <a:r>
              <a:rPr lang="en-US" dirty="0" smtClean="0"/>
              <a:t>. In the </a:t>
            </a:r>
            <a:r>
              <a:rPr lang="en-US" dirty="0" err="1" smtClean="0"/>
              <a:t>centre</a:t>
            </a:r>
            <a:r>
              <a:rPr lang="en-US" dirty="0" smtClean="0"/>
              <a:t> of the pediment is </a:t>
            </a:r>
            <a:r>
              <a:rPr lang="en-US" dirty="0" err="1" smtClean="0"/>
              <a:t>Peirithous</a:t>
            </a:r>
            <a:r>
              <a:rPr lang="en-US" dirty="0" smtClean="0"/>
              <a:t>. On one side of him is </a:t>
            </a:r>
            <a:r>
              <a:rPr lang="en-US" dirty="0" err="1" smtClean="0"/>
              <a:t>Eurytion</a:t>
            </a:r>
            <a:r>
              <a:rPr lang="en-US" dirty="0" smtClean="0"/>
              <a:t>, who has seized the wife of </a:t>
            </a:r>
            <a:r>
              <a:rPr lang="en-US" dirty="0" err="1" smtClean="0"/>
              <a:t>Peirithous</a:t>
            </a:r>
            <a:r>
              <a:rPr lang="en-US" dirty="0" smtClean="0"/>
              <a:t>, with </a:t>
            </a:r>
            <a:r>
              <a:rPr lang="en-US" dirty="0" err="1" smtClean="0"/>
              <a:t>Caeneus</a:t>
            </a:r>
            <a:r>
              <a:rPr lang="en-US" dirty="0" smtClean="0"/>
              <a:t> bringing help to </a:t>
            </a:r>
            <a:r>
              <a:rPr lang="en-US" dirty="0" err="1" smtClean="0"/>
              <a:t>Peirithous</a:t>
            </a:r>
            <a:r>
              <a:rPr lang="en-US" dirty="0" smtClean="0"/>
              <a:t>, and on the other side is Theseus defending himself against the Centaurs with an axe. One Centaur has seized a maid, another a boy in the prime of youth. </a:t>
            </a:r>
            <a:r>
              <a:rPr lang="en-US" dirty="0" err="1" smtClean="0"/>
              <a:t>Alcamenes</a:t>
            </a:r>
            <a:r>
              <a:rPr lang="en-US" dirty="0" smtClean="0"/>
              <a:t>, I think, carved this scene, because he had learned from Homer’s poem that </a:t>
            </a:r>
            <a:r>
              <a:rPr lang="en-US" dirty="0" err="1" smtClean="0"/>
              <a:t>Peirithous</a:t>
            </a:r>
            <a:r>
              <a:rPr lang="en-US" dirty="0" smtClean="0"/>
              <a:t> was a son of Zeus, and because he knew that Theseus was a great grandson of Pelops.</a:t>
            </a:r>
          </a:p>
          <a:p>
            <a:pPr marL="0" indent="0" algn="r">
              <a:buFont typeface="Calibri" panose="020F0502020204030204" pitchFamily="34" charset="0"/>
              <a:buNone/>
            </a:pPr>
            <a:r>
              <a:rPr lang="en-US" dirty="0" smtClean="0"/>
              <a:t>Pausanias 5.11.8</a:t>
            </a:r>
            <a:endParaRPr lang="en-US" dirty="0"/>
          </a:p>
        </p:txBody>
      </p:sp>
    </p:spTree>
    <p:extLst>
      <p:ext uri="{BB962C8B-B14F-4D97-AF65-F5344CB8AC3E}">
        <p14:creationId xmlns:p14="http://schemas.microsoft.com/office/powerpoint/2010/main" val="1198753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randombar(horizontal)">
                                      <p:cBhvr>
                                        <p:cTn id="18" dur="500"/>
                                        <p:tgtEl>
                                          <p:spTgt spid="16"/>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randombar(horizontal)">
                                      <p:cBhvr>
                                        <p:cTn id="21" dur="500"/>
                                        <p:tgtEl>
                                          <p:spTgt spid="14"/>
                                        </p:tgtEl>
                                      </p:cBhvr>
                                    </p:animEffect>
                                  </p:childTnLst>
                                </p:cTn>
                              </p:par>
                              <p:par>
                                <p:cTn id="22" presetID="14" presetClass="entr" presetSubtype="10" fill="hold"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randombar(horizontal)">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6" grpId="0"/>
      <p:bldP spid="14" grpId="0"/>
      <p:bldP spid="1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359316"/>
          </a:xfrm>
        </p:spPr>
        <p:txBody>
          <a:bodyPr/>
          <a:lstStyle/>
          <a:p>
            <a:r>
              <a:rPr lang="en-GB" b="1" dirty="0" smtClean="0"/>
              <a:t>Depicting the gods: challenges</a:t>
            </a:r>
            <a:endParaRPr lang="en-GB" b="1" dirty="0"/>
          </a:p>
        </p:txBody>
      </p:sp>
      <p:sp>
        <p:nvSpPr>
          <p:cNvPr id="3" name="Content Placeholder 2"/>
          <p:cNvSpPr>
            <a:spLocks noGrp="1"/>
          </p:cNvSpPr>
          <p:nvPr>
            <p:ph idx="1"/>
          </p:nvPr>
        </p:nvSpPr>
        <p:spPr>
          <a:xfrm>
            <a:off x="390698" y="1995055"/>
            <a:ext cx="8146472" cy="4322617"/>
          </a:xfrm>
        </p:spPr>
        <p:txBody>
          <a:bodyPr>
            <a:normAutofit/>
          </a:bodyPr>
          <a:lstStyle/>
          <a:p>
            <a:pPr>
              <a:buFont typeface="Arial" panose="020B0604020202020204" pitchFamily="34" charset="0"/>
              <a:buChar char="•"/>
            </a:pPr>
            <a:r>
              <a:rPr lang="en-GB" sz="3200" dirty="0" smtClean="0"/>
              <a:t> Even </a:t>
            </a:r>
            <a:r>
              <a:rPr lang="en-GB" sz="3200" dirty="0"/>
              <a:t>though the gods were anthropomorphised, some of the stories associated with them were challenging to depict visually</a:t>
            </a:r>
            <a:r>
              <a:rPr lang="en-GB" sz="3200" dirty="0" smtClean="0"/>
              <a:t>.</a:t>
            </a:r>
          </a:p>
          <a:p>
            <a:pPr>
              <a:buFont typeface="Arial" panose="020B0604020202020204" pitchFamily="34" charset="0"/>
              <a:buChar char="•"/>
            </a:pPr>
            <a:endParaRPr lang="en-GB" sz="3200" dirty="0"/>
          </a:p>
          <a:p>
            <a:pPr>
              <a:buFont typeface="Arial" panose="020B0604020202020204" pitchFamily="34" charset="0"/>
              <a:buChar char="•"/>
            </a:pPr>
            <a:r>
              <a:rPr lang="en-GB" sz="2400" dirty="0" smtClean="0"/>
              <a:t> </a:t>
            </a:r>
            <a:r>
              <a:rPr lang="en-GB" sz="3200" dirty="0" smtClean="0"/>
              <a:t>Two </a:t>
            </a:r>
            <a:r>
              <a:rPr lang="en-GB" sz="3200" dirty="0"/>
              <a:t>stories associated with Athena and Hephaestus illustrate how artists got around these problems.</a:t>
            </a:r>
          </a:p>
        </p:txBody>
      </p:sp>
    </p:spTree>
    <p:extLst>
      <p:ext uri="{BB962C8B-B14F-4D97-AF65-F5344CB8AC3E}">
        <p14:creationId xmlns:p14="http://schemas.microsoft.com/office/powerpoint/2010/main" val="7777419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Birth of Athena</a:t>
            </a:r>
            <a:endParaRPr lang="en-GB" b="1" dirty="0"/>
          </a:p>
        </p:txBody>
      </p:sp>
      <p:sp>
        <p:nvSpPr>
          <p:cNvPr id="3" name="Content Placeholder 2"/>
          <p:cNvSpPr>
            <a:spLocks noGrp="1"/>
          </p:cNvSpPr>
          <p:nvPr>
            <p:ph idx="1"/>
          </p:nvPr>
        </p:nvSpPr>
        <p:spPr>
          <a:xfrm>
            <a:off x="216131" y="1853737"/>
            <a:ext cx="3823853" cy="2628681"/>
          </a:xfrm>
        </p:spPr>
        <p:txBody>
          <a:bodyPr>
            <a:normAutofit fontScale="92500"/>
          </a:bodyPr>
          <a:lstStyle/>
          <a:p>
            <a:pPr>
              <a:buFont typeface="Arial" panose="020B0604020202020204" pitchFamily="34" charset="0"/>
              <a:buChar char="•"/>
            </a:pPr>
            <a:r>
              <a:rPr lang="en-GB" sz="2100" dirty="0" smtClean="0"/>
              <a:t> According </a:t>
            </a:r>
            <a:r>
              <a:rPr lang="en-GB" sz="2100" dirty="0"/>
              <a:t>to several narratives, Athena was born out of Zeus’ head.</a:t>
            </a:r>
          </a:p>
          <a:p>
            <a:pPr>
              <a:buFont typeface="Arial" panose="020B0604020202020204" pitchFamily="34" charset="0"/>
              <a:buChar char="•"/>
            </a:pPr>
            <a:r>
              <a:rPr lang="en-GB" sz="2100" dirty="0" smtClean="0"/>
              <a:t> Zeus </a:t>
            </a:r>
            <a:r>
              <a:rPr lang="en-GB" sz="2100" dirty="0"/>
              <a:t>had swallowed her mother (Metis = ‘cunning’) while she was pregnant with Athena</a:t>
            </a:r>
          </a:p>
          <a:p>
            <a:pPr>
              <a:buFont typeface="Arial" panose="020B0604020202020204" pitchFamily="34" charset="0"/>
              <a:buChar char="•"/>
            </a:pPr>
            <a:r>
              <a:rPr lang="en-GB" sz="2100" dirty="0" smtClean="0"/>
              <a:t> Hephaestus </a:t>
            </a:r>
            <a:r>
              <a:rPr lang="en-GB" sz="2100" dirty="0"/>
              <a:t>(or sometimes Prometheus) had to break open Zeus’ head with an axe</a:t>
            </a:r>
          </a:p>
        </p:txBody>
      </p:sp>
      <p:sp>
        <p:nvSpPr>
          <p:cNvPr id="5" name="Rectangle 4"/>
          <p:cNvSpPr/>
          <p:nvPr/>
        </p:nvSpPr>
        <p:spPr>
          <a:xfrm>
            <a:off x="99753" y="4482419"/>
            <a:ext cx="3632661" cy="1754326"/>
          </a:xfrm>
          <a:prstGeom prst="rect">
            <a:avLst/>
          </a:prstGeom>
        </p:spPr>
        <p:txBody>
          <a:bodyPr wrap="square">
            <a:spAutoFit/>
          </a:bodyPr>
          <a:lstStyle/>
          <a:p>
            <a:r>
              <a:rPr lang="en-GB" dirty="0"/>
              <a:t>He [Zeus] himself gave birth from his head to bright eyed Athena, terrible, battle-rouser, army-leader, indefatigable, queenly, who delights in din and wars and battles; </a:t>
            </a:r>
          </a:p>
          <a:p>
            <a:r>
              <a:rPr lang="en-GB" b="1" dirty="0"/>
              <a:t>Hesiod </a:t>
            </a:r>
            <a:r>
              <a:rPr lang="en-GB" b="1" i="1" dirty="0" err="1"/>
              <a:t>Theogony</a:t>
            </a:r>
            <a:r>
              <a:rPr lang="en-GB" b="1" dirty="0"/>
              <a:t> 924-96</a:t>
            </a:r>
          </a:p>
        </p:txBody>
      </p:sp>
      <p:sp>
        <p:nvSpPr>
          <p:cNvPr id="6" name="Rectangle 5"/>
          <p:cNvSpPr/>
          <p:nvPr/>
        </p:nvSpPr>
        <p:spPr>
          <a:xfrm>
            <a:off x="4114800" y="1925399"/>
            <a:ext cx="4887884" cy="4278094"/>
          </a:xfrm>
          <a:prstGeom prst="rect">
            <a:avLst/>
          </a:prstGeom>
        </p:spPr>
        <p:txBody>
          <a:bodyPr wrap="square">
            <a:spAutoFit/>
          </a:bodyPr>
          <a:lstStyle/>
          <a:p>
            <a:pPr algn="just"/>
            <a:r>
              <a:rPr lang="en-GB" dirty="0"/>
              <a:t>Zeus had intercourse with Metis, although she changed into many different forms in the hope of escaping it. While she was pregnant, Zeus forestalled future developments by swallowing her; for it had been declared that after having the girl who was due to be born to her, Metis would give birth to a son who would become the ruler of heaven. It was for fear of this that he swallowed her down. When the time arrived for the child to be born, Prometheus, or according to others, Hephaistos, struck the head of Zeus with an axe and from the top of his head, near the River Triton, leapt </a:t>
            </a:r>
            <a:r>
              <a:rPr lang="en-GB" dirty="0" err="1"/>
              <a:t>Athene</a:t>
            </a:r>
            <a:r>
              <a:rPr lang="en-GB" dirty="0"/>
              <a:t>, fully armed.</a:t>
            </a:r>
          </a:p>
          <a:p>
            <a:pPr algn="r"/>
            <a:r>
              <a:rPr lang="en-GB" sz="2000" b="1" dirty="0" err="1"/>
              <a:t>Apollodorus</a:t>
            </a:r>
            <a:r>
              <a:rPr lang="en-GB" sz="2000" b="1" dirty="0"/>
              <a:t> </a:t>
            </a:r>
            <a:r>
              <a:rPr lang="en-GB" sz="2000" b="1" i="1" dirty="0"/>
              <a:t>Bibliotheca</a:t>
            </a:r>
            <a:r>
              <a:rPr lang="en-GB" sz="2000" b="1" dirty="0"/>
              <a:t> 1.4.6</a:t>
            </a:r>
          </a:p>
          <a:p>
            <a:endParaRPr lang="en-GB" dirty="0"/>
          </a:p>
        </p:txBody>
      </p:sp>
    </p:spTree>
    <p:extLst>
      <p:ext uri="{BB962C8B-B14F-4D97-AF65-F5344CB8AC3E}">
        <p14:creationId xmlns:p14="http://schemas.microsoft.com/office/powerpoint/2010/main" val="267610995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3534" y="1287285"/>
            <a:ext cx="4513523" cy="1752935"/>
          </a:xfrm>
          <a:ln w="28575"/>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smtClean="0"/>
              <a:t>Attic black-figure amphora, c. 510 BCE, </a:t>
            </a:r>
            <a:r>
              <a:rPr lang="en-GB" dirty="0" err="1" smtClean="0"/>
              <a:t>Antimenes</a:t>
            </a:r>
            <a:r>
              <a:rPr lang="en-GB" dirty="0" smtClean="0"/>
              <a:t> painter</a:t>
            </a:r>
          </a:p>
          <a:p>
            <a:r>
              <a:rPr lang="en-GB" dirty="0" smtClean="0"/>
              <a:t>Zeus is flanked by </a:t>
            </a:r>
            <a:r>
              <a:rPr lang="en-GB" dirty="0" err="1" smtClean="0"/>
              <a:t>Eileithyiai</a:t>
            </a:r>
            <a:r>
              <a:rPr lang="en-GB" dirty="0" smtClean="0"/>
              <a:t> (goddesses of childbirth), Hephaestus on the Right</a:t>
            </a:r>
          </a:p>
          <a:p>
            <a:r>
              <a:rPr lang="en-GB" dirty="0" smtClean="0"/>
              <a:t>Athena above Zeus, Metis below.</a:t>
            </a:r>
            <a:endParaRPr lang="en-GB" dirty="0"/>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142172" y="857250"/>
            <a:ext cx="3478175" cy="5163177"/>
          </a:xfrm>
          <a:prstGeom prst="rect">
            <a:avLst/>
          </a:prstGeom>
        </p:spPr>
      </p:pic>
      <p:pic>
        <p:nvPicPr>
          <p:cNvPr id="5" name="Picture 4"/>
          <p:cNvPicPr>
            <a:picLocks noChangeAspect="1"/>
          </p:cNvPicPr>
          <p:nvPr/>
        </p:nvPicPr>
        <p:blipFill rotWithShape="1">
          <a:blip r:embed="rId3"/>
          <a:srcRect l="39160" t="37209" r="40450" b="49271"/>
          <a:stretch/>
        </p:blipFill>
        <p:spPr>
          <a:xfrm>
            <a:off x="1092497" y="3176758"/>
            <a:ext cx="3062176" cy="2704550"/>
          </a:xfrm>
          <a:prstGeom prst="rect">
            <a:avLst/>
          </a:prstGeom>
        </p:spPr>
      </p:pic>
      <p:pic>
        <p:nvPicPr>
          <p:cNvPr id="2" name="Picture 1"/>
          <p:cNvPicPr>
            <a:picLocks noChangeAspect="1"/>
          </p:cNvPicPr>
          <p:nvPr/>
        </p:nvPicPr>
        <p:blipFill>
          <a:blip r:embed="rId4"/>
          <a:stretch>
            <a:fillRect/>
          </a:stretch>
        </p:blipFill>
        <p:spPr>
          <a:xfrm>
            <a:off x="4881257" y="674708"/>
            <a:ext cx="4000003" cy="5528260"/>
          </a:xfrm>
          <a:prstGeom prst="rect">
            <a:avLst/>
          </a:prstGeom>
        </p:spPr>
      </p:pic>
      <p:sp>
        <p:nvSpPr>
          <p:cNvPr id="6" name="Content Placeholder 2"/>
          <p:cNvSpPr txBox="1">
            <a:spLocks/>
          </p:cNvSpPr>
          <p:nvPr/>
        </p:nvSpPr>
        <p:spPr>
          <a:xfrm>
            <a:off x="177055" y="1253472"/>
            <a:ext cx="4893059" cy="1786748"/>
          </a:xfrm>
          <a:prstGeom prst="rect">
            <a:avLst/>
          </a:prstGeom>
          <a:ln w="38100" cap="flat" cmpd="sng" algn="ctr">
            <a:solidFill>
              <a:schemeClr val="accent1"/>
            </a:solidFill>
            <a:prstDash val="solid"/>
          </a:ln>
        </p:spPr>
        <p:style>
          <a:lnRef idx="2">
            <a:schemeClr val="accent1"/>
          </a:lnRef>
          <a:fillRef idx="1">
            <a:schemeClr val="lt1"/>
          </a:fillRef>
          <a:effectRef idx="0">
            <a:schemeClr val="accent1"/>
          </a:effectRef>
          <a:fontRef idx="minor">
            <a:schemeClr val="dk1"/>
          </a:fontRef>
        </p:style>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r>
              <a:rPr lang="en-GB" smtClean="0"/>
              <a:t>Attic, c. 460-50 BCE</a:t>
            </a:r>
          </a:p>
          <a:p>
            <a:r>
              <a:rPr lang="en-GB" smtClean="0"/>
              <a:t>Poseidon, Hephaestus, Zeus and Athena, Eileithyia, Artemis</a:t>
            </a:r>
          </a:p>
          <a:p>
            <a:r>
              <a:rPr lang="en-GB" smtClean="0"/>
              <a:t>More gods on the other side</a:t>
            </a:r>
            <a:endParaRPr lang="en-GB" dirty="0"/>
          </a:p>
        </p:txBody>
      </p:sp>
      <p:pic>
        <p:nvPicPr>
          <p:cNvPr id="7" name="Picture 6"/>
          <p:cNvPicPr>
            <a:picLocks noChangeAspect="1"/>
          </p:cNvPicPr>
          <p:nvPr/>
        </p:nvPicPr>
        <p:blipFill>
          <a:blip r:embed="rId5"/>
          <a:stretch>
            <a:fillRect/>
          </a:stretch>
        </p:blipFill>
        <p:spPr>
          <a:xfrm>
            <a:off x="2055085" y="254714"/>
            <a:ext cx="6826175" cy="6415578"/>
          </a:xfrm>
          <a:prstGeom prst="rect">
            <a:avLst/>
          </a:prstGeom>
        </p:spPr>
      </p:pic>
      <p:sp>
        <p:nvSpPr>
          <p:cNvPr id="8" name="Content Placeholder 2"/>
          <p:cNvSpPr txBox="1">
            <a:spLocks/>
          </p:cNvSpPr>
          <p:nvPr/>
        </p:nvSpPr>
        <p:spPr>
          <a:xfrm>
            <a:off x="177055" y="857250"/>
            <a:ext cx="2942553" cy="2182970"/>
          </a:xfrm>
          <a:prstGeom prst="rect">
            <a:avLst/>
          </a:prstGeom>
          <a:ln w="38100" cap="flat" cmpd="sng" algn="ctr">
            <a:solidFill>
              <a:schemeClr val="accent1"/>
            </a:solidFill>
            <a:prstDash val="solid"/>
          </a:ln>
        </p:spPr>
        <p:style>
          <a:lnRef idx="2">
            <a:schemeClr val="accent1"/>
          </a:lnRef>
          <a:fillRef idx="1">
            <a:schemeClr val="lt1"/>
          </a:fillRef>
          <a:effectRef idx="0">
            <a:schemeClr val="accent1"/>
          </a:effectRef>
          <a:fontRef idx="minor">
            <a:schemeClr val="dk1"/>
          </a:fontRef>
        </p:style>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r>
              <a:rPr lang="en-GB" dirty="0" smtClean="0"/>
              <a:t>Edge of a black-figure kylix (drinking cup)</a:t>
            </a:r>
          </a:p>
          <a:p>
            <a:r>
              <a:rPr lang="en-GB" dirty="0" smtClean="0"/>
              <a:t>c. 500 BCE	</a:t>
            </a:r>
          </a:p>
          <a:p>
            <a:r>
              <a:rPr lang="en-GB" dirty="0" smtClean="0"/>
              <a:t>Greek text says: ‘Greetings and drink me, yes!’</a:t>
            </a:r>
            <a:endParaRPr lang="en-GB" dirty="0"/>
          </a:p>
        </p:txBody>
      </p:sp>
    </p:spTree>
    <p:extLst>
      <p:ext uri="{BB962C8B-B14F-4D97-AF65-F5344CB8AC3E}">
        <p14:creationId xmlns:p14="http://schemas.microsoft.com/office/powerpoint/2010/main" val="151709602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anim calcmode="lin" valueType="num">
                                      <p:cBhvr>
                                        <p:cTn id="18" dur="1000" fill="hold"/>
                                        <p:tgtEl>
                                          <p:spTgt spid="8"/>
                                        </p:tgtEl>
                                        <p:attrNameLst>
                                          <p:attrName>ppt_x</p:attrName>
                                        </p:attrNameLst>
                                      </p:cBhvr>
                                      <p:tavLst>
                                        <p:tav tm="0">
                                          <p:val>
                                            <p:strVal val="#ppt_x"/>
                                          </p:val>
                                        </p:tav>
                                        <p:tav tm="100000">
                                          <p:val>
                                            <p:strVal val="#ppt_x"/>
                                          </p:val>
                                        </p:tav>
                                      </p:tavLst>
                                    </p:anim>
                                    <p:anim calcmode="lin" valueType="num">
                                      <p:cBhvr>
                                        <p:cTn id="19" dur="1000" fill="hold"/>
                                        <p:tgtEl>
                                          <p:spTgt spid="8"/>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Hephaestus</a:t>
            </a:r>
            <a:endParaRPr lang="en-GB" b="1" dirty="0"/>
          </a:p>
        </p:txBody>
      </p:sp>
      <p:sp>
        <p:nvSpPr>
          <p:cNvPr id="3" name="Content Placeholder 2"/>
          <p:cNvSpPr>
            <a:spLocks noGrp="1"/>
          </p:cNvSpPr>
          <p:nvPr>
            <p:ph idx="1"/>
          </p:nvPr>
        </p:nvSpPr>
        <p:spPr>
          <a:xfrm>
            <a:off x="149629" y="1841599"/>
            <a:ext cx="4995949" cy="1992167"/>
          </a:xfrm>
        </p:spPr>
        <p:txBody>
          <a:bodyPr>
            <a:normAutofit/>
          </a:bodyPr>
          <a:lstStyle/>
          <a:p>
            <a:pPr>
              <a:buFont typeface="Arial" panose="020B0604020202020204" pitchFamily="34" charset="0"/>
              <a:buChar char="•"/>
            </a:pPr>
            <a:r>
              <a:rPr lang="en-GB" sz="1800" dirty="0" smtClean="0"/>
              <a:t> God </a:t>
            </a:r>
            <a:r>
              <a:rPr lang="en-GB" sz="1800" dirty="0"/>
              <a:t>associated with metalwork and craftsmanship.</a:t>
            </a:r>
          </a:p>
          <a:p>
            <a:pPr>
              <a:buFont typeface="Arial" panose="020B0604020202020204" pitchFamily="34" charset="0"/>
              <a:buChar char="•"/>
            </a:pPr>
            <a:r>
              <a:rPr lang="en-GB" sz="1800" dirty="0" smtClean="0"/>
              <a:t> The </a:t>
            </a:r>
            <a:r>
              <a:rPr lang="en-GB" sz="1800" dirty="0"/>
              <a:t>only one of</a:t>
            </a:r>
            <a:r>
              <a:rPr lang="en-US" sz="1800" dirty="0"/>
              <a:t> </a:t>
            </a:r>
            <a:r>
              <a:rPr lang="en-GB" sz="1800" dirty="0"/>
              <a:t>the Olympians who is represented as physically imperfect.</a:t>
            </a:r>
          </a:p>
          <a:p>
            <a:pPr>
              <a:buFont typeface="Arial" panose="020B0604020202020204" pitchFamily="34" charset="0"/>
              <a:buChar char="•"/>
            </a:pPr>
            <a:r>
              <a:rPr lang="en-GB" sz="1800" dirty="0" smtClean="0"/>
              <a:t> Married </a:t>
            </a:r>
            <a:r>
              <a:rPr lang="en-GB" sz="1800" dirty="0"/>
              <a:t>to Aphrodite, but they are an odd couple.</a:t>
            </a:r>
          </a:p>
        </p:txBody>
      </p:sp>
      <p:pic>
        <p:nvPicPr>
          <p:cNvPr id="4" name="Picture 3"/>
          <p:cNvPicPr>
            <a:picLocks noChangeAspect="1"/>
          </p:cNvPicPr>
          <p:nvPr/>
        </p:nvPicPr>
        <p:blipFill rotWithShape="1">
          <a:blip r:embed="rId2"/>
          <a:srcRect b="6435"/>
          <a:stretch/>
        </p:blipFill>
        <p:spPr>
          <a:xfrm>
            <a:off x="5569527" y="102832"/>
            <a:ext cx="3213319" cy="3835172"/>
          </a:xfrm>
          <a:prstGeom prst="rect">
            <a:avLst/>
          </a:prstGeom>
        </p:spPr>
      </p:pic>
      <p:sp>
        <p:nvSpPr>
          <p:cNvPr id="5" name="Content Placeholder 2"/>
          <p:cNvSpPr txBox="1">
            <a:spLocks/>
          </p:cNvSpPr>
          <p:nvPr/>
        </p:nvSpPr>
        <p:spPr>
          <a:xfrm>
            <a:off x="5311832" y="4121776"/>
            <a:ext cx="3657599" cy="2736224"/>
          </a:xfrm>
          <a:prstGeom prst="rect">
            <a:avLst/>
          </a:prstGeom>
        </p:spPr>
        <p:txBody>
          <a:bodyPr vert="horz" lIns="0" tIns="45720" rIns="0" bIns="45720" rtlCol="0">
            <a:normAutofit fontScale="70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just">
              <a:buFont typeface="Calibri" panose="020F0502020204030204" pitchFamily="34" charset="0"/>
              <a:buNone/>
            </a:pPr>
            <a:r>
              <a:rPr lang="en-GB" sz="2400" dirty="0" smtClean="0"/>
              <a:t>Hera gave birth to Hephaestus without prior intercourse (though Homer describes him as another of her children by Zeus). Zeus threw him down from heaven for coming to the aid of his mother when she was put in chains; for Zeus had suspended Hera from </a:t>
            </a:r>
            <a:r>
              <a:rPr lang="en-GB" sz="2400" dirty="0" err="1" smtClean="0"/>
              <a:t>Olympos</a:t>
            </a:r>
            <a:r>
              <a:rPr lang="en-GB" sz="2400" dirty="0" smtClean="0"/>
              <a:t> for sending a storm against Heracles when he was sailing home after capturing Troy. Hephaistos fell to earth on Lemnos and was lamed in both his legs, but Thetis came to his rescue. </a:t>
            </a:r>
          </a:p>
          <a:p>
            <a:pPr marL="0" indent="0" algn="r">
              <a:buFont typeface="Calibri" panose="020F0502020204030204" pitchFamily="34" charset="0"/>
              <a:buNone/>
            </a:pPr>
            <a:r>
              <a:rPr lang="en-GB" sz="2400" b="1" dirty="0" err="1" smtClean="0"/>
              <a:t>Apollod</a:t>
            </a:r>
            <a:r>
              <a:rPr lang="en-GB" sz="2400" b="1" dirty="0" smtClean="0"/>
              <a:t>. </a:t>
            </a:r>
            <a:r>
              <a:rPr lang="en-GB" sz="2400" b="1" i="1" dirty="0" smtClean="0"/>
              <a:t>Bibl.</a:t>
            </a:r>
            <a:r>
              <a:rPr lang="en-GB" sz="2400" b="1" dirty="0" smtClean="0"/>
              <a:t> 1.4.5</a:t>
            </a:r>
          </a:p>
          <a:p>
            <a:endParaRPr lang="en-US" sz="2400" dirty="0"/>
          </a:p>
        </p:txBody>
      </p:sp>
      <p:sp>
        <p:nvSpPr>
          <p:cNvPr id="6" name="Content Placeholder 2"/>
          <p:cNvSpPr txBox="1">
            <a:spLocks/>
          </p:cNvSpPr>
          <p:nvPr/>
        </p:nvSpPr>
        <p:spPr>
          <a:xfrm>
            <a:off x="149628" y="3333402"/>
            <a:ext cx="4995950" cy="2277687"/>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just">
              <a:buNone/>
            </a:pPr>
            <a:r>
              <a:rPr lang="en-US" sz="1700" dirty="0" smtClean="0"/>
              <a:t>‘Be patient, my mother, and endure your grief …  for Zeus is a bad enemy to have. On a time before this, when I was trying to save you, he grabbed me by the foot and hurled me from the heavens; the whole day long I fell downwards, and at sunset I landed in Lemnos, and I was near to death. There the local folk quickly tended me for my fall.” So he spoke, and the goddess, white-armed Hera, smiled, and smiling took in her hand the cup from her son. Then he poured wine for all the other gods from left to right, drawing forth sweet nectar from the bowl. And unquenchable laughter arose among the blessed gods, as they saw Hephaestus puffing through the </a:t>
            </a:r>
            <a:r>
              <a:rPr lang="en-US" sz="1700" dirty="0"/>
              <a:t>palace.’ - </a:t>
            </a:r>
            <a:r>
              <a:rPr lang="en-US" sz="1700" b="1" i="1" dirty="0"/>
              <a:t>Iliad</a:t>
            </a:r>
            <a:r>
              <a:rPr lang="en-US" sz="1700" b="1" dirty="0"/>
              <a:t> </a:t>
            </a:r>
            <a:r>
              <a:rPr lang="en-US" sz="1700" b="1" dirty="0" smtClean="0"/>
              <a:t>1.585-600.</a:t>
            </a:r>
            <a:endParaRPr lang="en-US" sz="1700" b="1" dirty="0"/>
          </a:p>
        </p:txBody>
      </p:sp>
    </p:spTree>
    <p:extLst>
      <p:ext uri="{BB962C8B-B14F-4D97-AF65-F5344CB8AC3E}">
        <p14:creationId xmlns:p14="http://schemas.microsoft.com/office/powerpoint/2010/main" val="4390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Lame One</a:t>
            </a:r>
            <a:endParaRPr lang="en-US" b="1" dirty="0"/>
          </a:p>
        </p:txBody>
      </p:sp>
      <p:sp>
        <p:nvSpPr>
          <p:cNvPr id="3" name="Content Placeholder 2"/>
          <p:cNvSpPr>
            <a:spLocks noGrp="1"/>
          </p:cNvSpPr>
          <p:nvPr>
            <p:ph idx="1"/>
          </p:nvPr>
        </p:nvSpPr>
        <p:spPr>
          <a:xfrm>
            <a:off x="241016" y="2248621"/>
            <a:ext cx="4501629" cy="3263504"/>
          </a:xfrm>
        </p:spPr>
        <p:txBody>
          <a:bodyPr>
            <a:normAutofit/>
          </a:bodyPr>
          <a:lstStyle/>
          <a:p>
            <a:pPr>
              <a:buFont typeface="Arial" panose="020B0604020202020204" pitchFamily="34" charset="0"/>
              <a:buChar char="•"/>
            </a:pPr>
            <a:r>
              <a:rPr lang="en-US" sz="1800" dirty="0" smtClean="0"/>
              <a:t> Rather </a:t>
            </a:r>
            <a:r>
              <a:rPr lang="en-US" sz="1800" dirty="0"/>
              <a:t>than depict the story, artists represent the result: Hephaestus is depicted as being lame. </a:t>
            </a:r>
          </a:p>
          <a:p>
            <a:pPr>
              <a:buFont typeface="Arial" panose="020B0604020202020204" pitchFamily="34" charset="0"/>
              <a:buChar char="•"/>
            </a:pPr>
            <a:r>
              <a:rPr lang="en-US" sz="1800" dirty="0" smtClean="0"/>
              <a:t> This </a:t>
            </a:r>
            <a:r>
              <a:rPr lang="en-US" sz="1800" dirty="0"/>
              <a:t>is sometimes represented by his feet being backward.</a:t>
            </a:r>
          </a:p>
          <a:p>
            <a:pPr>
              <a:buFont typeface="Arial" panose="020B0604020202020204" pitchFamily="34" charset="0"/>
              <a:buChar char="•"/>
            </a:pPr>
            <a:r>
              <a:rPr lang="en-US" sz="1800" dirty="0" smtClean="0"/>
              <a:t> Frequently </a:t>
            </a:r>
            <a:r>
              <a:rPr lang="en-US" sz="1800" dirty="0"/>
              <a:t>represented seated</a:t>
            </a:r>
          </a:p>
          <a:p>
            <a:endParaRPr lang="en-US" sz="1800" dirty="0"/>
          </a:p>
          <a:p>
            <a:pPr marL="0" indent="0">
              <a:buNone/>
            </a:pPr>
            <a:r>
              <a:rPr lang="en-US" sz="1800" dirty="0"/>
              <a:t>(Black-figure hydria c. 530 BCE)</a:t>
            </a:r>
          </a:p>
        </p:txBody>
      </p:sp>
      <p:pic>
        <p:nvPicPr>
          <p:cNvPr id="4" name="Picture 3"/>
          <p:cNvPicPr>
            <a:picLocks noChangeAspect="1"/>
          </p:cNvPicPr>
          <p:nvPr/>
        </p:nvPicPr>
        <p:blipFill rotWithShape="1">
          <a:blip r:embed="rId2"/>
          <a:srcRect l="31123" b="6881"/>
          <a:stretch/>
        </p:blipFill>
        <p:spPr>
          <a:xfrm>
            <a:off x="4818337" y="1994047"/>
            <a:ext cx="4131808" cy="3288125"/>
          </a:xfrm>
          <a:prstGeom prst="rect">
            <a:avLst/>
          </a:prstGeom>
        </p:spPr>
      </p:pic>
    </p:spTree>
    <p:extLst>
      <p:ext uri="{BB962C8B-B14F-4D97-AF65-F5344CB8AC3E}">
        <p14:creationId xmlns:p14="http://schemas.microsoft.com/office/powerpoint/2010/main" val="10978526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a:t>
            </a:r>
            <a:endParaRPr lang="en-GB" b="1" dirty="0"/>
          </a:p>
        </p:txBody>
      </p:sp>
      <p:sp>
        <p:nvSpPr>
          <p:cNvPr id="3" name="Content Placeholder 2"/>
          <p:cNvSpPr>
            <a:spLocks noGrp="1"/>
          </p:cNvSpPr>
          <p:nvPr>
            <p:ph idx="1"/>
          </p:nvPr>
        </p:nvSpPr>
        <p:spPr>
          <a:xfrm>
            <a:off x="307571" y="1878675"/>
            <a:ext cx="8553796" cy="4605251"/>
          </a:xfrm>
        </p:spPr>
        <p:txBody>
          <a:bodyPr>
            <a:normAutofit fontScale="92500"/>
          </a:bodyPr>
          <a:lstStyle/>
          <a:p>
            <a:pPr>
              <a:buFont typeface="Arial" panose="020B0604020202020204" pitchFamily="34" charset="0"/>
              <a:buChar char="•"/>
            </a:pPr>
            <a:r>
              <a:rPr lang="en-GB" sz="2400" dirty="0" smtClean="0"/>
              <a:t> </a:t>
            </a:r>
            <a:r>
              <a:rPr lang="en-GB" sz="2400" dirty="0" err="1" smtClean="0"/>
              <a:t>Eidinow</a:t>
            </a:r>
            <a:r>
              <a:rPr lang="en-GB" sz="2400" dirty="0"/>
              <a:t>, E</a:t>
            </a:r>
            <a:r>
              <a:rPr lang="en-GB" sz="2400" dirty="0" smtClean="0"/>
              <a:t>. and </a:t>
            </a:r>
            <a:r>
              <a:rPr lang="en-GB" sz="2400" dirty="0" err="1"/>
              <a:t>Kindt</a:t>
            </a:r>
            <a:r>
              <a:rPr lang="en-GB" sz="2400" dirty="0"/>
              <a:t>, J</a:t>
            </a:r>
            <a:r>
              <a:rPr lang="en-GB" sz="2400" dirty="0" smtClean="0"/>
              <a:t>. (eds.), </a:t>
            </a:r>
            <a:r>
              <a:rPr lang="en-GB" sz="2400" dirty="0"/>
              <a:t>(2015</a:t>
            </a:r>
            <a:r>
              <a:rPr lang="en-GB" sz="2400" dirty="0" smtClean="0"/>
              <a:t>) </a:t>
            </a:r>
            <a:r>
              <a:rPr lang="en-GB" sz="2400" i="1" dirty="0"/>
              <a:t>The Oxford handbook of ancient Greek religion</a:t>
            </a:r>
            <a:r>
              <a:rPr lang="en-GB" sz="2400" dirty="0"/>
              <a:t> (First ed., Oxford handbooks). </a:t>
            </a:r>
            <a:r>
              <a:rPr lang="en-GB" sz="2400" dirty="0" smtClean="0"/>
              <a:t>Oxford: </a:t>
            </a:r>
            <a:r>
              <a:rPr lang="en-GB" sz="2400" dirty="0"/>
              <a:t>Oxford University Press.</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sz="2400" dirty="0" smtClean="0"/>
              <a:t> </a:t>
            </a:r>
            <a:r>
              <a:rPr lang="en-GB" sz="2400" dirty="0"/>
              <a:t>Kearns, E. </a:t>
            </a:r>
            <a:r>
              <a:rPr lang="en-GB" sz="2400" dirty="0" smtClean="0"/>
              <a:t>(2006) </a:t>
            </a:r>
            <a:r>
              <a:rPr lang="en-GB" sz="2400" dirty="0"/>
              <a:t>‘Religious Practice and Belief</a:t>
            </a:r>
            <a:r>
              <a:rPr lang="en-GB" sz="2400" dirty="0" smtClean="0"/>
              <a:t>’, in </a:t>
            </a:r>
            <a:r>
              <a:rPr lang="en-GB" sz="2400" i="1" dirty="0"/>
              <a:t>A Companion to the Classical Greek World</a:t>
            </a:r>
            <a:r>
              <a:rPr lang="en-GB" sz="2400" dirty="0"/>
              <a:t>, </a:t>
            </a:r>
            <a:r>
              <a:rPr lang="en-GB" sz="2400" dirty="0" err="1"/>
              <a:t>Kinzl</a:t>
            </a:r>
            <a:r>
              <a:rPr lang="en-GB" sz="2400" dirty="0"/>
              <a:t>, K. (ed.). Oxford: Blackwell: 311-26.</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sz="2400" dirty="0" smtClean="0"/>
              <a:t> </a:t>
            </a:r>
            <a:r>
              <a:rPr lang="en-GB" sz="2400" dirty="0" err="1" smtClean="0"/>
              <a:t>Lefkowitz</a:t>
            </a:r>
            <a:r>
              <a:rPr lang="en-GB" sz="2400" dirty="0" smtClean="0"/>
              <a:t>, M. (2003) </a:t>
            </a:r>
            <a:r>
              <a:rPr lang="en-GB" sz="2400" i="1" dirty="0" smtClean="0"/>
              <a:t>Greek Gods, Human Lives: What We Can Learn from Myths</a:t>
            </a:r>
            <a:r>
              <a:rPr lang="en-GB" sz="2400" dirty="0"/>
              <a:t>. Yale University </a:t>
            </a:r>
            <a:r>
              <a:rPr lang="en-GB" sz="2400" dirty="0" smtClean="0"/>
              <a:t>Press.</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dirty="0" smtClean="0"/>
              <a:t> </a:t>
            </a:r>
            <a:r>
              <a:rPr lang="en-GB" sz="2400" dirty="0" err="1"/>
              <a:t>Morford</a:t>
            </a:r>
            <a:r>
              <a:rPr lang="en-GB" sz="2400" dirty="0"/>
              <a:t>, M. P. O., </a:t>
            </a:r>
            <a:r>
              <a:rPr lang="en-GB" sz="2400" dirty="0" err="1"/>
              <a:t>Lenardon</a:t>
            </a:r>
            <a:r>
              <a:rPr lang="en-GB" sz="2400" dirty="0"/>
              <a:t>, R. J. and Sham, M. (2015) </a:t>
            </a:r>
            <a:r>
              <a:rPr lang="en-GB" sz="2400" i="1" dirty="0"/>
              <a:t>Classical Mythology</a:t>
            </a:r>
            <a:r>
              <a:rPr lang="en-GB" sz="2400" dirty="0"/>
              <a:t>, International tenth edition. Oxford: Oxford University Press.</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sz="2400" dirty="0" smtClean="0"/>
              <a:t> </a:t>
            </a:r>
            <a:r>
              <a:rPr lang="en-GB" sz="2400" dirty="0" err="1" smtClean="0"/>
              <a:t>Sissa</a:t>
            </a:r>
            <a:r>
              <a:rPr lang="en-GB" sz="2400" dirty="0"/>
              <a:t>, G</a:t>
            </a:r>
            <a:r>
              <a:rPr lang="en-GB" sz="2400" dirty="0" smtClean="0"/>
              <a:t>. and </a:t>
            </a:r>
            <a:r>
              <a:rPr lang="en-GB" sz="2400" dirty="0" err="1"/>
              <a:t>Detienne</a:t>
            </a:r>
            <a:r>
              <a:rPr lang="en-GB" sz="2400" dirty="0"/>
              <a:t>, M. </a:t>
            </a:r>
            <a:r>
              <a:rPr lang="en-GB" sz="2400" dirty="0" smtClean="0"/>
              <a:t>(Trans. by Janet Lloyd), (2000) </a:t>
            </a:r>
            <a:r>
              <a:rPr lang="en-GB" sz="2400" i="1" dirty="0"/>
              <a:t>The daily life of the Greek gods </a:t>
            </a:r>
            <a:r>
              <a:rPr lang="en-GB" sz="2400" dirty="0"/>
              <a:t>(Mestizo spaces). Stanford, Calif.: Stanford University Press.</a:t>
            </a:r>
          </a:p>
        </p:txBody>
      </p:sp>
    </p:spTree>
    <p:extLst>
      <p:ext uri="{BB962C8B-B14F-4D97-AF65-F5344CB8AC3E}">
        <p14:creationId xmlns:p14="http://schemas.microsoft.com/office/powerpoint/2010/main" val="3365737604"/>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430</TotalTime>
  <Words>2328</Words>
  <Application>Microsoft Office PowerPoint</Application>
  <PresentationFormat>On-screen Show (4:3)</PresentationFormat>
  <Paragraphs>167</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Wingdings</vt:lpstr>
      <vt:lpstr>Wingdings 2</vt:lpstr>
      <vt:lpstr>Retrospect</vt:lpstr>
      <vt:lpstr>Myth and Art</vt:lpstr>
      <vt:lpstr>Characteristics of Greek Religion</vt:lpstr>
      <vt:lpstr>PowerPoint Presentation</vt:lpstr>
      <vt:lpstr>What makes a god?</vt:lpstr>
      <vt:lpstr>Challenging Convention</vt:lpstr>
      <vt:lpstr>PowerPoint Presentation</vt:lpstr>
      <vt:lpstr>Identifying the Gods</vt:lpstr>
      <vt:lpstr>Their attributes </vt:lpstr>
      <vt:lpstr>Sacred Statues</vt:lpstr>
      <vt:lpstr>Zeus at Olympia</vt:lpstr>
      <vt:lpstr>P</vt:lpstr>
      <vt:lpstr>Depicting the gods: challenges</vt:lpstr>
      <vt:lpstr>Birth of Athena</vt:lpstr>
      <vt:lpstr>PowerPoint Presentation</vt:lpstr>
      <vt:lpstr>Hephaestus</vt:lpstr>
      <vt:lpstr>The Lame One</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Matthew Cobb</dc:creator>
  <cp:lastModifiedBy>Matthew Cobb</cp:lastModifiedBy>
  <cp:revision>62</cp:revision>
  <dcterms:created xsi:type="dcterms:W3CDTF">2019-04-17T16:34:09Z</dcterms:created>
  <dcterms:modified xsi:type="dcterms:W3CDTF">2019-05-10T15:33:25Z</dcterms:modified>
</cp:coreProperties>
</file>