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3" r:id="rId3"/>
    <p:sldId id="264" r:id="rId4"/>
    <p:sldId id="268" r:id="rId5"/>
    <p:sldId id="265" r:id="rId6"/>
    <p:sldId id="266" r:id="rId7"/>
    <p:sldId id="258" r:id="rId8"/>
    <p:sldId id="269" r:id="rId9"/>
    <p:sldId id="270" r:id="rId10"/>
    <p:sldId id="27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687A6"/>
    <a:srgbClr val="3887A6"/>
    <a:srgbClr val="ABC0E4"/>
    <a:srgbClr val="165F80"/>
    <a:srgbClr val="3284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066"/>
    <p:restoredTop sz="94674"/>
  </p:normalViewPr>
  <p:slideViewPr>
    <p:cSldViewPr snapToGrid="0" snapToObjects="1">
      <p:cViewPr varScale="1">
        <p:scale>
          <a:sx n="128" d="100"/>
          <a:sy n="128" d="100"/>
        </p:scale>
        <p:origin x="76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784D7-4EF9-1741-AE34-D8417C4E39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8E01D4-92FE-F947-A14A-90ED754228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DA4EFF-CC37-1C4E-9932-205F0109D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6C214-C8E8-B640-A726-3C3B0DB69936}" type="datetimeFigureOut">
              <a:rPr lang="en-US" smtClean="0"/>
              <a:t>1/18/19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9E71D-35F2-5245-845E-9C54842019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E23EDC-D1D4-C54A-B81F-78E3187835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2D28C-3A21-274B-89F0-63EEE2961A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9718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51602-6154-DF42-B45D-5ECB81C9F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80F66-FBDC-CF41-9D08-BEDB8DD734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A3206-A7FC-BD4D-BDB0-BD17017AC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6C214-C8E8-B640-A726-3C3B0DB69936}" type="datetimeFigureOut">
              <a:rPr lang="en-US" smtClean="0"/>
              <a:t>1/18/19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6D4B02-0B71-CB40-9AF2-ABB89E4838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A8F9F8-1B71-574A-B48B-942E81B2C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2D28C-3A21-274B-89F0-63EEE2961A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341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391F0-8C68-3C41-9327-268EFEFE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5208C2-6993-6641-A34C-227502F3A2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8CD48-E9AA-7B48-A548-CE95CA2C03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6C214-C8E8-B640-A726-3C3B0DB69936}" type="datetimeFigureOut">
              <a:rPr lang="en-US" smtClean="0"/>
              <a:t>1/18/19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0D3F7C-B20A-F342-96A9-87FA153CA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6BE291-83DD-094D-A7FE-1F6CC0CECF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2D28C-3A21-274B-89F0-63EEE2961A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999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E7888-AB76-5945-BB79-39A15243D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58D52-3570-5D4E-98C7-1450D0457B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D23234-07B1-9342-8511-639B64E402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832DA5-63F9-0F4E-A668-098C2FFD2E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6C214-C8E8-B640-A726-3C3B0DB69936}" type="datetimeFigureOut">
              <a:rPr lang="en-US" smtClean="0"/>
              <a:t>1/18/19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99AB1A-8DE5-814B-909F-232E4E68C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947564-85D2-4445-A08A-64238289C9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2D28C-3A21-274B-89F0-63EEE2961A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9507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8E34F-09DE-D849-9A45-0A4C6E0CC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9DC1C6-54D2-304E-9A3B-82A3749E1C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8AD835-E535-FF4B-9B39-8798AD3D58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EFFCAA-2755-D24F-A193-F5D39E8604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25F487-C1DF-2342-BB70-BE374D264A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FAF88E-B2F0-8F4C-A18D-6F1F30756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6C214-C8E8-B640-A726-3C3B0DB69936}" type="datetimeFigureOut">
              <a:rPr lang="en-US" smtClean="0"/>
              <a:t>1/18/19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6AEDD6-79AF-584A-8A59-51282EC12C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828745-6111-E242-BDF5-F74447AA7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2D28C-3A21-274B-89F0-63EEE2961A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2194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9F9CD-6EA5-0945-ACC2-DBCADCF57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043BF7-7684-4641-87C0-14095A67D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6C214-C8E8-B640-A726-3C3B0DB69936}" type="datetimeFigureOut">
              <a:rPr lang="en-US" smtClean="0"/>
              <a:t>1/18/19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118A18-1C8C-F24B-8480-29C67840E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8A4CC1-3172-3444-9DDC-6787E441B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2D28C-3A21-274B-89F0-63EEE2961A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6969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4ABE70-BE7C-514A-AF3C-8D7EBE8BCE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6C214-C8E8-B640-A726-3C3B0DB69936}" type="datetimeFigureOut">
              <a:rPr lang="en-US" smtClean="0"/>
              <a:t>1/18/19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A68C8E-3608-2149-9C99-59BFD9556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30F13A-9E01-3B40-A61F-0EE596034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2D28C-3A21-274B-89F0-63EEE2961A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2148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CE2C9-E01B-6844-BA8E-706FD3EDB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4F3023-EDC6-5944-BE7D-E975D88B69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ECE517-9D88-4A40-B0D3-6814719A63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A8234A-F6BD-3043-BFEF-4CD4866F2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6C214-C8E8-B640-A726-3C3B0DB69936}" type="datetimeFigureOut">
              <a:rPr lang="en-US" smtClean="0"/>
              <a:t>1/18/19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C494F5-CDD4-BA47-A85A-3D5BD428E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3FEF74-BE5E-7C4F-A96C-A858211E8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2D28C-3A21-274B-89F0-63EEE2961A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131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73882-5229-5949-9C4B-46F18A259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0710983-6053-C846-8546-BC1B931793B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58CED3-1E91-C746-9F32-F776FF9F73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0A3C96-1105-8B4E-8362-7744F451F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6C214-C8E8-B640-A726-3C3B0DB69936}" type="datetimeFigureOut">
              <a:rPr lang="en-US" smtClean="0"/>
              <a:t>1/18/19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7B7FD2-C5CA-E84E-B0C8-8148140090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BA83FE-F511-3143-ACA5-094D532F9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2D28C-3A21-274B-89F0-63EEE2961A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592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A5BAC-77C9-3940-9D82-4CFF57971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5B8393-4ED1-7942-A5DF-0E0520858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B6E8DD-6163-1F48-A670-B729B2F12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6C214-C8E8-B640-A726-3C3B0DB69936}" type="datetimeFigureOut">
              <a:rPr lang="en-US" smtClean="0"/>
              <a:t>1/18/19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26C2A1-ECE9-4140-A121-2192FA356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05531C-2475-2046-9DF1-7065AD61C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2D28C-3A21-274B-89F0-63EEE2961A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3928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2AA8A7-9517-F547-8732-60BAB31FED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FC7345-D2C5-0F48-B62B-829546D54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CCF26-35B5-1243-A327-8E5B1336A6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6C214-C8E8-B640-A726-3C3B0DB69936}" type="datetimeFigureOut">
              <a:rPr lang="en-US" smtClean="0"/>
              <a:t>1/18/19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C8E568-8074-104A-8FDB-6B6A79B4F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87F94-A342-EF43-991F-084728079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2D28C-3A21-274B-89F0-63EEE2961A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367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0000">
              <a:schemeClr val="bg1"/>
            </a:gs>
            <a:gs pos="21000">
              <a:schemeClr val="bg1"/>
            </a:gs>
            <a:gs pos="0">
              <a:srgbClr val="3687A6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3F1ED2-6C62-3144-ACD1-F02BD7E860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06C214-C8E8-B640-A726-3C3B0DB69936}" type="datetimeFigureOut">
              <a:rPr lang="en-US" smtClean="0"/>
              <a:t>1/18/19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9E1316-FD72-5F4D-9DBF-BE7DF9A97C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0F9B9-081D-E14A-ADB6-DF7ADFDE7C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E2D28C-3A21-274B-89F0-63EEE2961AE8}" type="slidenum">
              <a:rPr lang="en-US" smtClean="0"/>
              <a:t>‹#›</a:t>
            </a:fld>
            <a:endParaRPr lang="en-US"/>
          </a:p>
        </p:txBody>
      </p:sp>
      <p:pic>
        <p:nvPicPr>
          <p:cNvPr id="10" name="Picture 9" descr="A close up of a sign&#13;&#10;&#13;&#10;Description automatically generated">
            <a:extLst>
              <a:ext uri="{FF2B5EF4-FFF2-40B4-BE49-F238E27FC236}">
                <a16:creationId xmlns:a16="http://schemas.microsoft.com/office/drawing/2014/main" id="{05583A00-330B-8E4F-A0F0-E5FB09FC6AB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1" y="0"/>
            <a:ext cx="5603507" cy="1236636"/>
          </a:xfrm>
          <a:prstGeom prst="rect">
            <a:avLst/>
          </a:prstGeom>
        </p:spPr>
      </p:pic>
      <p:pic>
        <p:nvPicPr>
          <p:cNvPr id="11" name="Picture 10" descr="A close up of a sign&#13;&#10;&#13;&#10;Description automatically generated">
            <a:extLst>
              <a:ext uri="{FF2B5EF4-FFF2-40B4-BE49-F238E27FC236}">
                <a16:creationId xmlns:a16="http://schemas.microsoft.com/office/drawing/2014/main" id="{C1A557F2-D283-1B41-97F1-2F401BAACDEB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6588493" y="0"/>
            <a:ext cx="5603507" cy="123663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9C076A-2D28-0543-8793-6DF14E4931C2}"/>
              </a:ext>
            </a:extLst>
          </p:cNvPr>
          <p:cNvSpPr/>
          <p:nvPr userDrawn="1"/>
        </p:nvSpPr>
        <p:spPr>
          <a:xfrm>
            <a:off x="2695075" y="0"/>
            <a:ext cx="6400800" cy="1236636"/>
          </a:xfrm>
          <a:prstGeom prst="rect">
            <a:avLst/>
          </a:prstGeom>
          <a:solidFill>
            <a:srgbClr val="3284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3" name="Parallelogram 12">
            <a:extLst>
              <a:ext uri="{FF2B5EF4-FFF2-40B4-BE49-F238E27FC236}">
                <a16:creationId xmlns:a16="http://schemas.microsoft.com/office/drawing/2014/main" id="{01098541-978E-6840-8139-AF2A0A9B09E5}"/>
              </a:ext>
            </a:extLst>
          </p:cNvPr>
          <p:cNvSpPr/>
          <p:nvPr userDrawn="1"/>
        </p:nvSpPr>
        <p:spPr>
          <a:xfrm>
            <a:off x="3384883" y="0"/>
            <a:ext cx="4114800" cy="1236636"/>
          </a:xfrm>
          <a:prstGeom prst="parallelogram">
            <a:avLst>
              <a:gd name="adj" fmla="val 177849"/>
            </a:avLst>
          </a:prstGeom>
          <a:solidFill>
            <a:srgbClr val="165F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4" name="Parallelogram 13">
            <a:extLst>
              <a:ext uri="{FF2B5EF4-FFF2-40B4-BE49-F238E27FC236}">
                <a16:creationId xmlns:a16="http://schemas.microsoft.com/office/drawing/2014/main" id="{522051E4-61FD-564D-9A0F-1481664085DF}"/>
              </a:ext>
            </a:extLst>
          </p:cNvPr>
          <p:cNvSpPr/>
          <p:nvPr userDrawn="1"/>
        </p:nvSpPr>
        <p:spPr>
          <a:xfrm>
            <a:off x="5662861" y="0"/>
            <a:ext cx="4114800" cy="1236636"/>
          </a:xfrm>
          <a:prstGeom prst="parallelogram">
            <a:avLst>
              <a:gd name="adj" fmla="val 177849"/>
            </a:avLst>
          </a:prstGeom>
          <a:solidFill>
            <a:srgbClr val="3687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310029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winternet.org/2008/09/24/most-working-americans-now-use-the-internet-or-email-at-their-jobs/" TargetMode="External"/><Relationship Id="rId2" Type="http://schemas.openxmlformats.org/officeDocument/2006/relationships/hyperlink" Target="https://ourworldindata.org/interne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dependent.co.uk/life-style/health-and-families/social-media-mental-health-negative-effects-depression-anxiety-addiction-memory-a8307196.html" TargetMode="External"/><Relationship Id="rId5" Type="http://schemas.openxmlformats.org/officeDocument/2006/relationships/hyperlink" Target="https://www.psycom.net/iadcriteria.html" TargetMode="External"/><Relationship Id="rId4" Type="http://schemas.openxmlformats.org/officeDocument/2006/relationships/hyperlink" Target="https://www.ofcom.org.uk/about-ofcom/latest/media/media-releases/2017/box-set-britain-tv-online-habits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5D74100-77A0-0641-B77E-B7A534C53928}"/>
              </a:ext>
            </a:extLst>
          </p:cNvPr>
          <p:cNvSpPr txBox="1"/>
          <p:nvPr/>
        </p:nvSpPr>
        <p:spPr>
          <a:xfrm>
            <a:off x="2498034" y="2534462"/>
            <a:ext cx="7195931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My Research Journey to Critically Evaluating the Impact of the Internet on the Daily Lives of Individuals.</a:t>
            </a:r>
          </a:p>
          <a:p>
            <a:pPr algn="ctr"/>
            <a:endParaRPr lang="en-US" sz="2800" dirty="0"/>
          </a:p>
          <a:p>
            <a:r>
              <a:rPr lang="en-US" sz="2400" dirty="0"/>
              <a:t>by Joseph Law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B7211F-BC3E-6545-ACE5-AD408FFF0D90}"/>
              </a:ext>
            </a:extLst>
          </p:cNvPr>
          <p:cNvSpPr txBox="1"/>
          <p:nvPr/>
        </p:nvSpPr>
        <p:spPr>
          <a:xfrm>
            <a:off x="1785769" y="6254574"/>
            <a:ext cx="9058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Student Number 1705571					Study Skills - Presentation</a:t>
            </a:r>
          </a:p>
        </p:txBody>
      </p:sp>
    </p:spTree>
    <p:extLst>
      <p:ext uri="{BB962C8B-B14F-4D97-AF65-F5344CB8AC3E}">
        <p14:creationId xmlns:p14="http://schemas.microsoft.com/office/powerpoint/2010/main" val="32381534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36F342B-B1E2-A34B-BD40-FCC427CDE7FA}"/>
              </a:ext>
            </a:extLst>
          </p:cNvPr>
          <p:cNvSpPr txBox="1"/>
          <p:nvPr/>
        </p:nvSpPr>
        <p:spPr>
          <a:xfrm>
            <a:off x="407501" y="1391479"/>
            <a:ext cx="4914307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/>
              <a:t>Introduction</a:t>
            </a:r>
            <a:endParaRPr lang="en-US" dirty="0"/>
          </a:p>
          <a:p>
            <a:r>
              <a:rPr lang="en-US" dirty="0"/>
              <a:t>This presentation will discuss my research journey when critically evaluating the impact of the internet on the daily lives of individuals.</a:t>
            </a:r>
          </a:p>
          <a:p>
            <a:r>
              <a:rPr lang="en-US" dirty="0"/>
              <a:t>Research interests, Research limitations, Alternatives.</a:t>
            </a:r>
          </a:p>
          <a:p>
            <a:endParaRPr lang="en-US" dirty="0"/>
          </a:p>
          <a:p>
            <a:r>
              <a:rPr lang="en-US" sz="2000" b="1" u="sng" dirty="0"/>
              <a:t>History Timeline</a:t>
            </a:r>
          </a:p>
          <a:p>
            <a:endParaRPr lang="en-US" dirty="0"/>
          </a:p>
          <a:p>
            <a:r>
              <a:rPr lang="en-US" dirty="0"/>
              <a:t>Internet &amp; Electronic Computers – 1950’s</a:t>
            </a:r>
          </a:p>
          <a:p>
            <a:endParaRPr lang="en-US" dirty="0"/>
          </a:p>
          <a:p>
            <a:r>
              <a:rPr lang="en-US" dirty="0"/>
              <a:t>Rise of the Internet – Mid 1990’s</a:t>
            </a:r>
          </a:p>
          <a:p>
            <a:endParaRPr lang="en-US" dirty="0"/>
          </a:p>
          <a:p>
            <a:r>
              <a:rPr lang="en-US" dirty="0"/>
              <a:t>Social Media – Mid 2000’s</a:t>
            </a:r>
          </a:p>
          <a:p>
            <a:endParaRPr lang="en-US" dirty="0"/>
          </a:p>
          <a:p>
            <a:r>
              <a:rPr lang="en-US" dirty="0"/>
              <a:t>Internet Shopping – Mid 2000’s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7FBF84-0A13-7D4D-9216-FCC929841CF2}"/>
              </a:ext>
            </a:extLst>
          </p:cNvPr>
          <p:cNvSpPr txBox="1"/>
          <p:nvPr/>
        </p:nvSpPr>
        <p:spPr>
          <a:xfrm>
            <a:off x="6449314" y="1387272"/>
            <a:ext cx="2633221" cy="51090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u="sng" dirty="0"/>
              <a:t>Common Internet Uses</a:t>
            </a:r>
          </a:p>
          <a:p>
            <a:endParaRPr lang="en-US" sz="2000" b="1" u="sng" dirty="0"/>
          </a:p>
          <a:p>
            <a:r>
              <a:rPr lang="en-US" dirty="0"/>
              <a:t>General browsing</a:t>
            </a:r>
          </a:p>
          <a:p>
            <a:endParaRPr lang="en-US" dirty="0"/>
          </a:p>
          <a:p>
            <a:r>
              <a:rPr lang="en-US" dirty="0"/>
              <a:t>Social Media</a:t>
            </a:r>
          </a:p>
          <a:p>
            <a:endParaRPr lang="en-US" dirty="0"/>
          </a:p>
          <a:p>
            <a:r>
              <a:rPr lang="en-US" dirty="0"/>
              <a:t>Ecommerce</a:t>
            </a:r>
          </a:p>
          <a:p>
            <a:endParaRPr lang="en-US" dirty="0"/>
          </a:p>
          <a:p>
            <a:r>
              <a:rPr lang="en-US" dirty="0"/>
              <a:t>Education</a:t>
            </a:r>
          </a:p>
          <a:p>
            <a:endParaRPr lang="en-US" dirty="0"/>
          </a:p>
          <a:p>
            <a:r>
              <a:rPr lang="en-US" dirty="0"/>
              <a:t>Research</a:t>
            </a:r>
          </a:p>
          <a:p>
            <a:endParaRPr lang="en-US" dirty="0"/>
          </a:p>
          <a:p>
            <a:r>
              <a:rPr lang="en-US" dirty="0"/>
              <a:t>Banking</a:t>
            </a:r>
          </a:p>
          <a:p>
            <a:endParaRPr lang="en-US" dirty="0"/>
          </a:p>
          <a:p>
            <a:r>
              <a:rPr lang="en-US" dirty="0"/>
              <a:t>Games/Entertainment</a:t>
            </a:r>
          </a:p>
          <a:p>
            <a:endParaRPr lang="en-US" dirty="0"/>
          </a:p>
          <a:p>
            <a:r>
              <a:rPr lang="en-US" dirty="0"/>
              <a:t>Television</a:t>
            </a:r>
          </a:p>
          <a:p>
            <a:endParaRPr lang="en-US" dirty="0"/>
          </a:p>
        </p:txBody>
      </p:sp>
      <p:pic>
        <p:nvPicPr>
          <p:cNvPr id="7" name="Picture 6" descr="A close up of a logo&#13;&#10;&#13;&#10;Description automatically generated">
            <a:extLst>
              <a:ext uri="{FF2B5EF4-FFF2-40B4-BE49-F238E27FC236}">
                <a16:creationId xmlns:a16="http://schemas.microsoft.com/office/drawing/2014/main" id="{E5B87FA4-92FB-D04C-8416-C8640A4B3F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1389" y="2465133"/>
            <a:ext cx="1357579" cy="1357579"/>
          </a:xfrm>
          <a:prstGeom prst="rect">
            <a:avLst/>
          </a:prstGeom>
        </p:spPr>
      </p:pic>
      <p:pic>
        <p:nvPicPr>
          <p:cNvPr id="9" name="Picture 8" descr="A close up of a logo&#13;&#10;&#13;&#10;Description automatically generated">
            <a:extLst>
              <a:ext uri="{FF2B5EF4-FFF2-40B4-BE49-F238E27FC236}">
                <a16:creationId xmlns:a16="http://schemas.microsoft.com/office/drawing/2014/main" id="{375ED44C-D19A-1E42-AB31-7D0C70B6BB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215" b="24802"/>
          <a:stretch/>
        </p:blipFill>
        <p:spPr>
          <a:xfrm>
            <a:off x="10507405" y="4744483"/>
            <a:ext cx="1135331" cy="53341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B2EF398-0CA8-754E-AE08-7AAA669F8C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7225" y="3996722"/>
            <a:ext cx="862855" cy="862855"/>
          </a:xfrm>
          <a:prstGeom prst="rect">
            <a:avLst/>
          </a:prstGeom>
        </p:spPr>
      </p:pic>
      <p:pic>
        <p:nvPicPr>
          <p:cNvPr id="13" name="Picture 12" descr="A picture containing object&#13;&#10;&#13;&#10;Description automatically generated">
            <a:extLst>
              <a:ext uri="{FF2B5EF4-FFF2-40B4-BE49-F238E27FC236}">
                <a16:creationId xmlns:a16="http://schemas.microsoft.com/office/drawing/2014/main" id="{02534931-FDFF-3C47-BE64-661FC8CCA5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43004" y="3460930"/>
            <a:ext cx="793672" cy="72356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38ABD6E-02AB-5C47-B481-923C7253BAC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38968" y="2038086"/>
            <a:ext cx="1201747" cy="862855"/>
          </a:xfrm>
          <a:prstGeom prst="rect">
            <a:avLst/>
          </a:prstGeom>
        </p:spPr>
      </p:pic>
      <p:pic>
        <p:nvPicPr>
          <p:cNvPr id="17" name="Picture 16" descr="A picture containing object&#13;&#10;&#13;&#10;Description automatically generated">
            <a:extLst>
              <a:ext uri="{FF2B5EF4-FFF2-40B4-BE49-F238E27FC236}">
                <a16:creationId xmlns:a16="http://schemas.microsoft.com/office/drawing/2014/main" id="{2EBF9E7E-DE4E-B14A-AF63-97217CD3719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27225" y="1553195"/>
            <a:ext cx="862855" cy="86285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8FF1103A-6498-9247-99EE-3C903695DA1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26491" y="5033585"/>
            <a:ext cx="1255776" cy="941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7294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DC1C56F-EAEC-7244-A1AC-EE1456CED42D}"/>
              </a:ext>
            </a:extLst>
          </p:cNvPr>
          <p:cNvSpPr txBox="1"/>
          <p:nvPr/>
        </p:nvSpPr>
        <p:spPr>
          <a:xfrm>
            <a:off x="4488075" y="338326"/>
            <a:ext cx="298420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>
                <a:solidFill>
                  <a:schemeClr val="bg1"/>
                </a:solidFill>
              </a:rPr>
              <a:t>Research Interests</a:t>
            </a:r>
          </a:p>
          <a:p>
            <a:endParaRPr lang="en-US" sz="2400" b="1" u="sng" dirty="0">
              <a:solidFill>
                <a:schemeClr val="bg1"/>
              </a:solidFill>
            </a:endParaRPr>
          </a:p>
          <a:p>
            <a:endParaRPr lang="en-US" sz="2400" b="1" u="sng" dirty="0">
              <a:solidFill>
                <a:schemeClr val="bg1"/>
              </a:solidFill>
            </a:endParaRPr>
          </a:p>
        </p:txBody>
      </p:sp>
      <p:pic>
        <p:nvPicPr>
          <p:cNvPr id="8" name="Picture 7" descr="A close up of a map&#13;&#10;&#13;&#10;Description automatically generated">
            <a:extLst>
              <a:ext uri="{FF2B5EF4-FFF2-40B4-BE49-F238E27FC236}">
                <a16:creationId xmlns:a16="http://schemas.microsoft.com/office/drawing/2014/main" id="{7430622C-48C8-AC43-B8AE-22CBCB15CE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121" y="1437391"/>
            <a:ext cx="5782057" cy="3983219"/>
          </a:xfrm>
          <a:prstGeom prst="rect">
            <a:avLst/>
          </a:prstGeom>
        </p:spPr>
      </p:pic>
      <p:pic>
        <p:nvPicPr>
          <p:cNvPr id="11" name="Picture 10" descr="A screenshot of a cell phone&#13;&#10;&#13;&#10;Description automatically generated">
            <a:extLst>
              <a:ext uri="{FF2B5EF4-FFF2-40B4-BE49-F238E27FC236}">
                <a16:creationId xmlns:a16="http://schemas.microsoft.com/office/drawing/2014/main" id="{FE518CC0-1911-9E40-A813-F808038096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8782" y="1303613"/>
            <a:ext cx="5782057" cy="411971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E769E3A-3858-594B-881F-31DE96F77FAC}"/>
              </a:ext>
            </a:extLst>
          </p:cNvPr>
          <p:cNvSpPr txBox="1"/>
          <p:nvPr/>
        </p:nvSpPr>
        <p:spPr>
          <a:xfrm>
            <a:off x="198120" y="5882486"/>
            <a:ext cx="10052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“4 Billion out of the 7 Billion people on earth are already online.”</a:t>
            </a:r>
          </a:p>
          <a:p>
            <a:r>
              <a:rPr lang="en-US" dirty="0">
                <a:solidFill>
                  <a:schemeClr val="bg1"/>
                </a:solidFill>
              </a:rPr>
              <a:t>NOTE: 2019 Update.</a:t>
            </a:r>
          </a:p>
        </p:txBody>
      </p:sp>
    </p:spTree>
    <p:extLst>
      <p:ext uri="{BB962C8B-B14F-4D97-AF65-F5344CB8AC3E}">
        <p14:creationId xmlns:p14="http://schemas.microsoft.com/office/powerpoint/2010/main" val="1829526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B255112-12F8-B542-9C79-3D7852EE9068}"/>
              </a:ext>
            </a:extLst>
          </p:cNvPr>
          <p:cNvSpPr txBox="1"/>
          <p:nvPr/>
        </p:nvSpPr>
        <p:spPr>
          <a:xfrm>
            <a:off x="979125" y="1835256"/>
            <a:ext cx="1040587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Career/Jobs</a:t>
            </a:r>
          </a:p>
          <a:p>
            <a:r>
              <a:rPr lang="en-GB" dirty="0"/>
              <a:t>“62% of adults who are currently employed use the internet or email at work and they have mixed views about the impact of technology on their work lives”.</a:t>
            </a:r>
          </a:p>
          <a:p>
            <a:endParaRPr lang="en-US" dirty="0"/>
          </a:p>
          <a:p>
            <a:r>
              <a:rPr lang="en-US" u="sng" dirty="0"/>
              <a:t>Banking</a:t>
            </a:r>
          </a:p>
          <a:p>
            <a:r>
              <a:rPr lang="en-GB" dirty="0"/>
              <a:t>“69% said they banked online, almost double the proportion recorded 10 years ago (3%).”</a:t>
            </a:r>
          </a:p>
          <a:p>
            <a:endParaRPr lang="en-GB" dirty="0"/>
          </a:p>
          <a:p>
            <a:r>
              <a:rPr lang="en-GB" u="sng" dirty="0"/>
              <a:t>Television</a:t>
            </a:r>
          </a:p>
          <a:p>
            <a:r>
              <a:rPr lang="en-GB" dirty="0"/>
              <a:t>“Eight in ten adults in the UK (79%) – or 40 million people – use catch-up technology such as BBC iPlayer, or subscription services such as Netflix.”</a:t>
            </a:r>
          </a:p>
          <a:p>
            <a:endParaRPr lang="en-GB" u="sng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897F4D-D213-0C45-8642-F4DADF9CA03F}"/>
              </a:ext>
            </a:extLst>
          </p:cNvPr>
          <p:cNvSpPr txBox="1"/>
          <p:nvPr/>
        </p:nvSpPr>
        <p:spPr>
          <a:xfrm>
            <a:off x="4325847" y="320040"/>
            <a:ext cx="37124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u="sng" dirty="0">
                <a:solidFill>
                  <a:schemeClr val="bg1"/>
                </a:solidFill>
              </a:rPr>
              <a:t>Most Recent Developments</a:t>
            </a:r>
          </a:p>
        </p:txBody>
      </p:sp>
    </p:spTree>
    <p:extLst>
      <p:ext uri="{BB962C8B-B14F-4D97-AF65-F5344CB8AC3E}">
        <p14:creationId xmlns:p14="http://schemas.microsoft.com/office/powerpoint/2010/main" val="17995431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DC1C56F-EAEC-7244-A1AC-EE1456CED42D}"/>
              </a:ext>
            </a:extLst>
          </p:cNvPr>
          <p:cNvSpPr txBox="1"/>
          <p:nvPr/>
        </p:nvSpPr>
        <p:spPr>
          <a:xfrm>
            <a:off x="4849580" y="329185"/>
            <a:ext cx="27033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>
                <a:solidFill>
                  <a:schemeClr val="bg1"/>
                </a:solidFill>
              </a:rPr>
              <a:t>Research Interests</a:t>
            </a:r>
          </a:p>
          <a:p>
            <a:endParaRPr lang="en-US" sz="2400" b="1" u="sng" dirty="0">
              <a:solidFill>
                <a:schemeClr val="bg1"/>
              </a:solidFill>
            </a:endParaRPr>
          </a:p>
          <a:p>
            <a:endParaRPr lang="en-US" sz="2400" b="1" u="sng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570D396-C683-434C-9CB6-2C9324F2B8D6}"/>
              </a:ext>
            </a:extLst>
          </p:cNvPr>
          <p:cNvSpPr txBox="1"/>
          <p:nvPr/>
        </p:nvSpPr>
        <p:spPr>
          <a:xfrm>
            <a:off x="822960" y="1591056"/>
            <a:ext cx="7004304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Health Implications</a:t>
            </a:r>
          </a:p>
          <a:p>
            <a:endParaRPr lang="en-US" dirty="0"/>
          </a:p>
          <a:p>
            <a:r>
              <a:rPr lang="en-US" u="sng" dirty="0"/>
              <a:t>Internet Addiction Disorder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“Some reports suggest it affects up to 38% of the general population.”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Causes – No sense of time, procrastination, feeling of euphoria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Insomnia, Anxiety</a:t>
            </a:r>
          </a:p>
          <a:p>
            <a:endParaRPr lang="en-US" dirty="0"/>
          </a:p>
          <a:p>
            <a:r>
              <a:rPr lang="en-US" u="sng" dirty="0"/>
              <a:t>Social Media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Self Esteem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Human Connection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Mental Health Issues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5884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5D350CB-05B3-344F-BDA3-E3331CE48A14}"/>
              </a:ext>
            </a:extLst>
          </p:cNvPr>
          <p:cNvSpPr txBox="1"/>
          <p:nvPr/>
        </p:nvSpPr>
        <p:spPr>
          <a:xfrm>
            <a:off x="4694026" y="338329"/>
            <a:ext cx="28039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>
                <a:solidFill>
                  <a:schemeClr val="bg1"/>
                </a:solidFill>
              </a:rPr>
              <a:t>Research Limitations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CC9A12-E063-9E45-9DD2-2D44236AC565}"/>
              </a:ext>
            </a:extLst>
          </p:cNvPr>
          <p:cNvSpPr txBox="1"/>
          <p:nvPr/>
        </p:nvSpPr>
        <p:spPr>
          <a:xfrm>
            <a:off x="448058" y="1691641"/>
            <a:ext cx="640994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+ Lots of information available – range of analysis and statistics.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Analysis and statistics fairly reliable. (Tracked)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Majority if not all data is captured online.</a:t>
            </a:r>
          </a:p>
          <a:p>
            <a:r>
              <a:rPr lang="en-US" dirty="0"/>
              <a:t>	</a:t>
            </a:r>
          </a:p>
          <a:p>
            <a:endParaRPr lang="en-US" dirty="0"/>
          </a:p>
          <a:p>
            <a:r>
              <a:rPr lang="en-US" dirty="0"/>
              <a:t>Issues with the Internet being a ‘Modern Technology’</a:t>
            </a:r>
          </a:p>
          <a:p>
            <a:pPr marL="285744" indent="-285744">
              <a:buFont typeface="Arial" panose="020B0604020202020204" pitchFamily="34" charset="0"/>
              <a:buChar char="•"/>
            </a:pPr>
            <a:r>
              <a:rPr lang="en-US" dirty="0"/>
              <a:t>Limited history </a:t>
            </a:r>
          </a:p>
          <a:p>
            <a:pPr marL="285744" indent="-285744">
              <a:buFont typeface="Arial" panose="020B0604020202020204" pitchFamily="34" charset="0"/>
              <a:buChar char="•"/>
            </a:pPr>
            <a:r>
              <a:rPr lang="en-US" dirty="0"/>
              <a:t>Difficult to forecast/predict</a:t>
            </a:r>
          </a:p>
          <a:p>
            <a:pPr marL="285744" indent="-285744">
              <a:buFont typeface="Arial" panose="020B0604020202020204" pitchFamily="34" charset="0"/>
              <a:buChar char="•"/>
            </a:pPr>
            <a:r>
              <a:rPr lang="en-US" dirty="0"/>
              <a:t>Still evolving rapidly</a:t>
            </a:r>
          </a:p>
          <a:p>
            <a:pPr marL="285744" indent="-285744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dirty="0"/>
              <a:t>Issues with Individuals data</a:t>
            </a:r>
          </a:p>
          <a:p>
            <a:pPr marL="285744" indent="-285744">
              <a:buFont typeface="Arial" panose="020B0604020202020204" pitchFamily="34" charset="0"/>
              <a:buChar char="•"/>
            </a:pPr>
            <a:r>
              <a:rPr lang="en-US" dirty="0"/>
              <a:t>Data changes dramatically due to location</a:t>
            </a:r>
          </a:p>
          <a:p>
            <a:pPr marL="285744" indent="-285744">
              <a:buFont typeface="Arial" panose="020B0604020202020204" pitchFamily="34" charset="0"/>
              <a:buChar char="•"/>
            </a:pPr>
            <a:r>
              <a:rPr lang="en-US" dirty="0"/>
              <a:t>Data looks more predominantly at the majority population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4044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0D6C4D6-7C30-F243-ABB1-42CFC0038EEF}"/>
              </a:ext>
            </a:extLst>
          </p:cNvPr>
          <p:cNvSpPr txBox="1"/>
          <p:nvPr/>
        </p:nvSpPr>
        <p:spPr>
          <a:xfrm>
            <a:off x="1030224" y="1720840"/>
            <a:ext cx="506577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…YES</a:t>
            </a:r>
          </a:p>
          <a:p>
            <a:endParaRPr lang="en-US" dirty="0"/>
          </a:p>
          <a:p>
            <a:r>
              <a:rPr lang="en-US" u="sng" dirty="0"/>
              <a:t>Positives</a:t>
            </a:r>
          </a:p>
          <a:p>
            <a:endParaRPr lang="en-US" u="sng" dirty="0"/>
          </a:p>
          <a:p>
            <a:pPr marL="285744" indent="-285744">
              <a:buFont typeface="Arial" panose="020B0604020202020204" pitchFamily="34" charset="0"/>
              <a:buChar char="•"/>
            </a:pPr>
            <a:r>
              <a:rPr lang="en-US" dirty="0"/>
              <a:t>Effects our daily lives and the people around us</a:t>
            </a:r>
          </a:p>
          <a:p>
            <a:pPr marL="742932" lvl="1" indent="-285744">
              <a:buFont typeface="Arial" panose="020B0604020202020204" pitchFamily="34" charset="0"/>
              <a:buChar char="•"/>
            </a:pPr>
            <a:r>
              <a:rPr lang="en-US" dirty="0"/>
              <a:t>Dominates our lives</a:t>
            </a:r>
          </a:p>
          <a:p>
            <a:pPr marL="742932" lvl="1" indent="-285744">
              <a:buFont typeface="Arial" panose="020B0604020202020204" pitchFamily="34" charset="0"/>
              <a:buChar char="•"/>
            </a:pPr>
            <a:r>
              <a:rPr lang="en-US" dirty="0"/>
              <a:t>Take it for granted</a:t>
            </a:r>
          </a:p>
          <a:p>
            <a:pPr marL="742932" lvl="1" indent="-285744">
              <a:buFont typeface="Arial" panose="020B0604020202020204" pitchFamily="34" charset="0"/>
              <a:buChar char="•"/>
            </a:pPr>
            <a:r>
              <a:rPr lang="en-US" dirty="0"/>
              <a:t>Potential lifestyle change</a:t>
            </a:r>
          </a:p>
          <a:p>
            <a:pPr marL="742932" lvl="1" indent="-285744">
              <a:buFont typeface="Arial" panose="020B0604020202020204" pitchFamily="34" charset="0"/>
              <a:buChar char="•"/>
            </a:pPr>
            <a:endParaRPr lang="en-US" dirty="0"/>
          </a:p>
          <a:p>
            <a:pPr marL="285744" indent="-285744">
              <a:buFont typeface="Arial" panose="020B0604020202020204" pitchFamily="34" charset="0"/>
              <a:buChar char="•"/>
            </a:pPr>
            <a:r>
              <a:rPr lang="en-US" dirty="0"/>
              <a:t>Plenty of interesting research</a:t>
            </a:r>
          </a:p>
          <a:p>
            <a:pPr marL="285744" indent="-285744">
              <a:buFont typeface="Arial" panose="020B0604020202020204" pitchFamily="34" charset="0"/>
              <a:buChar char="•"/>
            </a:pPr>
            <a:endParaRPr lang="en-US" dirty="0"/>
          </a:p>
          <a:p>
            <a:pPr marL="285744" indent="-285744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1DE0A0-4438-1D4A-B84D-CB5F5D535C3F}"/>
              </a:ext>
            </a:extLst>
          </p:cNvPr>
          <p:cNvSpPr txBox="1"/>
          <p:nvPr/>
        </p:nvSpPr>
        <p:spPr>
          <a:xfrm>
            <a:off x="3856797" y="384048"/>
            <a:ext cx="44784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u="sng" dirty="0">
                <a:solidFill>
                  <a:schemeClr val="bg1"/>
                </a:solidFill>
              </a:rPr>
              <a:t>Did I Enjoy the Research Journey?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D3D992-9E44-9744-B0DB-E99D60626DD4}"/>
              </a:ext>
            </a:extLst>
          </p:cNvPr>
          <p:cNvSpPr txBox="1"/>
          <p:nvPr/>
        </p:nvSpPr>
        <p:spPr>
          <a:xfrm>
            <a:off x="6766560" y="2267713"/>
            <a:ext cx="3016082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u="sng" dirty="0"/>
              <a:t>Negatives</a:t>
            </a:r>
          </a:p>
          <a:p>
            <a:endParaRPr lang="en-US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Reliable 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Limited starting knowledge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44" indent="-285744">
              <a:buFont typeface="Arial" panose="020B0604020202020204" pitchFamily="34" charset="0"/>
              <a:buChar char="•"/>
            </a:pPr>
            <a:endParaRPr lang="en-US" u="sng" dirty="0"/>
          </a:p>
          <a:p>
            <a:pPr marL="285744" indent="-285744">
              <a:buFont typeface="Arial" panose="020B0604020202020204" pitchFamily="34" charset="0"/>
              <a:buChar char="•"/>
            </a:pPr>
            <a:endParaRPr lang="en-US" u="sng" dirty="0"/>
          </a:p>
        </p:txBody>
      </p:sp>
    </p:spTree>
    <p:extLst>
      <p:ext uri="{BB962C8B-B14F-4D97-AF65-F5344CB8AC3E}">
        <p14:creationId xmlns:p14="http://schemas.microsoft.com/office/powerpoint/2010/main" val="26202166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81DE0A0-4438-1D4A-B84D-CB5F5D535C3F}"/>
              </a:ext>
            </a:extLst>
          </p:cNvPr>
          <p:cNvSpPr txBox="1"/>
          <p:nvPr/>
        </p:nvSpPr>
        <p:spPr>
          <a:xfrm>
            <a:off x="3658185" y="320040"/>
            <a:ext cx="48756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u="sng" dirty="0">
                <a:solidFill>
                  <a:schemeClr val="bg1"/>
                </a:solidFill>
              </a:rPr>
              <a:t>What I Could Have Done Differently?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D3D992-9E44-9744-B0DB-E99D60626DD4}"/>
              </a:ext>
            </a:extLst>
          </p:cNvPr>
          <p:cNvSpPr txBox="1"/>
          <p:nvPr/>
        </p:nvSpPr>
        <p:spPr>
          <a:xfrm>
            <a:off x="3709898" y="1892809"/>
            <a:ext cx="4772204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Poor Time Management</a:t>
            </a:r>
          </a:p>
          <a:p>
            <a:endParaRPr lang="en-US" sz="2000" dirty="0"/>
          </a:p>
          <a:p>
            <a:r>
              <a:rPr lang="en-US" sz="2000" dirty="0"/>
              <a:t>	More research</a:t>
            </a:r>
          </a:p>
          <a:p>
            <a:endParaRPr lang="en-US" sz="2000" dirty="0"/>
          </a:p>
          <a:p>
            <a:r>
              <a:rPr lang="en-US" sz="2000" dirty="0"/>
              <a:t>Focused more on the aim (Not just internet)</a:t>
            </a:r>
          </a:p>
          <a:p>
            <a:endParaRPr lang="en-US" sz="2000" dirty="0"/>
          </a:p>
          <a:p>
            <a:r>
              <a:rPr lang="en-US" sz="2000" dirty="0"/>
              <a:t>Research Alternatives - Books, Articles.</a:t>
            </a:r>
          </a:p>
          <a:p>
            <a:endParaRPr lang="en-US" sz="2000" dirty="0"/>
          </a:p>
          <a:p>
            <a:r>
              <a:rPr lang="en-US" sz="2000" dirty="0"/>
              <a:t>Select a different topic - Knowledge</a:t>
            </a:r>
          </a:p>
          <a:p>
            <a:endParaRPr lang="en-US" dirty="0"/>
          </a:p>
          <a:p>
            <a:r>
              <a:rPr lang="en-US" dirty="0"/>
              <a:t> </a:t>
            </a:r>
          </a:p>
          <a:p>
            <a:pPr marL="285744" indent="-285744">
              <a:buFont typeface="Arial" panose="020B0604020202020204" pitchFamily="34" charset="0"/>
              <a:buChar char="•"/>
            </a:pPr>
            <a:endParaRPr lang="en-US" u="sng" dirty="0"/>
          </a:p>
          <a:p>
            <a:pPr marL="285744" indent="-285744">
              <a:buFont typeface="Arial" panose="020B0604020202020204" pitchFamily="34" charset="0"/>
              <a:buChar char="•"/>
            </a:pPr>
            <a:endParaRPr lang="en-US" u="sng" dirty="0"/>
          </a:p>
        </p:txBody>
      </p:sp>
    </p:spTree>
    <p:extLst>
      <p:ext uri="{BB962C8B-B14F-4D97-AF65-F5344CB8AC3E}">
        <p14:creationId xmlns:p14="http://schemas.microsoft.com/office/powerpoint/2010/main" val="3635050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454BB6E-C09C-5A43-B329-9F292615F1C7}"/>
              </a:ext>
            </a:extLst>
          </p:cNvPr>
          <p:cNvSpPr txBox="1"/>
          <p:nvPr/>
        </p:nvSpPr>
        <p:spPr>
          <a:xfrm>
            <a:off x="5302129" y="320040"/>
            <a:ext cx="15877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u="sng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F0D355-F5F3-6049-A2B7-C1D7CBE8D437}"/>
              </a:ext>
            </a:extLst>
          </p:cNvPr>
          <p:cNvSpPr txBox="1"/>
          <p:nvPr/>
        </p:nvSpPr>
        <p:spPr>
          <a:xfrm>
            <a:off x="768626" y="1459883"/>
            <a:ext cx="1065474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Murphy, J. Rosier, R. (2016). </a:t>
            </a:r>
            <a:r>
              <a:rPr lang="en-US" i="1" dirty="0"/>
              <a:t>Internet. </a:t>
            </a:r>
            <a:r>
              <a:rPr lang="en-US" dirty="0"/>
              <a:t>Our World in Data. </a:t>
            </a:r>
            <a:r>
              <a:rPr lang="en-US" dirty="0">
                <a:hlinkClick r:id="rId2"/>
              </a:rPr>
              <a:t>https://ourworldindata.org/internet</a:t>
            </a:r>
            <a:r>
              <a:rPr lang="en-US" dirty="0"/>
              <a:t> [Accessed 2019]</a:t>
            </a:r>
          </a:p>
          <a:p>
            <a:endParaRPr lang="en-US" dirty="0"/>
          </a:p>
          <a:p>
            <a:r>
              <a:rPr lang="en-US" dirty="0"/>
              <a:t>Unknown. (2008). </a:t>
            </a:r>
            <a:r>
              <a:rPr lang="en-US" i="1" dirty="0"/>
              <a:t>Most working Americans now use the internet or email at their jobs.</a:t>
            </a:r>
            <a:r>
              <a:rPr lang="en-US" dirty="0"/>
              <a:t> </a:t>
            </a:r>
            <a:r>
              <a:rPr lang="en-US" dirty="0" err="1"/>
              <a:t>PewResearchCenter</a:t>
            </a:r>
            <a:r>
              <a:rPr lang="en-US" dirty="0"/>
              <a:t>. </a:t>
            </a:r>
            <a:r>
              <a:rPr lang="en-US" dirty="0">
                <a:hlinkClick r:id="rId3"/>
              </a:rPr>
              <a:t>http://www.pewinternet.org/2008/09/24/most-working-americans-now-use-the-internet-or-email-at-their-jobs/</a:t>
            </a:r>
            <a:r>
              <a:rPr lang="en-US" dirty="0"/>
              <a:t> [Accessed 2019]</a:t>
            </a:r>
          </a:p>
          <a:p>
            <a:endParaRPr lang="en-GB" dirty="0"/>
          </a:p>
          <a:p>
            <a:r>
              <a:rPr lang="en-GB" dirty="0"/>
              <a:t>Unknown. (2017). </a:t>
            </a:r>
            <a:r>
              <a:rPr lang="en-GB" i="1" dirty="0"/>
              <a:t>Box set Britain: UK’s TV and online habits revealed.</a:t>
            </a:r>
            <a:r>
              <a:rPr lang="en-GB" dirty="0"/>
              <a:t> Ofcom. </a:t>
            </a:r>
            <a:r>
              <a:rPr lang="en-GB" u="sng" dirty="0">
                <a:hlinkClick r:id="rId4"/>
              </a:rPr>
              <a:t>https://www.ofcom.org.uk/about-ofcom/latest/media/media-releases/2017/box-set-britain-tv-online-habits</a:t>
            </a:r>
            <a:r>
              <a:rPr lang="en-GB" u="sng" dirty="0"/>
              <a:t> </a:t>
            </a:r>
            <a:r>
              <a:rPr lang="en-US" dirty="0"/>
              <a:t>[Accessed 2019]</a:t>
            </a:r>
            <a:endParaRPr lang="en-GB" u="sng" dirty="0"/>
          </a:p>
          <a:p>
            <a:endParaRPr lang="en-US" dirty="0"/>
          </a:p>
          <a:p>
            <a:r>
              <a:rPr lang="en-US" dirty="0"/>
              <a:t>G, Christina PhD. </a:t>
            </a:r>
            <a:r>
              <a:rPr lang="en-US" i="1" dirty="0"/>
              <a:t>Internet Addiction Disorder</a:t>
            </a:r>
            <a:r>
              <a:rPr lang="en-US" dirty="0"/>
              <a:t>. </a:t>
            </a:r>
            <a:r>
              <a:rPr lang="en-US" dirty="0" err="1"/>
              <a:t>Psycom</a:t>
            </a:r>
            <a:r>
              <a:rPr lang="en-US" dirty="0"/>
              <a:t>. </a:t>
            </a:r>
            <a:r>
              <a:rPr lang="en-US" dirty="0">
                <a:hlinkClick r:id="rId5"/>
              </a:rPr>
              <a:t>https://www.psycom.net/iadcriteria.html</a:t>
            </a:r>
            <a:r>
              <a:rPr lang="en-US" dirty="0"/>
              <a:t> [Accessed 2019]</a:t>
            </a:r>
          </a:p>
          <a:p>
            <a:endParaRPr lang="en-US" dirty="0"/>
          </a:p>
          <a:p>
            <a:r>
              <a:rPr lang="en-US" dirty="0"/>
              <a:t>Barr, S. (2018). </a:t>
            </a:r>
            <a:r>
              <a:rPr lang="en-US" i="1" dirty="0"/>
              <a:t>Six ways social media negatively affects your mental health</a:t>
            </a:r>
            <a:r>
              <a:rPr lang="en-US" dirty="0"/>
              <a:t>. Independent. </a:t>
            </a:r>
            <a:r>
              <a:rPr lang="en-US" dirty="0">
                <a:hlinkClick r:id="rId6"/>
              </a:rPr>
              <a:t>https://www.independent.co.uk/life-style/health-and-families/social-media-mental-health-negative-effects-depression-anxiety-addiction-memory-a8307196.html</a:t>
            </a:r>
            <a:r>
              <a:rPr lang="en-US" dirty="0"/>
              <a:t> [Accessed 2019]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2751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8196A7E-F8DF-364C-A52F-E4F7FB75D195}"/>
              </a:ext>
            </a:extLst>
          </p:cNvPr>
          <p:cNvSpPr txBox="1"/>
          <p:nvPr/>
        </p:nvSpPr>
        <p:spPr>
          <a:xfrm>
            <a:off x="4902404" y="2828835"/>
            <a:ext cx="238719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/>
              <a:t>Q &amp; A</a:t>
            </a:r>
          </a:p>
        </p:txBody>
      </p:sp>
    </p:spTree>
    <p:extLst>
      <p:ext uri="{BB962C8B-B14F-4D97-AF65-F5344CB8AC3E}">
        <p14:creationId xmlns:p14="http://schemas.microsoft.com/office/powerpoint/2010/main" val="32554384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10149</TotalTime>
  <Words>512</Words>
  <Application>Microsoft Macintosh PowerPoint</Application>
  <PresentationFormat>Widescreen</PresentationFormat>
  <Paragraphs>117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38</cp:revision>
  <dcterms:created xsi:type="dcterms:W3CDTF">2018-11-30T12:42:44Z</dcterms:created>
  <dcterms:modified xsi:type="dcterms:W3CDTF">2019-01-18T16:27:45Z</dcterms:modified>
</cp:coreProperties>
</file>