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1"/>
  </p:notesMasterIdLst>
  <p:sldIdLst>
    <p:sldId id="288" r:id="rId2"/>
    <p:sldId id="256" r:id="rId3"/>
    <p:sldId id="286" r:id="rId4"/>
    <p:sldId id="274" r:id="rId5"/>
    <p:sldId id="273" r:id="rId6"/>
    <p:sldId id="275" r:id="rId7"/>
    <p:sldId id="287" r:id="rId8"/>
    <p:sldId id="277" r:id="rId9"/>
    <p:sldId id="278" r:id="rId10"/>
    <p:sldId id="257" r:id="rId11"/>
    <p:sldId id="258" r:id="rId12"/>
    <p:sldId id="268" r:id="rId13"/>
    <p:sldId id="263" r:id="rId14"/>
    <p:sldId id="259" r:id="rId15"/>
    <p:sldId id="261" r:id="rId16"/>
    <p:sldId id="270" r:id="rId17"/>
    <p:sldId id="271" r:id="rId18"/>
    <p:sldId id="272" r:id="rId19"/>
    <p:sldId id="279" r:id="rId20"/>
    <p:sldId id="269" r:id="rId21"/>
    <p:sldId id="265" r:id="rId22"/>
    <p:sldId id="280" r:id="rId23"/>
    <p:sldId id="282" r:id="rId24"/>
    <p:sldId id="281" r:id="rId25"/>
    <p:sldId id="264" r:id="rId26"/>
    <p:sldId id="276" r:id="rId27"/>
    <p:sldId id="283" r:id="rId28"/>
    <p:sldId id="284" r:id="rId29"/>
    <p:sldId id="285"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00"/>
    <a:srgbClr val="84BE4B"/>
    <a:srgbClr val="538053"/>
    <a:srgbClr val="FF8F39"/>
    <a:srgbClr val="698EF0"/>
    <a:srgbClr val="4768A1"/>
    <a:srgbClr val="C1412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4744"/>
    <p:restoredTop sz="94682"/>
  </p:normalViewPr>
  <p:slideViewPr>
    <p:cSldViewPr snapToGrid="0">
      <p:cViewPr varScale="1">
        <p:scale>
          <a:sx n="110" d="100"/>
          <a:sy n="110" d="100"/>
        </p:scale>
        <p:origin x="200"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BC1F20A-A487-CA46-ABB5-6A9A8AE6DE2A}" type="datetimeFigureOut">
              <a:rPr lang="en-GB" smtClean="0"/>
              <a:t>07/12/2024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53E56B1-B168-6A47-94EA-AA9890FC82BD}" type="slidenum">
              <a:rPr lang="en-GB" smtClean="0"/>
              <a:t>‹#›</a:t>
            </a:fld>
            <a:endParaRPr lang="en-GB"/>
          </a:p>
        </p:txBody>
      </p:sp>
    </p:spTree>
    <p:extLst>
      <p:ext uri="{BB962C8B-B14F-4D97-AF65-F5344CB8AC3E}">
        <p14:creationId xmlns:p14="http://schemas.microsoft.com/office/powerpoint/2010/main" val="29200264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Only thing I’m not touching on is student perceptions</a:t>
            </a:r>
          </a:p>
        </p:txBody>
      </p:sp>
      <p:sp>
        <p:nvSpPr>
          <p:cNvPr id="4" name="Slide Number Placeholder 3"/>
          <p:cNvSpPr>
            <a:spLocks noGrp="1"/>
          </p:cNvSpPr>
          <p:nvPr>
            <p:ph type="sldNum" sz="quarter" idx="5"/>
          </p:nvPr>
        </p:nvSpPr>
        <p:spPr/>
        <p:txBody>
          <a:bodyPr/>
          <a:lstStyle/>
          <a:p>
            <a:fld id="{C53E56B1-B168-6A47-94EA-AA9890FC82BD}" type="slidenum">
              <a:rPr lang="en-GB" smtClean="0"/>
              <a:t>2</a:t>
            </a:fld>
            <a:endParaRPr lang="en-GB"/>
          </a:p>
        </p:txBody>
      </p:sp>
    </p:spTree>
    <p:extLst>
      <p:ext uri="{BB962C8B-B14F-4D97-AF65-F5344CB8AC3E}">
        <p14:creationId xmlns:p14="http://schemas.microsoft.com/office/powerpoint/2010/main" val="38508207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Largely used interchangeably in the literature, I haven’t been able to find a reason why one is used over another. I’ll mainly be referring to ESD because that is the term used by Advance HE, the higher education professional membership scheme, but you will see references to </a:t>
            </a:r>
            <a:r>
              <a:rPr lang="en-GB" dirty="0" err="1"/>
              <a:t>EfS</a:t>
            </a:r>
            <a:r>
              <a:rPr lang="en-GB" dirty="0"/>
              <a:t> in the literature I’ve looked at.</a:t>
            </a:r>
          </a:p>
        </p:txBody>
      </p:sp>
      <p:sp>
        <p:nvSpPr>
          <p:cNvPr id="4" name="Slide Number Placeholder 3"/>
          <p:cNvSpPr>
            <a:spLocks noGrp="1"/>
          </p:cNvSpPr>
          <p:nvPr>
            <p:ph type="sldNum" sz="quarter" idx="5"/>
          </p:nvPr>
        </p:nvSpPr>
        <p:spPr/>
        <p:txBody>
          <a:bodyPr/>
          <a:lstStyle/>
          <a:p>
            <a:fld id="{C53E56B1-B168-6A47-94EA-AA9890FC82BD}" type="slidenum">
              <a:rPr lang="en-GB" smtClean="0"/>
              <a:t>4</a:t>
            </a:fld>
            <a:endParaRPr lang="en-GB"/>
          </a:p>
        </p:txBody>
      </p:sp>
    </p:spTree>
    <p:extLst>
      <p:ext uri="{BB962C8B-B14F-4D97-AF65-F5344CB8AC3E}">
        <p14:creationId xmlns:p14="http://schemas.microsoft.com/office/powerpoint/2010/main" val="33153582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That word </a:t>
            </a:r>
            <a:r>
              <a:rPr lang="en-GB" i="1" dirty="0"/>
              <a:t>for</a:t>
            </a:r>
            <a:r>
              <a:rPr lang="en-GB" dirty="0"/>
              <a:t> is key: This is a statement from the UN Secretary-General from 2 years ago, but many similar statements have been made and are quoted in the introductions to almost all the literature I’m reading on this subject.</a:t>
            </a:r>
          </a:p>
        </p:txBody>
      </p:sp>
      <p:sp>
        <p:nvSpPr>
          <p:cNvPr id="4" name="Slide Number Placeholder 3"/>
          <p:cNvSpPr>
            <a:spLocks noGrp="1"/>
          </p:cNvSpPr>
          <p:nvPr>
            <p:ph type="sldNum" sz="quarter" idx="5"/>
          </p:nvPr>
        </p:nvSpPr>
        <p:spPr/>
        <p:txBody>
          <a:bodyPr/>
          <a:lstStyle/>
          <a:p>
            <a:fld id="{C53E56B1-B168-6A47-94EA-AA9890FC82BD}" type="slidenum">
              <a:rPr lang="en-GB" smtClean="0"/>
              <a:t>5</a:t>
            </a:fld>
            <a:endParaRPr lang="en-GB"/>
          </a:p>
        </p:txBody>
      </p:sp>
    </p:spTree>
    <p:extLst>
      <p:ext uri="{BB962C8B-B14F-4D97-AF65-F5344CB8AC3E}">
        <p14:creationId xmlns:p14="http://schemas.microsoft.com/office/powerpoint/2010/main" val="16887737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It’s easy to agree that education is about imparting knowledge, or developing critical thinking, or about giving our students employability skills. But for most of us, there can be a lot of discomfort with the idea of indoctrination – of education being about imparting a particular ideological construct.</a:t>
            </a:r>
          </a:p>
          <a:p>
            <a:endParaRPr lang="en-GB" dirty="0"/>
          </a:p>
          <a:p>
            <a:r>
              <a:rPr lang="en-GB" dirty="0"/>
              <a:t>But if we go back to a widely-cited philosopher of education like John Dewey and think of education in the broader context of society and the world around us, we’re directed to purpose beyond the individual. That’s not a quotation there, but a summary of Dewey’s argument in </a:t>
            </a:r>
            <a:r>
              <a:rPr lang="en-GB" i="1" dirty="0"/>
              <a:t>Democracy and Education</a:t>
            </a:r>
            <a:r>
              <a:rPr lang="en-GB" dirty="0"/>
              <a:t>…</a:t>
            </a:r>
          </a:p>
        </p:txBody>
      </p:sp>
      <p:sp>
        <p:nvSpPr>
          <p:cNvPr id="4" name="Slide Number Placeholder 3"/>
          <p:cNvSpPr>
            <a:spLocks noGrp="1"/>
          </p:cNvSpPr>
          <p:nvPr>
            <p:ph type="sldNum" sz="quarter" idx="5"/>
          </p:nvPr>
        </p:nvSpPr>
        <p:spPr/>
        <p:txBody>
          <a:bodyPr/>
          <a:lstStyle/>
          <a:p>
            <a:fld id="{C53E56B1-B168-6A47-94EA-AA9890FC82BD}" type="slidenum">
              <a:rPr lang="en-GB" smtClean="0"/>
              <a:t>6</a:t>
            </a:fld>
            <a:endParaRPr lang="en-GB"/>
          </a:p>
        </p:txBody>
      </p:sp>
    </p:spTree>
    <p:extLst>
      <p:ext uri="{BB962C8B-B14F-4D97-AF65-F5344CB8AC3E}">
        <p14:creationId xmlns:p14="http://schemas.microsoft.com/office/powerpoint/2010/main" val="5271253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And then, for a much more up-to-date perspective, </a:t>
            </a:r>
            <a:r>
              <a:rPr lang="en-GB" dirty="0" err="1"/>
              <a:t>Medr’s</a:t>
            </a:r>
            <a:r>
              <a:rPr lang="en-GB" dirty="0"/>
              <a:t> (Commission for Tertiary Education in Wales) Draft Strategic Plan.</a:t>
            </a:r>
          </a:p>
        </p:txBody>
      </p:sp>
      <p:sp>
        <p:nvSpPr>
          <p:cNvPr id="4" name="Slide Number Placeholder 3"/>
          <p:cNvSpPr>
            <a:spLocks noGrp="1"/>
          </p:cNvSpPr>
          <p:nvPr>
            <p:ph type="sldNum" sz="quarter" idx="5"/>
          </p:nvPr>
        </p:nvSpPr>
        <p:spPr/>
        <p:txBody>
          <a:bodyPr/>
          <a:lstStyle/>
          <a:p>
            <a:fld id="{C53E56B1-B168-6A47-94EA-AA9890FC82BD}" type="slidenum">
              <a:rPr lang="en-GB" smtClean="0"/>
              <a:t>7</a:t>
            </a:fld>
            <a:endParaRPr lang="en-GB"/>
          </a:p>
        </p:txBody>
      </p:sp>
    </p:spTree>
    <p:extLst>
      <p:ext uri="{BB962C8B-B14F-4D97-AF65-F5344CB8AC3E}">
        <p14:creationId xmlns:p14="http://schemas.microsoft.com/office/powerpoint/2010/main" val="481541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Very personal interest: I did a history degree myself, history is about the past, not about the future, so on the surface it may seem like there’s a fundamental problem with attempting to integrate sustainability into a history degree, although it’s one of several disciplines that don’t seem to obviously accommodate ESD. And this particular question…I work in quality enhancement, and one of the most interesting questions I’ve had with ESD this year was with a history lecturer about ESD – I was talking through ESD key competences, and when I did that, it was like lights were coming on in his mind and he was able to pick out a large number of modules on the undergraduate programme that were compatible with ESD – so it seemed they were already doing a lot of ESD, but without really knowing how or why this had happened.</a:t>
            </a:r>
          </a:p>
        </p:txBody>
      </p:sp>
      <p:sp>
        <p:nvSpPr>
          <p:cNvPr id="4" name="Slide Number Placeholder 3"/>
          <p:cNvSpPr>
            <a:spLocks noGrp="1"/>
          </p:cNvSpPr>
          <p:nvPr>
            <p:ph type="sldNum" sz="quarter" idx="5"/>
          </p:nvPr>
        </p:nvSpPr>
        <p:spPr/>
        <p:txBody>
          <a:bodyPr/>
          <a:lstStyle/>
          <a:p>
            <a:fld id="{C53E56B1-B168-6A47-94EA-AA9890FC82BD}" type="slidenum">
              <a:rPr lang="en-GB" smtClean="0"/>
              <a:t>9</a:t>
            </a:fld>
            <a:endParaRPr lang="en-GB"/>
          </a:p>
        </p:txBody>
      </p:sp>
    </p:spTree>
    <p:extLst>
      <p:ext uri="{BB962C8B-B14F-4D97-AF65-F5344CB8AC3E}">
        <p14:creationId xmlns:p14="http://schemas.microsoft.com/office/powerpoint/2010/main" val="1437678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first thing to say is that the challenge has been a very significant one: there really isn’t much literature that is current. There are studies up to about 10 years ago, but very little since then. One reason may be the end of the Decade of Education for Sustainable Development – during that decade there was interest and research, particularly into progress of embedding ESD in higher education. Another reason I suspect is the closure of the HEA Subject Centres – discipline-specific centres and communities of practice, focused on providing resources, organising events and enhancing learning and teaching.</a:t>
            </a:r>
          </a:p>
        </p:txBody>
      </p:sp>
      <p:sp>
        <p:nvSpPr>
          <p:cNvPr id="4" name="Slide Number Placeholder 3"/>
          <p:cNvSpPr>
            <a:spLocks noGrp="1"/>
          </p:cNvSpPr>
          <p:nvPr>
            <p:ph type="sldNum" sz="quarter" idx="5"/>
          </p:nvPr>
        </p:nvSpPr>
        <p:spPr/>
        <p:txBody>
          <a:bodyPr/>
          <a:lstStyle/>
          <a:p>
            <a:fld id="{C53E56B1-B168-6A47-94EA-AA9890FC82BD}" type="slidenum">
              <a:rPr lang="en-GB" smtClean="0"/>
              <a:t>12</a:t>
            </a:fld>
            <a:endParaRPr lang="en-GB"/>
          </a:p>
        </p:txBody>
      </p:sp>
    </p:spTree>
    <p:extLst>
      <p:ext uri="{BB962C8B-B14F-4D97-AF65-F5344CB8AC3E}">
        <p14:creationId xmlns:p14="http://schemas.microsoft.com/office/powerpoint/2010/main" val="15418920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SHED-SHARE = Sustainable Higher Education Developers Jisc mailing list</a:t>
            </a:r>
          </a:p>
          <a:p>
            <a:r>
              <a:rPr lang="en-GB" dirty="0"/>
              <a:t>EUAC = Environmental Action for Universities and Colleges</a:t>
            </a:r>
          </a:p>
        </p:txBody>
      </p:sp>
      <p:sp>
        <p:nvSpPr>
          <p:cNvPr id="4" name="Slide Number Placeholder 3"/>
          <p:cNvSpPr>
            <a:spLocks noGrp="1"/>
          </p:cNvSpPr>
          <p:nvPr>
            <p:ph type="sldNum" sz="quarter" idx="5"/>
          </p:nvPr>
        </p:nvSpPr>
        <p:spPr/>
        <p:txBody>
          <a:bodyPr/>
          <a:lstStyle/>
          <a:p>
            <a:fld id="{C53E56B1-B168-6A47-94EA-AA9890FC82BD}" type="slidenum">
              <a:rPr lang="en-GB" smtClean="0"/>
              <a:t>13</a:t>
            </a:fld>
            <a:endParaRPr lang="en-GB"/>
          </a:p>
        </p:txBody>
      </p:sp>
    </p:spTree>
    <p:extLst>
      <p:ext uri="{BB962C8B-B14F-4D97-AF65-F5344CB8AC3E}">
        <p14:creationId xmlns:p14="http://schemas.microsoft.com/office/powerpoint/2010/main" val="9051891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search for what historians think of ESD confirmed for me that there really is a gap in the literature. A search for what students think and what academics in general think unearthed some articles I wasn’t aware of.</a:t>
            </a:r>
          </a:p>
        </p:txBody>
      </p:sp>
      <p:sp>
        <p:nvSpPr>
          <p:cNvPr id="4" name="Slide Number Placeholder 3"/>
          <p:cNvSpPr>
            <a:spLocks noGrp="1"/>
          </p:cNvSpPr>
          <p:nvPr>
            <p:ph type="sldNum" sz="quarter" idx="5"/>
          </p:nvPr>
        </p:nvSpPr>
        <p:spPr/>
        <p:txBody>
          <a:bodyPr/>
          <a:lstStyle/>
          <a:p>
            <a:fld id="{C53E56B1-B168-6A47-94EA-AA9890FC82BD}" type="slidenum">
              <a:rPr lang="en-GB" smtClean="0"/>
              <a:t>18</a:t>
            </a:fld>
            <a:endParaRPr lang="en-GB"/>
          </a:p>
        </p:txBody>
      </p:sp>
    </p:spTree>
    <p:extLst>
      <p:ext uri="{BB962C8B-B14F-4D97-AF65-F5344CB8AC3E}">
        <p14:creationId xmlns:p14="http://schemas.microsoft.com/office/powerpoint/2010/main" val="11040263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00A5DC-9326-6310-A26C-2A790CB4A78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7D507AB-547B-576A-CBC4-4EE12463B5E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78586A0-3D69-76EE-1AFC-0BEEDB75903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8595111-37B4-A125-CE22-D0124A8394D9}"/>
              </a:ext>
            </a:extLst>
          </p:cNvPr>
          <p:cNvSpPr>
            <a:spLocks noGrp="1"/>
          </p:cNvSpPr>
          <p:nvPr>
            <p:ph type="sldNum" sz="quarter" idx="5"/>
          </p:nvPr>
        </p:nvSpPr>
        <p:spPr/>
        <p:txBody>
          <a:bodyPr/>
          <a:lstStyle/>
          <a:p>
            <a:fld id="{C53E56B1-B168-6A47-94EA-AA9890FC82BD}" type="slidenum">
              <a:rPr lang="en-GB" smtClean="0"/>
              <a:t>19</a:t>
            </a:fld>
            <a:endParaRPr lang="en-GB"/>
          </a:p>
        </p:txBody>
      </p:sp>
    </p:spTree>
    <p:extLst>
      <p:ext uri="{BB962C8B-B14F-4D97-AF65-F5344CB8AC3E}">
        <p14:creationId xmlns:p14="http://schemas.microsoft.com/office/powerpoint/2010/main" val="15457299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this question needs to be asked. But there are still many push factors when it comes to the integration of ESD across learning and teaching in HE.</a:t>
            </a:r>
          </a:p>
        </p:txBody>
      </p:sp>
      <p:sp>
        <p:nvSpPr>
          <p:cNvPr id="4" name="Slide Number Placeholder 3"/>
          <p:cNvSpPr>
            <a:spLocks noGrp="1"/>
          </p:cNvSpPr>
          <p:nvPr>
            <p:ph type="sldNum" sz="quarter" idx="5"/>
          </p:nvPr>
        </p:nvSpPr>
        <p:spPr/>
        <p:txBody>
          <a:bodyPr/>
          <a:lstStyle/>
          <a:p>
            <a:fld id="{C53E56B1-B168-6A47-94EA-AA9890FC82BD}" type="slidenum">
              <a:rPr lang="en-GB" smtClean="0"/>
              <a:t>20</a:t>
            </a:fld>
            <a:endParaRPr lang="en-GB"/>
          </a:p>
        </p:txBody>
      </p:sp>
    </p:spTree>
    <p:extLst>
      <p:ext uri="{BB962C8B-B14F-4D97-AF65-F5344CB8AC3E}">
        <p14:creationId xmlns:p14="http://schemas.microsoft.com/office/powerpoint/2010/main" val="8385331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Originally, before I used the Elicit tool, I wanted to say more in critiquing this study. It’s one of very few peer-reviewed studies – involving a really large-scale survey of academics across discipline areas, and from almost all the universities in Australia. But its conclusions are largely shallow, being about barriers to implementation, including overcrowded curricula and lack of understanding of the relevance to the discipline area – findings which are repeated in most of the studies. And the one conclusion then which is more unique to this study seems to be largely founded on speculation – but that conclusion can be drawn from their data because they don’t appear to have asked those questions.</a:t>
            </a:r>
          </a:p>
        </p:txBody>
      </p:sp>
      <p:sp>
        <p:nvSpPr>
          <p:cNvPr id="4" name="Slide Number Placeholder 3"/>
          <p:cNvSpPr>
            <a:spLocks noGrp="1"/>
          </p:cNvSpPr>
          <p:nvPr>
            <p:ph type="sldNum" sz="quarter" idx="5"/>
          </p:nvPr>
        </p:nvSpPr>
        <p:spPr/>
        <p:txBody>
          <a:bodyPr/>
          <a:lstStyle/>
          <a:p>
            <a:fld id="{C53E56B1-B168-6A47-94EA-AA9890FC82BD}" type="slidenum">
              <a:rPr lang="en-GB" smtClean="0"/>
              <a:t>21</a:t>
            </a:fld>
            <a:endParaRPr lang="en-GB"/>
          </a:p>
        </p:txBody>
      </p:sp>
    </p:spTree>
    <p:extLst>
      <p:ext uri="{BB962C8B-B14F-4D97-AF65-F5344CB8AC3E}">
        <p14:creationId xmlns:p14="http://schemas.microsoft.com/office/powerpoint/2010/main" val="344486050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methodology I find fascinating because of the potential to make qualitative research more quantitative, almost bridging that divide by using very subjective statements and interviews, but collating the statements and putting them together to make very readable and meaningful results.</a:t>
            </a:r>
          </a:p>
        </p:txBody>
      </p:sp>
      <p:sp>
        <p:nvSpPr>
          <p:cNvPr id="4" name="Slide Number Placeholder 3"/>
          <p:cNvSpPr>
            <a:spLocks noGrp="1"/>
          </p:cNvSpPr>
          <p:nvPr>
            <p:ph type="sldNum" sz="quarter" idx="5"/>
          </p:nvPr>
        </p:nvSpPr>
        <p:spPr/>
        <p:txBody>
          <a:bodyPr/>
          <a:lstStyle/>
          <a:p>
            <a:fld id="{C53E56B1-B168-6A47-94EA-AA9890FC82BD}" type="slidenum">
              <a:rPr lang="en-GB" smtClean="0"/>
              <a:t>22</a:t>
            </a:fld>
            <a:endParaRPr lang="en-GB"/>
          </a:p>
        </p:txBody>
      </p:sp>
    </p:spTree>
    <p:extLst>
      <p:ext uri="{BB962C8B-B14F-4D97-AF65-F5344CB8AC3E}">
        <p14:creationId xmlns:p14="http://schemas.microsoft.com/office/powerpoint/2010/main" val="35404079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show you what I mean, they put together 5 paragraphs, one all-group description, and then 4 separate group descriptions. This seems to get rid of some of the usual fuzzy statements, like ‘the majority of participants’. The academics are speaking in their own words – and I’ve just highlighted there that overall, there is compatibility with worldview and approach, and ESD.</a:t>
            </a:r>
          </a:p>
        </p:txBody>
      </p:sp>
      <p:sp>
        <p:nvSpPr>
          <p:cNvPr id="4" name="Slide Number Placeholder 3"/>
          <p:cNvSpPr>
            <a:spLocks noGrp="1"/>
          </p:cNvSpPr>
          <p:nvPr>
            <p:ph type="sldNum" sz="quarter" idx="5"/>
          </p:nvPr>
        </p:nvSpPr>
        <p:spPr/>
        <p:txBody>
          <a:bodyPr/>
          <a:lstStyle/>
          <a:p>
            <a:fld id="{C53E56B1-B168-6A47-94EA-AA9890FC82BD}" type="slidenum">
              <a:rPr lang="en-GB" smtClean="0"/>
              <a:t>23</a:t>
            </a:fld>
            <a:endParaRPr lang="en-GB"/>
          </a:p>
        </p:txBody>
      </p:sp>
    </p:spTree>
    <p:extLst>
      <p:ext uri="{BB962C8B-B14F-4D97-AF65-F5344CB8AC3E}">
        <p14:creationId xmlns:p14="http://schemas.microsoft.com/office/powerpoint/2010/main" val="95978402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But Christie et al do give me a wide open door for my research with this statement. That has given me the impetus to ask those questions myself in my research.</a:t>
            </a:r>
          </a:p>
        </p:txBody>
      </p:sp>
      <p:sp>
        <p:nvSpPr>
          <p:cNvPr id="4" name="Slide Number Placeholder 3"/>
          <p:cNvSpPr>
            <a:spLocks noGrp="1"/>
          </p:cNvSpPr>
          <p:nvPr>
            <p:ph type="sldNum" sz="quarter" idx="5"/>
          </p:nvPr>
        </p:nvSpPr>
        <p:spPr/>
        <p:txBody>
          <a:bodyPr/>
          <a:lstStyle/>
          <a:p>
            <a:fld id="{C53E56B1-B168-6A47-94EA-AA9890FC82BD}" type="slidenum">
              <a:rPr lang="en-GB" smtClean="0"/>
              <a:t>26</a:t>
            </a:fld>
            <a:endParaRPr lang="en-GB"/>
          </a:p>
        </p:txBody>
      </p:sp>
    </p:spTree>
    <p:extLst>
      <p:ext uri="{BB962C8B-B14F-4D97-AF65-F5344CB8AC3E}">
        <p14:creationId xmlns:p14="http://schemas.microsoft.com/office/powerpoint/2010/main" val="12435013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438901-CD08-0704-74C5-1450B4FB6E1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47B064D-4745-0C25-6E6C-0799F69C7D5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4CBEBC-59C8-6D1F-18EA-CCFEE844B2CE}"/>
              </a:ext>
            </a:extLst>
          </p:cNvPr>
          <p:cNvSpPr>
            <a:spLocks noGrp="1"/>
          </p:cNvSpPr>
          <p:nvPr>
            <p:ph type="dt" sz="half" idx="10"/>
          </p:nvPr>
        </p:nvSpPr>
        <p:spPr/>
        <p:txBody>
          <a:bodyPr/>
          <a:lstStyle/>
          <a:p>
            <a:fld id="{FB2B73F6-B7FD-C34D-9BAA-17702BA94545}" type="datetimeFigureOut">
              <a:rPr lang="en-GB" smtClean="0"/>
              <a:t>07/12/2024</a:t>
            </a:fld>
            <a:endParaRPr lang="en-GB"/>
          </a:p>
        </p:txBody>
      </p:sp>
      <p:sp>
        <p:nvSpPr>
          <p:cNvPr id="5" name="Footer Placeholder 4">
            <a:extLst>
              <a:ext uri="{FF2B5EF4-FFF2-40B4-BE49-F238E27FC236}">
                <a16:creationId xmlns:a16="http://schemas.microsoft.com/office/drawing/2014/main" id="{C138B3A2-CF2A-4082-A454-82D7697883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CC7F47-B575-A197-D6E8-586270C08990}"/>
              </a:ext>
            </a:extLst>
          </p:cNvPr>
          <p:cNvSpPr>
            <a:spLocks noGrp="1"/>
          </p:cNvSpPr>
          <p:nvPr>
            <p:ph type="sldNum" sz="quarter" idx="12"/>
          </p:nvPr>
        </p:nvSpPr>
        <p:spPr/>
        <p:txBody>
          <a:bodyPr/>
          <a:lstStyle/>
          <a:p>
            <a:fld id="{7084B29C-8651-6E45-8585-EDF61BDA0216}" type="slidenum">
              <a:rPr lang="en-GB" smtClean="0"/>
              <a:t>‹#›</a:t>
            </a:fld>
            <a:endParaRPr lang="en-GB"/>
          </a:p>
        </p:txBody>
      </p:sp>
    </p:spTree>
    <p:extLst>
      <p:ext uri="{BB962C8B-B14F-4D97-AF65-F5344CB8AC3E}">
        <p14:creationId xmlns:p14="http://schemas.microsoft.com/office/powerpoint/2010/main" val="14065681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F7D22-1206-C061-9580-256DA8C722A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CCB3CCA-B06F-5944-C8EE-7F467CC3DE7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91FF33-64DC-29BA-B989-CB41FCFDE86F}"/>
              </a:ext>
            </a:extLst>
          </p:cNvPr>
          <p:cNvSpPr>
            <a:spLocks noGrp="1"/>
          </p:cNvSpPr>
          <p:nvPr>
            <p:ph type="dt" sz="half" idx="10"/>
          </p:nvPr>
        </p:nvSpPr>
        <p:spPr/>
        <p:txBody>
          <a:bodyPr/>
          <a:lstStyle/>
          <a:p>
            <a:fld id="{FB2B73F6-B7FD-C34D-9BAA-17702BA94545}" type="datetimeFigureOut">
              <a:rPr lang="en-GB" smtClean="0"/>
              <a:t>07/12/2024</a:t>
            </a:fld>
            <a:endParaRPr lang="en-GB"/>
          </a:p>
        </p:txBody>
      </p:sp>
      <p:sp>
        <p:nvSpPr>
          <p:cNvPr id="5" name="Footer Placeholder 4">
            <a:extLst>
              <a:ext uri="{FF2B5EF4-FFF2-40B4-BE49-F238E27FC236}">
                <a16:creationId xmlns:a16="http://schemas.microsoft.com/office/drawing/2014/main" id="{074359F5-59C4-A602-0257-04BA924C73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2EA15F-DB7D-3499-B391-8BC184530A4A}"/>
              </a:ext>
            </a:extLst>
          </p:cNvPr>
          <p:cNvSpPr>
            <a:spLocks noGrp="1"/>
          </p:cNvSpPr>
          <p:nvPr>
            <p:ph type="sldNum" sz="quarter" idx="12"/>
          </p:nvPr>
        </p:nvSpPr>
        <p:spPr/>
        <p:txBody>
          <a:bodyPr/>
          <a:lstStyle/>
          <a:p>
            <a:fld id="{7084B29C-8651-6E45-8585-EDF61BDA0216}" type="slidenum">
              <a:rPr lang="en-GB" smtClean="0"/>
              <a:t>‹#›</a:t>
            </a:fld>
            <a:endParaRPr lang="en-GB"/>
          </a:p>
        </p:txBody>
      </p:sp>
    </p:spTree>
    <p:extLst>
      <p:ext uri="{BB962C8B-B14F-4D97-AF65-F5344CB8AC3E}">
        <p14:creationId xmlns:p14="http://schemas.microsoft.com/office/powerpoint/2010/main" val="26411530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A71704-C1DB-CF36-1C9E-1B7B149A1D4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EB0559E-EEEF-0307-441A-21207A48C0B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67F496F-E75C-0CDA-D52E-95A92EC841FE}"/>
              </a:ext>
            </a:extLst>
          </p:cNvPr>
          <p:cNvSpPr>
            <a:spLocks noGrp="1"/>
          </p:cNvSpPr>
          <p:nvPr>
            <p:ph type="dt" sz="half" idx="10"/>
          </p:nvPr>
        </p:nvSpPr>
        <p:spPr/>
        <p:txBody>
          <a:bodyPr/>
          <a:lstStyle/>
          <a:p>
            <a:fld id="{FB2B73F6-B7FD-C34D-9BAA-17702BA94545}" type="datetimeFigureOut">
              <a:rPr lang="en-GB" smtClean="0"/>
              <a:t>07/12/2024</a:t>
            </a:fld>
            <a:endParaRPr lang="en-GB"/>
          </a:p>
        </p:txBody>
      </p:sp>
      <p:sp>
        <p:nvSpPr>
          <p:cNvPr id="5" name="Footer Placeholder 4">
            <a:extLst>
              <a:ext uri="{FF2B5EF4-FFF2-40B4-BE49-F238E27FC236}">
                <a16:creationId xmlns:a16="http://schemas.microsoft.com/office/drawing/2014/main" id="{E43AE646-9BDE-8867-47B9-768D5A16F45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8FAF991-16D9-6300-91F0-02440DE0E6FF}"/>
              </a:ext>
            </a:extLst>
          </p:cNvPr>
          <p:cNvSpPr>
            <a:spLocks noGrp="1"/>
          </p:cNvSpPr>
          <p:nvPr>
            <p:ph type="sldNum" sz="quarter" idx="12"/>
          </p:nvPr>
        </p:nvSpPr>
        <p:spPr/>
        <p:txBody>
          <a:bodyPr/>
          <a:lstStyle/>
          <a:p>
            <a:fld id="{7084B29C-8651-6E45-8585-EDF61BDA0216}" type="slidenum">
              <a:rPr lang="en-GB" smtClean="0"/>
              <a:t>‹#›</a:t>
            </a:fld>
            <a:endParaRPr lang="en-GB"/>
          </a:p>
        </p:txBody>
      </p:sp>
    </p:spTree>
    <p:extLst>
      <p:ext uri="{BB962C8B-B14F-4D97-AF65-F5344CB8AC3E}">
        <p14:creationId xmlns:p14="http://schemas.microsoft.com/office/powerpoint/2010/main" val="1713112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79AFCA-77FF-6A1F-93B9-8DDB8D62ED9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3A02F60-44F8-C7D6-D1AB-754B1C3CBDD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2C3488B-5DF0-A261-39D3-910BF2CAF9E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CB587E0-C710-9394-2896-9912A5C83ADD}"/>
              </a:ext>
            </a:extLst>
          </p:cNvPr>
          <p:cNvSpPr>
            <a:spLocks noGrp="1"/>
          </p:cNvSpPr>
          <p:nvPr>
            <p:ph type="dt" sz="half" idx="10"/>
          </p:nvPr>
        </p:nvSpPr>
        <p:spPr/>
        <p:txBody>
          <a:bodyPr/>
          <a:lstStyle/>
          <a:p>
            <a:fld id="{FB2B73F6-B7FD-C34D-9BAA-17702BA94545}" type="datetimeFigureOut">
              <a:rPr lang="en-GB" smtClean="0"/>
              <a:t>07/12/2024</a:t>
            </a:fld>
            <a:endParaRPr lang="en-GB"/>
          </a:p>
        </p:txBody>
      </p:sp>
      <p:sp>
        <p:nvSpPr>
          <p:cNvPr id="6" name="Footer Placeholder 5">
            <a:extLst>
              <a:ext uri="{FF2B5EF4-FFF2-40B4-BE49-F238E27FC236}">
                <a16:creationId xmlns:a16="http://schemas.microsoft.com/office/drawing/2014/main" id="{C498CB30-7ACE-C918-F8EB-51A36EF0CEB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9567C5D-FA1D-8C3C-A1A8-A3FAACCC9E93}"/>
              </a:ext>
            </a:extLst>
          </p:cNvPr>
          <p:cNvSpPr>
            <a:spLocks noGrp="1"/>
          </p:cNvSpPr>
          <p:nvPr>
            <p:ph type="sldNum" sz="quarter" idx="12"/>
          </p:nvPr>
        </p:nvSpPr>
        <p:spPr/>
        <p:txBody>
          <a:bodyPr/>
          <a:lstStyle/>
          <a:p>
            <a:fld id="{7084B29C-8651-6E45-8585-EDF61BDA0216}" type="slidenum">
              <a:rPr lang="en-GB" smtClean="0"/>
              <a:t>‹#›</a:t>
            </a:fld>
            <a:endParaRPr lang="en-GB"/>
          </a:p>
        </p:txBody>
      </p:sp>
    </p:spTree>
    <p:extLst>
      <p:ext uri="{BB962C8B-B14F-4D97-AF65-F5344CB8AC3E}">
        <p14:creationId xmlns:p14="http://schemas.microsoft.com/office/powerpoint/2010/main" val="39980262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942A6-4B09-6B5A-6892-5545AF6B4B6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FDBEDFA-C0E3-A14E-B053-50D32DF2081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53A09A1-732A-FED5-B5A1-30D7E43626C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F061981-3160-7A59-2C09-0FBD0A2C910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F137851-BD67-3F16-740E-06C3ABF78D7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6365164-B04F-6FE6-596C-F8C6202EFDEB}"/>
              </a:ext>
            </a:extLst>
          </p:cNvPr>
          <p:cNvSpPr>
            <a:spLocks noGrp="1"/>
          </p:cNvSpPr>
          <p:nvPr>
            <p:ph type="dt" sz="half" idx="10"/>
          </p:nvPr>
        </p:nvSpPr>
        <p:spPr/>
        <p:txBody>
          <a:bodyPr/>
          <a:lstStyle/>
          <a:p>
            <a:fld id="{FB2B73F6-B7FD-C34D-9BAA-17702BA94545}" type="datetimeFigureOut">
              <a:rPr lang="en-GB" smtClean="0"/>
              <a:t>07/12/2024</a:t>
            </a:fld>
            <a:endParaRPr lang="en-GB"/>
          </a:p>
        </p:txBody>
      </p:sp>
      <p:sp>
        <p:nvSpPr>
          <p:cNvPr id="8" name="Footer Placeholder 7">
            <a:extLst>
              <a:ext uri="{FF2B5EF4-FFF2-40B4-BE49-F238E27FC236}">
                <a16:creationId xmlns:a16="http://schemas.microsoft.com/office/drawing/2014/main" id="{E42E5AA6-D97E-C6AA-7E8E-6D550A553EC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B4EB435-61B5-BFDF-C6CA-89C46941A9A0}"/>
              </a:ext>
            </a:extLst>
          </p:cNvPr>
          <p:cNvSpPr>
            <a:spLocks noGrp="1"/>
          </p:cNvSpPr>
          <p:nvPr>
            <p:ph type="sldNum" sz="quarter" idx="12"/>
          </p:nvPr>
        </p:nvSpPr>
        <p:spPr/>
        <p:txBody>
          <a:bodyPr/>
          <a:lstStyle/>
          <a:p>
            <a:fld id="{7084B29C-8651-6E45-8585-EDF61BDA0216}" type="slidenum">
              <a:rPr lang="en-GB" smtClean="0"/>
              <a:t>‹#›</a:t>
            </a:fld>
            <a:endParaRPr lang="en-GB"/>
          </a:p>
        </p:txBody>
      </p:sp>
    </p:spTree>
    <p:extLst>
      <p:ext uri="{BB962C8B-B14F-4D97-AF65-F5344CB8AC3E}">
        <p14:creationId xmlns:p14="http://schemas.microsoft.com/office/powerpoint/2010/main" val="25552458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AD3E5A-4071-7EE4-2998-F63F9F58A76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8ED1763-A5D0-667C-6198-685563AE5E28}"/>
              </a:ext>
            </a:extLst>
          </p:cNvPr>
          <p:cNvSpPr>
            <a:spLocks noGrp="1"/>
          </p:cNvSpPr>
          <p:nvPr>
            <p:ph type="dt" sz="half" idx="10"/>
          </p:nvPr>
        </p:nvSpPr>
        <p:spPr/>
        <p:txBody>
          <a:bodyPr/>
          <a:lstStyle/>
          <a:p>
            <a:fld id="{FB2B73F6-B7FD-C34D-9BAA-17702BA94545}" type="datetimeFigureOut">
              <a:rPr lang="en-GB" smtClean="0"/>
              <a:t>07/12/2024</a:t>
            </a:fld>
            <a:endParaRPr lang="en-GB"/>
          </a:p>
        </p:txBody>
      </p:sp>
      <p:sp>
        <p:nvSpPr>
          <p:cNvPr id="4" name="Footer Placeholder 3">
            <a:extLst>
              <a:ext uri="{FF2B5EF4-FFF2-40B4-BE49-F238E27FC236}">
                <a16:creationId xmlns:a16="http://schemas.microsoft.com/office/drawing/2014/main" id="{BC559EB0-4353-91EF-BD6D-4B5E70C94CF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1A6E572-F4AD-26E1-75D2-23A012B51B56}"/>
              </a:ext>
            </a:extLst>
          </p:cNvPr>
          <p:cNvSpPr>
            <a:spLocks noGrp="1"/>
          </p:cNvSpPr>
          <p:nvPr>
            <p:ph type="sldNum" sz="quarter" idx="12"/>
          </p:nvPr>
        </p:nvSpPr>
        <p:spPr/>
        <p:txBody>
          <a:bodyPr/>
          <a:lstStyle/>
          <a:p>
            <a:fld id="{7084B29C-8651-6E45-8585-EDF61BDA0216}" type="slidenum">
              <a:rPr lang="en-GB" smtClean="0"/>
              <a:t>‹#›</a:t>
            </a:fld>
            <a:endParaRPr lang="en-GB"/>
          </a:p>
        </p:txBody>
      </p:sp>
    </p:spTree>
    <p:extLst>
      <p:ext uri="{BB962C8B-B14F-4D97-AF65-F5344CB8AC3E}">
        <p14:creationId xmlns:p14="http://schemas.microsoft.com/office/powerpoint/2010/main" val="9702077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908797C-F88B-71C9-D39A-17B110B0914B}"/>
              </a:ext>
            </a:extLst>
          </p:cNvPr>
          <p:cNvSpPr>
            <a:spLocks noGrp="1"/>
          </p:cNvSpPr>
          <p:nvPr>
            <p:ph type="dt" sz="half" idx="10"/>
          </p:nvPr>
        </p:nvSpPr>
        <p:spPr/>
        <p:txBody>
          <a:bodyPr/>
          <a:lstStyle/>
          <a:p>
            <a:fld id="{FB2B73F6-B7FD-C34D-9BAA-17702BA94545}" type="datetimeFigureOut">
              <a:rPr lang="en-GB" smtClean="0"/>
              <a:t>07/12/2024</a:t>
            </a:fld>
            <a:endParaRPr lang="en-GB"/>
          </a:p>
        </p:txBody>
      </p:sp>
      <p:sp>
        <p:nvSpPr>
          <p:cNvPr id="3" name="Footer Placeholder 2">
            <a:extLst>
              <a:ext uri="{FF2B5EF4-FFF2-40B4-BE49-F238E27FC236}">
                <a16:creationId xmlns:a16="http://schemas.microsoft.com/office/drawing/2014/main" id="{76455FDB-89A0-F73D-C0B1-27057E96489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3F4E552-9A98-D652-DBB2-340FD34D34C8}"/>
              </a:ext>
            </a:extLst>
          </p:cNvPr>
          <p:cNvSpPr>
            <a:spLocks noGrp="1"/>
          </p:cNvSpPr>
          <p:nvPr>
            <p:ph type="sldNum" sz="quarter" idx="12"/>
          </p:nvPr>
        </p:nvSpPr>
        <p:spPr/>
        <p:txBody>
          <a:bodyPr/>
          <a:lstStyle/>
          <a:p>
            <a:fld id="{7084B29C-8651-6E45-8585-EDF61BDA0216}" type="slidenum">
              <a:rPr lang="en-GB" smtClean="0"/>
              <a:t>‹#›</a:t>
            </a:fld>
            <a:endParaRPr lang="en-GB"/>
          </a:p>
        </p:txBody>
      </p:sp>
    </p:spTree>
    <p:extLst>
      <p:ext uri="{BB962C8B-B14F-4D97-AF65-F5344CB8AC3E}">
        <p14:creationId xmlns:p14="http://schemas.microsoft.com/office/powerpoint/2010/main" val="22454262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23E6E2-6F08-BAF4-B1A3-CE0E3D349B7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1543FF3-C6B6-B515-3E45-97ECBB46502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218A06C-ABA4-81EE-F2C5-3688B939678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AA47C0-2589-5C3D-7BF0-6FA65B8A3A86}"/>
              </a:ext>
            </a:extLst>
          </p:cNvPr>
          <p:cNvSpPr>
            <a:spLocks noGrp="1"/>
          </p:cNvSpPr>
          <p:nvPr>
            <p:ph type="dt" sz="half" idx="10"/>
          </p:nvPr>
        </p:nvSpPr>
        <p:spPr/>
        <p:txBody>
          <a:bodyPr/>
          <a:lstStyle/>
          <a:p>
            <a:fld id="{FB2B73F6-B7FD-C34D-9BAA-17702BA94545}" type="datetimeFigureOut">
              <a:rPr lang="en-GB" smtClean="0"/>
              <a:t>07/12/2024</a:t>
            </a:fld>
            <a:endParaRPr lang="en-GB"/>
          </a:p>
        </p:txBody>
      </p:sp>
      <p:sp>
        <p:nvSpPr>
          <p:cNvPr id="6" name="Footer Placeholder 5">
            <a:extLst>
              <a:ext uri="{FF2B5EF4-FFF2-40B4-BE49-F238E27FC236}">
                <a16:creationId xmlns:a16="http://schemas.microsoft.com/office/drawing/2014/main" id="{5E62EAE6-680C-0C5C-0CF5-0BBC8992DF6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5BFE02-66D4-221C-267D-C0CA59CB1D0D}"/>
              </a:ext>
            </a:extLst>
          </p:cNvPr>
          <p:cNvSpPr>
            <a:spLocks noGrp="1"/>
          </p:cNvSpPr>
          <p:nvPr>
            <p:ph type="sldNum" sz="quarter" idx="12"/>
          </p:nvPr>
        </p:nvSpPr>
        <p:spPr/>
        <p:txBody>
          <a:bodyPr/>
          <a:lstStyle/>
          <a:p>
            <a:fld id="{7084B29C-8651-6E45-8585-EDF61BDA0216}" type="slidenum">
              <a:rPr lang="en-GB" smtClean="0"/>
              <a:t>‹#›</a:t>
            </a:fld>
            <a:endParaRPr lang="en-GB"/>
          </a:p>
        </p:txBody>
      </p:sp>
    </p:spTree>
    <p:extLst>
      <p:ext uri="{BB962C8B-B14F-4D97-AF65-F5344CB8AC3E}">
        <p14:creationId xmlns:p14="http://schemas.microsoft.com/office/powerpoint/2010/main" val="2945625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CCA3FC-5B25-D0D5-45A8-192BBDAF978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EF9A78B-72DD-49BB-FA29-75A534D94FC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2899342-0A01-A1AF-238C-19EB631C7CB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FA64645-39A5-32BA-E0FC-94C845D683A4}"/>
              </a:ext>
            </a:extLst>
          </p:cNvPr>
          <p:cNvSpPr>
            <a:spLocks noGrp="1"/>
          </p:cNvSpPr>
          <p:nvPr>
            <p:ph type="dt" sz="half" idx="10"/>
          </p:nvPr>
        </p:nvSpPr>
        <p:spPr/>
        <p:txBody>
          <a:bodyPr/>
          <a:lstStyle/>
          <a:p>
            <a:fld id="{FB2B73F6-B7FD-C34D-9BAA-17702BA94545}" type="datetimeFigureOut">
              <a:rPr lang="en-GB" smtClean="0"/>
              <a:t>07/12/2024</a:t>
            </a:fld>
            <a:endParaRPr lang="en-GB"/>
          </a:p>
        </p:txBody>
      </p:sp>
      <p:sp>
        <p:nvSpPr>
          <p:cNvPr id="6" name="Footer Placeholder 5">
            <a:extLst>
              <a:ext uri="{FF2B5EF4-FFF2-40B4-BE49-F238E27FC236}">
                <a16:creationId xmlns:a16="http://schemas.microsoft.com/office/drawing/2014/main" id="{49A4E9D6-532B-0B3E-E4D9-B0D2103CF56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47A80A6-B968-51D0-DFC6-9DD3C1E13D36}"/>
              </a:ext>
            </a:extLst>
          </p:cNvPr>
          <p:cNvSpPr>
            <a:spLocks noGrp="1"/>
          </p:cNvSpPr>
          <p:nvPr>
            <p:ph type="sldNum" sz="quarter" idx="12"/>
          </p:nvPr>
        </p:nvSpPr>
        <p:spPr/>
        <p:txBody>
          <a:bodyPr/>
          <a:lstStyle/>
          <a:p>
            <a:fld id="{7084B29C-8651-6E45-8585-EDF61BDA0216}" type="slidenum">
              <a:rPr lang="en-GB" smtClean="0"/>
              <a:t>‹#›</a:t>
            </a:fld>
            <a:endParaRPr lang="en-GB"/>
          </a:p>
        </p:txBody>
      </p:sp>
    </p:spTree>
    <p:extLst>
      <p:ext uri="{BB962C8B-B14F-4D97-AF65-F5344CB8AC3E}">
        <p14:creationId xmlns:p14="http://schemas.microsoft.com/office/powerpoint/2010/main" val="15734370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D86ED-D990-CCBC-B6A7-74D88C768A9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02628FA-0166-6F81-DFAB-4A0C8270C65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00EA2FA-7AAA-5D89-2EE3-E831B4758730}"/>
              </a:ext>
            </a:extLst>
          </p:cNvPr>
          <p:cNvSpPr>
            <a:spLocks noGrp="1"/>
          </p:cNvSpPr>
          <p:nvPr>
            <p:ph type="dt" sz="half" idx="10"/>
          </p:nvPr>
        </p:nvSpPr>
        <p:spPr/>
        <p:txBody>
          <a:bodyPr/>
          <a:lstStyle/>
          <a:p>
            <a:fld id="{FB2B73F6-B7FD-C34D-9BAA-17702BA94545}" type="datetimeFigureOut">
              <a:rPr lang="en-GB" smtClean="0"/>
              <a:t>07/12/2024</a:t>
            </a:fld>
            <a:endParaRPr lang="en-GB"/>
          </a:p>
        </p:txBody>
      </p:sp>
      <p:sp>
        <p:nvSpPr>
          <p:cNvPr id="5" name="Footer Placeholder 4">
            <a:extLst>
              <a:ext uri="{FF2B5EF4-FFF2-40B4-BE49-F238E27FC236}">
                <a16:creationId xmlns:a16="http://schemas.microsoft.com/office/drawing/2014/main" id="{78A5E145-7484-44D5-E63A-9153B99FB4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D8CF4B2-29AB-144F-73AE-1B43F89DE615}"/>
              </a:ext>
            </a:extLst>
          </p:cNvPr>
          <p:cNvSpPr>
            <a:spLocks noGrp="1"/>
          </p:cNvSpPr>
          <p:nvPr>
            <p:ph type="sldNum" sz="quarter" idx="12"/>
          </p:nvPr>
        </p:nvSpPr>
        <p:spPr/>
        <p:txBody>
          <a:bodyPr/>
          <a:lstStyle/>
          <a:p>
            <a:fld id="{7084B29C-8651-6E45-8585-EDF61BDA0216}" type="slidenum">
              <a:rPr lang="en-GB" smtClean="0"/>
              <a:t>‹#›</a:t>
            </a:fld>
            <a:endParaRPr lang="en-GB"/>
          </a:p>
        </p:txBody>
      </p:sp>
    </p:spTree>
    <p:extLst>
      <p:ext uri="{BB962C8B-B14F-4D97-AF65-F5344CB8AC3E}">
        <p14:creationId xmlns:p14="http://schemas.microsoft.com/office/powerpoint/2010/main" val="13602827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126761B-7C18-CB5D-BEE6-D9669D92686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F70F633-65FC-150D-485F-39534F24A83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D3C68CB-9A71-6D5B-FC13-064938DAA640}"/>
              </a:ext>
            </a:extLst>
          </p:cNvPr>
          <p:cNvSpPr>
            <a:spLocks noGrp="1"/>
          </p:cNvSpPr>
          <p:nvPr>
            <p:ph type="dt" sz="half" idx="10"/>
          </p:nvPr>
        </p:nvSpPr>
        <p:spPr/>
        <p:txBody>
          <a:bodyPr/>
          <a:lstStyle/>
          <a:p>
            <a:fld id="{FB2B73F6-B7FD-C34D-9BAA-17702BA94545}" type="datetimeFigureOut">
              <a:rPr lang="en-GB" smtClean="0"/>
              <a:t>07/12/2024</a:t>
            </a:fld>
            <a:endParaRPr lang="en-GB"/>
          </a:p>
        </p:txBody>
      </p:sp>
      <p:sp>
        <p:nvSpPr>
          <p:cNvPr id="5" name="Footer Placeholder 4">
            <a:extLst>
              <a:ext uri="{FF2B5EF4-FFF2-40B4-BE49-F238E27FC236}">
                <a16:creationId xmlns:a16="http://schemas.microsoft.com/office/drawing/2014/main" id="{295CF410-6D3A-3ADF-F238-80FAE4D038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B4ACE8A-86AB-A445-907D-4BE750F2E112}"/>
              </a:ext>
            </a:extLst>
          </p:cNvPr>
          <p:cNvSpPr>
            <a:spLocks noGrp="1"/>
          </p:cNvSpPr>
          <p:nvPr>
            <p:ph type="sldNum" sz="quarter" idx="12"/>
          </p:nvPr>
        </p:nvSpPr>
        <p:spPr/>
        <p:txBody>
          <a:bodyPr/>
          <a:lstStyle/>
          <a:p>
            <a:fld id="{7084B29C-8651-6E45-8585-EDF61BDA0216}" type="slidenum">
              <a:rPr lang="en-GB" smtClean="0"/>
              <a:t>‹#›</a:t>
            </a:fld>
            <a:endParaRPr lang="en-GB"/>
          </a:p>
        </p:txBody>
      </p:sp>
    </p:spTree>
    <p:extLst>
      <p:ext uri="{BB962C8B-B14F-4D97-AF65-F5344CB8AC3E}">
        <p14:creationId xmlns:p14="http://schemas.microsoft.com/office/powerpoint/2010/main" val="35019250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930CB0C-A07E-39F3-FB07-57D2AEC8C60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446CFDD-8901-2978-494C-305BAEE865B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A98C94F-D3D2-7DE7-76B8-5F924BADA22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B2B73F6-B7FD-C34D-9BAA-17702BA94545}" type="datetimeFigureOut">
              <a:rPr lang="en-GB" smtClean="0"/>
              <a:t>07/12/2024</a:t>
            </a:fld>
            <a:endParaRPr lang="en-GB"/>
          </a:p>
        </p:txBody>
      </p:sp>
      <p:sp>
        <p:nvSpPr>
          <p:cNvPr id="5" name="Footer Placeholder 4">
            <a:extLst>
              <a:ext uri="{FF2B5EF4-FFF2-40B4-BE49-F238E27FC236}">
                <a16:creationId xmlns:a16="http://schemas.microsoft.com/office/drawing/2014/main" id="{0C2A55DE-A89B-4A42-4877-C256E7FDEDA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6380A3C-4557-188D-7134-89E72CE7C92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084B29C-8651-6E45-8585-EDF61BDA0216}" type="slidenum">
              <a:rPr lang="en-GB" smtClean="0"/>
              <a:t>‹#›</a:t>
            </a:fld>
            <a:endParaRPr lang="en-GB"/>
          </a:p>
        </p:txBody>
      </p:sp>
    </p:spTree>
    <p:extLst>
      <p:ext uri="{BB962C8B-B14F-4D97-AF65-F5344CB8AC3E}">
        <p14:creationId xmlns:p14="http://schemas.microsoft.com/office/powerpoint/2010/main" val="17906987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elicit.com/onboarding?state=eyJzdWJzY3JpcHRpb25TZXR1cCI6eyJzdGF0ZSI6ImRvbmUifSwic3VydmV5ZWQiOmZhbHNlLCJkZXN0aW5hdGlvbiI6Ii8ifQ" TargetMode="External"/><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hyperlink" Target="https://m365.cloud.microsoft/chat/?fromcode=cmc&amp;redirectid=BEFA506A31B94A0EA77CC749709C1BF2&amp;auth=2&amp;internalredirect=CCM"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7"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hyperlink" Target="https://blogs.ed.ac.uk/sustainability/2016/the-sustainable-development-goals-a-lens-for-social-responsibility/" TargetMode="External"/><Relationship Id="rId5" Type="http://schemas.openxmlformats.org/officeDocument/2006/relationships/image" Target="../media/image3.jpg"/><Relationship Id="rId4" Type="http://schemas.openxmlformats.org/officeDocument/2006/relationships/hyperlink" Target="https://teachonline.ca/tools-trends/thinking-globally/higher-education-sustainable-future-we-want-call-action"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www.emeraldgrouppublishing.com/our-goals/quality-education-for-all/sustainability-higher-education" TargetMode="External"/><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gallery.yopriceville.com/Free-Clipart-Pictures/Arrows-PNG/Question_Mark_Red_PNG_Transparent_Clipart" TargetMode="External"/><Relationship Id="rId2" Type="http://schemas.openxmlformats.org/officeDocument/2006/relationships/image" Target="../media/image11.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15.svg"/></Relationships>
</file>

<file path=ppt/slides/_rels/slide13.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17.png"/><Relationship Id="rId7" Type="http://schemas.openxmlformats.org/officeDocument/2006/relationships/image" Target="../media/image21.sv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image" Target="../media/image19.jpeg"/><Relationship Id="rId10" Type="http://schemas.openxmlformats.org/officeDocument/2006/relationships/image" Target="../media/image16.png"/><Relationship Id="rId4" Type="http://schemas.openxmlformats.org/officeDocument/2006/relationships/image" Target="../media/image18.svg"/><Relationship Id="rId9" Type="http://schemas.openxmlformats.org/officeDocument/2006/relationships/image" Target="../media/image23.svg"/></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2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28.png"/><Relationship Id="rId4" Type="http://schemas.openxmlformats.org/officeDocument/2006/relationships/image" Target="../media/image15.svg"/></Relationships>
</file>

<file path=ppt/slides/_rels/slide2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2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press.un.org/en/2022/sgsm21357.doc.htm" TargetMode="External"/><Relationship Id="rId2" Type="http://schemas.openxmlformats.org/officeDocument/2006/relationships/hyperlink" Target="https://jonathansandling.com/q-methodology-complete-beginners-guid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77A03847-B556-A87F-6121-048B7401577E}"/>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6145" name="Picture 4">
            <a:extLst>
              <a:ext uri="{FF2B5EF4-FFF2-40B4-BE49-F238E27FC236}">
                <a16:creationId xmlns:a16="http://schemas.microsoft.com/office/drawing/2014/main" id="{09736769-9D26-4321-35BD-0EDF8AADC47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3530600" cy="140970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3">
            <a:extLst>
              <a:ext uri="{FF2B5EF4-FFF2-40B4-BE49-F238E27FC236}">
                <a16:creationId xmlns:a16="http://schemas.microsoft.com/office/drawing/2014/main" id="{E3C4071D-D026-F117-E035-3938CE3CEF9F}"/>
              </a:ext>
            </a:extLst>
          </p:cNvPr>
          <p:cNvSpPr>
            <a:spLocks noChangeArrowheads="1"/>
          </p:cNvSpPr>
          <p:nvPr/>
        </p:nvSpPr>
        <p:spPr bwMode="auto">
          <a:xfrm>
            <a:off x="664352" y="1757205"/>
            <a:ext cx="10375404" cy="48474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1" i="0" u="none" strike="noStrike" cap="none" normalizeH="0" baseline="0" dirty="0">
                <a:ln>
                  <a:noFill/>
                </a:ln>
                <a:solidFill>
                  <a:schemeClr val="tx1"/>
                </a:solidFill>
                <a:effectLst/>
                <a:latin typeface="Aptos" panose="020B0004020202020204" pitchFamily="34" charset="0"/>
                <a:ea typeface="DengXian" panose="02010600030101010101" pitchFamily="2" charset="-122"/>
                <a:cs typeface="Arial" panose="020B0604020202020204" pitchFamily="34" charset="0"/>
              </a:rPr>
              <a:t>MODULE CODE: </a:t>
            </a:r>
            <a:r>
              <a:rPr kumimoji="0" lang="en-US" altLang="en-US" sz="2400" i="0" u="none" strike="noStrike" cap="none" normalizeH="0" baseline="0" dirty="0">
                <a:ln>
                  <a:noFill/>
                </a:ln>
                <a:solidFill>
                  <a:schemeClr val="tx1"/>
                </a:solidFill>
                <a:effectLst/>
                <a:latin typeface="Aptos" panose="020B0004020202020204" pitchFamily="34" charset="0"/>
                <a:ea typeface="DengXian" panose="02010600030101010101" pitchFamily="2" charset="-122"/>
                <a:cs typeface="Arial" panose="020B0604020202020204" pitchFamily="34" charset="0"/>
              </a:rPr>
              <a:t>ECDE7016</a:t>
            </a:r>
            <a:endParaRPr kumimoji="0" lang="en-US" altLang="en-US" sz="100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1" i="0" u="none" strike="noStrike" cap="none" normalizeH="0" baseline="0" dirty="0">
                <a:ln>
                  <a:noFill/>
                </a:ln>
                <a:solidFill>
                  <a:schemeClr val="tx1"/>
                </a:solidFill>
                <a:effectLst/>
                <a:latin typeface="Aptos" panose="020B0004020202020204" pitchFamily="34" charset="0"/>
                <a:ea typeface="DengXian" panose="02010600030101010101" pitchFamily="2" charset="-122"/>
                <a:cs typeface="Arial" panose="020B0604020202020204" pitchFamily="34" charset="0"/>
              </a:rPr>
              <a:t>ASSESSMENT COMPONENT: </a:t>
            </a:r>
            <a:r>
              <a:rPr kumimoji="0" lang="en-US" altLang="en-US" sz="2400" i="0" u="none" strike="noStrike" cap="none" normalizeH="0" baseline="0" dirty="0">
                <a:ln>
                  <a:noFill/>
                </a:ln>
                <a:solidFill>
                  <a:schemeClr val="tx1"/>
                </a:solidFill>
                <a:effectLst/>
                <a:latin typeface="Aptos" panose="020B0004020202020204" pitchFamily="34" charset="0"/>
                <a:ea typeface="DengXian" panose="02010600030101010101" pitchFamily="2" charset="-122"/>
                <a:cs typeface="Arial" panose="020B0604020202020204" pitchFamily="34" charset="0"/>
              </a:rPr>
              <a:t>Presentation – Part 1</a:t>
            </a:r>
            <a:endParaRPr kumimoji="0" lang="en-US" altLang="en-US" sz="100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1" i="0" u="none" strike="noStrike" cap="none" normalizeH="0" baseline="0" dirty="0">
                <a:ln>
                  <a:noFill/>
                </a:ln>
                <a:solidFill>
                  <a:schemeClr val="tx1"/>
                </a:solidFill>
                <a:effectLst/>
                <a:latin typeface="Aptos" panose="020B0004020202020204" pitchFamily="34" charset="0"/>
                <a:ea typeface="DengXian" panose="02010600030101010101" pitchFamily="2" charset="-122"/>
                <a:cs typeface="Arial" panose="020B0604020202020204" pitchFamily="34" charset="0"/>
              </a:rPr>
              <a:t>STUDENT NAME: </a:t>
            </a:r>
            <a:r>
              <a:rPr kumimoji="0" lang="en-US" altLang="en-US" sz="2400" i="0" u="none" strike="noStrike" cap="none" normalizeH="0" baseline="0" dirty="0">
                <a:ln>
                  <a:noFill/>
                </a:ln>
                <a:solidFill>
                  <a:schemeClr val="tx1"/>
                </a:solidFill>
                <a:effectLst/>
                <a:latin typeface="Aptos" panose="020B0004020202020204" pitchFamily="34" charset="0"/>
                <a:ea typeface="DengXian" panose="02010600030101010101" pitchFamily="2" charset="-122"/>
                <a:cs typeface="Arial" panose="020B0604020202020204" pitchFamily="34" charset="0"/>
              </a:rPr>
              <a:t>Katy Bernardelli</a:t>
            </a:r>
            <a:endParaRPr kumimoji="0" lang="en-US" altLang="en-US" sz="100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1" i="0" u="none" strike="noStrike" cap="none" normalizeH="0" baseline="0" dirty="0">
                <a:ln>
                  <a:noFill/>
                </a:ln>
                <a:solidFill>
                  <a:schemeClr val="tx1"/>
                </a:solidFill>
                <a:effectLst/>
                <a:latin typeface="Aptos" panose="020B0004020202020204" pitchFamily="34" charset="0"/>
                <a:ea typeface="DengXian" panose="02010600030101010101" pitchFamily="2" charset="-122"/>
                <a:cs typeface="Arial" panose="020B0604020202020204" pitchFamily="34" charset="0"/>
              </a:rPr>
              <a:t>STUDENT NUMBER: </a:t>
            </a:r>
            <a:r>
              <a:rPr kumimoji="0" lang="en-US" altLang="en-US" sz="2400" i="0" u="none" strike="noStrike" cap="none" normalizeH="0" baseline="0" dirty="0">
                <a:ln>
                  <a:noFill/>
                </a:ln>
                <a:solidFill>
                  <a:schemeClr val="tx1"/>
                </a:solidFill>
                <a:effectLst/>
                <a:latin typeface="Aptos" panose="020B0004020202020204" pitchFamily="34" charset="0"/>
                <a:ea typeface="DengXian" panose="02010600030101010101" pitchFamily="2" charset="-122"/>
                <a:cs typeface="Arial" panose="020B0604020202020204" pitchFamily="34" charset="0"/>
              </a:rPr>
              <a:t>2311581</a:t>
            </a:r>
            <a:endParaRPr kumimoji="0" lang="en-US" altLang="en-US" sz="100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300" b="1" i="0" u="none" strike="noStrike" cap="none" normalizeH="0" baseline="0" dirty="0">
                <a:ln>
                  <a:noFill/>
                </a:ln>
                <a:solidFill>
                  <a:schemeClr val="tx1"/>
                </a:solidFill>
                <a:effectLst/>
                <a:latin typeface="Aptos" panose="020B0004020202020204" pitchFamily="34" charset="0"/>
                <a:ea typeface="DengXian" panose="02010600030101010101" pitchFamily="2" charset="-122"/>
                <a:cs typeface="Arial" panose="020B0604020202020204" pitchFamily="34" charset="0"/>
              </a:rPr>
              <a:t>Doctorate in Education (EdD)</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1" i="0" u="sng" strike="noStrike" cap="none" normalizeH="0" baseline="0" dirty="0">
                <a:ln>
                  <a:noFill/>
                </a:ln>
                <a:solidFill>
                  <a:schemeClr val="tx1"/>
                </a:solidFill>
                <a:effectLst/>
                <a:latin typeface="Aptos" panose="020B0004020202020204" pitchFamily="34" charset="0"/>
                <a:ea typeface="DengXian" panose="02010600030101010101" pitchFamily="2" charset="-122"/>
                <a:cs typeface="Arial" panose="020B0604020202020204" pitchFamily="34" charset="0"/>
              </a:rPr>
              <a:t>AI Acknowledgement</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ptos" panose="020B0004020202020204" pitchFamily="34" charset="0"/>
                <a:ea typeface="DengXian" panose="02010600030101010101" pitchFamily="2" charset="-122"/>
                <a:cs typeface="Arial" panose="020B0604020202020204" pitchFamily="34" charset="0"/>
              </a:rPr>
              <a:t>I confirm that I have not presented any AI generated materials as my own work. </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ptos" panose="020B0004020202020204" pitchFamily="34" charset="0"/>
                <a:ea typeface="DengXian" panose="02010600030101010101" pitchFamily="2" charset="-122"/>
                <a:cs typeface="Arial" panose="020B0604020202020204" pitchFamily="34" charset="0"/>
              </a:rPr>
              <a:t>I confirm that I have copies of my drafts, notes, and other resources I used, which I may be asked to provide in evidence.</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chemeClr val="tx1"/>
                </a:solidFill>
                <a:effectLst/>
                <a:latin typeface="Aptos" panose="020B0004020202020204" pitchFamily="34" charset="0"/>
                <a:ea typeface="DengXian" panose="02010600030101010101" pitchFamily="2" charset="-122"/>
                <a:cs typeface="Arial" panose="020B0604020202020204" pitchFamily="34" charset="0"/>
              </a:rPr>
              <a:t>OR:</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ptos" panose="020B0004020202020204" pitchFamily="34" charset="0"/>
                <a:ea typeface="DengXian" panose="02010600030101010101" pitchFamily="2" charset="-122"/>
                <a:cs typeface="Arial" panose="020B0604020202020204" pitchFamily="34" charset="0"/>
              </a:rPr>
              <a:t>I acknowledge the use of </a:t>
            </a:r>
            <a:r>
              <a:rPr kumimoji="0" lang="en-US" altLang="en-US" sz="1200" b="1" i="0" u="none" strike="noStrike" cap="none" normalizeH="0" baseline="0" dirty="0">
                <a:ln>
                  <a:noFill/>
                </a:ln>
                <a:solidFill>
                  <a:schemeClr val="tx1"/>
                </a:solidFill>
                <a:effectLst/>
                <a:latin typeface="Aptos" panose="020B0004020202020204" pitchFamily="34" charset="0"/>
                <a:ea typeface="DengXian" panose="02010600030101010101" pitchFamily="2" charset="-122"/>
                <a:cs typeface="Arial" panose="020B0604020202020204" pitchFamily="34" charset="0"/>
                <a:hlinkClick r:id="rId3"/>
              </a:rPr>
              <a:t>Elicit</a:t>
            </a:r>
            <a:r>
              <a:rPr kumimoji="0" lang="en-US" altLang="en-US" sz="1200" b="0" i="0" u="none" strike="noStrike" cap="none" normalizeH="0" baseline="0" dirty="0">
                <a:ln>
                  <a:noFill/>
                </a:ln>
                <a:solidFill>
                  <a:schemeClr val="tx1"/>
                </a:solidFill>
                <a:effectLst/>
                <a:latin typeface="Aptos" panose="020B0004020202020204" pitchFamily="34" charset="0"/>
                <a:ea typeface="DengXian" panose="02010600030101010101" pitchFamily="2" charset="-122"/>
                <a:cs typeface="Arial" panose="020B0604020202020204" pitchFamily="34" charset="0"/>
                <a:hlinkClick r:id="rId3"/>
              </a:rPr>
              <a:t> </a:t>
            </a:r>
            <a:r>
              <a:rPr kumimoji="0" lang="en-US" altLang="en-US" sz="1200" b="0" i="0" u="none" strike="noStrike" cap="none" normalizeH="0" baseline="0" dirty="0">
                <a:ln>
                  <a:noFill/>
                </a:ln>
                <a:solidFill>
                  <a:schemeClr val="tx1"/>
                </a:solidFill>
                <a:effectLst/>
                <a:latin typeface="Aptos" panose="020B0004020202020204" pitchFamily="34" charset="0"/>
                <a:ea typeface="DengXian" panose="02010600030101010101" pitchFamily="2" charset="-122"/>
                <a:cs typeface="Arial" panose="020B0604020202020204" pitchFamily="34" charset="0"/>
              </a:rPr>
              <a:t> on Dec 5</a:t>
            </a:r>
            <a:r>
              <a:rPr kumimoji="0" lang="en-US" altLang="en-US" sz="1200" b="0" i="0" u="none" strike="noStrike" cap="none" normalizeH="0" baseline="30000" dirty="0">
                <a:ln>
                  <a:noFill/>
                </a:ln>
                <a:solidFill>
                  <a:schemeClr val="tx1"/>
                </a:solidFill>
                <a:effectLst/>
                <a:latin typeface="Aptos" panose="020B0004020202020204" pitchFamily="34" charset="0"/>
                <a:ea typeface="DengXian" panose="02010600030101010101" pitchFamily="2" charset="-122"/>
                <a:cs typeface="Arial" panose="020B0604020202020204" pitchFamily="34" charset="0"/>
              </a:rPr>
              <a:t>th</a:t>
            </a:r>
            <a:r>
              <a:rPr kumimoji="0" lang="en-US" altLang="en-US" sz="1200" b="0" i="0" u="none" strike="noStrike" cap="none" normalizeH="0" baseline="0" dirty="0">
                <a:ln>
                  <a:noFill/>
                </a:ln>
                <a:solidFill>
                  <a:schemeClr val="tx1"/>
                </a:solidFill>
                <a:effectLst/>
                <a:latin typeface="Aptos" panose="020B0004020202020204" pitchFamily="34" charset="0"/>
                <a:ea typeface="DengXian" panose="02010600030101010101" pitchFamily="2" charset="-122"/>
                <a:cs typeface="Arial" panose="020B0604020202020204" pitchFamily="34" charset="0"/>
              </a:rPr>
              <a:t> 2024 to help with my literature search. I used the prompt(s): </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ptos" panose="020B0004020202020204" pitchFamily="34" charset="0"/>
                <a:ea typeface="DengXian" panose="02010600030101010101" pitchFamily="2" charset="-122"/>
                <a:cs typeface="Arial" panose="020B0604020202020204" pitchFamily="34" charset="0"/>
              </a:rPr>
              <a:t>1. </a:t>
            </a:r>
            <a:r>
              <a:rPr lang="en-US" altLang="en-US" sz="1200" dirty="0">
                <a:latin typeface="Aptos" panose="020B0004020202020204" pitchFamily="34" charset="0"/>
                <a:ea typeface="DengXian" panose="02010600030101010101" pitchFamily="2" charset="-122"/>
                <a:cs typeface="Arial" panose="020B0604020202020204" pitchFamily="34" charset="0"/>
              </a:rPr>
              <a:t>Please help me to find literature about the views of history lecturers towards education for sustainable development.</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ptos" panose="020B0004020202020204" pitchFamily="34" charset="0"/>
                <a:ea typeface="DengXian" panose="02010600030101010101" pitchFamily="2" charset="-122"/>
                <a:cs typeface="Arial" panose="020B0604020202020204" pitchFamily="34" charset="0"/>
              </a:rPr>
              <a:t>2. Please help me to find literature about the views of higher education academics towards education for sustainable development.</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ptos" panose="020B0004020202020204" pitchFamily="34" charset="0"/>
                <a:ea typeface="DengXian" panose="02010600030101010101" pitchFamily="2" charset="-122"/>
                <a:cs typeface="Arial" panose="020B0604020202020204" pitchFamily="34" charset="0"/>
              </a:rPr>
              <a:t>I acknowledge the use of </a:t>
            </a:r>
            <a:r>
              <a:rPr kumimoji="0" lang="en-US" altLang="en-US" sz="1200" b="1" i="0" u="none" strike="noStrike" cap="none" normalizeH="0" baseline="0" dirty="0">
                <a:ln>
                  <a:noFill/>
                </a:ln>
                <a:solidFill>
                  <a:schemeClr val="tx1"/>
                </a:solidFill>
                <a:effectLst/>
                <a:latin typeface="Aptos" panose="020B0004020202020204" pitchFamily="34" charset="0"/>
                <a:ea typeface="DengXian" panose="02010600030101010101" pitchFamily="2" charset="-122"/>
                <a:cs typeface="Arial" panose="020B0604020202020204" pitchFamily="34" charset="0"/>
                <a:hlinkClick r:id="rId4"/>
              </a:rPr>
              <a:t>ChatGPT</a:t>
            </a:r>
            <a:r>
              <a:rPr kumimoji="0" lang="en-US" altLang="en-US" sz="1200" b="0" i="0" u="none" strike="noStrike" cap="none" normalizeH="0" baseline="0" dirty="0">
                <a:ln>
                  <a:noFill/>
                </a:ln>
                <a:solidFill>
                  <a:schemeClr val="tx1"/>
                </a:solidFill>
                <a:effectLst/>
                <a:latin typeface="Aptos" panose="020B0004020202020204" pitchFamily="34" charset="0"/>
                <a:ea typeface="DengXian" panose="02010600030101010101" pitchFamily="2" charset="-122"/>
                <a:cs typeface="Arial" panose="020B0604020202020204" pitchFamily="34" charset="0"/>
              </a:rPr>
              <a:t> within Microsoft CoPilot on Dec 6</a:t>
            </a:r>
            <a:r>
              <a:rPr kumimoji="0" lang="en-US" altLang="en-US" sz="1200" b="0" i="0" u="none" strike="noStrike" cap="none" normalizeH="0" baseline="30000" dirty="0">
                <a:ln>
                  <a:noFill/>
                </a:ln>
                <a:solidFill>
                  <a:schemeClr val="tx1"/>
                </a:solidFill>
                <a:effectLst/>
                <a:latin typeface="Aptos" panose="020B0004020202020204" pitchFamily="34" charset="0"/>
                <a:ea typeface="DengXian" panose="02010600030101010101" pitchFamily="2" charset="-122"/>
                <a:cs typeface="Arial" panose="020B0604020202020204" pitchFamily="34" charset="0"/>
              </a:rPr>
              <a:t>th</a:t>
            </a:r>
            <a:r>
              <a:rPr kumimoji="0" lang="en-US" altLang="en-US" sz="1200" b="0" i="0" u="none" strike="noStrike" cap="none" normalizeH="0" baseline="0" dirty="0">
                <a:ln>
                  <a:noFill/>
                </a:ln>
                <a:solidFill>
                  <a:schemeClr val="tx1"/>
                </a:solidFill>
                <a:effectLst/>
                <a:latin typeface="Aptos" panose="020B0004020202020204" pitchFamily="34" charset="0"/>
                <a:ea typeface="DengXian" panose="02010600030101010101" pitchFamily="2" charset="-122"/>
                <a:cs typeface="Arial" panose="020B0604020202020204" pitchFamily="34" charset="0"/>
              </a:rPr>
              <a:t> 2024 to help clarify my understanding of Q Methodology. I used the prompt(s):</a:t>
            </a:r>
          </a:p>
          <a:p>
            <a:pPr marL="228600" marR="0" lvl="0" indent="-228600" algn="l" defTabSz="914400" rtl="0" eaLnBrk="0" fontAlgn="base" latinLnBrk="0" hangingPunct="0">
              <a:lnSpc>
                <a:spcPct val="100000"/>
              </a:lnSpc>
              <a:spcBef>
                <a:spcPct val="0"/>
              </a:spcBef>
              <a:spcAft>
                <a:spcPct val="0"/>
              </a:spcAft>
              <a:buClrTx/>
              <a:buSzTx/>
              <a:buFontTx/>
              <a:buAutoNum type="arabicPeriod"/>
              <a:tabLst/>
            </a:pPr>
            <a:r>
              <a:rPr lang="en-US" altLang="en-US" sz="1200" dirty="0">
                <a:latin typeface="Aptos" panose="020B0004020202020204" pitchFamily="34" charset="0"/>
                <a:ea typeface="DengXian" panose="02010600030101010101" pitchFamily="2" charset="-122"/>
                <a:cs typeface="Arial" panose="020B0604020202020204" pitchFamily="34" charset="0"/>
              </a:rPr>
              <a:t>What is Q Methodology?</a:t>
            </a:r>
          </a:p>
          <a:p>
            <a:pPr marR="0" lvl="0" algn="l" defTabSz="914400" rtl="0" eaLnBrk="0" fontAlgn="base" latinLnBrk="0" hangingPunct="0">
              <a:lnSpc>
                <a:spcPct val="100000"/>
              </a:lnSpc>
              <a:spcBef>
                <a:spcPct val="0"/>
              </a:spcBef>
              <a:spcAft>
                <a:spcPct val="0"/>
              </a:spcAft>
              <a:buClrTx/>
              <a:buSzTx/>
              <a:tabLst/>
            </a:pPr>
            <a:r>
              <a:rPr kumimoji="0" lang="en-US" altLang="en-US" sz="1200" b="0" i="0" u="none" strike="noStrike" cap="none" normalizeH="0" baseline="0" dirty="0">
                <a:ln>
                  <a:noFill/>
                </a:ln>
                <a:solidFill>
                  <a:schemeClr val="tx1"/>
                </a:solidFill>
                <a:effectLst/>
                <a:latin typeface="Aptos" panose="020B0004020202020204" pitchFamily="34" charset="0"/>
                <a:ea typeface="DengXian" panose="02010600030101010101" pitchFamily="2" charset="-122"/>
                <a:cs typeface="Arial" panose="020B0604020202020204" pitchFamily="34" charset="0"/>
              </a:rPr>
              <a:t>I acknowledge the use of </a:t>
            </a:r>
            <a:r>
              <a:rPr kumimoji="0" lang="en-US" altLang="en-US" sz="1200" b="1" i="0" u="none" strike="noStrike" cap="none" normalizeH="0" baseline="0" dirty="0">
                <a:ln>
                  <a:noFill/>
                </a:ln>
                <a:solidFill>
                  <a:schemeClr val="tx1"/>
                </a:solidFill>
                <a:effectLst/>
                <a:latin typeface="Aptos" panose="020B0004020202020204" pitchFamily="34" charset="0"/>
                <a:ea typeface="DengXian" panose="02010600030101010101" pitchFamily="2" charset="-122"/>
                <a:cs typeface="Arial" panose="020B0604020202020204" pitchFamily="34" charset="0"/>
                <a:hlinkClick r:id="rId4"/>
              </a:rPr>
              <a:t>ChatGPT</a:t>
            </a:r>
            <a:r>
              <a:rPr kumimoji="0" lang="en-US" altLang="en-US" sz="1200" b="0" i="0" u="none" strike="noStrike" cap="none" normalizeH="0" baseline="0" dirty="0">
                <a:ln>
                  <a:noFill/>
                </a:ln>
                <a:solidFill>
                  <a:schemeClr val="tx1"/>
                </a:solidFill>
                <a:effectLst/>
                <a:latin typeface="Aptos" panose="020B0004020202020204" pitchFamily="34" charset="0"/>
                <a:ea typeface="DengXian" panose="02010600030101010101" pitchFamily="2" charset="-122"/>
                <a:cs typeface="Arial" panose="020B0604020202020204" pitchFamily="34" charset="0"/>
              </a:rPr>
              <a:t> within Microsoft CoPilot on Dec 6</a:t>
            </a:r>
            <a:r>
              <a:rPr kumimoji="0" lang="en-US" altLang="en-US" sz="1200" b="0" i="0" u="none" strike="noStrike" cap="none" normalizeH="0" baseline="30000" dirty="0">
                <a:ln>
                  <a:noFill/>
                </a:ln>
                <a:solidFill>
                  <a:schemeClr val="tx1"/>
                </a:solidFill>
                <a:effectLst/>
                <a:latin typeface="Aptos" panose="020B0004020202020204" pitchFamily="34" charset="0"/>
                <a:ea typeface="DengXian" panose="02010600030101010101" pitchFamily="2" charset="-122"/>
                <a:cs typeface="Arial" panose="020B0604020202020204" pitchFamily="34" charset="0"/>
              </a:rPr>
              <a:t>th</a:t>
            </a:r>
            <a:r>
              <a:rPr kumimoji="0" lang="en-US" altLang="en-US" sz="1200" b="0" i="0" u="none" strike="noStrike" cap="none" normalizeH="0" baseline="0" dirty="0">
                <a:ln>
                  <a:noFill/>
                </a:ln>
                <a:solidFill>
                  <a:schemeClr val="tx1"/>
                </a:solidFill>
                <a:effectLst/>
                <a:latin typeface="Aptos" panose="020B0004020202020204" pitchFamily="34" charset="0"/>
                <a:ea typeface="DengXian" panose="02010600030101010101" pitchFamily="2" charset="-122"/>
                <a:cs typeface="Arial" panose="020B0604020202020204" pitchFamily="34" charset="0"/>
              </a:rPr>
              <a:t> 2024 to check the meaning of 2 acronyms. I used the prompt(s):</a:t>
            </a:r>
          </a:p>
          <a:p>
            <a:pPr marL="228600" marR="0" lvl="0" indent="-228600" algn="l" defTabSz="914400" rtl="0" eaLnBrk="0" fontAlgn="base" latinLnBrk="0" hangingPunct="0">
              <a:lnSpc>
                <a:spcPct val="100000"/>
              </a:lnSpc>
              <a:spcBef>
                <a:spcPct val="0"/>
              </a:spcBef>
              <a:spcAft>
                <a:spcPct val="0"/>
              </a:spcAft>
              <a:buClrTx/>
              <a:buSzTx/>
              <a:buAutoNum type="arabicPeriod"/>
              <a:tabLst/>
            </a:pPr>
            <a:r>
              <a:rPr lang="en-US" altLang="en-US" sz="1200" dirty="0">
                <a:latin typeface="Aptos" panose="020B0004020202020204" pitchFamily="34" charset="0"/>
                <a:ea typeface="DengXian" panose="02010600030101010101" pitchFamily="2" charset="-122"/>
                <a:cs typeface="Arial" panose="020B0604020202020204" pitchFamily="34" charset="0"/>
              </a:rPr>
              <a:t>In the SHED-SHARE </a:t>
            </a:r>
            <a:r>
              <a:rPr lang="en-US" altLang="en-US" sz="1200" dirty="0" err="1">
                <a:latin typeface="Aptos" panose="020B0004020202020204" pitchFamily="34" charset="0"/>
                <a:ea typeface="DengXian" panose="02010600030101010101" pitchFamily="2" charset="-122"/>
                <a:cs typeface="Arial" panose="020B0604020202020204" pitchFamily="34" charset="0"/>
              </a:rPr>
              <a:t>Jisc</a:t>
            </a:r>
            <a:r>
              <a:rPr lang="en-US" altLang="en-US" sz="1200" dirty="0">
                <a:latin typeface="Aptos" panose="020B0004020202020204" pitchFamily="34" charset="0"/>
                <a:ea typeface="DengXian" panose="02010600030101010101" pitchFamily="2" charset="-122"/>
                <a:cs typeface="Arial" panose="020B0604020202020204" pitchFamily="34" charset="0"/>
              </a:rPr>
              <a:t> mailing list, what does SHED stand for?</a:t>
            </a:r>
          </a:p>
          <a:p>
            <a:pPr marL="228600" marR="0" lvl="0" indent="-228600" algn="l" defTabSz="914400" rtl="0" eaLnBrk="0" fontAlgn="base" latinLnBrk="0" hangingPunct="0">
              <a:lnSpc>
                <a:spcPct val="100000"/>
              </a:lnSpc>
              <a:spcBef>
                <a:spcPct val="0"/>
              </a:spcBef>
              <a:spcAft>
                <a:spcPct val="0"/>
              </a:spcAft>
              <a:buClrTx/>
              <a:buSzTx/>
              <a:buAutoNum type="arabicPeriod"/>
              <a:tabLst/>
            </a:pPr>
            <a:r>
              <a:rPr kumimoji="0" lang="en-US" altLang="en-US" sz="1200" b="0" i="0" u="none" strike="noStrike" cap="none" normalizeH="0" baseline="0" dirty="0">
                <a:ln>
                  <a:noFill/>
                </a:ln>
                <a:solidFill>
                  <a:schemeClr val="tx1"/>
                </a:solidFill>
                <a:effectLst/>
                <a:latin typeface="Aptos" panose="020B0004020202020204" pitchFamily="34" charset="0"/>
                <a:ea typeface="DengXian" panose="02010600030101010101" pitchFamily="2" charset="-122"/>
                <a:cs typeface="Arial" panose="020B0604020202020204" pitchFamily="34" charset="0"/>
              </a:rPr>
              <a:t>What does EUA</a:t>
            </a:r>
            <a:r>
              <a:rPr lang="en-US" altLang="en-US" sz="1200" dirty="0">
                <a:latin typeface="Aptos" panose="020B0004020202020204" pitchFamily="34" charset="0"/>
                <a:ea typeface="DengXian" panose="02010600030101010101" pitchFamily="2" charset="-122"/>
                <a:cs typeface="Arial" panose="020B0604020202020204" pitchFamily="34" charset="0"/>
              </a:rPr>
              <a:t>C stand for?</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ptos" panose="020B0004020202020204" pitchFamily="34" charset="0"/>
                <a:ea typeface="DengXian" panose="02010600030101010101" pitchFamily="2" charset="-122"/>
                <a:cs typeface="Arial" panose="020B0604020202020204" pitchFamily="34" charset="0"/>
              </a:rPr>
              <a:t>I confirm that I have not presented any AI generated text as my own work. </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ptos" panose="020B0004020202020204" pitchFamily="34" charset="0"/>
                <a:ea typeface="DengXian" panose="02010600030101010101" pitchFamily="2" charset="-122"/>
                <a:cs typeface="Arial" panose="020B0604020202020204" pitchFamily="34" charset="0"/>
              </a:rPr>
              <a:t>I confirm that I have copies of my drafts, notes, and other resources I used before and after the use of AI tools which I may be asked to provide in evidence. </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522880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64F1BC8-800F-4040-BB8C-7D2E38AEE7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158B3569-73B2-4D05-8E95-886A6EE1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FC7E82C0-3362-9D56-9901-191E335B98D4}"/>
              </a:ext>
            </a:extLst>
          </p:cNvPr>
          <p:cNvSpPr>
            <a:spLocks noGrp="1"/>
          </p:cNvSpPr>
          <p:nvPr>
            <p:ph type="ctrTitle"/>
          </p:nvPr>
        </p:nvSpPr>
        <p:spPr>
          <a:xfrm>
            <a:off x="457198" y="975137"/>
            <a:ext cx="4412419" cy="3898826"/>
          </a:xfrm>
        </p:spPr>
        <p:txBody>
          <a:bodyPr anchor="t">
            <a:noAutofit/>
          </a:bodyPr>
          <a:lstStyle/>
          <a:p>
            <a:pPr algn="r"/>
            <a:r>
              <a:rPr lang="en-GB" sz="3000" b="1" kern="0" dirty="0">
                <a:solidFill>
                  <a:srgbClr val="FFFFFF"/>
                </a:solidFill>
                <a:effectLst/>
                <a:latin typeface="Aptos" panose="020B0004020202020204" pitchFamily="34" charset="0"/>
                <a:ea typeface="DengXian Light" panose="02010600030101010101" pitchFamily="2" charset="-122"/>
                <a:cs typeface="Times New Roman" panose="02020603050405020304" pitchFamily="18" charset="0"/>
              </a:rPr>
              <a:t>Exploring staff and student perceptions of Education for Sustainable Development and its role in a history degree: policy-driven implementation, or accidental embedding?</a:t>
            </a:r>
            <a:br>
              <a:rPr lang="en-GB" sz="3000" b="1" kern="0" dirty="0">
                <a:solidFill>
                  <a:srgbClr val="FFFFFF"/>
                </a:solidFill>
                <a:effectLst/>
                <a:latin typeface="Aptos Display" panose="020B0004020202020204" pitchFamily="34" charset="0"/>
                <a:ea typeface="DengXian Light" panose="02010600030101010101" pitchFamily="2" charset="-122"/>
                <a:cs typeface="Times New Roman" panose="02020603050405020304" pitchFamily="18" charset="0"/>
              </a:rPr>
            </a:br>
            <a:endParaRPr lang="en-GB" sz="3000" dirty="0">
              <a:solidFill>
                <a:srgbClr val="FFFFFF"/>
              </a:solidFill>
            </a:endParaRPr>
          </a:p>
        </p:txBody>
      </p:sp>
      <p:sp>
        <p:nvSpPr>
          <p:cNvPr id="3" name="Subtitle 2">
            <a:extLst>
              <a:ext uri="{FF2B5EF4-FFF2-40B4-BE49-F238E27FC236}">
                <a16:creationId xmlns:a16="http://schemas.microsoft.com/office/drawing/2014/main" id="{ECE6FCFD-1AAE-56AA-723B-6E92A4527BAA}"/>
              </a:ext>
            </a:extLst>
          </p:cNvPr>
          <p:cNvSpPr>
            <a:spLocks noGrp="1"/>
          </p:cNvSpPr>
          <p:nvPr>
            <p:ph type="subTitle" idx="1"/>
          </p:nvPr>
        </p:nvSpPr>
        <p:spPr>
          <a:xfrm>
            <a:off x="457200" y="5350213"/>
            <a:ext cx="4412417" cy="1031537"/>
          </a:xfrm>
        </p:spPr>
        <p:txBody>
          <a:bodyPr>
            <a:normAutofit/>
          </a:bodyPr>
          <a:lstStyle/>
          <a:p>
            <a:pPr algn="r"/>
            <a:r>
              <a:rPr lang="en-GB" sz="1500" dirty="0">
                <a:solidFill>
                  <a:srgbClr val="FFFFFF"/>
                </a:solidFill>
              </a:rPr>
              <a:t>Katy Bernardelli </a:t>
            </a:r>
          </a:p>
          <a:p>
            <a:pPr algn="r"/>
            <a:r>
              <a:rPr lang="en-GB" sz="1500" dirty="0">
                <a:solidFill>
                  <a:srgbClr val="FFFFFF"/>
                </a:solidFill>
              </a:rPr>
              <a:t>Student ID: 2311581</a:t>
            </a:r>
          </a:p>
          <a:p>
            <a:pPr algn="r"/>
            <a:r>
              <a:rPr lang="en-GB" sz="1500" dirty="0">
                <a:solidFill>
                  <a:srgbClr val="FFFFFF"/>
                </a:solidFill>
              </a:rPr>
              <a:t>ECDE7016</a:t>
            </a:r>
          </a:p>
        </p:txBody>
      </p:sp>
      <p:cxnSp>
        <p:nvCxnSpPr>
          <p:cNvPr id="22" name="Straight Connector 21">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322" y="1586816"/>
            <a:ext cx="0" cy="5259754"/>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grpSp>
        <p:nvGrpSpPr>
          <p:cNvPr id="24" name="Group 23">
            <a:extLst>
              <a:ext uri="{FF2B5EF4-FFF2-40B4-BE49-F238E27FC236}">
                <a16:creationId xmlns:a16="http://schemas.microsoft.com/office/drawing/2014/main" id="{97AFA794-AF2F-45AA-AD9A-03B9214E7D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512034" y="1267063"/>
            <a:ext cx="368480" cy="519967"/>
            <a:chOff x="11512034" y="1267063"/>
            <a:chExt cx="368480" cy="519967"/>
          </a:xfrm>
          <a:solidFill>
            <a:srgbClr val="FFFFFF"/>
          </a:solidFill>
        </p:grpSpPr>
        <p:sp>
          <p:nvSpPr>
            <p:cNvPr id="25" name="Graphic 17">
              <a:extLst>
                <a:ext uri="{FF2B5EF4-FFF2-40B4-BE49-F238E27FC236}">
                  <a16:creationId xmlns:a16="http://schemas.microsoft.com/office/drawing/2014/main" id="{B71758F4-3F46-45DA-8AC5-4E508DA080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12034" y="1267063"/>
              <a:ext cx="139037" cy="139039"/>
            </a:xfrm>
            <a:custGeom>
              <a:avLst/>
              <a:gdLst>
                <a:gd name="connsiteX0" fmla="*/ 129600 w 139037"/>
                <a:gd name="connsiteY0" fmla="*/ 60082 h 139039"/>
                <a:gd name="connsiteX1" fmla="*/ 78955 w 139037"/>
                <a:gd name="connsiteY1" fmla="*/ 60082 h 139039"/>
                <a:gd name="connsiteX2" fmla="*/ 78955 w 139037"/>
                <a:gd name="connsiteY2" fmla="*/ 9437 h 139039"/>
                <a:gd name="connsiteX3" fmla="*/ 69519 w 139037"/>
                <a:gd name="connsiteY3" fmla="*/ 0 h 139039"/>
                <a:gd name="connsiteX4" fmla="*/ 60082 w 139037"/>
                <a:gd name="connsiteY4" fmla="*/ 9437 h 139039"/>
                <a:gd name="connsiteX5" fmla="*/ 60082 w 139037"/>
                <a:gd name="connsiteY5" fmla="*/ 60082 h 139039"/>
                <a:gd name="connsiteX6" fmla="*/ 9437 w 139037"/>
                <a:gd name="connsiteY6" fmla="*/ 60082 h 139039"/>
                <a:gd name="connsiteX7" fmla="*/ 0 w 139037"/>
                <a:gd name="connsiteY7" fmla="*/ 69520 h 139039"/>
                <a:gd name="connsiteX8" fmla="*/ 9437 w 139037"/>
                <a:gd name="connsiteY8" fmla="*/ 78957 h 139039"/>
                <a:gd name="connsiteX9" fmla="*/ 60082 w 139037"/>
                <a:gd name="connsiteY9" fmla="*/ 78957 h 139039"/>
                <a:gd name="connsiteX10" fmla="*/ 60082 w 139037"/>
                <a:gd name="connsiteY10" fmla="*/ 129602 h 139039"/>
                <a:gd name="connsiteX11" fmla="*/ 69519 w 139037"/>
                <a:gd name="connsiteY11" fmla="*/ 139039 h 139039"/>
                <a:gd name="connsiteX12" fmla="*/ 78955 w 139037"/>
                <a:gd name="connsiteY12" fmla="*/ 129602 h 139039"/>
                <a:gd name="connsiteX13" fmla="*/ 78955 w 139037"/>
                <a:gd name="connsiteY13" fmla="*/ 78957 h 139039"/>
                <a:gd name="connsiteX14" fmla="*/ 129600 w 139037"/>
                <a:gd name="connsiteY14" fmla="*/ 78957 h 139039"/>
                <a:gd name="connsiteX15" fmla="*/ 139037 w 139037"/>
                <a:gd name="connsiteY15" fmla="*/ 69520 h 139039"/>
                <a:gd name="connsiteX16" fmla="*/ 129600 w 139037"/>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7" h="139039">
                  <a:moveTo>
                    <a:pt x="129600" y="60082"/>
                  </a:moveTo>
                  <a:lnTo>
                    <a:pt x="78955" y="60082"/>
                  </a:lnTo>
                  <a:lnTo>
                    <a:pt x="78955" y="9437"/>
                  </a:lnTo>
                  <a:cubicBezTo>
                    <a:pt x="78955" y="4225"/>
                    <a:pt x="74730" y="0"/>
                    <a:pt x="69519" y="0"/>
                  </a:cubicBezTo>
                  <a:cubicBezTo>
                    <a:pt x="64307"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7" y="139039"/>
                    <a:pt x="69519" y="139039"/>
                  </a:cubicBezTo>
                  <a:cubicBezTo>
                    <a:pt x="74730" y="139039"/>
                    <a:pt x="78955" y="134814"/>
                    <a:pt x="78955" y="129602"/>
                  </a:cubicBezTo>
                  <a:lnTo>
                    <a:pt x="78955" y="78957"/>
                  </a:lnTo>
                  <a:lnTo>
                    <a:pt x="129600" y="78957"/>
                  </a:lnTo>
                  <a:cubicBezTo>
                    <a:pt x="134812" y="78957"/>
                    <a:pt x="139037" y="74731"/>
                    <a:pt x="139037" y="69520"/>
                  </a:cubicBezTo>
                  <a:cubicBezTo>
                    <a:pt x="139037" y="64308"/>
                    <a:pt x="134812" y="60082"/>
                    <a:pt x="129600" y="60082"/>
                  </a:cubicBezTo>
                  <a:close/>
                </a:path>
              </a:pathLst>
            </a:custGeom>
            <a:grpFill/>
            <a:ln w="603" cap="flat">
              <a:noFill/>
              <a:prstDash val="solid"/>
              <a:miter/>
            </a:ln>
          </p:spPr>
          <p:txBody>
            <a:bodyPr rtlCol="0" anchor="ctr"/>
            <a:lstStyle/>
            <a:p>
              <a:endParaRPr lang="en-US">
                <a:solidFill>
                  <a:srgbClr val="FFFFFF"/>
                </a:solidFill>
              </a:endParaRPr>
            </a:p>
          </p:txBody>
        </p:sp>
        <p:sp>
          <p:nvSpPr>
            <p:cNvPr id="26" name="Graphic 21">
              <a:extLst>
                <a:ext uri="{FF2B5EF4-FFF2-40B4-BE49-F238E27FC236}">
                  <a16:creationId xmlns:a16="http://schemas.microsoft.com/office/drawing/2014/main" id="{8D61482F-F3C5-4D66-8C5D-C6BBE3E127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2801" y="1659316"/>
              <a:ext cx="127713" cy="127714"/>
            </a:xfrm>
            <a:custGeom>
              <a:avLst/>
              <a:gdLst>
                <a:gd name="connsiteX0" fmla="*/ 63857 w 127713"/>
                <a:gd name="connsiteY0" fmla="*/ 18874 h 127714"/>
                <a:gd name="connsiteX1" fmla="*/ 108839 w 127713"/>
                <a:gd name="connsiteY1" fmla="*/ 63857 h 127714"/>
                <a:gd name="connsiteX2" fmla="*/ 63857 w 127713"/>
                <a:gd name="connsiteY2" fmla="*/ 108840 h 127714"/>
                <a:gd name="connsiteX3" fmla="*/ 18874 w 127713"/>
                <a:gd name="connsiteY3" fmla="*/ 63857 h 127714"/>
                <a:gd name="connsiteX4" fmla="*/ 63857 w 127713"/>
                <a:gd name="connsiteY4" fmla="*/ 18874 h 127714"/>
                <a:gd name="connsiteX5" fmla="*/ 63857 w 127713"/>
                <a:gd name="connsiteY5" fmla="*/ 0 h 127714"/>
                <a:gd name="connsiteX6" fmla="*/ 0 w 127713"/>
                <a:gd name="connsiteY6" fmla="*/ 63857 h 127714"/>
                <a:gd name="connsiteX7" fmla="*/ 63857 w 127713"/>
                <a:gd name="connsiteY7" fmla="*/ 127714 h 127714"/>
                <a:gd name="connsiteX8" fmla="*/ 127713 w 127713"/>
                <a:gd name="connsiteY8" fmla="*/ 63857 h 127714"/>
                <a:gd name="connsiteX9" fmla="*/ 63857 w 127713"/>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4">
                  <a:moveTo>
                    <a:pt x="63857" y="18874"/>
                  </a:moveTo>
                  <a:cubicBezTo>
                    <a:pt x="88700" y="18874"/>
                    <a:pt x="108839" y="39014"/>
                    <a:pt x="108839" y="63857"/>
                  </a:cubicBezTo>
                  <a:cubicBezTo>
                    <a:pt x="108839" y="88700"/>
                    <a:pt x="88700" y="108840"/>
                    <a:pt x="63857" y="108840"/>
                  </a:cubicBezTo>
                  <a:cubicBezTo>
                    <a:pt x="39013" y="108840"/>
                    <a:pt x="18874" y="88700"/>
                    <a:pt x="18874" y="63857"/>
                  </a:cubicBezTo>
                  <a:cubicBezTo>
                    <a:pt x="18898" y="39024"/>
                    <a:pt x="39023" y="18898"/>
                    <a:pt x="63857" y="18874"/>
                  </a:cubicBezTo>
                  <a:moveTo>
                    <a:pt x="63857" y="0"/>
                  </a:moveTo>
                  <a:cubicBezTo>
                    <a:pt x="28590" y="0"/>
                    <a:pt x="0" y="28590"/>
                    <a:pt x="0" y="63857"/>
                  </a:cubicBezTo>
                  <a:cubicBezTo>
                    <a:pt x="0" y="99124"/>
                    <a:pt x="28590" y="127714"/>
                    <a:pt x="63857" y="127714"/>
                  </a:cubicBezTo>
                  <a:cubicBezTo>
                    <a:pt x="99124" y="127714"/>
                    <a:pt x="127713" y="99124"/>
                    <a:pt x="127713" y="63857"/>
                  </a:cubicBezTo>
                  <a:cubicBezTo>
                    <a:pt x="127713" y="28590"/>
                    <a:pt x="99124" y="0"/>
                    <a:pt x="63857" y="0"/>
                  </a:cubicBezTo>
                  <a:close/>
                </a:path>
              </a:pathLst>
            </a:custGeom>
            <a:grpFill/>
            <a:ln w="610" cap="flat">
              <a:noFill/>
              <a:prstDash val="solid"/>
              <a:miter/>
            </a:ln>
          </p:spPr>
          <p:txBody>
            <a:bodyPr rtlCol="0" anchor="ctr"/>
            <a:lstStyle/>
            <a:p>
              <a:endParaRPr lang="en-US">
                <a:solidFill>
                  <a:srgbClr val="FFFFFF"/>
                </a:solidFill>
              </a:endParaRPr>
            </a:p>
          </p:txBody>
        </p:sp>
      </p:grpSp>
      <p:pic>
        <p:nvPicPr>
          <p:cNvPr id="8" name="Picture 7" descr="A close-up of a graduation cap&#10;&#10;Description automatically generated">
            <a:extLst>
              <a:ext uri="{FF2B5EF4-FFF2-40B4-BE49-F238E27FC236}">
                <a16:creationId xmlns:a16="http://schemas.microsoft.com/office/drawing/2014/main" id="{7A27A0A1-E257-D68F-A0CF-A4B9283250EE}"/>
              </a:ext>
            </a:extLst>
          </p:cNvPr>
          <p:cNvPicPr>
            <a:picLocks noChangeAspect="1"/>
          </p:cNvPicPr>
          <p:nvPr/>
        </p:nvPicPr>
        <p:blipFill>
          <a:blip r:embed="rId3">
            <a:extLst>
              <a:ext uri="{837473B0-CC2E-450A-ABE3-18F120FF3D39}">
                <a1611:picAttrSrcUrl xmlns:a1611="http://schemas.microsoft.com/office/drawing/2016/11/main" r:id="rId4"/>
              </a:ext>
            </a:extLst>
          </a:blip>
          <a:srcRect l="8394" r="6092" b="1"/>
          <a:stretch/>
        </p:blipFill>
        <p:spPr>
          <a:xfrm>
            <a:off x="6490905" y="4607811"/>
            <a:ext cx="4808628" cy="1968106"/>
          </a:xfrm>
          <a:prstGeom prst="rect">
            <a:avLst/>
          </a:prstGeom>
          <a:ln>
            <a:noFill/>
          </a:ln>
          <a:effectLst>
            <a:softEdge rad="112500"/>
          </a:effectLst>
        </p:spPr>
      </p:pic>
      <p:pic>
        <p:nvPicPr>
          <p:cNvPr id="34" name="Picture 33">
            <a:extLst>
              <a:ext uri="{FF2B5EF4-FFF2-40B4-BE49-F238E27FC236}">
                <a16:creationId xmlns:a16="http://schemas.microsoft.com/office/drawing/2014/main" id="{67C3065D-6257-BB9F-D2D0-5B0CD35EA73E}"/>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6470079" y="441224"/>
            <a:ext cx="4850280" cy="3884504"/>
          </a:xfrm>
          <a:prstGeom prst="rect">
            <a:avLst/>
          </a:prstGeom>
          <a:ln>
            <a:noFill/>
          </a:ln>
          <a:effectLst>
            <a:softEdge rad="112500"/>
          </a:effectLst>
        </p:spPr>
      </p:pic>
      <p:pic>
        <p:nvPicPr>
          <p:cNvPr id="44" name="Picture 43" descr="A close-up of a sign&#10;&#10;Description automatically generated">
            <a:extLst>
              <a:ext uri="{FF2B5EF4-FFF2-40B4-BE49-F238E27FC236}">
                <a16:creationId xmlns:a16="http://schemas.microsoft.com/office/drawing/2014/main" id="{19BB4F61-7230-FD65-20A0-E3406DBC9572}"/>
              </a:ext>
            </a:extLst>
          </p:cNvPr>
          <p:cNvPicPr>
            <a:picLocks noChangeAspect="1"/>
          </p:cNvPicPr>
          <p:nvPr/>
        </p:nvPicPr>
        <p:blipFill>
          <a:blip r:embed="rId7"/>
          <a:stretch>
            <a:fillRect/>
          </a:stretch>
        </p:blipFill>
        <p:spPr>
          <a:xfrm>
            <a:off x="0" y="11430"/>
            <a:ext cx="2064327" cy="740827"/>
          </a:xfrm>
          <a:prstGeom prst="rect">
            <a:avLst/>
          </a:prstGeom>
        </p:spPr>
      </p:pic>
    </p:spTree>
    <p:extLst>
      <p:ext uri="{BB962C8B-B14F-4D97-AF65-F5344CB8AC3E}">
        <p14:creationId xmlns:p14="http://schemas.microsoft.com/office/powerpoint/2010/main" val="17439260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person's hand putting a plant in a light bulb&#10;&#10;Description automatically generated">
            <a:extLst>
              <a:ext uri="{FF2B5EF4-FFF2-40B4-BE49-F238E27FC236}">
                <a16:creationId xmlns:a16="http://schemas.microsoft.com/office/drawing/2014/main" id="{DD842FA3-7B76-C69D-4D32-00E99A354345}"/>
              </a:ext>
            </a:extLst>
          </p:cNvPr>
          <p:cNvPicPr>
            <a:picLocks noChangeAspect="1"/>
          </p:cNvPicPr>
          <p:nvPr/>
        </p:nvPicPr>
        <p:blipFill>
          <a:blip r:embed="rId2">
            <a:extLst>
              <a:ext uri="{837473B0-CC2E-450A-ABE3-18F120FF3D39}">
                <a1611:picAttrSrcUrl xmlns:a1611="http://schemas.microsoft.com/office/drawing/2016/11/main" r:id="rId3"/>
              </a:ext>
            </a:extLst>
          </a:blip>
          <a:srcRect l="24834" r="6781" b="-1"/>
          <a:stretch/>
        </p:blipFill>
        <p:spPr>
          <a:xfrm>
            <a:off x="1" y="10"/>
            <a:ext cx="9669642" cy="6857990"/>
          </a:xfrm>
          <a:prstGeom prst="rect">
            <a:avLst/>
          </a:prstGeom>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587D681-6EFA-B9BC-3DE0-DE9FB7122279}"/>
              </a:ext>
            </a:extLst>
          </p:cNvPr>
          <p:cNvSpPr>
            <a:spLocks noGrp="1"/>
          </p:cNvSpPr>
          <p:nvPr>
            <p:ph type="title"/>
          </p:nvPr>
        </p:nvSpPr>
        <p:spPr>
          <a:xfrm>
            <a:off x="7515281" y="-267057"/>
            <a:ext cx="3822189" cy="1899912"/>
          </a:xfrm>
        </p:spPr>
        <p:txBody>
          <a:bodyPr>
            <a:normAutofit/>
          </a:bodyPr>
          <a:lstStyle/>
          <a:p>
            <a:r>
              <a:rPr lang="en-GB" sz="4000" dirty="0"/>
              <a:t>Overview</a:t>
            </a:r>
          </a:p>
        </p:txBody>
      </p:sp>
      <p:sp>
        <p:nvSpPr>
          <p:cNvPr id="3" name="Content Placeholder 2">
            <a:extLst>
              <a:ext uri="{FF2B5EF4-FFF2-40B4-BE49-F238E27FC236}">
                <a16:creationId xmlns:a16="http://schemas.microsoft.com/office/drawing/2014/main" id="{B2E8DC54-0A8E-7FC3-E8F3-C5EF0EDB6CA7}"/>
              </a:ext>
            </a:extLst>
          </p:cNvPr>
          <p:cNvSpPr>
            <a:spLocks noGrp="1"/>
          </p:cNvSpPr>
          <p:nvPr>
            <p:ph idx="1"/>
          </p:nvPr>
        </p:nvSpPr>
        <p:spPr>
          <a:xfrm>
            <a:off x="7037614" y="1012370"/>
            <a:ext cx="5151337" cy="5225143"/>
          </a:xfrm>
        </p:spPr>
        <p:txBody>
          <a:bodyPr>
            <a:noAutofit/>
          </a:bodyPr>
          <a:lstStyle/>
          <a:p>
            <a:pPr marL="0" indent="0">
              <a:buNone/>
            </a:pPr>
            <a:r>
              <a:rPr lang="en-GB" sz="2300" dirty="0"/>
              <a:t>Introduction</a:t>
            </a:r>
          </a:p>
          <a:p>
            <a:pPr lvl="1"/>
            <a:r>
              <a:rPr lang="en-GB" sz="2300" dirty="0"/>
              <a:t>Terminology</a:t>
            </a:r>
          </a:p>
          <a:p>
            <a:pPr lvl="1"/>
            <a:r>
              <a:rPr lang="en-GB" sz="2300" dirty="0"/>
              <a:t>Purpose of higher education</a:t>
            </a:r>
          </a:p>
          <a:p>
            <a:pPr lvl="1"/>
            <a:r>
              <a:rPr lang="en-GB" sz="2300" dirty="0"/>
              <a:t>Research aims and questions</a:t>
            </a:r>
          </a:p>
          <a:p>
            <a:pPr lvl="1"/>
            <a:r>
              <a:rPr lang="en-GB" sz="2300" dirty="0"/>
              <a:t>Structure of the literature review</a:t>
            </a:r>
          </a:p>
          <a:p>
            <a:pPr lvl="1"/>
            <a:endParaRPr lang="en-GB" sz="2300" dirty="0"/>
          </a:p>
          <a:p>
            <a:pPr marL="0" indent="0">
              <a:buNone/>
            </a:pPr>
            <a:r>
              <a:rPr lang="en-GB" sz="2300" dirty="0"/>
              <a:t>Search strategies</a:t>
            </a:r>
          </a:p>
          <a:p>
            <a:pPr lvl="1"/>
            <a:r>
              <a:rPr lang="en-GB" sz="2300" dirty="0"/>
              <a:t>Challenges</a:t>
            </a:r>
          </a:p>
          <a:p>
            <a:pPr lvl="1"/>
            <a:r>
              <a:rPr lang="en-GB" sz="2300" dirty="0"/>
              <a:t>Sources</a:t>
            </a:r>
          </a:p>
          <a:p>
            <a:pPr lvl="1"/>
            <a:r>
              <a:rPr lang="en-GB" sz="2300" dirty="0"/>
              <a:t>AI tool</a:t>
            </a:r>
          </a:p>
          <a:p>
            <a:pPr lvl="1"/>
            <a:endParaRPr lang="en-GB" sz="2300" dirty="0"/>
          </a:p>
          <a:p>
            <a:pPr marL="0" indent="0">
              <a:buNone/>
            </a:pPr>
            <a:r>
              <a:rPr lang="en-GB" sz="2300" dirty="0"/>
              <a:t>Academics’ perceptions</a:t>
            </a:r>
          </a:p>
          <a:p>
            <a:pPr lvl="1"/>
            <a:r>
              <a:rPr lang="en-GB" sz="2300" dirty="0"/>
              <a:t>Major papers on general perceptions</a:t>
            </a:r>
          </a:p>
          <a:p>
            <a:pPr lvl="1"/>
            <a:r>
              <a:rPr lang="en-GB" sz="2300" dirty="0"/>
              <a:t>Historians and ESD</a:t>
            </a:r>
          </a:p>
          <a:p>
            <a:pPr lvl="1"/>
            <a:endParaRPr lang="en-GB" sz="2300" dirty="0"/>
          </a:p>
        </p:txBody>
      </p:sp>
    </p:spTree>
    <p:extLst>
      <p:ext uri="{BB962C8B-B14F-4D97-AF65-F5344CB8AC3E}">
        <p14:creationId xmlns:p14="http://schemas.microsoft.com/office/powerpoint/2010/main" val="32756577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D6CE97-F392-6A88-ED51-576F74C102E5}"/>
              </a:ext>
            </a:extLst>
          </p:cNvPr>
          <p:cNvSpPr>
            <a:spLocks noGrp="1"/>
          </p:cNvSpPr>
          <p:nvPr>
            <p:ph type="title"/>
          </p:nvPr>
        </p:nvSpPr>
        <p:spPr/>
        <p:txBody>
          <a:bodyPr/>
          <a:lstStyle/>
          <a:p>
            <a:r>
              <a:rPr lang="en-GB" dirty="0"/>
              <a:t>		Terminology</a:t>
            </a:r>
          </a:p>
        </p:txBody>
      </p:sp>
      <p:sp>
        <p:nvSpPr>
          <p:cNvPr id="3" name="Content Placeholder 2">
            <a:extLst>
              <a:ext uri="{FF2B5EF4-FFF2-40B4-BE49-F238E27FC236}">
                <a16:creationId xmlns:a16="http://schemas.microsoft.com/office/drawing/2014/main" id="{C8AC04EB-44C4-9B37-2A2A-C3A34B154D5C}"/>
              </a:ext>
            </a:extLst>
          </p:cNvPr>
          <p:cNvSpPr>
            <a:spLocks noGrp="1"/>
          </p:cNvSpPr>
          <p:nvPr>
            <p:ph idx="1"/>
          </p:nvPr>
        </p:nvSpPr>
        <p:spPr/>
        <p:txBody>
          <a:bodyPr/>
          <a:lstStyle/>
          <a:p>
            <a:r>
              <a:rPr lang="en-GB" dirty="0"/>
              <a:t>Education for Sustainable Development (ESD)</a:t>
            </a:r>
          </a:p>
          <a:p>
            <a:endParaRPr lang="en-GB" dirty="0"/>
          </a:p>
          <a:p>
            <a:r>
              <a:rPr lang="en-GB" dirty="0"/>
              <a:t>Education for Sustainability (</a:t>
            </a:r>
            <a:r>
              <a:rPr lang="en-GB" dirty="0" err="1"/>
              <a:t>EfS</a:t>
            </a:r>
            <a:r>
              <a:rPr lang="en-GB" dirty="0"/>
              <a:t>)</a:t>
            </a:r>
          </a:p>
        </p:txBody>
      </p:sp>
      <p:pic>
        <p:nvPicPr>
          <p:cNvPr id="6" name="Picture 5">
            <a:extLst>
              <a:ext uri="{FF2B5EF4-FFF2-40B4-BE49-F238E27FC236}">
                <a16:creationId xmlns:a16="http://schemas.microsoft.com/office/drawing/2014/main" id="{C88FF23F-2D7B-78A0-0651-6DDCE22461EA}"/>
              </a:ext>
            </a:extLst>
          </p:cNvPr>
          <p:cNvPicPr>
            <a:picLocks noChangeAspect="1"/>
          </p:cNvPicPr>
          <p:nvPr/>
        </p:nvPicPr>
        <p:blipFill>
          <a:blip r:embed="rId3"/>
          <a:stretch>
            <a:fillRect/>
          </a:stretch>
        </p:blipFill>
        <p:spPr>
          <a:xfrm>
            <a:off x="0" y="5984545"/>
            <a:ext cx="12192000" cy="873456"/>
          </a:xfrm>
          <a:prstGeom prst="rect">
            <a:avLst/>
          </a:prstGeom>
        </p:spPr>
      </p:pic>
    </p:spTree>
    <p:extLst>
      <p:ext uri="{BB962C8B-B14F-4D97-AF65-F5344CB8AC3E}">
        <p14:creationId xmlns:p14="http://schemas.microsoft.com/office/powerpoint/2010/main" val="18515174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7" name="Title 1">
            <a:extLst>
              <a:ext uri="{FF2B5EF4-FFF2-40B4-BE49-F238E27FC236}">
                <a16:creationId xmlns:a16="http://schemas.microsoft.com/office/drawing/2014/main" id="{4DDCE4A9-3B9B-F11D-122C-B943DE544E12}"/>
              </a:ext>
            </a:extLst>
          </p:cNvPr>
          <p:cNvSpPr>
            <a:spLocks noGrp="1"/>
          </p:cNvSpPr>
          <p:nvPr>
            <p:ph type="title"/>
          </p:nvPr>
        </p:nvSpPr>
        <p:spPr>
          <a:xfrm>
            <a:off x="838200" y="365125"/>
            <a:ext cx="10515600" cy="1325563"/>
          </a:xfrm>
        </p:spPr>
        <p:txBody>
          <a:bodyPr/>
          <a:lstStyle/>
          <a:p>
            <a:pPr algn="r"/>
            <a:r>
              <a:rPr lang="en-US" dirty="0"/>
              <a:t>		Education </a:t>
            </a:r>
            <a:r>
              <a:rPr lang="en-US" i="1" dirty="0"/>
              <a:t>for </a:t>
            </a:r>
            <a:r>
              <a:rPr lang="en-US" dirty="0"/>
              <a:t>Sustainable Development (ESD)</a:t>
            </a:r>
          </a:p>
        </p:txBody>
      </p:sp>
      <p:sp>
        <p:nvSpPr>
          <p:cNvPr id="3" name="Content Placeholder 2">
            <a:extLst>
              <a:ext uri="{FF2B5EF4-FFF2-40B4-BE49-F238E27FC236}">
                <a16:creationId xmlns:a16="http://schemas.microsoft.com/office/drawing/2014/main" id="{C7E3A42F-2EAC-8472-2B36-875A844B6F85}"/>
              </a:ext>
            </a:extLst>
          </p:cNvPr>
          <p:cNvSpPr>
            <a:spLocks noGrp="1"/>
          </p:cNvSpPr>
          <p:nvPr>
            <p:ph sz="half" idx="1"/>
          </p:nvPr>
        </p:nvSpPr>
        <p:spPr>
          <a:xfrm>
            <a:off x="838200" y="1693497"/>
            <a:ext cx="5181600" cy="4351338"/>
          </a:xfrm>
        </p:spPr>
        <p:txBody>
          <a:bodyPr>
            <a:normAutofit/>
          </a:bodyPr>
          <a:lstStyle/>
          <a:p>
            <a:pPr marL="0" indent="0">
              <a:buNone/>
            </a:pPr>
            <a:r>
              <a:rPr lang="en-GB" sz="2350" b="0" i="0" dirty="0">
                <a:effectLst/>
              </a:rPr>
              <a:t>‘</a:t>
            </a:r>
            <a:r>
              <a:rPr lang="en-GB" sz="2350" b="0" i="0" dirty="0">
                <a:solidFill>
                  <a:srgbClr val="404040"/>
                </a:solidFill>
                <a:effectLst/>
              </a:rPr>
              <a:t>Education is a fundamental human right, central to the dignity and empowerment of individuals, to driving sustainable development, and to building peace.  Any solution to the world’s problems starts with education, the greatest tool we have to fulfil and grow human potential.’</a:t>
            </a:r>
            <a:endParaRPr lang="en-GB" sz="2350" b="0" i="0" dirty="0">
              <a:effectLst/>
            </a:endParaRPr>
          </a:p>
          <a:p>
            <a:pPr marL="0" indent="0" algn="r">
              <a:buNone/>
            </a:pPr>
            <a:endParaRPr lang="en-GB" sz="1800" dirty="0"/>
          </a:p>
          <a:p>
            <a:pPr marL="0" indent="0" algn="r">
              <a:buNone/>
            </a:pPr>
            <a:r>
              <a:rPr lang="en-GB" sz="1800" dirty="0"/>
              <a:t>UN Secretary-General, António Guterres, to the Transforming Education Pre-Summit, Paris 29 June 2022</a:t>
            </a:r>
          </a:p>
          <a:p>
            <a:pPr marL="0" indent="0" algn="r">
              <a:buNone/>
            </a:pPr>
            <a:r>
              <a:rPr lang="en-GB" sz="1800" dirty="0"/>
              <a:t>(United Nations 2022)</a:t>
            </a:r>
          </a:p>
        </p:txBody>
      </p:sp>
      <p:pic>
        <p:nvPicPr>
          <p:cNvPr id="1032" name="Picture 8" descr="Q&amp;A with UN Secretary General Candidate Antonio Guterres">
            <a:extLst>
              <a:ext uri="{FF2B5EF4-FFF2-40B4-BE49-F238E27FC236}">
                <a16:creationId xmlns:a16="http://schemas.microsoft.com/office/drawing/2014/main" id="{3B1A25B1-6249-72E0-33EB-38C127CB3F8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9688" r="15418" b="1"/>
          <a:stretch/>
        </p:blipFill>
        <p:spPr bwMode="auto">
          <a:xfrm>
            <a:off x="6172200" y="1825625"/>
            <a:ext cx="5181600" cy="4351338"/>
          </a:xfrm>
          <a:prstGeom prst="rect">
            <a:avLst/>
          </a:prstGeom>
          <a:solidFill>
            <a:srgbClr val="FFFFFF"/>
          </a:solidFill>
        </p:spPr>
      </p:pic>
      <p:pic>
        <p:nvPicPr>
          <p:cNvPr id="9" name="Picture 8">
            <a:extLst>
              <a:ext uri="{FF2B5EF4-FFF2-40B4-BE49-F238E27FC236}">
                <a16:creationId xmlns:a16="http://schemas.microsoft.com/office/drawing/2014/main" id="{0AC12F01-088E-BB50-8898-3EDA3ACB47C4}"/>
              </a:ext>
            </a:extLst>
          </p:cNvPr>
          <p:cNvPicPr>
            <a:picLocks noChangeAspect="1"/>
          </p:cNvPicPr>
          <p:nvPr/>
        </p:nvPicPr>
        <p:blipFill>
          <a:blip r:embed="rId4"/>
          <a:stretch>
            <a:fillRect/>
          </a:stretch>
        </p:blipFill>
        <p:spPr>
          <a:xfrm>
            <a:off x="0" y="5984545"/>
            <a:ext cx="12192000" cy="873456"/>
          </a:xfrm>
          <a:prstGeom prst="rect">
            <a:avLst/>
          </a:prstGeom>
        </p:spPr>
      </p:pic>
    </p:spTree>
    <p:extLst>
      <p:ext uri="{BB962C8B-B14F-4D97-AF65-F5344CB8AC3E}">
        <p14:creationId xmlns:p14="http://schemas.microsoft.com/office/powerpoint/2010/main" val="30728062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9C0754C-0415-6122-379F-276E2F1BE989}"/>
              </a:ext>
            </a:extLst>
          </p:cNvPr>
          <p:cNvSpPr>
            <a:spLocks noGrp="1"/>
          </p:cNvSpPr>
          <p:nvPr>
            <p:ph type="title"/>
          </p:nvPr>
        </p:nvSpPr>
        <p:spPr/>
        <p:txBody>
          <a:bodyPr/>
          <a:lstStyle/>
          <a:p>
            <a:pPr algn="r"/>
            <a:r>
              <a:rPr lang="en-GB" dirty="0"/>
              <a:t>What is higher education </a:t>
            </a:r>
            <a:r>
              <a:rPr lang="en-GB" i="1" dirty="0"/>
              <a:t>for</a:t>
            </a:r>
            <a:r>
              <a:rPr lang="en-GB" dirty="0"/>
              <a:t>?</a:t>
            </a:r>
          </a:p>
        </p:txBody>
      </p:sp>
      <p:sp>
        <p:nvSpPr>
          <p:cNvPr id="6" name="Content Placeholder 5">
            <a:extLst>
              <a:ext uri="{FF2B5EF4-FFF2-40B4-BE49-F238E27FC236}">
                <a16:creationId xmlns:a16="http://schemas.microsoft.com/office/drawing/2014/main" id="{517A54B9-B1E0-EF3F-8342-8426875A3F31}"/>
              </a:ext>
            </a:extLst>
          </p:cNvPr>
          <p:cNvSpPr>
            <a:spLocks noGrp="1"/>
          </p:cNvSpPr>
          <p:nvPr>
            <p:ph idx="1"/>
          </p:nvPr>
        </p:nvSpPr>
        <p:spPr>
          <a:xfrm>
            <a:off x="838199" y="1608881"/>
            <a:ext cx="8044543" cy="3556603"/>
          </a:xfrm>
        </p:spPr>
        <p:txBody>
          <a:bodyPr>
            <a:noAutofit/>
          </a:bodyPr>
          <a:lstStyle/>
          <a:p>
            <a:r>
              <a:rPr lang="en-GB" sz="1800" i="1" dirty="0"/>
              <a:t>for </a:t>
            </a:r>
            <a:r>
              <a:rPr lang="en-GB" sz="1800" b="1" dirty="0"/>
              <a:t>knowledge			</a:t>
            </a:r>
            <a:r>
              <a:rPr lang="en-GB" sz="1800" dirty="0"/>
              <a:t>(Barnet 2004)</a:t>
            </a:r>
          </a:p>
          <a:p>
            <a:r>
              <a:rPr lang="en-GB" sz="1800" i="1" dirty="0"/>
              <a:t>for </a:t>
            </a:r>
            <a:r>
              <a:rPr lang="en-GB" sz="1800" b="1" dirty="0"/>
              <a:t>critical thinking		</a:t>
            </a:r>
            <a:r>
              <a:rPr lang="en-GB" sz="1800" dirty="0"/>
              <a:t>(ibid.)</a:t>
            </a:r>
          </a:p>
          <a:p>
            <a:r>
              <a:rPr lang="en-GB" sz="1800" i="1" dirty="0"/>
              <a:t>for </a:t>
            </a:r>
            <a:r>
              <a:rPr lang="en-GB" sz="1800" b="1" dirty="0"/>
              <a:t>employability</a:t>
            </a:r>
            <a:r>
              <a:rPr lang="en-GB" sz="1800" dirty="0"/>
              <a:t> 		(Sin </a:t>
            </a:r>
            <a:r>
              <a:rPr lang="en-GB" sz="1800" i="1" dirty="0"/>
              <a:t>et al. </a:t>
            </a:r>
            <a:r>
              <a:rPr lang="en-GB" sz="1800" dirty="0"/>
              <a:t>2017)</a:t>
            </a:r>
          </a:p>
          <a:p>
            <a:endParaRPr lang="en-GB" sz="1800" dirty="0"/>
          </a:p>
          <a:p>
            <a:pPr marL="0" indent="0">
              <a:buNone/>
            </a:pPr>
            <a:r>
              <a:rPr lang="en-GB" sz="1800" dirty="0"/>
              <a:t>Discomfort with the idea of indoctrination – of education for a particular purpose/ideological construct.</a:t>
            </a:r>
          </a:p>
          <a:p>
            <a:pPr marL="0" indent="0" algn="r">
              <a:buNone/>
            </a:pPr>
            <a:r>
              <a:rPr lang="en-GB" sz="1800" dirty="0"/>
              <a:t>(Jickling and </a:t>
            </a:r>
            <a:r>
              <a:rPr lang="en-GB" sz="1800" dirty="0" err="1"/>
              <a:t>Wals</a:t>
            </a:r>
            <a:r>
              <a:rPr lang="en-GB" sz="1800" dirty="0"/>
              <a:t> 2003)</a:t>
            </a:r>
          </a:p>
          <a:p>
            <a:pPr marL="0" indent="0" algn="r">
              <a:buNone/>
            </a:pPr>
            <a:endParaRPr lang="en-GB" sz="1800" dirty="0"/>
          </a:p>
          <a:p>
            <a:pPr marL="0" indent="0">
              <a:buNone/>
            </a:pPr>
            <a:r>
              <a:rPr lang="en-GB" sz="1800" dirty="0"/>
              <a:t>We exist in the world, we react to it, we develop intellectual abilities and accumulate knowledge in order to navigate our way through it and solve problems – improve society as a whole for the future. </a:t>
            </a:r>
          </a:p>
          <a:p>
            <a:pPr marL="0" indent="0" algn="r">
              <a:buNone/>
            </a:pPr>
            <a:r>
              <a:rPr lang="en-GB" sz="1800" dirty="0"/>
              <a:t>(Dewey, 1916)</a:t>
            </a:r>
          </a:p>
        </p:txBody>
      </p:sp>
      <p:pic>
        <p:nvPicPr>
          <p:cNvPr id="2050" name="Picture 2" descr="John Dewey – The Existential Buddhist">
            <a:extLst>
              <a:ext uri="{FF2B5EF4-FFF2-40B4-BE49-F238E27FC236}">
                <a16:creationId xmlns:a16="http://schemas.microsoft.com/office/drawing/2014/main" id="{84DF2DD6-1CCF-6411-8D4B-E901B296714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27672" y="3597278"/>
            <a:ext cx="2944747" cy="2208561"/>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a:extLst>
              <a:ext uri="{FF2B5EF4-FFF2-40B4-BE49-F238E27FC236}">
                <a16:creationId xmlns:a16="http://schemas.microsoft.com/office/drawing/2014/main" id="{D74A14B6-7267-D4C4-25F2-7EC62865B636}"/>
              </a:ext>
            </a:extLst>
          </p:cNvPr>
          <p:cNvPicPr>
            <a:picLocks noChangeAspect="1"/>
          </p:cNvPicPr>
          <p:nvPr/>
        </p:nvPicPr>
        <p:blipFill>
          <a:blip r:embed="rId4"/>
          <a:stretch>
            <a:fillRect/>
          </a:stretch>
        </p:blipFill>
        <p:spPr>
          <a:xfrm>
            <a:off x="0" y="5984545"/>
            <a:ext cx="12192000" cy="873456"/>
          </a:xfrm>
          <a:prstGeom prst="rect">
            <a:avLst/>
          </a:prstGeom>
        </p:spPr>
      </p:pic>
    </p:spTree>
    <p:extLst>
      <p:ext uri="{BB962C8B-B14F-4D97-AF65-F5344CB8AC3E}">
        <p14:creationId xmlns:p14="http://schemas.microsoft.com/office/powerpoint/2010/main" val="706235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6">
                                            <p:txEl>
                                              <p:pRg st="7" end="7"/>
                                            </p:txEl>
                                          </p:spTgt>
                                        </p:tgtEl>
                                        <p:attrNameLst>
                                          <p:attrName>style.visibility</p:attrName>
                                        </p:attrNameLst>
                                      </p:cBhvr>
                                      <p:to>
                                        <p:strVal val="visible"/>
                                      </p:to>
                                    </p:set>
                                    <p:animEffect transition="in" filter="wipe(left)">
                                      <p:cBhvr>
                                        <p:cTn id="7" dur="500"/>
                                        <p:tgtEl>
                                          <p:spTgt spid="6">
                                            <p:txEl>
                                              <p:pRg st="7" end="7"/>
                                            </p:txEl>
                                          </p:spTgt>
                                        </p:tgtEl>
                                      </p:cBhvr>
                                    </p:animEffect>
                                  </p:childTnLst>
                                </p:cTn>
                              </p:par>
                              <p:par>
                                <p:cTn id="8" presetID="22" presetClass="entr" presetSubtype="8" fill="hold" nodeType="withEffect">
                                  <p:stCondLst>
                                    <p:cond delay="0"/>
                                  </p:stCondLst>
                                  <p:childTnLst>
                                    <p:set>
                                      <p:cBhvr>
                                        <p:cTn id="9" dur="1" fill="hold">
                                          <p:stCondLst>
                                            <p:cond delay="0"/>
                                          </p:stCondLst>
                                        </p:cTn>
                                        <p:tgtEl>
                                          <p:spTgt spid="6">
                                            <p:txEl>
                                              <p:pRg st="8" end="8"/>
                                            </p:txEl>
                                          </p:spTgt>
                                        </p:tgtEl>
                                        <p:attrNameLst>
                                          <p:attrName>style.visibility</p:attrName>
                                        </p:attrNameLst>
                                      </p:cBhvr>
                                      <p:to>
                                        <p:strVal val="visible"/>
                                      </p:to>
                                    </p:set>
                                    <p:animEffect transition="in" filter="wipe(left)">
                                      <p:cBhvr>
                                        <p:cTn id="10" dur="500"/>
                                        <p:tgtEl>
                                          <p:spTgt spid="6">
                                            <p:txEl>
                                              <p:pRg st="8" end="8"/>
                                            </p:txEl>
                                          </p:spTgt>
                                        </p:tgtEl>
                                      </p:cBhvr>
                                    </p:animEffect>
                                  </p:childTnLst>
                                </p:cTn>
                              </p:par>
                              <p:par>
                                <p:cTn id="11" presetID="22" presetClass="entr" presetSubtype="8" fill="hold" nodeType="withEffect">
                                  <p:stCondLst>
                                    <p:cond delay="0"/>
                                  </p:stCondLst>
                                  <p:childTnLst>
                                    <p:set>
                                      <p:cBhvr>
                                        <p:cTn id="12" dur="1" fill="hold">
                                          <p:stCondLst>
                                            <p:cond delay="0"/>
                                          </p:stCondLst>
                                        </p:cTn>
                                        <p:tgtEl>
                                          <p:spTgt spid="2050"/>
                                        </p:tgtEl>
                                        <p:attrNameLst>
                                          <p:attrName>style.visibility</p:attrName>
                                        </p:attrNameLst>
                                      </p:cBhvr>
                                      <p:to>
                                        <p:strVal val="visible"/>
                                      </p:to>
                                    </p:set>
                                    <p:animEffect transition="in" filter="wipe(left)">
                                      <p:cBhvr>
                                        <p:cTn id="13" dur="250"/>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green background with white text&#10;&#10;Description automatically generated">
            <a:extLst>
              <a:ext uri="{FF2B5EF4-FFF2-40B4-BE49-F238E27FC236}">
                <a16:creationId xmlns:a16="http://schemas.microsoft.com/office/drawing/2014/main" id="{D14536C6-FF41-94FA-EE9C-92A32DA75859}"/>
              </a:ext>
            </a:extLst>
          </p:cNvPr>
          <p:cNvPicPr>
            <a:picLocks noChangeAspect="1"/>
          </p:cNvPicPr>
          <p:nvPr/>
        </p:nvPicPr>
        <p:blipFill>
          <a:blip r:embed="rId3"/>
          <a:stretch>
            <a:fillRect/>
          </a:stretch>
        </p:blipFill>
        <p:spPr>
          <a:xfrm>
            <a:off x="8866415" y="1598243"/>
            <a:ext cx="2901042" cy="4133845"/>
          </a:xfrm>
          <a:prstGeom prst="rect">
            <a:avLst/>
          </a:prstGeom>
          <a:ln>
            <a:noFill/>
          </a:ln>
          <a:effectLst>
            <a:outerShdw blurRad="292100" dist="139700" dir="2700000" algn="tl" rotWithShape="0">
              <a:srgbClr val="333333">
                <a:alpha val="65000"/>
              </a:srgbClr>
            </a:outerShdw>
          </a:effectLst>
        </p:spPr>
      </p:pic>
      <p:sp>
        <p:nvSpPr>
          <p:cNvPr id="5" name="TextBox 4">
            <a:extLst>
              <a:ext uri="{FF2B5EF4-FFF2-40B4-BE49-F238E27FC236}">
                <a16:creationId xmlns:a16="http://schemas.microsoft.com/office/drawing/2014/main" id="{7752755E-1E02-2AF2-2628-361BF9EB4E07}"/>
              </a:ext>
            </a:extLst>
          </p:cNvPr>
          <p:cNvSpPr txBox="1"/>
          <p:nvPr/>
        </p:nvSpPr>
        <p:spPr>
          <a:xfrm>
            <a:off x="1224643" y="2551837"/>
            <a:ext cx="7217228" cy="1815882"/>
          </a:xfrm>
          <a:prstGeom prst="rect">
            <a:avLst/>
          </a:prstGeom>
          <a:noFill/>
        </p:spPr>
        <p:txBody>
          <a:bodyPr wrap="square" rtlCol="0">
            <a:spAutoFit/>
          </a:bodyPr>
          <a:lstStyle/>
          <a:p>
            <a:r>
              <a:rPr lang="en-GB" sz="2800" dirty="0"/>
              <a:t>Education: academic and vocational standards &amp; the  skills “to lead a fulfilling life and make an impact on… society and the economy.” (</a:t>
            </a:r>
            <a:r>
              <a:rPr lang="en-GB" sz="2800" dirty="0" err="1"/>
              <a:t>Medr</a:t>
            </a:r>
            <a:r>
              <a:rPr lang="en-GB" sz="2800" dirty="0"/>
              <a:t> 2024 p. 19)</a:t>
            </a:r>
          </a:p>
        </p:txBody>
      </p:sp>
      <p:pic>
        <p:nvPicPr>
          <p:cNvPr id="6" name="Picture 5">
            <a:extLst>
              <a:ext uri="{FF2B5EF4-FFF2-40B4-BE49-F238E27FC236}">
                <a16:creationId xmlns:a16="http://schemas.microsoft.com/office/drawing/2014/main" id="{22849931-2840-0A4A-1454-A396D9CF93C7}"/>
              </a:ext>
            </a:extLst>
          </p:cNvPr>
          <p:cNvPicPr>
            <a:picLocks noChangeAspect="1"/>
          </p:cNvPicPr>
          <p:nvPr/>
        </p:nvPicPr>
        <p:blipFill>
          <a:blip r:embed="rId4"/>
          <a:stretch>
            <a:fillRect/>
          </a:stretch>
        </p:blipFill>
        <p:spPr>
          <a:xfrm>
            <a:off x="0" y="5984545"/>
            <a:ext cx="12192000" cy="873456"/>
          </a:xfrm>
          <a:prstGeom prst="rect">
            <a:avLst/>
          </a:prstGeom>
        </p:spPr>
      </p:pic>
      <p:sp>
        <p:nvSpPr>
          <p:cNvPr id="7" name="Title 4">
            <a:extLst>
              <a:ext uri="{FF2B5EF4-FFF2-40B4-BE49-F238E27FC236}">
                <a16:creationId xmlns:a16="http://schemas.microsoft.com/office/drawing/2014/main" id="{2ADB287A-BD37-7DED-017B-7C83D98A49E2}"/>
              </a:ext>
            </a:extLst>
          </p:cNvPr>
          <p:cNvSpPr txBox="1">
            <a:spLocks/>
          </p:cNvSpPr>
          <p:nvPr/>
        </p:nvSpPr>
        <p:spPr>
          <a:xfrm>
            <a:off x="990600" y="5175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r"/>
            <a:r>
              <a:rPr lang="en-GB"/>
              <a:t>What is higher education </a:t>
            </a:r>
            <a:r>
              <a:rPr lang="en-GB" i="1"/>
              <a:t>for</a:t>
            </a:r>
            <a:r>
              <a:rPr lang="en-GB"/>
              <a:t>?</a:t>
            </a:r>
            <a:endParaRPr lang="en-GB" dirty="0"/>
          </a:p>
        </p:txBody>
      </p:sp>
    </p:spTree>
    <p:extLst>
      <p:ext uri="{BB962C8B-B14F-4D97-AF65-F5344CB8AC3E}">
        <p14:creationId xmlns:p14="http://schemas.microsoft.com/office/powerpoint/2010/main" val="37739400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723C66ED-DBBF-12CA-7F5E-813E0E7D03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7622"/>
            <a:ext cx="12192000" cy="6894986"/>
            <a:chOff x="0" y="-7622"/>
            <a:chExt cx="12192000" cy="6894986"/>
          </a:xfrm>
        </p:grpSpPr>
        <p:sp>
          <p:nvSpPr>
            <p:cNvPr id="11" name="Rectangle 10">
              <a:extLst>
                <a:ext uri="{FF2B5EF4-FFF2-40B4-BE49-F238E27FC236}">
                  <a16:creationId xmlns:a16="http://schemas.microsoft.com/office/drawing/2014/main" id="{E3002B52-2669-1ED7-2E0F-0627FC31DF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7621"/>
              <a:ext cx="12192000" cy="6887364"/>
            </a:xfrm>
            <a:prstGeom prst="rect">
              <a:avLst/>
            </a:prstGeom>
            <a:gradFill>
              <a:gsLst>
                <a:gs pos="8000">
                  <a:schemeClr val="accent5"/>
                </a:gs>
                <a:gs pos="100000">
                  <a:schemeClr val="accent2"/>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82E9EC0D-91EA-9D35-F655-335C580AB3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9" y="0"/>
              <a:ext cx="8216919" cy="6887364"/>
            </a:xfrm>
            <a:prstGeom prst="rect">
              <a:avLst/>
            </a:prstGeom>
            <a:gradFill flip="none" rotWithShape="1">
              <a:gsLst>
                <a:gs pos="0">
                  <a:schemeClr val="accent5">
                    <a:lumMod val="75000"/>
                    <a:alpha val="79000"/>
                  </a:schemeClr>
                </a:gs>
                <a:gs pos="40000">
                  <a:schemeClr val="accent5">
                    <a:lumMod val="60000"/>
                    <a:lumOff val="40000"/>
                    <a:alpha val="0"/>
                  </a:schemeClr>
                </a:gs>
              </a:gsLst>
              <a:lin ang="19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770627C-B480-1145-72DC-5B59DBE04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39978" y="-7622"/>
              <a:ext cx="8451623" cy="6887367"/>
            </a:xfrm>
            <a:prstGeom prst="rect">
              <a:avLst/>
            </a:prstGeom>
            <a:gradFill>
              <a:gsLst>
                <a:gs pos="0">
                  <a:schemeClr val="accent5">
                    <a:lumMod val="75000"/>
                    <a:alpha val="67000"/>
                  </a:schemeClr>
                </a:gs>
                <a:gs pos="60000">
                  <a:schemeClr val="accent5">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9F81D39-93D1-019C-74DC-4710F53346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9127281" y="7060"/>
              <a:ext cx="3064320" cy="6872683"/>
            </a:xfrm>
            <a:prstGeom prst="rect">
              <a:avLst/>
            </a:prstGeom>
            <a:gradFill flip="none" rotWithShape="1">
              <a:gsLst>
                <a:gs pos="0">
                  <a:schemeClr val="accent2">
                    <a:alpha val="58000"/>
                  </a:schemeClr>
                </a:gs>
                <a:gs pos="41000">
                  <a:schemeClr val="accent2">
                    <a:alpha val="0"/>
                  </a:schemeClr>
                </a:gs>
              </a:gsLst>
              <a:lin ang="1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pic>
        <p:nvPicPr>
          <p:cNvPr id="5" name="Content Placeholder 4" descr="The 5 worst environmental disasters caused by humans | ArabiaWeather |  ArabiaWeather">
            <a:extLst>
              <a:ext uri="{FF2B5EF4-FFF2-40B4-BE49-F238E27FC236}">
                <a16:creationId xmlns:a16="http://schemas.microsoft.com/office/drawing/2014/main" id="{90A46FB7-8BEE-641C-C99D-31FDF9B4664B}"/>
              </a:ext>
            </a:extLst>
          </p:cNvPr>
          <p:cNvPicPr>
            <a:picLocks noGrp="1" noChangeAspect="1" noChangeArrowheads="1"/>
          </p:cNvPicPr>
          <p:nvPr>
            <p:ph idx="1"/>
          </p:nvPr>
        </p:nvPicPr>
        <p:blipFill>
          <a:blip r:embed="rId2">
            <a:alphaModFix amt="59000"/>
            <a:extLst>
              <a:ext uri="{28A0092B-C50C-407E-A947-70E740481C1C}">
                <a14:useLocalDpi xmlns:a14="http://schemas.microsoft.com/office/drawing/2010/main" val="0"/>
              </a:ext>
            </a:extLst>
          </a:blip>
          <a:srcRect t="9681" b="7851"/>
          <a:stretch/>
        </p:blipFill>
        <p:spPr bwMode="auto">
          <a:xfrm>
            <a:off x="19" y="-36424"/>
            <a:ext cx="12191981" cy="688736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B3151B2F-05E9-DAF1-F48D-4D8E253C6293}"/>
              </a:ext>
            </a:extLst>
          </p:cNvPr>
          <p:cNvSpPr txBox="1"/>
          <p:nvPr/>
        </p:nvSpPr>
        <p:spPr>
          <a:xfrm>
            <a:off x="1151413" y="2257064"/>
            <a:ext cx="9508028" cy="1015663"/>
          </a:xfrm>
          <a:prstGeom prst="rect">
            <a:avLst/>
          </a:prstGeom>
          <a:noFill/>
        </p:spPr>
        <p:txBody>
          <a:bodyPr wrap="square" rtlCol="0">
            <a:spAutoFit/>
          </a:bodyPr>
          <a:lstStyle/>
          <a:p>
            <a:pPr>
              <a:spcAft>
                <a:spcPts val="600"/>
              </a:spcAft>
            </a:pPr>
            <a:r>
              <a:rPr lang="en-GB" sz="3000" dirty="0">
                <a:solidFill>
                  <a:schemeClr val="bg1"/>
                </a:solidFill>
              </a:rPr>
              <a:t>What greater need for society is there than creating more a sustainable future for humanity? </a:t>
            </a:r>
          </a:p>
        </p:txBody>
      </p:sp>
      <p:pic>
        <p:nvPicPr>
          <p:cNvPr id="6" name="Picture 5">
            <a:extLst>
              <a:ext uri="{FF2B5EF4-FFF2-40B4-BE49-F238E27FC236}">
                <a16:creationId xmlns:a16="http://schemas.microsoft.com/office/drawing/2014/main" id="{F8B35E95-CDD9-8FFD-B139-0EBE459AF35F}"/>
              </a:ext>
            </a:extLst>
          </p:cNvPr>
          <p:cNvPicPr>
            <a:picLocks noChangeAspect="1"/>
          </p:cNvPicPr>
          <p:nvPr/>
        </p:nvPicPr>
        <p:blipFill>
          <a:blip r:embed="rId3"/>
          <a:stretch>
            <a:fillRect/>
          </a:stretch>
        </p:blipFill>
        <p:spPr>
          <a:xfrm>
            <a:off x="0" y="5984545"/>
            <a:ext cx="12192000" cy="873456"/>
          </a:xfrm>
          <a:prstGeom prst="rect">
            <a:avLst/>
          </a:prstGeom>
        </p:spPr>
      </p:pic>
    </p:spTree>
    <p:extLst>
      <p:ext uri="{BB962C8B-B14F-4D97-AF65-F5344CB8AC3E}">
        <p14:creationId xmlns:p14="http://schemas.microsoft.com/office/powerpoint/2010/main" val="41860413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B156B-7AAA-553E-B95F-987E717AE9A9}"/>
              </a:ext>
            </a:extLst>
          </p:cNvPr>
          <p:cNvSpPr>
            <a:spLocks noGrp="1"/>
          </p:cNvSpPr>
          <p:nvPr>
            <p:ph type="title"/>
          </p:nvPr>
        </p:nvSpPr>
        <p:spPr/>
        <p:txBody>
          <a:bodyPr>
            <a:noAutofit/>
          </a:bodyPr>
          <a:lstStyle/>
          <a:p>
            <a:r>
              <a:rPr lang="en-GB" sz="3000" b="1" kern="0" dirty="0">
                <a:effectLst/>
                <a:latin typeface="Aptos" panose="020B0004020202020204" pitchFamily="34" charset="0"/>
                <a:ea typeface="DengXian Light" panose="02010600030101010101" pitchFamily="2" charset="-122"/>
                <a:cs typeface="Times New Roman" panose="02020603050405020304" pitchFamily="18" charset="0"/>
              </a:rPr>
              <a:t>Exploring staff and student perceptions of Education for Sustainable Development and its role in a history degree: policy-driven implementation, or accidental embedding?</a:t>
            </a:r>
            <a:endParaRPr lang="en-GB" sz="3000" dirty="0"/>
          </a:p>
        </p:txBody>
      </p:sp>
      <p:sp>
        <p:nvSpPr>
          <p:cNvPr id="3" name="Content Placeholder 2">
            <a:extLst>
              <a:ext uri="{FF2B5EF4-FFF2-40B4-BE49-F238E27FC236}">
                <a16:creationId xmlns:a16="http://schemas.microsoft.com/office/drawing/2014/main" id="{BB89779C-A9CE-36AF-D3E8-47461580CABB}"/>
              </a:ext>
            </a:extLst>
          </p:cNvPr>
          <p:cNvSpPr>
            <a:spLocks noGrp="1"/>
          </p:cNvSpPr>
          <p:nvPr>
            <p:ph idx="1"/>
          </p:nvPr>
        </p:nvSpPr>
        <p:spPr/>
        <p:txBody>
          <a:bodyPr/>
          <a:lstStyle/>
          <a:p>
            <a:pPr marL="0" indent="0">
              <a:buNone/>
            </a:pPr>
            <a:endParaRPr lang="en-GB" dirty="0"/>
          </a:p>
          <a:p>
            <a:pPr marL="0" indent="0">
              <a:buNone/>
            </a:pPr>
            <a:r>
              <a:rPr lang="en-GB" dirty="0"/>
              <a:t>Why historians?</a:t>
            </a:r>
          </a:p>
          <a:p>
            <a:pPr marL="0" indent="0">
              <a:buNone/>
            </a:pPr>
            <a:endParaRPr lang="en-GB" dirty="0"/>
          </a:p>
          <a:p>
            <a:pPr marL="0" indent="0">
              <a:buNone/>
            </a:pPr>
            <a:r>
              <a:rPr lang="en-GB" dirty="0"/>
              <a:t>Why this question?</a:t>
            </a:r>
          </a:p>
        </p:txBody>
      </p:sp>
      <p:pic>
        <p:nvPicPr>
          <p:cNvPr id="4" name="Picture 3">
            <a:extLst>
              <a:ext uri="{FF2B5EF4-FFF2-40B4-BE49-F238E27FC236}">
                <a16:creationId xmlns:a16="http://schemas.microsoft.com/office/drawing/2014/main" id="{8253099C-3BA8-75AA-A6B5-5319CACEA6CF}"/>
              </a:ext>
            </a:extLst>
          </p:cNvPr>
          <p:cNvPicPr>
            <a:picLocks noChangeAspect="1"/>
          </p:cNvPicPr>
          <p:nvPr/>
        </p:nvPicPr>
        <p:blipFill>
          <a:blip r:embed="rId3"/>
          <a:stretch>
            <a:fillRect/>
          </a:stretch>
        </p:blipFill>
        <p:spPr>
          <a:xfrm>
            <a:off x="0" y="5984545"/>
            <a:ext cx="12192000" cy="873456"/>
          </a:xfrm>
          <a:prstGeom prst="rect">
            <a:avLst/>
          </a:prstGeom>
        </p:spPr>
      </p:pic>
    </p:spTree>
    <p:extLst>
      <p:ext uri="{BB962C8B-B14F-4D97-AF65-F5344CB8AC3E}">
        <p14:creationId xmlns:p14="http://schemas.microsoft.com/office/powerpoint/2010/main" val="30844014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E885F-8973-1069-F2CB-E1D7E8A5433C}"/>
              </a:ext>
            </a:extLst>
          </p:cNvPr>
          <p:cNvSpPr>
            <a:spLocks noGrp="1"/>
          </p:cNvSpPr>
          <p:nvPr>
            <p:ph type="title"/>
          </p:nvPr>
        </p:nvSpPr>
        <p:spPr>
          <a:xfrm>
            <a:off x="2166686" y="198674"/>
            <a:ext cx="5102711" cy="687266"/>
          </a:xfrm>
        </p:spPr>
        <p:txBody>
          <a:bodyPr anchor="b">
            <a:noAutofit/>
          </a:bodyPr>
          <a:lstStyle/>
          <a:p>
            <a:r>
              <a:rPr lang="en-GB" dirty="0"/>
              <a:t>Research Questions</a:t>
            </a:r>
          </a:p>
        </p:txBody>
      </p:sp>
      <p:sp>
        <p:nvSpPr>
          <p:cNvPr id="3" name="Content Placeholder 2">
            <a:extLst>
              <a:ext uri="{FF2B5EF4-FFF2-40B4-BE49-F238E27FC236}">
                <a16:creationId xmlns:a16="http://schemas.microsoft.com/office/drawing/2014/main" id="{907F4E7A-E3E5-04A4-9605-D7C6383207D3}"/>
              </a:ext>
            </a:extLst>
          </p:cNvPr>
          <p:cNvSpPr>
            <a:spLocks noGrp="1"/>
          </p:cNvSpPr>
          <p:nvPr>
            <p:ph idx="1"/>
          </p:nvPr>
        </p:nvSpPr>
        <p:spPr>
          <a:xfrm>
            <a:off x="844745" y="1189254"/>
            <a:ext cx="6424652" cy="3447832"/>
          </a:xfrm>
        </p:spPr>
        <p:txBody>
          <a:bodyPr anchor="t">
            <a:noAutofit/>
          </a:bodyPr>
          <a:lstStyle/>
          <a:p>
            <a:pPr marL="342900" lvl="0" indent="-342900" rtl="0">
              <a:spcAft>
                <a:spcPts val="800"/>
              </a:spcAft>
              <a:buFont typeface="+mj-lt"/>
              <a:buAutoNum type="arabicPeriod"/>
            </a:pPr>
            <a:r>
              <a:rPr lang="en-US" sz="2200" dirty="0">
                <a:effectLst/>
                <a:latin typeface="Aptos" panose="020B0004020202020204" pitchFamily="34" charset="0"/>
                <a:ea typeface="Times New Roman" panose="02020603050405020304" pitchFamily="18" charset="0"/>
              </a:rPr>
              <a:t>What are academics’ understandings of ESD on a History degree?</a:t>
            </a:r>
            <a:endParaRPr lang="en-GB" sz="2200" dirty="0">
              <a:effectLst/>
              <a:latin typeface="Times New Roman" panose="02020603050405020304" pitchFamily="18" charset="0"/>
              <a:ea typeface="Times New Roman" panose="02020603050405020304" pitchFamily="18" charset="0"/>
            </a:endParaRPr>
          </a:p>
          <a:p>
            <a:pPr marL="342900" lvl="0" indent="-342900">
              <a:spcAft>
                <a:spcPts val="800"/>
              </a:spcAft>
              <a:buFont typeface="+mj-lt"/>
              <a:buAutoNum type="arabicPeriod"/>
            </a:pPr>
            <a:r>
              <a:rPr lang="en-US" sz="2200" dirty="0">
                <a:effectLst/>
                <a:latin typeface="Aptos" panose="020B0004020202020204" pitchFamily="34" charset="0"/>
                <a:ea typeface="Times New Roman" panose="02020603050405020304" pitchFamily="18" charset="0"/>
              </a:rPr>
              <a:t>What are students’ expectations of how their degree </a:t>
            </a:r>
            <a:r>
              <a:rPr lang="en-US" sz="2200" dirty="0" err="1">
                <a:effectLst/>
                <a:latin typeface="Aptos" panose="020B0004020202020204" pitchFamily="34" charset="0"/>
                <a:ea typeface="Times New Roman" panose="02020603050405020304" pitchFamily="18" charset="0"/>
              </a:rPr>
              <a:t>programme</a:t>
            </a:r>
            <a:r>
              <a:rPr lang="en-US" sz="2200" dirty="0">
                <a:effectLst/>
                <a:latin typeface="Aptos" panose="020B0004020202020204" pitchFamily="34" charset="0"/>
                <a:ea typeface="Times New Roman" panose="02020603050405020304" pitchFamily="18" charset="0"/>
              </a:rPr>
              <a:t> will engage with sustainability themes?</a:t>
            </a:r>
            <a:endParaRPr lang="en-GB" sz="2200" dirty="0">
              <a:effectLst/>
              <a:latin typeface="Times New Roman" panose="02020603050405020304" pitchFamily="18" charset="0"/>
              <a:ea typeface="Times New Roman" panose="02020603050405020304" pitchFamily="18" charset="0"/>
            </a:endParaRPr>
          </a:p>
          <a:p>
            <a:pPr marL="342900" lvl="0" indent="-342900">
              <a:spcAft>
                <a:spcPts val="800"/>
              </a:spcAft>
              <a:buFont typeface="+mj-lt"/>
              <a:buAutoNum type="arabicPeriod"/>
            </a:pPr>
            <a:r>
              <a:rPr lang="en-US" sz="2200" dirty="0">
                <a:effectLst/>
                <a:latin typeface="Aptos" panose="020B0004020202020204" pitchFamily="34" charset="0"/>
                <a:ea typeface="Times New Roman" panose="02020603050405020304" pitchFamily="18" charset="0"/>
              </a:rPr>
              <a:t>To what extent is ESD already embedded within the curriculum of a History degree </a:t>
            </a:r>
            <a:r>
              <a:rPr lang="en-US" sz="2200" dirty="0" err="1">
                <a:effectLst/>
                <a:latin typeface="Aptos" panose="020B0004020202020204" pitchFamily="34" charset="0"/>
                <a:ea typeface="Times New Roman" panose="02020603050405020304" pitchFamily="18" charset="0"/>
              </a:rPr>
              <a:t>programme</a:t>
            </a:r>
            <a:r>
              <a:rPr lang="en-US" sz="2200" dirty="0">
                <a:effectLst/>
                <a:latin typeface="Aptos" panose="020B0004020202020204" pitchFamily="34" charset="0"/>
                <a:ea typeface="Times New Roman" panose="02020603050405020304" pitchFamily="18" charset="0"/>
              </a:rPr>
              <a:t> at a UK university through the integration of UNESCO ESD key competencies?</a:t>
            </a:r>
            <a:endParaRPr lang="en-GB" sz="2200" dirty="0">
              <a:effectLst/>
              <a:latin typeface="Times New Roman" panose="02020603050405020304" pitchFamily="18" charset="0"/>
              <a:ea typeface="Times New Roman" panose="02020603050405020304" pitchFamily="18" charset="0"/>
            </a:endParaRPr>
          </a:p>
          <a:p>
            <a:pPr marL="342900" lvl="0" indent="-342900">
              <a:spcAft>
                <a:spcPts val="800"/>
              </a:spcAft>
              <a:buFont typeface="+mj-lt"/>
              <a:buAutoNum type="arabicPeriod"/>
            </a:pPr>
            <a:r>
              <a:rPr lang="en-US" sz="2200" dirty="0">
                <a:effectLst/>
                <a:latin typeface="Aptos" panose="020B0004020202020204" pitchFamily="34" charset="0"/>
                <a:ea typeface="Times New Roman" panose="02020603050405020304" pitchFamily="18" charset="0"/>
              </a:rPr>
              <a:t>What are the perceptions of academics and students on how explicit ESD needs to be in order to impact student outcomes?</a:t>
            </a:r>
            <a:endParaRPr lang="en-GB" sz="2200" dirty="0">
              <a:effectLst/>
              <a:latin typeface="Times New Roman" panose="02020603050405020304" pitchFamily="18" charset="0"/>
              <a:ea typeface="Times New Roman" panose="02020603050405020304" pitchFamily="18" charset="0"/>
            </a:endParaRPr>
          </a:p>
          <a:p>
            <a:endParaRPr lang="en-GB" sz="2200" dirty="0"/>
          </a:p>
        </p:txBody>
      </p:sp>
      <p:pic>
        <p:nvPicPr>
          <p:cNvPr id="10" name="Picture 9" descr="A red question mark on a black background&#10;&#10;Description automatically generated">
            <a:extLst>
              <a:ext uri="{FF2B5EF4-FFF2-40B4-BE49-F238E27FC236}">
                <a16:creationId xmlns:a16="http://schemas.microsoft.com/office/drawing/2014/main" id="{BDCD4D24-8752-F45C-995F-E42A57301212}"/>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613417" y="1321773"/>
            <a:ext cx="2733838" cy="3991006"/>
          </a:xfrm>
          <a:prstGeom prst="rect">
            <a:avLst/>
          </a:prstGeom>
        </p:spPr>
      </p:pic>
      <p:grpSp>
        <p:nvGrpSpPr>
          <p:cNvPr id="15" name="Group 14">
            <a:extLst>
              <a:ext uri="{FF2B5EF4-FFF2-40B4-BE49-F238E27FC236}">
                <a16:creationId xmlns:a16="http://schemas.microsoft.com/office/drawing/2014/main" id="{792AA144-DDFF-C43B-6866-516C9091D0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6737460"/>
            <a:ext cx="12192000" cy="123364"/>
            <a:chOff x="1" y="6737460"/>
            <a:chExt cx="12192000" cy="123364"/>
          </a:xfrm>
        </p:grpSpPr>
        <p:sp>
          <p:nvSpPr>
            <p:cNvPr id="16" name="Rectangle 15">
              <a:extLst>
                <a:ext uri="{FF2B5EF4-FFF2-40B4-BE49-F238E27FC236}">
                  <a16:creationId xmlns:a16="http://schemas.microsoft.com/office/drawing/2014/main" id="{56557A69-9517-26A8-EF3F-E65057EEC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6034320" y="703141"/>
              <a:ext cx="123362" cy="12192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7C5987E-7AB5-0A21-D727-68B38B342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40559" y="4909383"/>
              <a:ext cx="123362" cy="3779520"/>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a:extLst>
              <a:ext uri="{FF2B5EF4-FFF2-40B4-BE49-F238E27FC236}">
                <a16:creationId xmlns:a16="http://schemas.microsoft.com/office/drawing/2014/main" id="{04E8508D-8A12-AD13-FAD9-B1DC87C0CDB5}"/>
              </a:ext>
            </a:extLst>
          </p:cNvPr>
          <p:cNvPicPr>
            <a:picLocks noChangeAspect="1"/>
          </p:cNvPicPr>
          <p:nvPr/>
        </p:nvPicPr>
        <p:blipFill>
          <a:blip r:embed="rId4"/>
          <a:stretch>
            <a:fillRect/>
          </a:stretch>
        </p:blipFill>
        <p:spPr>
          <a:xfrm>
            <a:off x="0" y="5984545"/>
            <a:ext cx="12192000" cy="873456"/>
          </a:xfrm>
          <a:prstGeom prst="rect">
            <a:avLst/>
          </a:prstGeom>
        </p:spPr>
      </p:pic>
    </p:spTree>
    <p:extLst>
      <p:ext uri="{BB962C8B-B14F-4D97-AF65-F5344CB8AC3E}">
        <p14:creationId xmlns:p14="http://schemas.microsoft.com/office/powerpoint/2010/main" val="25259027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left)">
                                      <p:cBhvr>
                                        <p:cTn id="7" dur="25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left)">
                                      <p:cBhvr>
                                        <p:cTn id="12" dur="25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left)">
                                      <p:cBhvr>
                                        <p:cTn id="17" dur="25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left)">
                                      <p:cBhvr>
                                        <p:cTn id="22" dur="25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8CD34-E89A-7122-1E86-7271F41F0F82}"/>
              </a:ext>
            </a:extLst>
          </p:cNvPr>
          <p:cNvSpPr>
            <a:spLocks noGrp="1"/>
          </p:cNvSpPr>
          <p:nvPr>
            <p:ph type="title"/>
          </p:nvPr>
        </p:nvSpPr>
        <p:spPr>
          <a:xfrm>
            <a:off x="2179601" y="0"/>
            <a:ext cx="4460188" cy="1325563"/>
          </a:xfrm>
        </p:spPr>
        <p:txBody>
          <a:bodyPr/>
          <a:lstStyle/>
          <a:p>
            <a:r>
              <a:rPr lang="en-GB" dirty="0"/>
              <a:t>Structure</a:t>
            </a:r>
          </a:p>
        </p:txBody>
      </p:sp>
      <p:sp>
        <p:nvSpPr>
          <p:cNvPr id="3" name="Content Placeholder 2">
            <a:extLst>
              <a:ext uri="{FF2B5EF4-FFF2-40B4-BE49-F238E27FC236}">
                <a16:creationId xmlns:a16="http://schemas.microsoft.com/office/drawing/2014/main" id="{701D920F-1325-3C37-8A61-B9F0CA62B771}"/>
              </a:ext>
            </a:extLst>
          </p:cNvPr>
          <p:cNvSpPr>
            <a:spLocks noGrp="1"/>
          </p:cNvSpPr>
          <p:nvPr>
            <p:ph idx="1"/>
          </p:nvPr>
        </p:nvSpPr>
        <p:spPr>
          <a:xfrm>
            <a:off x="6539344" y="752257"/>
            <a:ext cx="5233555" cy="5740618"/>
          </a:xfrm>
        </p:spPr>
        <p:txBody>
          <a:bodyPr>
            <a:normAutofit/>
          </a:bodyPr>
          <a:lstStyle/>
          <a:p>
            <a:pPr marL="0" indent="0">
              <a:buNone/>
            </a:pPr>
            <a:r>
              <a:rPr lang="en-GB" sz="2200" b="1" dirty="0">
                <a:solidFill>
                  <a:srgbClr val="0F4761"/>
                </a:solidFill>
                <a:effectLst/>
                <a:latin typeface="Aptos" panose="020B0004020202020204" pitchFamily="34" charset="0"/>
                <a:ea typeface="DengXian Light" panose="02010600030101010101" pitchFamily="2" charset="-122"/>
                <a:cs typeface="Times New Roman" panose="02020603050405020304" pitchFamily="18" charset="0"/>
              </a:rPr>
              <a:t>2.1 Introduction</a:t>
            </a:r>
          </a:p>
          <a:p>
            <a:pPr marL="0" indent="0">
              <a:spcBef>
                <a:spcPts val="800"/>
              </a:spcBef>
              <a:spcAft>
                <a:spcPts val="400"/>
              </a:spcAft>
              <a:buNone/>
            </a:pPr>
            <a:r>
              <a:rPr lang="en-GB" sz="2200" b="1" dirty="0">
                <a:solidFill>
                  <a:srgbClr val="0F4761"/>
                </a:solidFill>
                <a:effectLst/>
                <a:latin typeface="Aptos" panose="020B0004020202020204" pitchFamily="34" charset="0"/>
                <a:ea typeface="DengXian Light" panose="02010600030101010101" pitchFamily="2" charset="-122"/>
                <a:cs typeface="Times New Roman" panose="02020603050405020304" pitchFamily="18" charset="0"/>
              </a:rPr>
              <a:t>2.2 Background – the History of ESD</a:t>
            </a:r>
            <a:endParaRPr lang="en-GB" sz="2200" b="1" dirty="0">
              <a:solidFill>
                <a:srgbClr val="0F4761"/>
              </a:solidFill>
              <a:effectLst/>
              <a:latin typeface="Aptos Display" panose="020B0004020202020204" pitchFamily="34" charset="0"/>
              <a:ea typeface="DengXian Light" panose="02010600030101010101" pitchFamily="2" charset="-122"/>
              <a:cs typeface="Times New Roman" panose="02020603050405020304" pitchFamily="18" charset="0"/>
            </a:endParaRPr>
          </a:p>
          <a:p>
            <a:pPr marL="0" indent="0">
              <a:spcBef>
                <a:spcPts val="800"/>
              </a:spcBef>
              <a:spcAft>
                <a:spcPts val="400"/>
              </a:spcAft>
              <a:buNone/>
            </a:pPr>
            <a:r>
              <a:rPr lang="en-GB" sz="2200" b="1" dirty="0">
                <a:solidFill>
                  <a:srgbClr val="0F4761"/>
                </a:solidFill>
                <a:effectLst/>
                <a:latin typeface="Aptos" panose="020B0004020202020204" pitchFamily="34" charset="0"/>
                <a:ea typeface="DengXian Light" panose="02010600030101010101" pitchFamily="2" charset="-122"/>
                <a:cs typeface="Times New Roman" panose="02020603050405020304" pitchFamily="18" charset="0"/>
              </a:rPr>
              <a:t>2.3 How ESD is incorporated in curriculum and assessment </a:t>
            </a:r>
            <a:endParaRPr lang="en-GB" sz="2200" b="1" dirty="0">
              <a:solidFill>
                <a:srgbClr val="0F4761"/>
              </a:solidFill>
              <a:effectLst/>
              <a:latin typeface="Aptos Display" panose="020B0004020202020204" pitchFamily="34" charset="0"/>
              <a:ea typeface="DengXian Light" panose="02010600030101010101" pitchFamily="2" charset="-122"/>
              <a:cs typeface="Times New Roman" panose="02020603050405020304" pitchFamily="18" charset="0"/>
            </a:endParaRPr>
          </a:p>
          <a:p>
            <a:pPr marL="0" indent="0">
              <a:spcBef>
                <a:spcPts val="800"/>
              </a:spcBef>
              <a:spcAft>
                <a:spcPts val="400"/>
              </a:spcAft>
              <a:buNone/>
            </a:pPr>
            <a:r>
              <a:rPr lang="en-GB" sz="2200" b="1" dirty="0">
                <a:solidFill>
                  <a:srgbClr val="0F4761"/>
                </a:solidFill>
                <a:effectLst/>
                <a:latin typeface="Aptos" panose="020B0004020202020204" pitchFamily="34" charset="0"/>
                <a:ea typeface="DengXian Light" panose="02010600030101010101" pitchFamily="2" charset="-122"/>
                <a:cs typeface="Times New Roman" panose="02020603050405020304" pitchFamily="18" charset="0"/>
              </a:rPr>
              <a:t>2.4 Academics’ perceptions of ESD</a:t>
            </a:r>
            <a:endParaRPr lang="en-GB" sz="2200" b="1" dirty="0">
              <a:solidFill>
                <a:srgbClr val="0F4761"/>
              </a:solidFill>
              <a:effectLst/>
              <a:latin typeface="Aptos Display" panose="020B0004020202020204" pitchFamily="34" charset="0"/>
              <a:ea typeface="DengXian Light" panose="02010600030101010101" pitchFamily="2" charset="-122"/>
              <a:cs typeface="Times New Roman" panose="02020603050405020304" pitchFamily="18" charset="0"/>
            </a:endParaRPr>
          </a:p>
          <a:p>
            <a:pPr marL="0" indent="0">
              <a:spcBef>
                <a:spcPts val="800"/>
              </a:spcBef>
              <a:spcAft>
                <a:spcPts val="400"/>
              </a:spcAft>
              <a:buNone/>
            </a:pPr>
            <a:r>
              <a:rPr lang="en-GB" sz="2200" b="1" dirty="0">
                <a:solidFill>
                  <a:srgbClr val="0F4761"/>
                </a:solidFill>
                <a:effectLst/>
                <a:latin typeface="Aptos" panose="020B0004020202020204" pitchFamily="34" charset="0"/>
                <a:ea typeface="DengXian Light" panose="02010600030101010101" pitchFamily="2" charset="-122"/>
                <a:cs typeface="Times New Roman" panose="02020603050405020304" pitchFamily="18" charset="0"/>
              </a:rPr>
              <a:t>2.5 Student expectations and perceptions of ESD</a:t>
            </a:r>
            <a:endParaRPr lang="en-GB" sz="2200" b="1" dirty="0">
              <a:solidFill>
                <a:srgbClr val="0F4761"/>
              </a:solidFill>
              <a:effectLst/>
              <a:latin typeface="Aptos Display" panose="020B0004020202020204" pitchFamily="34" charset="0"/>
              <a:ea typeface="DengXian Light" panose="02010600030101010101" pitchFamily="2" charset="-122"/>
              <a:cs typeface="Times New Roman" panose="02020603050405020304" pitchFamily="18" charset="0"/>
            </a:endParaRPr>
          </a:p>
          <a:p>
            <a:pPr marL="0" indent="0">
              <a:spcBef>
                <a:spcPts val="800"/>
              </a:spcBef>
              <a:spcAft>
                <a:spcPts val="400"/>
              </a:spcAft>
              <a:buNone/>
            </a:pPr>
            <a:r>
              <a:rPr lang="en-GB" sz="2200" b="1" dirty="0">
                <a:solidFill>
                  <a:srgbClr val="0F4761"/>
                </a:solidFill>
                <a:effectLst/>
                <a:latin typeface="Aptos" panose="020B0004020202020204" pitchFamily="34" charset="0"/>
                <a:ea typeface="DengXian Light" panose="02010600030101010101" pitchFamily="2" charset="-122"/>
                <a:cs typeface="Times New Roman" panose="02020603050405020304" pitchFamily="18" charset="0"/>
              </a:rPr>
              <a:t>2.6 Approaches to learning, teaching and assessment in History degree programmes</a:t>
            </a:r>
            <a:endParaRPr lang="en-GB" sz="2200" b="1" dirty="0">
              <a:solidFill>
                <a:srgbClr val="0F4761"/>
              </a:solidFill>
              <a:effectLst/>
              <a:latin typeface="Aptos Display" panose="020B0004020202020204" pitchFamily="34" charset="0"/>
              <a:ea typeface="DengXian Light" panose="02010600030101010101" pitchFamily="2" charset="-122"/>
              <a:cs typeface="Times New Roman" panose="02020603050405020304" pitchFamily="18" charset="0"/>
            </a:endParaRPr>
          </a:p>
          <a:p>
            <a:pPr marL="0" indent="0">
              <a:spcBef>
                <a:spcPts val="800"/>
              </a:spcBef>
              <a:spcAft>
                <a:spcPts val="400"/>
              </a:spcAft>
              <a:buNone/>
            </a:pPr>
            <a:r>
              <a:rPr lang="en-GB" sz="2200" b="1" dirty="0">
                <a:solidFill>
                  <a:srgbClr val="0F4761"/>
                </a:solidFill>
                <a:effectLst/>
                <a:latin typeface="Aptos" panose="020B0004020202020204" pitchFamily="34" charset="0"/>
                <a:ea typeface="DengXian Light" panose="02010600030101010101" pitchFamily="2" charset="-122"/>
                <a:cs typeface="Times New Roman" panose="02020603050405020304" pitchFamily="18" charset="0"/>
              </a:rPr>
              <a:t>2.7 ESD in History degree programmes</a:t>
            </a:r>
            <a:endParaRPr lang="en-GB" sz="2200" b="1" dirty="0">
              <a:solidFill>
                <a:srgbClr val="0F4761"/>
              </a:solidFill>
              <a:effectLst/>
              <a:latin typeface="Aptos Display" panose="020B0004020202020204" pitchFamily="34" charset="0"/>
              <a:ea typeface="DengXian Light" panose="02010600030101010101" pitchFamily="2" charset="-122"/>
              <a:cs typeface="Times New Roman" panose="02020603050405020304" pitchFamily="18" charset="0"/>
            </a:endParaRPr>
          </a:p>
          <a:p>
            <a:pPr marL="0" indent="0">
              <a:buNone/>
            </a:pPr>
            <a:r>
              <a:rPr lang="en-GB" sz="2200" b="1" kern="0" dirty="0">
                <a:solidFill>
                  <a:srgbClr val="0F4761"/>
                </a:solidFill>
                <a:effectLst/>
                <a:latin typeface="Aptos" panose="020B0004020202020204" pitchFamily="34" charset="0"/>
                <a:ea typeface="DengXian Light" panose="02010600030101010101" pitchFamily="2" charset="-122"/>
                <a:cs typeface="Times New Roman" panose="02020603050405020304" pitchFamily="18" charset="0"/>
              </a:rPr>
              <a:t>2.8 Summary and identification of gap in the literature</a:t>
            </a:r>
            <a:endParaRPr lang="en-GB" sz="2200" b="1" dirty="0"/>
          </a:p>
        </p:txBody>
      </p:sp>
      <p:pic>
        <p:nvPicPr>
          <p:cNvPr id="5" name="Picture 4" descr="A paper with text on it&#10;&#10;Description automatically generated">
            <a:extLst>
              <a:ext uri="{FF2B5EF4-FFF2-40B4-BE49-F238E27FC236}">
                <a16:creationId xmlns:a16="http://schemas.microsoft.com/office/drawing/2014/main" id="{9B55ABBA-1FD6-5284-53F9-340E409B42D6}"/>
              </a:ext>
            </a:extLst>
          </p:cNvPr>
          <p:cNvPicPr>
            <a:picLocks noChangeAspect="1"/>
          </p:cNvPicPr>
          <p:nvPr/>
        </p:nvPicPr>
        <p:blipFill>
          <a:blip r:embed="rId2"/>
          <a:stretch>
            <a:fillRect/>
          </a:stretch>
        </p:blipFill>
        <p:spPr>
          <a:xfrm>
            <a:off x="0" y="1224107"/>
            <a:ext cx="3305281" cy="4665808"/>
          </a:xfrm>
          <a:prstGeom prst="rect">
            <a:avLst/>
          </a:prstGeom>
          <a:ln>
            <a:noFill/>
          </a:ln>
          <a:effectLst>
            <a:softEdge rad="112500"/>
          </a:effectLst>
        </p:spPr>
      </p:pic>
      <p:pic>
        <p:nvPicPr>
          <p:cNvPr id="7" name="Picture 6" descr="A paper with text on it&#10;&#10;Description automatically generated">
            <a:extLst>
              <a:ext uri="{FF2B5EF4-FFF2-40B4-BE49-F238E27FC236}">
                <a16:creationId xmlns:a16="http://schemas.microsoft.com/office/drawing/2014/main" id="{C567F2FB-3686-8D8E-80C2-3943D9D9D7EC}"/>
              </a:ext>
            </a:extLst>
          </p:cNvPr>
          <p:cNvPicPr>
            <a:picLocks noChangeAspect="1"/>
          </p:cNvPicPr>
          <p:nvPr/>
        </p:nvPicPr>
        <p:blipFill>
          <a:blip r:embed="rId3"/>
          <a:stretch>
            <a:fillRect/>
          </a:stretch>
        </p:blipFill>
        <p:spPr>
          <a:xfrm>
            <a:off x="2706833" y="2192193"/>
            <a:ext cx="3305280" cy="4665807"/>
          </a:xfrm>
          <a:prstGeom prst="rect">
            <a:avLst/>
          </a:prstGeom>
          <a:ln>
            <a:noFill/>
          </a:ln>
          <a:effectLst>
            <a:softEdge rad="112500"/>
          </a:effectLst>
        </p:spPr>
      </p:pic>
      <p:cxnSp>
        <p:nvCxnSpPr>
          <p:cNvPr id="10" name="Straight Connector 9">
            <a:extLst>
              <a:ext uri="{FF2B5EF4-FFF2-40B4-BE49-F238E27FC236}">
                <a16:creationId xmlns:a16="http://schemas.microsoft.com/office/drawing/2014/main" id="{33CDF2BA-0CB5-C0C1-C93D-2477B15C4166}"/>
              </a:ext>
            </a:extLst>
          </p:cNvPr>
          <p:cNvCxnSpPr>
            <a:cxnSpLocks/>
          </p:cNvCxnSpPr>
          <p:nvPr/>
        </p:nvCxnSpPr>
        <p:spPr>
          <a:xfrm>
            <a:off x="6062335" y="1482436"/>
            <a:ext cx="0" cy="4407479"/>
          </a:xfrm>
          <a:prstGeom prst="line">
            <a:avLst/>
          </a:prstGeom>
          <a:ln w="57150"/>
        </p:spPr>
        <p:style>
          <a:lnRef idx="2">
            <a:schemeClr val="accent1"/>
          </a:lnRef>
          <a:fillRef idx="0">
            <a:schemeClr val="accent1"/>
          </a:fillRef>
          <a:effectRef idx="1">
            <a:schemeClr val="accent1"/>
          </a:effectRef>
          <a:fontRef idx="minor">
            <a:schemeClr val="tx1"/>
          </a:fontRef>
        </p:style>
      </p:cxnSp>
      <p:pic>
        <p:nvPicPr>
          <p:cNvPr id="4" name="Picture 3">
            <a:extLst>
              <a:ext uri="{FF2B5EF4-FFF2-40B4-BE49-F238E27FC236}">
                <a16:creationId xmlns:a16="http://schemas.microsoft.com/office/drawing/2014/main" id="{3701A466-D2DE-0EC5-02CC-D809D7E711E6}"/>
              </a:ext>
            </a:extLst>
          </p:cNvPr>
          <p:cNvPicPr>
            <a:picLocks noChangeAspect="1"/>
          </p:cNvPicPr>
          <p:nvPr/>
        </p:nvPicPr>
        <p:blipFill>
          <a:blip r:embed="rId4"/>
          <a:stretch>
            <a:fillRect/>
          </a:stretch>
        </p:blipFill>
        <p:spPr>
          <a:xfrm>
            <a:off x="0" y="5984545"/>
            <a:ext cx="12192000" cy="873456"/>
          </a:xfrm>
          <a:prstGeom prst="rect">
            <a:avLst/>
          </a:prstGeom>
        </p:spPr>
      </p:pic>
    </p:spTree>
    <p:extLst>
      <p:ext uri="{BB962C8B-B14F-4D97-AF65-F5344CB8AC3E}">
        <p14:creationId xmlns:p14="http://schemas.microsoft.com/office/powerpoint/2010/main" val="22427152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left)">
                                      <p:cBhvr>
                                        <p:cTn id="7" dur="25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left)">
                                      <p:cBhvr>
                                        <p:cTn id="12" dur="25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left)">
                                      <p:cBhvr>
                                        <p:cTn id="17" dur="25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left)">
                                      <p:cBhvr>
                                        <p:cTn id="22" dur="25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wipe(left)">
                                      <p:cBhvr>
                                        <p:cTn id="27" dur="25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8"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wipe(left)">
                                      <p:cBhvr>
                                        <p:cTn id="32" dur="25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8"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wipe(left)">
                                      <p:cBhvr>
                                        <p:cTn id="37" dur="25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8"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wipe(left)">
                                      <p:cBhvr>
                                        <p:cTn id="42" dur="25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E9F2E37A-8182-81B1-277C-946B4FA7CFC5}"/>
            </a:ext>
          </a:extLst>
        </p:cNvPr>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25D5822-5984-AEEB-DB46-AD17E05341A5}"/>
              </a:ext>
            </a:extLst>
          </p:cNvPr>
          <p:cNvSpPr>
            <a:spLocks noGrp="1"/>
          </p:cNvSpPr>
          <p:nvPr>
            <p:ph type="title"/>
          </p:nvPr>
        </p:nvSpPr>
        <p:spPr>
          <a:xfrm>
            <a:off x="6977031" y="181786"/>
            <a:ext cx="3876357" cy="2052522"/>
          </a:xfrm>
        </p:spPr>
        <p:txBody>
          <a:bodyPr anchor="b">
            <a:normAutofit/>
          </a:bodyPr>
          <a:lstStyle/>
          <a:p>
            <a:r>
              <a:rPr lang="en-GB" sz="4800" dirty="0"/>
              <a:t>Search Challenges</a:t>
            </a:r>
          </a:p>
        </p:txBody>
      </p:sp>
      <p:sp>
        <p:nvSpPr>
          <p:cNvPr id="14" name="Freeform: Shape 13">
            <a:extLst>
              <a:ext uri="{FF2B5EF4-FFF2-40B4-BE49-F238E27FC236}">
                <a16:creationId xmlns:a16="http://schemas.microsoft.com/office/drawing/2014/main" id="{5841E0DD-1BA7-47EA-92C1-DFCD469D04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5797" y="0"/>
            <a:ext cx="4195674" cy="2553552"/>
          </a:xfrm>
          <a:custGeom>
            <a:avLst/>
            <a:gdLst>
              <a:gd name="connsiteX0" fmla="*/ 51087 w 4195674"/>
              <a:gd name="connsiteY0" fmla="*/ 0 h 2553552"/>
              <a:gd name="connsiteX1" fmla="*/ 4144587 w 4195674"/>
              <a:gd name="connsiteY1" fmla="*/ 0 h 2553552"/>
              <a:gd name="connsiteX2" fmla="*/ 4153054 w 4195674"/>
              <a:gd name="connsiteY2" fmla="*/ 32928 h 2553552"/>
              <a:gd name="connsiteX3" fmla="*/ 4195674 w 4195674"/>
              <a:gd name="connsiteY3" fmla="*/ 455715 h 2553552"/>
              <a:gd name="connsiteX4" fmla="*/ 2097837 w 4195674"/>
              <a:gd name="connsiteY4" fmla="*/ 2553552 h 2553552"/>
              <a:gd name="connsiteX5" fmla="*/ 0 w 4195674"/>
              <a:gd name="connsiteY5" fmla="*/ 455715 h 2553552"/>
              <a:gd name="connsiteX6" fmla="*/ 42621 w 4195674"/>
              <a:gd name="connsiteY6" fmla="*/ 32928 h 2553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5674" h="2553552">
                <a:moveTo>
                  <a:pt x="51087" y="0"/>
                </a:moveTo>
                <a:lnTo>
                  <a:pt x="4144587" y="0"/>
                </a:lnTo>
                <a:lnTo>
                  <a:pt x="4153054" y="32928"/>
                </a:lnTo>
                <a:cubicBezTo>
                  <a:pt x="4180999" y="169492"/>
                  <a:pt x="4195674" y="310890"/>
                  <a:pt x="4195674" y="455715"/>
                </a:cubicBezTo>
                <a:cubicBezTo>
                  <a:pt x="4195674" y="1614318"/>
                  <a:pt x="3256440" y="2553552"/>
                  <a:pt x="2097837" y="2553552"/>
                </a:cubicBezTo>
                <a:cubicBezTo>
                  <a:pt x="939234" y="2553552"/>
                  <a:pt x="0" y="1614318"/>
                  <a:pt x="0" y="455715"/>
                </a:cubicBezTo>
                <a:cubicBezTo>
                  <a:pt x="0" y="310890"/>
                  <a:pt x="14676" y="169492"/>
                  <a:pt x="42621" y="32928"/>
                </a:cubicBezTo>
                <a:close/>
              </a:path>
            </a:pathLst>
          </a:cu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6" name="Content Placeholder 9" descr="Question mark with solid fill">
            <a:extLst>
              <a:ext uri="{FF2B5EF4-FFF2-40B4-BE49-F238E27FC236}">
                <a16:creationId xmlns:a16="http://schemas.microsoft.com/office/drawing/2014/main" id="{F63683DC-F0B1-96C3-35C2-2DACE30C3F8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182851" y="50533"/>
            <a:ext cx="1935439" cy="1935439"/>
          </a:xfrm>
          <a:prstGeom prst="rect">
            <a:avLst/>
          </a:prstGeom>
        </p:spPr>
      </p:pic>
      <p:sp>
        <p:nvSpPr>
          <p:cNvPr id="16"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148" y="987117"/>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8D3BEFDA-0C8B-4C24-AF49-B7E58C98D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56811"/>
            <a:ext cx="4507268" cy="4101189"/>
          </a:xfrm>
          <a:custGeom>
            <a:avLst/>
            <a:gdLst>
              <a:gd name="connsiteX0" fmla="*/ 1188901 w 4507268"/>
              <a:gd name="connsiteY0" fmla="*/ 0 h 4101189"/>
              <a:gd name="connsiteX1" fmla="*/ 4507268 w 4507268"/>
              <a:gd name="connsiteY1" fmla="*/ 3318367 h 4101189"/>
              <a:gd name="connsiteX2" fmla="*/ 4439851 w 4507268"/>
              <a:gd name="connsiteY2" fmla="*/ 3987135 h 4101189"/>
              <a:gd name="connsiteX3" fmla="*/ 4410525 w 4507268"/>
              <a:gd name="connsiteY3" fmla="*/ 4101189 h 4101189"/>
              <a:gd name="connsiteX4" fmla="*/ 0 w 4507268"/>
              <a:gd name="connsiteY4" fmla="*/ 4101189 h 4101189"/>
              <a:gd name="connsiteX5" fmla="*/ 0 w 4507268"/>
              <a:gd name="connsiteY5" fmla="*/ 221283 h 4101189"/>
              <a:gd name="connsiteX6" fmla="*/ 47936 w 4507268"/>
              <a:gd name="connsiteY6" fmla="*/ 201358 h 4101189"/>
              <a:gd name="connsiteX7" fmla="*/ 1188901 w 4507268"/>
              <a:gd name="connsiteY7" fmla="*/ 0 h 4101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07268" h="4101189">
                <a:moveTo>
                  <a:pt x="1188901" y="0"/>
                </a:moveTo>
                <a:cubicBezTo>
                  <a:pt x="3021585" y="0"/>
                  <a:pt x="4507268" y="1485684"/>
                  <a:pt x="4507268" y="3318367"/>
                </a:cubicBezTo>
                <a:cubicBezTo>
                  <a:pt x="4507268" y="3547453"/>
                  <a:pt x="4484055" y="3771117"/>
                  <a:pt x="4439851" y="3987135"/>
                </a:cubicBezTo>
                <a:lnTo>
                  <a:pt x="4410525" y="4101189"/>
                </a:lnTo>
                <a:lnTo>
                  <a:pt x="0" y="4101189"/>
                </a:lnTo>
                <a:lnTo>
                  <a:pt x="0" y="221283"/>
                </a:lnTo>
                <a:lnTo>
                  <a:pt x="47936" y="201358"/>
                </a:lnTo>
                <a:cubicBezTo>
                  <a:pt x="403707" y="71093"/>
                  <a:pt x="788002" y="0"/>
                  <a:pt x="1188901" y="0"/>
                </a:cubicBezTo>
                <a:close/>
              </a:path>
            </a:pathLst>
          </a:cu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0" name="Oval 19">
            <a:extLst>
              <a:ext uri="{FF2B5EF4-FFF2-40B4-BE49-F238E27FC236}">
                <a16:creationId xmlns:a16="http://schemas.microsoft.com/office/drawing/2014/main" id="{7400EEA6-B330-4DBC-A821-469627E962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0123" y="1601385"/>
            <a:ext cx="2754831" cy="2754831"/>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2"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7278" y="4908805"/>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2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51" y="5775084"/>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solidFill>
                <a:schemeClr val="tx1">
                  <a:alpha val="60000"/>
                </a:schemeClr>
              </a:solidFill>
            </a:endParaRPr>
          </a:p>
        </p:txBody>
      </p:sp>
      <p:sp>
        <p:nvSpPr>
          <p:cNvPr id="3" name="Content Placeholder 2">
            <a:extLst>
              <a:ext uri="{FF2B5EF4-FFF2-40B4-BE49-F238E27FC236}">
                <a16:creationId xmlns:a16="http://schemas.microsoft.com/office/drawing/2014/main" id="{1511DAAA-2149-3ED1-DA1E-22EF90E51AC2}"/>
              </a:ext>
            </a:extLst>
          </p:cNvPr>
          <p:cNvSpPr>
            <a:spLocks noGrp="1"/>
          </p:cNvSpPr>
          <p:nvPr>
            <p:ph idx="1"/>
          </p:nvPr>
        </p:nvSpPr>
        <p:spPr>
          <a:xfrm>
            <a:off x="6995942" y="2410140"/>
            <a:ext cx="4261983" cy="2913872"/>
          </a:xfrm>
        </p:spPr>
        <p:txBody>
          <a:bodyPr anchor="t">
            <a:noAutofit/>
          </a:bodyPr>
          <a:lstStyle/>
          <a:p>
            <a:r>
              <a:rPr lang="en-GB" sz="2100" dirty="0"/>
              <a:t>End of ‘Decade of ESD’ (2005-2014) </a:t>
            </a:r>
          </a:p>
          <a:p>
            <a:pPr marL="0" indent="0" algn="r">
              <a:buNone/>
            </a:pPr>
            <a:r>
              <a:rPr lang="en-GB" sz="1600" dirty="0"/>
              <a:t>(United Nations 2022)</a:t>
            </a:r>
          </a:p>
          <a:p>
            <a:r>
              <a:rPr lang="en-GB" sz="2100" dirty="0"/>
              <a:t>Closure of Higher Education Academy Subject Centres</a:t>
            </a:r>
          </a:p>
          <a:p>
            <a:pPr marL="0" indent="0" algn="r">
              <a:buNone/>
            </a:pPr>
            <a:r>
              <a:rPr lang="en-GB" sz="1600" dirty="0"/>
              <a:t>(Chalkley and Sterling 2011)</a:t>
            </a:r>
          </a:p>
          <a:p>
            <a:pPr marL="0" indent="0" algn="r">
              <a:buNone/>
            </a:pPr>
            <a:endParaRPr lang="en-GB" sz="2000" dirty="0"/>
          </a:p>
          <a:p>
            <a:r>
              <a:rPr lang="en-GB" sz="2100" dirty="0"/>
              <a:t>Competing preoccupations (Gen-AI, funding, globalisation)</a:t>
            </a:r>
          </a:p>
          <a:p>
            <a:pPr marL="0" indent="0" algn="r">
              <a:buNone/>
            </a:pPr>
            <a:r>
              <a:rPr lang="en-GB" sz="1600" dirty="0"/>
              <a:t>(Barrot 2024)</a:t>
            </a:r>
          </a:p>
          <a:p>
            <a:endParaRPr lang="en-GB" sz="2000" dirty="0"/>
          </a:p>
        </p:txBody>
      </p:sp>
      <p:pic>
        <p:nvPicPr>
          <p:cNvPr id="7" name="Content Placeholder 9" descr="Question mark with solid fill">
            <a:extLst>
              <a:ext uri="{FF2B5EF4-FFF2-40B4-BE49-F238E27FC236}">
                <a16:creationId xmlns:a16="http://schemas.microsoft.com/office/drawing/2014/main" id="{C6278C54-2C70-2F54-BF3E-204D907D95E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23377" y="3180468"/>
            <a:ext cx="2983972" cy="2983972"/>
          </a:xfrm>
          <a:prstGeom prst="rect">
            <a:avLst/>
          </a:prstGeom>
        </p:spPr>
      </p:pic>
      <p:pic>
        <p:nvPicPr>
          <p:cNvPr id="5" name="Content Placeholder 9" descr="Question mark with solid fill">
            <a:extLst>
              <a:ext uri="{FF2B5EF4-FFF2-40B4-BE49-F238E27FC236}">
                <a16:creationId xmlns:a16="http://schemas.microsoft.com/office/drawing/2014/main" id="{27C68739-8CA6-5E09-7F23-678032AF1D47}"/>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368633" y="2129895"/>
            <a:ext cx="1697810" cy="1697810"/>
          </a:xfrm>
          <a:prstGeom prst="rect">
            <a:avLst/>
          </a:prstGeom>
        </p:spPr>
      </p:pic>
      <p:cxnSp>
        <p:nvCxnSpPr>
          <p:cNvPr id="26" name="Straight Connector 25">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pic>
        <p:nvPicPr>
          <p:cNvPr id="9" name="Picture 8">
            <a:extLst>
              <a:ext uri="{FF2B5EF4-FFF2-40B4-BE49-F238E27FC236}">
                <a16:creationId xmlns:a16="http://schemas.microsoft.com/office/drawing/2014/main" id="{ACBA60A6-F6A2-EAEC-316F-333EDF905CDF}"/>
              </a:ext>
            </a:extLst>
          </p:cNvPr>
          <p:cNvPicPr>
            <a:picLocks noChangeAspect="1"/>
          </p:cNvPicPr>
          <p:nvPr/>
        </p:nvPicPr>
        <p:blipFill>
          <a:blip r:embed="rId5"/>
          <a:stretch>
            <a:fillRect/>
          </a:stretch>
        </p:blipFill>
        <p:spPr>
          <a:xfrm>
            <a:off x="0" y="5988984"/>
            <a:ext cx="12191998" cy="873455"/>
          </a:xfrm>
          <a:prstGeom prst="rect">
            <a:avLst/>
          </a:prstGeom>
        </p:spPr>
      </p:pic>
    </p:spTree>
    <p:extLst>
      <p:ext uri="{BB962C8B-B14F-4D97-AF65-F5344CB8AC3E}">
        <p14:creationId xmlns:p14="http://schemas.microsoft.com/office/powerpoint/2010/main" val="2641892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left)">
                                      <p:cBhvr>
                                        <p:cTn id="7" dur="250"/>
                                        <p:tgtEl>
                                          <p:spTgt spid="3">
                                            <p:txEl>
                                              <p:pRg st="0" end="0"/>
                                            </p:txEl>
                                          </p:spTgt>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wipe(left)">
                                      <p:cBhvr>
                                        <p:cTn id="10" dur="25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8"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wipe(left)">
                                      <p:cBhvr>
                                        <p:cTn id="15" dur="250"/>
                                        <p:tgtEl>
                                          <p:spTgt spid="3">
                                            <p:txEl>
                                              <p:pRg st="2" end="2"/>
                                            </p:txEl>
                                          </p:spTgt>
                                        </p:tgtEl>
                                      </p:cBhvr>
                                    </p:animEffect>
                                  </p:childTnLst>
                                </p:cTn>
                              </p:par>
                              <p:par>
                                <p:cTn id="16" presetID="22" presetClass="entr" presetSubtype="8" fill="hold" grpId="0"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wipe(left)">
                                      <p:cBhvr>
                                        <p:cTn id="18" dur="250"/>
                                        <p:tgtEl>
                                          <p:spTgt spid="3">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8"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Effect transition="in" filter="wipe(left)">
                                      <p:cBhvr>
                                        <p:cTn id="23" dur="250"/>
                                        <p:tgtEl>
                                          <p:spTgt spid="3">
                                            <p:txEl>
                                              <p:pRg st="5" end="5"/>
                                            </p:txEl>
                                          </p:spTgt>
                                        </p:tgtEl>
                                      </p:cBhvr>
                                    </p:animEffect>
                                  </p:childTnLst>
                                </p:cTn>
                              </p:par>
                              <p:par>
                                <p:cTn id="24" presetID="22" presetClass="entr" presetSubtype="8" fill="hold" grpId="0" nodeType="withEffect">
                                  <p:stCondLst>
                                    <p:cond delay="0"/>
                                  </p:stCondLst>
                                  <p:childTnLst>
                                    <p:set>
                                      <p:cBhvr>
                                        <p:cTn id="25" dur="1" fill="hold">
                                          <p:stCondLst>
                                            <p:cond delay="0"/>
                                          </p:stCondLst>
                                        </p:cTn>
                                        <p:tgtEl>
                                          <p:spTgt spid="3">
                                            <p:txEl>
                                              <p:pRg st="6" end="6"/>
                                            </p:txEl>
                                          </p:spTgt>
                                        </p:tgtEl>
                                        <p:attrNameLst>
                                          <p:attrName>style.visibility</p:attrName>
                                        </p:attrNameLst>
                                      </p:cBhvr>
                                      <p:to>
                                        <p:strVal val="visible"/>
                                      </p:to>
                                    </p:set>
                                    <p:animEffect transition="in" filter="wipe(left)">
                                      <p:cBhvr>
                                        <p:cTn id="26" dur="25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1FCB6-AB81-6295-7DCB-EAF53B496F17}"/>
              </a:ext>
            </a:extLst>
          </p:cNvPr>
          <p:cNvSpPr>
            <a:spLocks noGrp="1"/>
          </p:cNvSpPr>
          <p:nvPr>
            <p:ph type="title"/>
          </p:nvPr>
        </p:nvSpPr>
        <p:spPr/>
        <p:txBody>
          <a:bodyPr/>
          <a:lstStyle/>
          <a:p>
            <a:r>
              <a:rPr lang="en-GB" dirty="0"/>
              <a:t>		Search Challenges</a:t>
            </a:r>
          </a:p>
        </p:txBody>
      </p:sp>
      <p:sp>
        <p:nvSpPr>
          <p:cNvPr id="3" name="Content Placeholder 2">
            <a:extLst>
              <a:ext uri="{FF2B5EF4-FFF2-40B4-BE49-F238E27FC236}">
                <a16:creationId xmlns:a16="http://schemas.microsoft.com/office/drawing/2014/main" id="{EBF93963-8DB9-8F23-0984-D146ABBF7F6B}"/>
              </a:ext>
            </a:extLst>
          </p:cNvPr>
          <p:cNvSpPr>
            <a:spLocks noGrp="1"/>
          </p:cNvSpPr>
          <p:nvPr>
            <p:ph idx="1"/>
          </p:nvPr>
        </p:nvSpPr>
        <p:spPr>
          <a:xfrm>
            <a:off x="818423" y="1613299"/>
            <a:ext cx="8271076" cy="4351338"/>
          </a:xfrm>
        </p:spPr>
        <p:txBody>
          <a:bodyPr>
            <a:normAutofit fontScale="77500" lnSpcReduction="20000"/>
          </a:bodyPr>
          <a:lstStyle/>
          <a:p>
            <a:pPr marL="0" indent="0">
              <a:buNone/>
            </a:pPr>
            <a:r>
              <a:rPr lang="en-GB" dirty="0"/>
              <a:t>What have I read? </a:t>
            </a:r>
          </a:p>
          <a:p>
            <a:pPr marL="0" indent="0">
              <a:buNone/>
            </a:pPr>
            <a:endParaRPr lang="en-GB" dirty="0"/>
          </a:p>
          <a:p>
            <a:pPr marL="0" indent="0">
              <a:buNone/>
            </a:pPr>
            <a:endParaRPr lang="en-GB" dirty="0"/>
          </a:p>
          <a:p>
            <a:pPr marL="0" indent="0">
              <a:buNone/>
            </a:pPr>
            <a:endParaRPr lang="en-GB" dirty="0"/>
          </a:p>
          <a:p>
            <a:r>
              <a:rPr lang="en-GB" dirty="0"/>
              <a:t>Paucity of peer-reviewed articles</a:t>
            </a:r>
          </a:p>
          <a:p>
            <a:r>
              <a:rPr lang="en-GB" dirty="0"/>
              <a:t>Journal of Cleaner Production </a:t>
            </a:r>
          </a:p>
          <a:p>
            <a:r>
              <a:rPr lang="en-GB" dirty="0"/>
              <a:t>International Journal of Sustainability in Higher Education</a:t>
            </a:r>
          </a:p>
          <a:p>
            <a:r>
              <a:rPr lang="en-GB" dirty="0"/>
              <a:t>UNESCO / Advance HE website (formerly Higher Education Academy) / GEM reports</a:t>
            </a:r>
          </a:p>
          <a:p>
            <a:r>
              <a:rPr lang="en-GB" dirty="0"/>
              <a:t>Mailing lists: SHED-SHARE / EUAC</a:t>
            </a:r>
          </a:p>
          <a:p>
            <a:r>
              <a:rPr lang="en-GB" dirty="0"/>
              <a:t>Lack of academic rigour (reports/opinion pieces/calls to action)</a:t>
            </a:r>
          </a:p>
          <a:p>
            <a:r>
              <a:rPr lang="en-GB" dirty="0"/>
              <a:t>Desk research/case-based research</a:t>
            </a:r>
          </a:p>
          <a:p>
            <a:pPr marL="0" indent="0">
              <a:buNone/>
            </a:pPr>
            <a:endParaRPr lang="en-GB" dirty="0"/>
          </a:p>
        </p:txBody>
      </p:sp>
      <p:sp>
        <p:nvSpPr>
          <p:cNvPr id="5" name="TextBox 4">
            <a:extLst>
              <a:ext uri="{FF2B5EF4-FFF2-40B4-BE49-F238E27FC236}">
                <a16:creationId xmlns:a16="http://schemas.microsoft.com/office/drawing/2014/main" id="{B7B9861D-BF98-7EE5-5231-C54E081C0A3E}"/>
              </a:ext>
            </a:extLst>
          </p:cNvPr>
          <p:cNvSpPr txBox="1"/>
          <p:nvPr/>
        </p:nvSpPr>
        <p:spPr>
          <a:xfrm>
            <a:off x="3189932" y="2214550"/>
            <a:ext cx="4336026" cy="646331"/>
          </a:xfrm>
          <a:prstGeom prst="rect">
            <a:avLst/>
          </a:prstGeom>
          <a:noFill/>
        </p:spPr>
        <p:txBody>
          <a:bodyPr wrap="square" rtlCol="0">
            <a:spAutoFit/>
          </a:bodyPr>
          <a:lstStyle/>
          <a:p>
            <a:pPr algn="ctr"/>
            <a:r>
              <a:rPr lang="en-GB" sz="3600" dirty="0">
                <a:ln w="0"/>
                <a:solidFill>
                  <a:srgbClr val="0070C0"/>
                </a:solidFill>
                <a:effectLst>
                  <a:outerShdw blurRad="38100" dist="19050" dir="2700000" algn="tl" rotWithShape="0">
                    <a:schemeClr val="dk1">
                      <a:alpha val="40000"/>
                    </a:schemeClr>
                  </a:outerShdw>
                </a:effectLst>
              </a:rPr>
              <a:t>Everything!</a:t>
            </a:r>
          </a:p>
        </p:txBody>
      </p:sp>
      <p:pic>
        <p:nvPicPr>
          <p:cNvPr id="7" name="Graphic 6" descr="Books with solid fill">
            <a:extLst>
              <a:ext uri="{FF2B5EF4-FFF2-40B4-BE49-F238E27FC236}">
                <a16:creationId xmlns:a16="http://schemas.microsoft.com/office/drawing/2014/main" id="{56BD232A-4013-E0EA-B97E-B73C59D448D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936128" y="2092938"/>
            <a:ext cx="914400" cy="914400"/>
          </a:xfrm>
          <a:prstGeom prst="rect">
            <a:avLst/>
          </a:prstGeom>
        </p:spPr>
      </p:pic>
      <p:pic>
        <p:nvPicPr>
          <p:cNvPr id="1026" name="Picture 2" descr="The Sustainability Tales: How University Teachers Could Make the World  Better">
            <a:extLst>
              <a:ext uri="{FF2B5EF4-FFF2-40B4-BE49-F238E27FC236}">
                <a16:creationId xmlns:a16="http://schemas.microsoft.com/office/drawing/2014/main" id="{76EB7887-1318-458E-D9E4-3D88EA37697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089499" y="253345"/>
            <a:ext cx="2878662" cy="4070644"/>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9" name="Graphic 8" descr="Checkmark with solid fill">
            <a:extLst>
              <a:ext uri="{FF2B5EF4-FFF2-40B4-BE49-F238E27FC236}">
                <a16:creationId xmlns:a16="http://schemas.microsoft.com/office/drawing/2014/main" id="{E9F670F0-B4CA-3F1E-4661-2454F7DF1048}"/>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4857273" y="3299813"/>
            <a:ext cx="390692" cy="489155"/>
          </a:xfrm>
          <a:prstGeom prst="rect">
            <a:avLst/>
          </a:prstGeom>
        </p:spPr>
      </p:pic>
      <p:pic>
        <p:nvPicPr>
          <p:cNvPr id="11" name="Graphic 10" descr="Close with solid fill">
            <a:extLst>
              <a:ext uri="{FF2B5EF4-FFF2-40B4-BE49-F238E27FC236}">
                <a16:creationId xmlns:a16="http://schemas.microsoft.com/office/drawing/2014/main" id="{2B6DA826-2456-37B9-FBFB-F87724CAB890}"/>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8091664" y="3711992"/>
            <a:ext cx="489155" cy="489155"/>
          </a:xfrm>
          <a:prstGeom prst="rect">
            <a:avLst/>
          </a:prstGeom>
        </p:spPr>
      </p:pic>
      <p:pic>
        <p:nvPicPr>
          <p:cNvPr id="6" name="Picture 5">
            <a:extLst>
              <a:ext uri="{FF2B5EF4-FFF2-40B4-BE49-F238E27FC236}">
                <a16:creationId xmlns:a16="http://schemas.microsoft.com/office/drawing/2014/main" id="{67181C2A-BE0A-7404-D2AC-5D3590593294}"/>
              </a:ext>
            </a:extLst>
          </p:cNvPr>
          <p:cNvPicPr>
            <a:picLocks noChangeAspect="1"/>
          </p:cNvPicPr>
          <p:nvPr/>
        </p:nvPicPr>
        <p:blipFill>
          <a:blip r:embed="rId10"/>
          <a:stretch>
            <a:fillRect/>
          </a:stretch>
        </p:blipFill>
        <p:spPr>
          <a:xfrm>
            <a:off x="0" y="5988984"/>
            <a:ext cx="12191998" cy="873455"/>
          </a:xfrm>
          <a:prstGeom prst="rect">
            <a:avLst/>
          </a:prstGeom>
        </p:spPr>
      </p:pic>
    </p:spTree>
    <p:extLst>
      <p:ext uri="{BB962C8B-B14F-4D97-AF65-F5344CB8AC3E}">
        <p14:creationId xmlns:p14="http://schemas.microsoft.com/office/powerpoint/2010/main" val="46461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22" presetClass="entr" presetSubtype="8" fill="hold" grpId="0"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Effect transition="in" filter="wipe(left)">
                                      <p:cBhvr>
                                        <p:cTn id="13" dur="500"/>
                                        <p:tgtEl>
                                          <p:spTgt spid="3">
                                            <p:txEl>
                                              <p:pRg st="4" end="4"/>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8" fill="hold" grpId="0" nodeType="clickEffect">
                                  <p:stCondLst>
                                    <p:cond delay="0"/>
                                  </p:stCondLst>
                                  <p:childTnLst>
                                    <p:set>
                                      <p:cBhvr>
                                        <p:cTn id="17" dur="1" fill="hold">
                                          <p:stCondLst>
                                            <p:cond delay="0"/>
                                          </p:stCondLst>
                                        </p:cTn>
                                        <p:tgtEl>
                                          <p:spTgt spid="3">
                                            <p:txEl>
                                              <p:pRg st="5" end="5"/>
                                            </p:txEl>
                                          </p:spTgt>
                                        </p:tgtEl>
                                        <p:attrNameLst>
                                          <p:attrName>style.visibility</p:attrName>
                                        </p:attrNameLst>
                                      </p:cBhvr>
                                      <p:to>
                                        <p:strVal val="visible"/>
                                      </p:to>
                                    </p:set>
                                    <p:animEffect transition="in" filter="wipe(left)">
                                      <p:cBhvr>
                                        <p:cTn id="18" dur="500"/>
                                        <p:tgtEl>
                                          <p:spTgt spid="3">
                                            <p:txEl>
                                              <p:pRg st="5" end="5"/>
                                            </p:txEl>
                                          </p:spTgt>
                                        </p:tgtEl>
                                      </p:cBhvr>
                                    </p:animEffect>
                                  </p:childTnLst>
                                </p:cTn>
                              </p:par>
                            </p:childTnLst>
                          </p:cTn>
                        </p:par>
                        <p:par>
                          <p:cTn id="19" fill="hold">
                            <p:stCondLst>
                              <p:cond delay="500"/>
                            </p:stCondLst>
                            <p:childTnLst>
                              <p:par>
                                <p:cTn id="20" presetID="1" presetClass="entr" presetSubtype="0" fill="hold" nodeType="afterEffect">
                                  <p:stCondLst>
                                    <p:cond delay="0"/>
                                  </p:stCondLst>
                                  <p:childTnLst>
                                    <p:set>
                                      <p:cBhvr>
                                        <p:cTn id="21" dur="1" fill="hold">
                                          <p:stCondLst>
                                            <p:cond delay="0"/>
                                          </p:stCondLst>
                                        </p:cTn>
                                        <p:tgtEl>
                                          <p:spTgt spid="9"/>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22" presetClass="entr" presetSubtype="8" fill="hold" grpId="0" nodeType="clickEffect">
                                  <p:stCondLst>
                                    <p:cond delay="0"/>
                                  </p:stCondLst>
                                  <p:childTnLst>
                                    <p:set>
                                      <p:cBhvr>
                                        <p:cTn id="25" dur="1" fill="hold">
                                          <p:stCondLst>
                                            <p:cond delay="0"/>
                                          </p:stCondLst>
                                        </p:cTn>
                                        <p:tgtEl>
                                          <p:spTgt spid="3">
                                            <p:txEl>
                                              <p:pRg st="6" end="6"/>
                                            </p:txEl>
                                          </p:spTgt>
                                        </p:tgtEl>
                                        <p:attrNameLst>
                                          <p:attrName>style.visibility</p:attrName>
                                        </p:attrNameLst>
                                      </p:cBhvr>
                                      <p:to>
                                        <p:strVal val="visible"/>
                                      </p:to>
                                    </p:set>
                                    <p:animEffect transition="in" filter="wipe(left)">
                                      <p:cBhvr>
                                        <p:cTn id="26" dur="500"/>
                                        <p:tgtEl>
                                          <p:spTgt spid="3">
                                            <p:txEl>
                                              <p:pRg st="6" end="6"/>
                                            </p:txEl>
                                          </p:spTgt>
                                        </p:tgtEl>
                                      </p:cBhvr>
                                    </p:animEffect>
                                  </p:childTnLst>
                                </p:cTn>
                              </p:par>
                            </p:childTnLst>
                          </p:cTn>
                        </p:par>
                        <p:par>
                          <p:cTn id="27" fill="hold">
                            <p:stCondLst>
                              <p:cond delay="500"/>
                            </p:stCondLst>
                            <p:childTnLst>
                              <p:par>
                                <p:cTn id="28" presetID="1" presetClass="entr" presetSubtype="0" fill="hold" nodeType="afterEffect">
                                  <p:stCondLst>
                                    <p:cond delay="0"/>
                                  </p:stCondLst>
                                  <p:childTnLst>
                                    <p:set>
                                      <p:cBhvr>
                                        <p:cTn id="29" dur="1" fill="hold">
                                          <p:stCondLst>
                                            <p:cond delay="0"/>
                                          </p:stCondLst>
                                        </p:cTn>
                                        <p:tgtEl>
                                          <p:spTgt spid="11"/>
                                        </p:tgtEl>
                                        <p:attrNameLst>
                                          <p:attrName>style.visibility</p:attrName>
                                        </p:attrNameLst>
                                      </p:cBhvr>
                                      <p:to>
                                        <p:strVal val="visible"/>
                                      </p:to>
                                    </p:set>
                                  </p:childTnLst>
                                </p:cTn>
                              </p:par>
                            </p:childTnLst>
                          </p:cTn>
                        </p:par>
                      </p:childTnLst>
                    </p:cTn>
                  </p:par>
                  <p:par>
                    <p:cTn id="30" fill="hold">
                      <p:stCondLst>
                        <p:cond delay="indefinite"/>
                      </p:stCondLst>
                      <p:childTnLst>
                        <p:par>
                          <p:cTn id="31" fill="hold">
                            <p:stCondLst>
                              <p:cond delay="0"/>
                            </p:stCondLst>
                            <p:childTnLst>
                              <p:par>
                                <p:cTn id="32" presetID="22" presetClass="entr" presetSubtype="8" fill="hold" grpId="0" nodeType="clickEffect">
                                  <p:stCondLst>
                                    <p:cond delay="0"/>
                                  </p:stCondLst>
                                  <p:childTnLst>
                                    <p:set>
                                      <p:cBhvr>
                                        <p:cTn id="33" dur="1" fill="hold">
                                          <p:stCondLst>
                                            <p:cond delay="0"/>
                                          </p:stCondLst>
                                        </p:cTn>
                                        <p:tgtEl>
                                          <p:spTgt spid="3">
                                            <p:txEl>
                                              <p:pRg st="7" end="7"/>
                                            </p:txEl>
                                          </p:spTgt>
                                        </p:tgtEl>
                                        <p:attrNameLst>
                                          <p:attrName>style.visibility</p:attrName>
                                        </p:attrNameLst>
                                      </p:cBhvr>
                                      <p:to>
                                        <p:strVal val="visible"/>
                                      </p:to>
                                    </p:set>
                                    <p:animEffect transition="in" filter="wipe(left)">
                                      <p:cBhvr>
                                        <p:cTn id="34" dur="500"/>
                                        <p:tgtEl>
                                          <p:spTgt spid="3">
                                            <p:txEl>
                                              <p:pRg st="7" end="7"/>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22" presetClass="entr" presetSubtype="8"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animEffect transition="in" filter="wipe(left)">
                                      <p:cBhvr>
                                        <p:cTn id="39" dur="500"/>
                                        <p:tgtEl>
                                          <p:spTgt spid="3">
                                            <p:txEl>
                                              <p:pRg st="8" end="8"/>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22" presetClass="entr" presetSubtype="8" fill="hold" grpId="0" nodeType="clickEffect">
                                  <p:stCondLst>
                                    <p:cond delay="0"/>
                                  </p:stCondLst>
                                  <p:childTnLst>
                                    <p:set>
                                      <p:cBhvr>
                                        <p:cTn id="43" dur="1" fill="hold">
                                          <p:stCondLst>
                                            <p:cond delay="0"/>
                                          </p:stCondLst>
                                        </p:cTn>
                                        <p:tgtEl>
                                          <p:spTgt spid="3">
                                            <p:txEl>
                                              <p:pRg st="9" end="9"/>
                                            </p:txEl>
                                          </p:spTgt>
                                        </p:tgtEl>
                                        <p:attrNameLst>
                                          <p:attrName>style.visibility</p:attrName>
                                        </p:attrNameLst>
                                      </p:cBhvr>
                                      <p:to>
                                        <p:strVal val="visible"/>
                                      </p:to>
                                    </p:set>
                                    <p:animEffect transition="in" filter="wipe(left)">
                                      <p:cBhvr>
                                        <p:cTn id="44" dur="500"/>
                                        <p:tgtEl>
                                          <p:spTgt spid="3">
                                            <p:txEl>
                                              <p:pRg st="9" end="9"/>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22" presetClass="entr" presetSubtype="8" fill="hold" grpId="0" nodeType="clickEffect">
                                  <p:stCondLst>
                                    <p:cond delay="0"/>
                                  </p:stCondLst>
                                  <p:childTnLst>
                                    <p:set>
                                      <p:cBhvr>
                                        <p:cTn id="48" dur="1" fill="hold">
                                          <p:stCondLst>
                                            <p:cond delay="0"/>
                                          </p:stCondLst>
                                        </p:cTn>
                                        <p:tgtEl>
                                          <p:spTgt spid="3">
                                            <p:txEl>
                                              <p:pRg st="10" end="10"/>
                                            </p:txEl>
                                          </p:spTgt>
                                        </p:tgtEl>
                                        <p:attrNameLst>
                                          <p:attrName>style.visibility</p:attrName>
                                        </p:attrNameLst>
                                      </p:cBhvr>
                                      <p:to>
                                        <p:strVal val="visible"/>
                                      </p:to>
                                    </p:set>
                                    <p:animEffect transition="in" filter="wipe(left)">
                                      <p:cBhvr>
                                        <p:cTn id="49" dur="500"/>
                                        <p:tgtEl>
                                          <p:spTgt spid="3">
                                            <p:txEl>
                                              <p:pRg st="10" end="10"/>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1" presetClass="entr" presetSubtype="0" fill="hold" nodeType="clickEffect">
                                  <p:stCondLst>
                                    <p:cond delay="0"/>
                                  </p:stCondLst>
                                  <p:childTnLst>
                                    <p:set>
                                      <p:cBhvr>
                                        <p:cTn id="53"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5"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3605B8-F2DF-DD23-2177-D41FD4BBDD45}"/>
              </a:ext>
            </a:extLst>
          </p:cNvPr>
          <p:cNvSpPr>
            <a:spLocks noGrp="1"/>
          </p:cNvSpPr>
          <p:nvPr>
            <p:ph type="title"/>
          </p:nvPr>
        </p:nvSpPr>
        <p:spPr>
          <a:xfrm>
            <a:off x="2202873" y="18255"/>
            <a:ext cx="9150927" cy="1325563"/>
          </a:xfrm>
        </p:spPr>
        <p:txBody>
          <a:bodyPr/>
          <a:lstStyle/>
          <a:p>
            <a:r>
              <a:rPr lang="en-GB" dirty="0"/>
              <a:t>Academics’ perceptions of ESD</a:t>
            </a:r>
          </a:p>
        </p:txBody>
      </p:sp>
      <p:sp>
        <p:nvSpPr>
          <p:cNvPr id="7" name="Rounded Rectangle 6">
            <a:extLst>
              <a:ext uri="{FF2B5EF4-FFF2-40B4-BE49-F238E27FC236}">
                <a16:creationId xmlns:a16="http://schemas.microsoft.com/office/drawing/2014/main" id="{D98292A4-1F79-F798-CB5F-BBC1C5BDF506}"/>
              </a:ext>
            </a:extLst>
          </p:cNvPr>
          <p:cNvSpPr/>
          <p:nvPr/>
        </p:nvSpPr>
        <p:spPr>
          <a:xfrm>
            <a:off x="774834" y="2128316"/>
            <a:ext cx="10515600" cy="864452"/>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indent="0">
              <a:spcAft>
                <a:spcPts val="863"/>
              </a:spcAft>
              <a:buNone/>
            </a:pPr>
            <a:r>
              <a:rPr lang="en-GB" sz="1800" b="0" i="0" dirty="0">
                <a:solidFill>
                  <a:srgbClr val="000000"/>
                </a:solidFill>
                <a:effectLst/>
              </a:rPr>
              <a:t>Cotton, D.R.E., Warren, M.F., </a:t>
            </a:r>
            <a:r>
              <a:rPr lang="en-GB" sz="1800" b="0" i="0" dirty="0" err="1">
                <a:solidFill>
                  <a:srgbClr val="000000"/>
                </a:solidFill>
                <a:effectLst/>
              </a:rPr>
              <a:t>Maiboroda</a:t>
            </a:r>
            <a:r>
              <a:rPr lang="en-GB" sz="1800" b="0" i="0" dirty="0">
                <a:solidFill>
                  <a:srgbClr val="000000"/>
                </a:solidFill>
                <a:effectLst/>
              </a:rPr>
              <a:t>, O. and Bailey, I. (2007) ‘Sustainable development, higher education and pedagogy: a study of lecturers' beliefs and attitudes’, </a:t>
            </a:r>
            <a:r>
              <a:rPr lang="en-GB" sz="1800" b="0" i="1" dirty="0">
                <a:solidFill>
                  <a:srgbClr val="000000"/>
                </a:solidFill>
                <a:effectLst/>
              </a:rPr>
              <a:t>Environmental Education Research, </a:t>
            </a:r>
            <a:r>
              <a:rPr lang="en-GB" sz="1800" i="0" dirty="0">
                <a:solidFill>
                  <a:srgbClr val="000000"/>
                </a:solidFill>
                <a:effectLst/>
              </a:rPr>
              <a:t>13</a:t>
            </a:r>
            <a:r>
              <a:rPr lang="en-GB" sz="1800" b="0" i="0" dirty="0">
                <a:solidFill>
                  <a:srgbClr val="000000"/>
                </a:solidFill>
                <a:effectLst/>
              </a:rPr>
              <a:t>(5), pp. 579-597. </a:t>
            </a:r>
            <a:r>
              <a:rPr lang="en-GB" dirty="0" err="1">
                <a:solidFill>
                  <a:srgbClr val="000000"/>
                </a:solidFill>
              </a:rPr>
              <a:t>doi</a:t>
            </a:r>
            <a:r>
              <a:rPr lang="en-GB" dirty="0">
                <a:solidFill>
                  <a:srgbClr val="000000"/>
                </a:solidFill>
              </a:rPr>
              <a:t>:</a:t>
            </a:r>
            <a:r>
              <a:rPr lang="en-GB" sz="1800" b="0" i="0" dirty="0">
                <a:solidFill>
                  <a:srgbClr val="000000"/>
                </a:solidFill>
                <a:effectLst/>
              </a:rPr>
              <a:t> </a:t>
            </a:r>
            <a:r>
              <a:rPr lang="en-GB" sz="1800" b="0" i="0" u="none" strike="noStrike" dirty="0">
                <a:solidFill>
                  <a:schemeClr val="tx1"/>
                </a:solidFill>
                <a:effectLst/>
              </a:rPr>
              <a:t>10.1080/13504620701659061</a:t>
            </a:r>
            <a:endParaRPr lang="en-GB" sz="1800" b="0" i="0" dirty="0">
              <a:solidFill>
                <a:schemeClr val="tx1"/>
              </a:solidFill>
              <a:effectLst/>
            </a:endParaRPr>
          </a:p>
        </p:txBody>
      </p:sp>
      <p:sp>
        <p:nvSpPr>
          <p:cNvPr id="9" name="Rounded Rectangle 8">
            <a:extLst>
              <a:ext uri="{FF2B5EF4-FFF2-40B4-BE49-F238E27FC236}">
                <a16:creationId xmlns:a16="http://schemas.microsoft.com/office/drawing/2014/main" id="{D30EBB70-8D38-166D-BDF2-DC0F91865370}"/>
              </a:ext>
            </a:extLst>
          </p:cNvPr>
          <p:cNvSpPr/>
          <p:nvPr/>
        </p:nvSpPr>
        <p:spPr>
          <a:xfrm>
            <a:off x="775169" y="1435514"/>
            <a:ext cx="10515600" cy="611399"/>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15000"/>
              </a:lnSpc>
              <a:spcAft>
                <a:spcPts val="800"/>
              </a:spcAft>
            </a:pPr>
            <a:r>
              <a:rPr lang="en-GB" sz="1700" dirty="0">
                <a:solidFill>
                  <a:schemeClr val="tx1"/>
                </a:solidFill>
                <a:effectLst/>
                <a:latin typeface="Aptos" panose="020B0004020202020204" pitchFamily="34" charset="0"/>
                <a:ea typeface="Times New Roman" panose="02020603050405020304" pitchFamily="18" charset="0"/>
              </a:rPr>
              <a:t>Reid, A. and </a:t>
            </a:r>
            <a:r>
              <a:rPr lang="en-GB" sz="1700" dirty="0" err="1">
                <a:solidFill>
                  <a:schemeClr val="tx1"/>
                </a:solidFill>
                <a:effectLst/>
                <a:latin typeface="Aptos" panose="020B0004020202020204" pitchFamily="34" charset="0"/>
                <a:ea typeface="Times New Roman" panose="02020603050405020304" pitchFamily="18" charset="0"/>
              </a:rPr>
              <a:t>Petocz</a:t>
            </a:r>
            <a:r>
              <a:rPr lang="en-GB" sz="1700" dirty="0">
                <a:solidFill>
                  <a:schemeClr val="tx1"/>
                </a:solidFill>
                <a:effectLst/>
                <a:latin typeface="Aptos" panose="020B0004020202020204" pitchFamily="34" charset="0"/>
                <a:ea typeface="Times New Roman" panose="02020603050405020304" pitchFamily="18" charset="0"/>
              </a:rPr>
              <a:t>, P.</a:t>
            </a:r>
            <a:r>
              <a:rPr lang="en-GB" sz="1700" dirty="0">
                <a:solidFill>
                  <a:schemeClr val="tx1"/>
                </a:solidFill>
                <a:latin typeface="Aptos" panose="020B0004020202020204" pitchFamily="34" charset="0"/>
                <a:ea typeface="Times New Roman" panose="02020603050405020304" pitchFamily="18" charset="0"/>
              </a:rPr>
              <a:t> (2006)</a:t>
            </a:r>
            <a:r>
              <a:rPr lang="en-GB" sz="1700" dirty="0">
                <a:solidFill>
                  <a:schemeClr val="tx1"/>
                </a:solidFill>
                <a:effectLst/>
                <a:latin typeface="Aptos" panose="020B0004020202020204" pitchFamily="34" charset="0"/>
                <a:ea typeface="Times New Roman" panose="02020603050405020304" pitchFamily="18" charset="0"/>
              </a:rPr>
              <a:t> ‘University Lecturers’ Understanding of Sustainability,’ </a:t>
            </a:r>
            <a:r>
              <a:rPr lang="en-GB" sz="1800" b="0" i="1" dirty="0">
                <a:solidFill>
                  <a:srgbClr val="000000"/>
                </a:solidFill>
                <a:effectLst/>
              </a:rPr>
              <a:t> Higher Education, </a:t>
            </a:r>
            <a:r>
              <a:rPr lang="en-GB" sz="1800" i="0" dirty="0">
                <a:solidFill>
                  <a:srgbClr val="000000"/>
                </a:solidFill>
                <a:effectLst/>
              </a:rPr>
              <a:t>51</a:t>
            </a:r>
            <a:r>
              <a:rPr lang="en-GB" sz="1800" b="0" i="0" dirty="0">
                <a:solidFill>
                  <a:srgbClr val="000000"/>
                </a:solidFill>
                <a:effectLst/>
              </a:rPr>
              <a:t>(1), pp. 105-123.</a:t>
            </a:r>
            <a:r>
              <a:rPr lang="en-GB" sz="1700" dirty="0">
                <a:solidFill>
                  <a:schemeClr val="tx1"/>
                </a:solidFill>
                <a:effectLst/>
                <a:latin typeface="Aptos" panose="020B0004020202020204" pitchFamily="34" charset="0"/>
                <a:ea typeface="Times New Roman" panose="02020603050405020304" pitchFamily="18" charset="0"/>
              </a:rPr>
              <a:t> </a:t>
            </a:r>
            <a:r>
              <a:rPr lang="en-GB" sz="1700" dirty="0" err="1">
                <a:solidFill>
                  <a:schemeClr val="tx1"/>
                </a:solidFill>
                <a:effectLst/>
                <a:latin typeface="Aptos" panose="020B0004020202020204" pitchFamily="34" charset="0"/>
                <a:ea typeface="Times New Roman" panose="02020603050405020304" pitchFamily="18" charset="0"/>
              </a:rPr>
              <a:t>doi</a:t>
            </a:r>
            <a:r>
              <a:rPr lang="en-GB" sz="1700" dirty="0">
                <a:solidFill>
                  <a:schemeClr val="tx1"/>
                </a:solidFill>
                <a:effectLst/>
                <a:latin typeface="Aptos" panose="020B0004020202020204" pitchFamily="34" charset="0"/>
                <a:ea typeface="Times New Roman" panose="02020603050405020304" pitchFamily="18" charset="0"/>
              </a:rPr>
              <a:t>: 10.1007/s10734-004-6379-4.</a:t>
            </a:r>
            <a:endParaRPr lang="en-GB" sz="1700" dirty="0">
              <a:solidFill>
                <a:schemeClr val="tx1"/>
              </a:solidFill>
              <a:effectLst/>
              <a:latin typeface="Times New Roman" panose="02020603050405020304" pitchFamily="18" charset="0"/>
              <a:ea typeface="Times New Roman" panose="02020603050405020304" pitchFamily="18" charset="0"/>
            </a:endParaRPr>
          </a:p>
        </p:txBody>
      </p:sp>
      <p:sp>
        <p:nvSpPr>
          <p:cNvPr id="11" name="Rounded Rectangle 10">
            <a:extLst>
              <a:ext uri="{FF2B5EF4-FFF2-40B4-BE49-F238E27FC236}">
                <a16:creationId xmlns:a16="http://schemas.microsoft.com/office/drawing/2014/main" id="{1CE4DDF7-C50A-80CB-0618-2586602723D6}"/>
              </a:ext>
            </a:extLst>
          </p:cNvPr>
          <p:cNvSpPr/>
          <p:nvPr/>
        </p:nvSpPr>
        <p:spPr>
          <a:xfrm>
            <a:off x="775169" y="3074172"/>
            <a:ext cx="10515600" cy="606961"/>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spcAft>
                <a:spcPts val="863"/>
              </a:spcAft>
            </a:pPr>
            <a:r>
              <a:rPr lang="en-GB" sz="1800" b="0" i="0" dirty="0" err="1">
                <a:solidFill>
                  <a:srgbClr val="000000"/>
                </a:solidFill>
                <a:effectLst/>
              </a:rPr>
              <a:t>Cebrián</a:t>
            </a:r>
            <a:r>
              <a:rPr lang="en-GB" sz="1800" b="0" i="0" dirty="0">
                <a:solidFill>
                  <a:srgbClr val="000000"/>
                </a:solidFill>
                <a:effectLst/>
              </a:rPr>
              <a:t>, G., Grace, M. and </a:t>
            </a:r>
            <a:r>
              <a:rPr lang="en-GB" sz="1800" b="0" i="0" dirty="0" err="1">
                <a:solidFill>
                  <a:srgbClr val="000000"/>
                </a:solidFill>
                <a:effectLst/>
              </a:rPr>
              <a:t>Humphris</a:t>
            </a:r>
            <a:r>
              <a:rPr lang="en-GB" sz="1800" b="0" i="0" dirty="0">
                <a:solidFill>
                  <a:srgbClr val="000000"/>
                </a:solidFill>
                <a:effectLst/>
              </a:rPr>
              <a:t>, D. (2014</a:t>
            </a:r>
            <a:r>
              <a:rPr lang="en-GB" sz="1800" dirty="0">
                <a:solidFill>
                  <a:srgbClr val="000000"/>
                </a:solidFill>
              </a:rPr>
              <a:t>)</a:t>
            </a:r>
            <a:r>
              <a:rPr lang="en-GB" sz="1800" b="0" i="0" dirty="0">
                <a:solidFill>
                  <a:srgbClr val="000000"/>
                </a:solidFill>
                <a:effectLst/>
              </a:rPr>
              <a:t> ‘Academic staff engagement in education for sustainable development’, </a:t>
            </a:r>
            <a:r>
              <a:rPr lang="en-GB" sz="1800" b="0" i="1" dirty="0">
                <a:solidFill>
                  <a:srgbClr val="000000"/>
                </a:solidFill>
                <a:effectLst/>
              </a:rPr>
              <a:t>Journal of Cleaner Production, </a:t>
            </a:r>
            <a:r>
              <a:rPr lang="en-GB" sz="1800" i="0" dirty="0">
                <a:solidFill>
                  <a:srgbClr val="000000"/>
                </a:solidFill>
                <a:effectLst/>
              </a:rPr>
              <a:t>106</a:t>
            </a:r>
            <a:r>
              <a:rPr lang="en-GB" sz="1800" b="0" i="0" dirty="0">
                <a:solidFill>
                  <a:srgbClr val="000000"/>
                </a:solidFill>
                <a:effectLst/>
              </a:rPr>
              <a:t>, pp.79-86. </a:t>
            </a:r>
            <a:endParaRPr lang="en-GB" sz="1800" b="0" i="0" dirty="0">
              <a:solidFill>
                <a:schemeClr val="tx1"/>
              </a:solidFill>
              <a:effectLst/>
            </a:endParaRPr>
          </a:p>
        </p:txBody>
      </p:sp>
      <p:sp>
        <p:nvSpPr>
          <p:cNvPr id="6" name="Rounded Rectangle 5">
            <a:extLst>
              <a:ext uri="{FF2B5EF4-FFF2-40B4-BE49-F238E27FC236}">
                <a16:creationId xmlns:a16="http://schemas.microsoft.com/office/drawing/2014/main" id="{F074250D-7301-9CBF-4B98-CB1F9FAD4108}"/>
              </a:ext>
            </a:extLst>
          </p:cNvPr>
          <p:cNvSpPr/>
          <p:nvPr/>
        </p:nvSpPr>
        <p:spPr>
          <a:xfrm>
            <a:off x="787883" y="3765603"/>
            <a:ext cx="10515600" cy="606961"/>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spcAft>
                <a:spcPts val="600"/>
              </a:spcAft>
            </a:pPr>
            <a:r>
              <a:rPr lang="en-GB" sz="1700" kern="0" dirty="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Christie, B.A, Miller, K.K., Cooke, R. and White, J.G. (2015) </a:t>
            </a:r>
            <a:r>
              <a:rPr lang="en-GB" sz="1700" kern="0" dirty="0">
                <a:solidFill>
                  <a:schemeClr val="tx1"/>
                </a:solidFill>
                <a:latin typeface="Aptos" panose="020B0004020202020204" pitchFamily="34" charset="0"/>
                <a:ea typeface="Times New Roman" panose="02020603050405020304" pitchFamily="18" charset="0"/>
                <a:cs typeface="Times New Roman" panose="02020603050405020304" pitchFamily="18" charset="0"/>
              </a:rPr>
              <a:t>‘</a:t>
            </a:r>
            <a:r>
              <a:rPr lang="en-GB" sz="1700" kern="0" dirty="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Environmental sustainability in higher education: what do academics think? </a:t>
            </a:r>
            <a:r>
              <a:rPr lang="en-GB" sz="1700" i="1" kern="0" dirty="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Environmental Education Research, </a:t>
            </a:r>
            <a:r>
              <a:rPr lang="en-GB" sz="1700" kern="0" dirty="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21(5) pp.655-686.</a:t>
            </a:r>
            <a:r>
              <a:rPr lang="en-GB" sz="1700" dirty="0">
                <a:solidFill>
                  <a:schemeClr val="tx1"/>
                </a:solidFill>
                <a:effectLst/>
              </a:rPr>
              <a:t> </a:t>
            </a:r>
            <a:endParaRPr lang="en-GB" sz="1700" dirty="0">
              <a:solidFill>
                <a:schemeClr val="tx1"/>
              </a:solidFill>
            </a:endParaRPr>
          </a:p>
        </p:txBody>
      </p:sp>
      <p:sp>
        <p:nvSpPr>
          <p:cNvPr id="10" name="Rounded Rectangle 9">
            <a:extLst>
              <a:ext uri="{FF2B5EF4-FFF2-40B4-BE49-F238E27FC236}">
                <a16:creationId xmlns:a16="http://schemas.microsoft.com/office/drawing/2014/main" id="{EA6C30D7-AA39-6E58-B61A-2C6036C3F54A}"/>
              </a:ext>
            </a:extLst>
          </p:cNvPr>
          <p:cNvSpPr/>
          <p:nvPr/>
        </p:nvSpPr>
        <p:spPr>
          <a:xfrm>
            <a:off x="800597" y="4461481"/>
            <a:ext cx="10528314" cy="784620"/>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700" kern="0" dirty="0" err="1">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Sinakou</a:t>
            </a:r>
            <a:r>
              <a:rPr lang="en-GB" sz="1700" kern="0" dirty="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 E., Boeve-de Pauw, J., Goossens, M., Van </a:t>
            </a:r>
            <a:r>
              <a:rPr lang="en-GB" sz="1700" kern="0" dirty="0" err="1">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Petegem</a:t>
            </a:r>
            <a:r>
              <a:rPr lang="en-GB" sz="1700" kern="0" dirty="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 P. (2018) </a:t>
            </a:r>
            <a:r>
              <a:rPr lang="en-GB" sz="1700" kern="0" dirty="0">
                <a:solidFill>
                  <a:schemeClr val="tx1"/>
                </a:solidFill>
                <a:latin typeface="Aptos" panose="020B0004020202020204" pitchFamily="34" charset="0"/>
                <a:ea typeface="Times New Roman" panose="02020603050405020304" pitchFamily="18" charset="0"/>
                <a:cs typeface="Times New Roman" panose="02020603050405020304" pitchFamily="18" charset="0"/>
              </a:rPr>
              <a:t>‘</a:t>
            </a:r>
            <a:r>
              <a:rPr lang="en-GB" sz="1700" kern="0" dirty="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Academics in the field of Education for Sustainable Development: Their conceptions of sustainable development</a:t>
            </a:r>
            <a:r>
              <a:rPr lang="en-GB" sz="1700" kern="0" dirty="0">
                <a:solidFill>
                  <a:schemeClr val="tx1"/>
                </a:solidFill>
                <a:latin typeface="Aptos" panose="020B0004020202020204" pitchFamily="34" charset="0"/>
                <a:ea typeface="Times New Roman" panose="02020603050405020304" pitchFamily="18" charset="0"/>
                <a:cs typeface="Times New Roman" panose="02020603050405020304" pitchFamily="18" charset="0"/>
              </a:rPr>
              <a:t>’,</a:t>
            </a:r>
            <a:r>
              <a:rPr lang="en-GB" sz="1700" kern="0" dirty="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 </a:t>
            </a:r>
            <a:r>
              <a:rPr lang="en-GB" sz="1700" i="1" kern="0" dirty="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Journal of Cleaner Production,</a:t>
            </a:r>
            <a:r>
              <a:rPr lang="en-GB" sz="1700" kern="0" dirty="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 184 pp.321-332. </a:t>
            </a:r>
            <a:r>
              <a:rPr lang="en-GB" sz="1700" kern="0" dirty="0" err="1">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doi</a:t>
            </a:r>
            <a:r>
              <a:rPr lang="en-GB" sz="1700" kern="0" dirty="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 10.1016/j.jclepro.2018.02.279.</a:t>
            </a:r>
            <a:r>
              <a:rPr lang="en-GB" sz="1700" dirty="0">
                <a:solidFill>
                  <a:schemeClr val="tx1"/>
                </a:solidFill>
                <a:effectLst/>
              </a:rPr>
              <a:t> </a:t>
            </a:r>
            <a:endParaRPr lang="en-GB" sz="1700" dirty="0">
              <a:solidFill>
                <a:schemeClr val="tx1"/>
              </a:solidFill>
            </a:endParaRPr>
          </a:p>
        </p:txBody>
      </p:sp>
      <p:sp>
        <p:nvSpPr>
          <p:cNvPr id="12" name="Rounded Rectangle 11">
            <a:extLst>
              <a:ext uri="{FF2B5EF4-FFF2-40B4-BE49-F238E27FC236}">
                <a16:creationId xmlns:a16="http://schemas.microsoft.com/office/drawing/2014/main" id="{9CD7341E-676A-5CA1-8F18-F0056CD2C94B}"/>
              </a:ext>
            </a:extLst>
          </p:cNvPr>
          <p:cNvSpPr/>
          <p:nvPr/>
        </p:nvSpPr>
        <p:spPr>
          <a:xfrm>
            <a:off x="800597" y="5335018"/>
            <a:ext cx="10528314" cy="606960"/>
          </a:xfrm>
          <a:prstGeom prst="roundRect">
            <a:avLst>
              <a:gd name="adj" fmla="val 14760"/>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l">
              <a:spcAft>
                <a:spcPts val="863"/>
              </a:spcAft>
            </a:pPr>
            <a:r>
              <a:rPr lang="en-GB" sz="1700" dirty="0">
                <a:solidFill>
                  <a:srgbClr val="000000"/>
                </a:solidFill>
                <a:latin typeface="Roboto" panose="02000000000000000000" pitchFamily="2" charset="0"/>
              </a:rPr>
              <a:t>D</a:t>
            </a:r>
            <a:r>
              <a:rPr lang="en-GB" sz="1700" b="0" i="0" dirty="0">
                <a:solidFill>
                  <a:srgbClr val="000000"/>
                </a:solidFill>
                <a:effectLst/>
                <a:latin typeface="Roboto" panose="02000000000000000000" pitchFamily="2" charset="0"/>
              </a:rPr>
              <a:t>aramola, O.O. (2024) ‘Attitude and practices of higher education academics on education for sustainable development’, </a:t>
            </a:r>
            <a:r>
              <a:rPr lang="en-GB" sz="1700" b="0" i="1" dirty="0">
                <a:solidFill>
                  <a:srgbClr val="000000"/>
                </a:solidFill>
                <a:effectLst/>
                <a:latin typeface="Roboto" panose="02000000000000000000" pitchFamily="2" charset="0"/>
              </a:rPr>
              <a:t>Developing Academic Practice, </a:t>
            </a:r>
            <a:r>
              <a:rPr lang="en-GB" sz="1800" i="0" dirty="0">
                <a:solidFill>
                  <a:srgbClr val="000000"/>
                </a:solidFill>
                <a:effectLst/>
              </a:rPr>
              <a:t> 2024</a:t>
            </a:r>
            <a:r>
              <a:rPr lang="en-GB" sz="1800" b="0" i="0" dirty="0">
                <a:solidFill>
                  <a:srgbClr val="000000"/>
                </a:solidFill>
                <a:effectLst/>
              </a:rPr>
              <a:t>(May). </a:t>
            </a:r>
            <a:r>
              <a:rPr lang="en-GB" sz="1800" b="0" i="0" dirty="0" err="1">
                <a:solidFill>
                  <a:srgbClr val="000000"/>
                </a:solidFill>
                <a:effectLst/>
              </a:rPr>
              <a:t>doi</a:t>
            </a:r>
            <a:r>
              <a:rPr lang="en-GB" sz="1800" b="0" i="0" dirty="0">
                <a:solidFill>
                  <a:srgbClr val="000000"/>
                </a:solidFill>
                <a:effectLst/>
              </a:rPr>
              <a:t>: 0.3828/dap.2024.1</a:t>
            </a:r>
            <a:endParaRPr lang="en-GB" sz="1700" b="0" i="0" dirty="0">
              <a:solidFill>
                <a:srgbClr val="000000"/>
              </a:solidFill>
              <a:effectLst/>
              <a:latin typeface="Roboto" panose="02000000000000000000" pitchFamily="2" charset="0"/>
            </a:endParaRPr>
          </a:p>
        </p:txBody>
      </p:sp>
      <p:sp>
        <p:nvSpPr>
          <p:cNvPr id="13" name="TextBox 12">
            <a:extLst>
              <a:ext uri="{FF2B5EF4-FFF2-40B4-BE49-F238E27FC236}">
                <a16:creationId xmlns:a16="http://schemas.microsoft.com/office/drawing/2014/main" id="{FAA023E0-3859-BB47-F198-44BD55ED2253}"/>
              </a:ext>
            </a:extLst>
          </p:cNvPr>
          <p:cNvSpPr txBox="1"/>
          <p:nvPr/>
        </p:nvSpPr>
        <p:spPr>
          <a:xfrm>
            <a:off x="969394" y="1001018"/>
            <a:ext cx="1233479" cy="461665"/>
          </a:xfrm>
          <a:prstGeom prst="rect">
            <a:avLst/>
          </a:prstGeom>
          <a:noFill/>
        </p:spPr>
        <p:txBody>
          <a:bodyPr wrap="none" rtlCol="0">
            <a:spAutoFit/>
          </a:bodyPr>
          <a:lstStyle/>
          <a:p>
            <a:r>
              <a:rPr lang="en-GB" sz="2400" dirty="0"/>
              <a:t>General</a:t>
            </a:r>
          </a:p>
        </p:txBody>
      </p:sp>
      <p:pic>
        <p:nvPicPr>
          <p:cNvPr id="14" name="Picture 13">
            <a:extLst>
              <a:ext uri="{FF2B5EF4-FFF2-40B4-BE49-F238E27FC236}">
                <a16:creationId xmlns:a16="http://schemas.microsoft.com/office/drawing/2014/main" id="{58C91315-23FB-3C2D-B4C2-EA076076B2D2}"/>
              </a:ext>
            </a:extLst>
          </p:cNvPr>
          <p:cNvPicPr>
            <a:picLocks noChangeAspect="1"/>
          </p:cNvPicPr>
          <p:nvPr/>
        </p:nvPicPr>
        <p:blipFill>
          <a:blip r:embed="rId2"/>
          <a:stretch>
            <a:fillRect/>
          </a:stretch>
        </p:blipFill>
        <p:spPr>
          <a:xfrm>
            <a:off x="0" y="5988984"/>
            <a:ext cx="12191998" cy="873455"/>
          </a:xfrm>
          <a:prstGeom prst="rect">
            <a:avLst/>
          </a:prstGeom>
        </p:spPr>
      </p:pic>
    </p:spTree>
    <p:extLst>
      <p:ext uri="{BB962C8B-B14F-4D97-AF65-F5344CB8AC3E}">
        <p14:creationId xmlns:p14="http://schemas.microsoft.com/office/powerpoint/2010/main" val="703966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40F1D6D6-065C-9C27-DBE8-5D12DA31C47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776C425-CB81-6B22-6D31-BD07F2821E02}"/>
              </a:ext>
            </a:extLst>
          </p:cNvPr>
          <p:cNvSpPr>
            <a:spLocks noGrp="1"/>
          </p:cNvSpPr>
          <p:nvPr>
            <p:ph type="title"/>
          </p:nvPr>
        </p:nvSpPr>
        <p:spPr>
          <a:xfrm>
            <a:off x="2202873" y="18255"/>
            <a:ext cx="9150927" cy="1325563"/>
          </a:xfrm>
        </p:spPr>
        <p:txBody>
          <a:bodyPr/>
          <a:lstStyle/>
          <a:p>
            <a:r>
              <a:rPr lang="en-GB" dirty="0"/>
              <a:t>Academics’ perceptions of ESD</a:t>
            </a:r>
          </a:p>
        </p:txBody>
      </p:sp>
      <p:sp>
        <p:nvSpPr>
          <p:cNvPr id="6" name="Rounded Rectangle 5">
            <a:extLst>
              <a:ext uri="{FF2B5EF4-FFF2-40B4-BE49-F238E27FC236}">
                <a16:creationId xmlns:a16="http://schemas.microsoft.com/office/drawing/2014/main" id="{61D3CF0C-A8BC-EFAA-F26B-C184229A7006}"/>
              </a:ext>
            </a:extLst>
          </p:cNvPr>
          <p:cNvSpPr/>
          <p:nvPr/>
        </p:nvSpPr>
        <p:spPr>
          <a:xfrm>
            <a:off x="782650" y="4590020"/>
            <a:ext cx="10695709" cy="981784"/>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800" kern="0" dirty="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Goller, A. and </a:t>
            </a:r>
            <a:r>
              <a:rPr lang="en-GB" sz="1800" kern="0" dirty="0" err="1">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Rieckmann</a:t>
            </a:r>
            <a:r>
              <a:rPr lang="en-GB" sz="1800" kern="0" dirty="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 M. (2022) </a:t>
            </a:r>
            <a:r>
              <a:rPr lang="en-GB" kern="0" dirty="0">
                <a:solidFill>
                  <a:schemeClr val="tx1"/>
                </a:solidFill>
                <a:latin typeface="Aptos" panose="020B0004020202020204" pitchFamily="34" charset="0"/>
                <a:ea typeface="Times New Roman" panose="02020603050405020304" pitchFamily="18" charset="0"/>
                <a:cs typeface="Times New Roman" panose="02020603050405020304" pitchFamily="18" charset="0"/>
              </a:rPr>
              <a:t>‘</a:t>
            </a:r>
            <a:r>
              <a:rPr lang="en-GB" sz="1800" kern="0" dirty="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What do We Know About Teacher Educators’ Perceptions of Education for Sustainable Development? A Systematic Literature Review</a:t>
            </a:r>
            <a:r>
              <a:rPr lang="en-GB" kern="0" dirty="0">
                <a:solidFill>
                  <a:schemeClr val="tx1"/>
                </a:solidFill>
                <a:latin typeface="Aptos" panose="020B0004020202020204" pitchFamily="34" charset="0"/>
                <a:ea typeface="Times New Roman" panose="02020603050405020304" pitchFamily="18" charset="0"/>
                <a:cs typeface="Times New Roman" panose="02020603050405020304" pitchFamily="18" charset="0"/>
              </a:rPr>
              <a:t>’,</a:t>
            </a:r>
            <a:r>
              <a:rPr lang="en-GB" sz="1800" kern="0" dirty="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 </a:t>
            </a:r>
            <a:r>
              <a:rPr lang="en-GB" sz="1800" i="1" kern="0" dirty="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Journal of Teacher Education for Sustainability, </a:t>
            </a:r>
            <a:r>
              <a:rPr lang="en-GB" sz="1800" kern="0" dirty="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24(1), pp. 19-34.</a:t>
            </a:r>
            <a:r>
              <a:rPr lang="en-GB" dirty="0">
                <a:solidFill>
                  <a:schemeClr val="tx1"/>
                </a:solidFill>
                <a:effectLst/>
              </a:rPr>
              <a:t> </a:t>
            </a:r>
            <a:endParaRPr lang="en-GB" dirty="0">
              <a:solidFill>
                <a:schemeClr val="tx1"/>
              </a:solidFill>
            </a:endParaRPr>
          </a:p>
        </p:txBody>
      </p:sp>
      <p:sp>
        <p:nvSpPr>
          <p:cNvPr id="3" name="Rounded Rectangle 2">
            <a:extLst>
              <a:ext uri="{FF2B5EF4-FFF2-40B4-BE49-F238E27FC236}">
                <a16:creationId xmlns:a16="http://schemas.microsoft.com/office/drawing/2014/main" id="{252259BD-ECEF-D9E6-FB10-B616C53C1B1A}"/>
              </a:ext>
            </a:extLst>
          </p:cNvPr>
          <p:cNvSpPr/>
          <p:nvPr/>
        </p:nvSpPr>
        <p:spPr>
          <a:xfrm>
            <a:off x="782650" y="2107952"/>
            <a:ext cx="10695708" cy="857095"/>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spcAft>
                <a:spcPts val="863"/>
              </a:spcAft>
            </a:pPr>
            <a:r>
              <a:rPr lang="en-GB" b="0" i="0" dirty="0" err="1">
                <a:solidFill>
                  <a:srgbClr val="000000"/>
                </a:solidFill>
                <a:effectLst/>
              </a:rPr>
              <a:t>Melles</a:t>
            </a:r>
            <a:r>
              <a:rPr lang="en-GB" b="0" i="0" dirty="0">
                <a:solidFill>
                  <a:srgbClr val="000000"/>
                </a:solidFill>
                <a:effectLst/>
              </a:rPr>
              <a:t>, G. (2018) </a:t>
            </a:r>
            <a:r>
              <a:rPr lang="en-GB" dirty="0">
                <a:solidFill>
                  <a:srgbClr val="000000"/>
                </a:solidFill>
              </a:rPr>
              <a:t>‘</a:t>
            </a:r>
            <a:r>
              <a:rPr lang="en-GB" b="0" i="0" dirty="0">
                <a:solidFill>
                  <a:srgbClr val="000000"/>
                </a:solidFill>
                <a:effectLst/>
              </a:rPr>
              <a:t>Views on education for sustainable development (ESD) among lecturers in UK MSc taught courses</a:t>
            </a:r>
            <a:r>
              <a:rPr lang="en-GB" dirty="0">
                <a:solidFill>
                  <a:srgbClr val="000000"/>
                </a:solidFill>
              </a:rPr>
              <a:t>’,</a:t>
            </a:r>
            <a:r>
              <a:rPr lang="en-GB" b="0" i="0" dirty="0">
                <a:solidFill>
                  <a:srgbClr val="000000"/>
                </a:solidFill>
                <a:effectLst/>
              </a:rPr>
              <a:t> </a:t>
            </a:r>
            <a:r>
              <a:rPr lang="en-GB" b="0" i="1" dirty="0">
                <a:solidFill>
                  <a:srgbClr val="000000"/>
                </a:solidFill>
                <a:effectLst/>
              </a:rPr>
              <a:t>International Journal of Sustainability in Higher Education, </a:t>
            </a:r>
            <a:r>
              <a:rPr lang="en-GB" b="0" i="0" dirty="0">
                <a:solidFill>
                  <a:srgbClr val="000000"/>
                </a:solidFill>
                <a:effectLst/>
              </a:rPr>
              <a:t>20(1), pp.115-138. </a:t>
            </a:r>
            <a:r>
              <a:rPr lang="en-GB" b="0" i="0" dirty="0" err="1">
                <a:solidFill>
                  <a:srgbClr val="000000"/>
                </a:solidFill>
                <a:effectLst/>
              </a:rPr>
              <a:t>doi</a:t>
            </a:r>
            <a:r>
              <a:rPr lang="en-GB" b="0" i="0" dirty="0">
                <a:solidFill>
                  <a:srgbClr val="000000"/>
                </a:solidFill>
                <a:effectLst/>
              </a:rPr>
              <a:t>: 10.1108/ijshe-02-2018-0032.</a:t>
            </a:r>
          </a:p>
        </p:txBody>
      </p:sp>
      <p:sp>
        <p:nvSpPr>
          <p:cNvPr id="7" name="TextBox 6">
            <a:extLst>
              <a:ext uri="{FF2B5EF4-FFF2-40B4-BE49-F238E27FC236}">
                <a16:creationId xmlns:a16="http://schemas.microsoft.com/office/drawing/2014/main" id="{CA3786D4-1A47-29A7-EDBF-545E21F7F5FF}"/>
              </a:ext>
            </a:extLst>
          </p:cNvPr>
          <p:cNvSpPr txBox="1"/>
          <p:nvPr/>
        </p:nvSpPr>
        <p:spPr>
          <a:xfrm>
            <a:off x="1006997" y="1238491"/>
            <a:ext cx="3767570" cy="461665"/>
          </a:xfrm>
          <a:prstGeom prst="rect">
            <a:avLst/>
          </a:prstGeom>
          <a:noFill/>
        </p:spPr>
        <p:txBody>
          <a:bodyPr wrap="none" rtlCol="0">
            <a:spAutoFit/>
          </a:bodyPr>
          <a:lstStyle/>
          <a:p>
            <a:r>
              <a:rPr lang="en-GB" sz="2400" dirty="0"/>
              <a:t>Discipline / course specific</a:t>
            </a:r>
          </a:p>
        </p:txBody>
      </p:sp>
      <p:sp>
        <p:nvSpPr>
          <p:cNvPr id="9" name="Rounded Rectangle 8">
            <a:extLst>
              <a:ext uri="{FF2B5EF4-FFF2-40B4-BE49-F238E27FC236}">
                <a16:creationId xmlns:a16="http://schemas.microsoft.com/office/drawing/2014/main" id="{18B4FAE9-DC49-AB91-E03E-4BC0453462DA}"/>
              </a:ext>
            </a:extLst>
          </p:cNvPr>
          <p:cNvSpPr/>
          <p:nvPr/>
        </p:nvSpPr>
        <p:spPr>
          <a:xfrm>
            <a:off x="782649" y="3447571"/>
            <a:ext cx="10695708" cy="665502"/>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spcAft>
                <a:spcPts val="863"/>
              </a:spcAft>
            </a:pPr>
            <a:r>
              <a:rPr lang="en-GB" b="0" i="0" dirty="0" err="1">
                <a:solidFill>
                  <a:srgbClr val="000000"/>
                </a:solidFill>
                <a:effectLst/>
                <a:latin typeface="Roboto" panose="02000000000000000000" pitchFamily="2" charset="0"/>
              </a:rPr>
              <a:t>Cebrián</a:t>
            </a:r>
            <a:r>
              <a:rPr lang="en-GB" b="0" i="0" dirty="0">
                <a:solidFill>
                  <a:srgbClr val="000000"/>
                </a:solidFill>
                <a:effectLst/>
                <a:latin typeface="Roboto" panose="02000000000000000000" pitchFamily="2" charset="0"/>
              </a:rPr>
              <a:t>, G. and </a:t>
            </a:r>
            <a:r>
              <a:rPr lang="en-GB" b="0" i="0" dirty="0" err="1">
                <a:solidFill>
                  <a:srgbClr val="000000"/>
                </a:solidFill>
                <a:effectLst/>
                <a:latin typeface="Roboto" panose="02000000000000000000" pitchFamily="2" charset="0"/>
              </a:rPr>
              <a:t>Junyent</a:t>
            </a:r>
            <a:r>
              <a:rPr lang="en-GB" b="0" i="0" dirty="0">
                <a:solidFill>
                  <a:srgbClr val="000000"/>
                </a:solidFill>
                <a:effectLst/>
                <a:latin typeface="Roboto" panose="02000000000000000000" pitchFamily="2" charset="0"/>
              </a:rPr>
              <a:t>, M. (2015) ‘Competencies in Education for Sustainable Development: Exploring the Student Teachers’ Views’, </a:t>
            </a:r>
            <a:r>
              <a:rPr lang="en-GB" b="0" i="1" dirty="0">
                <a:solidFill>
                  <a:srgbClr val="000000"/>
                </a:solidFill>
                <a:effectLst/>
                <a:latin typeface="Roboto" panose="02000000000000000000" pitchFamily="2" charset="0"/>
              </a:rPr>
              <a:t>Sustainability, </a:t>
            </a:r>
            <a:r>
              <a:rPr lang="en-GB" dirty="0">
                <a:solidFill>
                  <a:srgbClr val="000000"/>
                </a:solidFill>
                <a:latin typeface="Roboto" panose="02000000000000000000" pitchFamily="2" charset="0"/>
              </a:rPr>
              <a:t>7</a:t>
            </a:r>
            <a:r>
              <a:rPr lang="en-GB" b="0" i="0" dirty="0">
                <a:solidFill>
                  <a:srgbClr val="000000"/>
                </a:solidFill>
                <a:effectLst/>
                <a:latin typeface="Roboto" panose="02000000000000000000" pitchFamily="2" charset="0"/>
              </a:rPr>
              <a:t>(3), pp. 2768-2786. </a:t>
            </a:r>
            <a:r>
              <a:rPr lang="en-GB" sz="1800" b="0" i="0" dirty="0" err="1">
                <a:solidFill>
                  <a:srgbClr val="000000"/>
                </a:solidFill>
                <a:effectLst/>
              </a:rPr>
              <a:t>doi</a:t>
            </a:r>
            <a:r>
              <a:rPr lang="en-GB" sz="1800" b="0" i="0" dirty="0">
                <a:solidFill>
                  <a:srgbClr val="000000"/>
                </a:solidFill>
                <a:effectLst/>
              </a:rPr>
              <a:t>: </a:t>
            </a:r>
            <a:r>
              <a:rPr lang="en-GB" sz="1800" b="0" i="0" dirty="0">
                <a:solidFill>
                  <a:schemeClr val="tx1"/>
                </a:solidFill>
                <a:effectLst/>
              </a:rPr>
              <a:t>10.3390/su7032768</a:t>
            </a:r>
            <a:endParaRPr lang="en-GB" b="0" i="0" dirty="0">
              <a:solidFill>
                <a:srgbClr val="000000"/>
              </a:solidFill>
              <a:effectLst/>
            </a:endParaRPr>
          </a:p>
        </p:txBody>
      </p:sp>
      <p:pic>
        <p:nvPicPr>
          <p:cNvPr id="10" name="Picture 9">
            <a:extLst>
              <a:ext uri="{FF2B5EF4-FFF2-40B4-BE49-F238E27FC236}">
                <a16:creationId xmlns:a16="http://schemas.microsoft.com/office/drawing/2014/main" id="{4367D188-FE52-BEFE-59DA-5D01F336796D}"/>
              </a:ext>
            </a:extLst>
          </p:cNvPr>
          <p:cNvPicPr>
            <a:picLocks noChangeAspect="1"/>
          </p:cNvPicPr>
          <p:nvPr/>
        </p:nvPicPr>
        <p:blipFill>
          <a:blip r:embed="rId2"/>
          <a:stretch>
            <a:fillRect/>
          </a:stretch>
        </p:blipFill>
        <p:spPr>
          <a:xfrm>
            <a:off x="0" y="5988984"/>
            <a:ext cx="12191998" cy="873455"/>
          </a:xfrm>
          <a:prstGeom prst="rect">
            <a:avLst/>
          </a:prstGeom>
        </p:spPr>
      </p:pic>
    </p:spTree>
    <p:extLst>
      <p:ext uri="{BB962C8B-B14F-4D97-AF65-F5344CB8AC3E}">
        <p14:creationId xmlns:p14="http://schemas.microsoft.com/office/powerpoint/2010/main" val="37025858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screenshot of a computer&#10;&#10;Description automatically generated">
            <a:extLst>
              <a:ext uri="{FF2B5EF4-FFF2-40B4-BE49-F238E27FC236}">
                <a16:creationId xmlns:a16="http://schemas.microsoft.com/office/drawing/2014/main" id="{D2908DE5-F69F-6F7A-45C4-D1B2D0EC444A}"/>
              </a:ext>
            </a:extLst>
          </p:cNvPr>
          <p:cNvPicPr>
            <a:picLocks noGrp="1" noChangeAspect="1"/>
          </p:cNvPicPr>
          <p:nvPr>
            <p:ph idx="1"/>
          </p:nvPr>
        </p:nvPicPr>
        <p:blipFill>
          <a:blip r:embed="rId2"/>
          <a:stretch>
            <a:fillRect/>
          </a:stretch>
        </p:blipFill>
        <p:spPr>
          <a:xfrm>
            <a:off x="1072586" y="730098"/>
            <a:ext cx="10046826" cy="5258886"/>
          </a:xfrm>
        </p:spPr>
      </p:pic>
      <p:pic>
        <p:nvPicPr>
          <p:cNvPr id="6" name="Picture 5">
            <a:extLst>
              <a:ext uri="{FF2B5EF4-FFF2-40B4-BE49-F238E27FC236}">
                <a16:creationId xmlns:a16="http://schemas.microsoft.com/office/drawing/2014/main" id="{13C7A22B-3A88-4DA6-EEAD-0F7902D895D1}"/>
              </a:ext>
            </a:extLst>
          </p:cNvPr>
          <p:cNvPicPr>
            <a:picLocks noChangeAspect="1"/>
          </p:cNvPicPr>
          <p:nvPr/>
        </p:nvPicPr>
        <p:blipFill>
          <a:blip r:embed="rId3"/>
          <a:stretch>
            <a:fillRect/>
          </a:stretch>
        </p:blipFill>
        <p:spPr>
          <a:xfrm>
            <a:off x="0" y="5988984"/>
            <a:ext cx="12191998" cy="873455"/>
          </a:xfrm>
          <a:prstGeom prst="rect">
            <a:avLst/>
          </a:prstGeom>
        </p:spPr>
      </p:pic>
      <p:sp>
        <p:nvSpPr>
          <p:cNvPr id="7" name="Title 1">
            <a:extLst>
              <a:ext uri="{FF2B5EF4-FFF2-40B4-BE49-F238E27FC236}">
                <a16:creationId xmlns:a16="http://schemas.microsoft.com/office/drawing/2014/main" id="{5522E949-24D0-F748-2F9A-AD7114B14191}"/>
              </a:ext>
            </a:extLst>
          </p:cNvPr>
          <p:cNvSpPr>
            <a:spLocks noGrp="1"/>
          </p:cNvSpPr>
          <p:nvPr>
            <p:ph type="title"/>
          </p:nvPr>
        </p:nvSpPr>
        <p:spPr>
          <a:xfrm>
            <a:off x="838199" y="-248333"/>
            <a:ext cx="10515600" cy="1325563"/>
          </a:xfrm>
        </p:spPr>
        <p:txBody>
          <a:bodyPr/>
          <a:lstStyle/>
          <a:p>
            <a:r>
              <a:rPr lang="en-GB" dirty="0"/>
              <a:t>		Elicit (AI search tool)</a:t>
            </a:r>
          </a:p>
        </p:txBody>
      </p:sp>
    </p:spTree>
    <p:extLst>
      <p:ext uri="{BB962C8B-B14F-4D97-AF65-F5344CB8AC3E}">
        <p14:creationId xmlns:p14="http://schemas.microsoft.com/office/powerpoint/2010/main" val="11852756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screenshot of a computer&#10;&#10;Description automatically generated">
            <a:extLst>
              <a:ext uri="{FF2B5EF4-FFF2-40B4-BE49-F238E27FC236}">
                <a16:creationId xmlns:a16="http://schemas.microsoft.com/office/drawing/2014/main" id="{259C27DC-FEC0-A655-01D2-9511196B38B4}"/>
              </a:ext>
            </a:extLst>
          </p:cNvPr>
          <p:cNvPicPr>
            <a:picLocks noGrp="1" noChangeAspect="1"/>
          </p:cNvPicPr>
          <p:nvPr>
            <p:ph idx="1"/>
          </p:nvPr>
        </p:nvPicPr>
        <p:blipFill>
          <a:blip r:embed="rId2"/>
          <a:stretch>
            <a:fillRect/>
          </a:stretch>
        </p:blipFill>
        <p:spPr>
          <a:xfrm>
            <a:off x="1101720" y="729384"/>
            <a:ext cx="9988558" cy="5259600"/>
          </a:xfrm>
        </p:spPr>
      </p:pic>
      <p:pic>
        <p:nvPicPr>
          <p:cNvPr id="6" name="Picture 5">
            <a:extLst>
              <a:ext uri="{FF2B5EF4-FFF2-40B4-BE49-F238E27FC236}">
                <a16:creationId xmlns:a16="http://schemas.microsoft.com/office/drawing/2014/main" id="{3132F86B-F43C-50AC-1DF4-6248700C1A77}"/>
              </a:ext>
            </a:extLst>
          </p:cNvPr>
          <p:cNvPicPr>
            <a:picLocks noChangeAspect="1"/>
          </p:cNvPicPr>
          <p:nvPr/>
        </p:nvPicPr>
        <p:blipFill>
          <a:blip r:embed="rId3"/>
          <a:stretch>
            <a:fillRect/>
          </a:stretch>
        </p:blipFill>
        <p:spPr>
          <a:xfrm>
            <a:off x="0" y="5988984"/>
            <a:ext cx="12191998" cy="873455"/>
          </a:xfrm>
          <a:prstGeom prst="rect">
            <a:avLst/>
          </a:prstGeom>
        </p:spPr>
      </p:pic>
      <p:sp>
        <p:nvSpPr>
          <p:cNvPr id="7" name="Title 1">
            <a:extLst>
              <a:ext uri="{FF2B5EF4-FFF2-40B4-BE49-F238E27FC236}">
                <a16:creationId xmlns:a16="http://schemas.microsoft.com/office/drawing/2014/main" id="{7768EB03-0EF0-76D1-3006-B7A09DFDE6FC}"/>
              </a:ext>
            </a:extLst>
          </p:cNvPr>
          <p:cNvSpPr>
            <a:spLocks noGrp="1"/>
          </p:cNvSpPr>
          <p:nvPr>
            <p:ph type="title"/>
          </p:nvPr>
        </p:nvSpPr>
        <p:spPr>
          <a:xfrm>
            <a:off x="838199" y="-248333"/>
            <a:ext cx="10515600" cy="1325563"/>
          </a:xfrm>
        </p:spPr>
        <p:txBody>
          <a:bodyPr/>
          <a:lstStyle/>
          <a:p>
            <a:r>
              <a:rPr lang="en-GB" dirty="0"/>
              <a:t>		Elicit (AI search tool)</a:t>
            </a:r>
          </a:p>
        </p:txBody>
      </p:sp>
    </p:spTree>
    <p:extLst>
      <p:ext uri="{BB962C8B-B14F-4D97-AF65-F5344CB8AC3E}">
        <p14:creationId xmlns:p14="http://schemas.microsoft.com/office/powerpoint/2010/main" val="24009946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screenshot of a computer&#10;&#10;Description automatically generated">
            <a:extLst>
              <a:ext uri="{FF2B5EF4-FFF2-40B4-BE49-F238E27FC236}">
                <a16:creationId xmlns:a16="http://schemas.microsoft.com/office/drawing/2014/main" id="{B6620C96-B52A-8A2D-0B69-99FD36DA9A97}"/>
              </a:ext>
            </a:extLst>
          </p:cNvPr>
          <p:cNvPicPr>
            <a:picLocks noGrp="1" noChangeAspect="1"/>
          </p:cNvPicPr>
          <p:nvPr>
            <p:ph idx="1"/>
          </p:nvPr>
        </p:nvPicPr>
        <p:blipFill>
          <a:blip r:embed="rId3"/>
          <a:stretch>
            <a:fillRect/>
          </a:stretch>
        </p:blipFill>
        <p:spPr>
          <a:xfrm>
            <a:off x="1101720" y="799200"/>
            <a:ext cx="9988558" cy="5259600"/>
          </a:xfrm>
        </p:spPr>
      </p:pic>
      <p:sp>
        <p:nvSpPr>
          <p:cNvPr id="6" name="Title 1">
            <a:extLst>
              <a:ext uri="{FF2B5EF4-FFF2-40B4-BE49-F238E27FC236}">
                <a16:creationId xmlns:a16="http://schemas.microsoft.com/office/drawing/2014/main" id="{355EC856-2774-72F2-9C7D-2B01B4164121}"/>
              </a:ext>
            </a:extLst>
          </p:cNvPr>
          <p:cNvSpPr>
            <a:spLocks noGrp="1"/>
          </p:cNvSpPr>
          <p:nvPr>
            <p:ph type="title"/>
          </p:nvPr>
        </p:nvSpPr>
        <p:spPr>
          <a:xfrm>
            <a:off x="838199" y="-248333"/>
            <a:ext cx="10515600" cy="1325563"/>
          </a:xfrm>
        </p:spPr>
        <p:txBody>
          <a:bodyPr/>
          <a:lstStyle/>
          <a:p>
            <a:r>
              <a:rPr lang="en-GB" dirty="0"/>
              <a:t>		Elicit (AI search tool)</a:t>
            </a:r>
          </a:p>
        </p:txBody>
      </p:sp>
      <p:pic>
        <p:nvPicPr>
          <p:cNvPr id="7" name="Picture 6">
            <a:extLst>
              <a:ext uri="{FF2B5EF4-FFF2-40B4-BE49-F238E27FC236}">
                <a16:creationId xmlns:a16="http://schemas.microsoft.com/office/drawing/2014/main" id="{C42BDDB9-400F-5CF0-4FAD-A7687D214602}"/>
              </a:ext>
            </a:extLst>
          </p:cNvPr>
          <p:cNvPicPr>
            <a:picLocks noChangeAspect="1"/>
          </p:cNvPicPr>
          <p:nvPr/>
        </p:nvPicPr>
        <p:blipFill>
          <a:blip r:embed="rId4"/>
          <a:stretch>
            <a:fillRect/>
          </a:stretch>
        </p:blipFill>
        <p:spPr>
          <a:xfrm>
            <a:off x="0" y="5988984"/>
            <a:ext cx="12191998" cy="873455"/>
          </a:xfrm>
          <a:prstGeom prst="rect">
            <a:avLst/>
          </a:prstGeom>
        </p:spPr>
      </p:pic>
    </p:spTree>
    <p:extLst>
      <p:ext uri="{BB962C8B-B14F-4D97-AF65-F5344CB8AC3E}">
        <p14:creationId xmlns:p14="http://schemas.microsoft.com/office/powerpoint/2010/main" val="25666091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E8588F-E00F-AB6A-874E-CD5EBB3FFAAD}"/>
            </a:ext>
          </a:extLst>
        </p:cNvPr>
        <p:cNvGrpSpPr/>
        <p:nvPr/>
      </p:nvGrpSpPr>
      <p:grpSpPr>
        <a:xfrm>
          <a:off x="0" y="0"/>
          <a:ext cx="0" cy="0"/>
          <a:chOff x="0" y="0"/>
          <a:chExt cx="0" cy="0"/>
        </a:xfrm>
      </p:grpSpPr>
      <p:sp>
        <p:nvSpPr>
          <p:cNvPr id="6" name="Title 1">
            <a:extLst>
              <a:ext uri="{FF2B5EF4-FFF2-40B4-BE49-F238E27FC236}">
                <a16:creationId xmlns:a16="http://schemas.microsoft.com/office/drawing/2014/main" id="{312D8621-0E02-25A0-2E68-8CB5F86B051D}"/>
              </a:ext>
            </a:extLst>
          </p:cNvPr>
          <p:cNvSpPr>
            <a:spLocks noGrp="1"/>
          </p:cNvSpPr>
          <p:nvPr>
            <p:ph type="title"/>
          </p:nvPr>
        </p:nvSpPr>
        <p:spPr>
          <a:xfrm>
            <a:off x="838199" y="-248333"/>
            <a:ext cx="10515600" cy="1325563"/>
          </a:xfrm>
        </p:spPr>
        <p:txBody>
          <a:bodyPr/>
          <a:lstStyle/>
          <a:p>
            <a:r>
              <a:rPr lang="en-GB" dirty="0"/>
              <a:t>		Elicit (AI search tool)</a:t>
            </a:r>
          </a:p>
        </p:txBody>
      </p:sp>
      <p:pic>
        <p:nvPicPr>
          <p:cNvPr id="7" name="Picture 6">
            <a:extLst>
              <a:ext uri="{FF2B5EF4-FFF2-40B4-BE49-F238E27FC236}">
                <a16:creationId xmlns:a16="http://schemas.microsoft.com/office/drawing/2014/main" id="{5D10C4ED-770D-7675-70A5-460FC75268C2}"/>
              </a:ext>
            </a:extLst>
          </p:cNvPr>
          <p:cNvPicPr>
            <a:picLocks noChangeAspect="1"/>
          </p:cNvPicPr>
          <p:nvPr/>
        </p:nvPicPr>
        <p:blipFill>
          <a:blip r:embed="rId3"/>
          <a:stretch>
            <a:fillRect/>
          </a:stretch>
        </p:blipFill>
        <p:spPr>
          <a:xfrm>
            <a:off x="0" y="5988984"/>
            <a:ext cx="12191998" cy="873455"/>
          </a:xfrm>
          <a:prstGeom prst="rect">
            <a:avLst/>
          </a:prstGeom>
        </p:spPr>
      </p:pic>
      <p:pic>
        <p:nvPicPr>
          <p:cNvPr id="12" name="Content Placeholder 11" descr="A screenshot of a computer&#10;&#10;Description automatically generated">
            <a:extLst>
              <a:ext uri="{FF2B5EF4-FFF2-40B4-BE49-F238E27FC236}">
                <a16:creationId xmlns:a16="http://schemas.microsoft.com/office/drawing/2014/main" id="{27F536BC-8689-8C48-8232-E4F825741700}"/>
              </a:ext>
            </a:extLst>
          </p:cNvPr>
          <p:cNvPicPr>
            <a:picLocks noGrp="1" noChangeAspect="1"/>
          </p:cNvPicPr>
          <p:nvPr>
            <p:ph idx="1"/>
          </p:nvPr>
        </p:nvPicPr>
        <p:blipFill>
          <a:blip r:embed="rId4"/>
          <a:stretch>
            <a:fillRect/>
          </a:stretch>
        </p:blipFill>
        <p:spPr>
          <a:xfrm>
            <a:off x="841884" y="729384"/>
            <a:ext cx="10511915" cy="5259600"/>
          </a:xfrm>
        </p:spPr>
      </p:pic>
    </p:spTree>
    <p:extLst>
      <p:ext uri="{BB962C8B-B14F-4D97-AF65-F5344CB8AC3E}">
        <p14:creationId xmlns:p14="http://schemas.microsoft.com/office/powerpoint/2010/main" val="41033759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8392AD55-595D-2CC2-CF08-EA6AC442D55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6AC36B1-9740-EC54-57DE-84447ADE83C5}"/>
              </a:ext>
            </a:extLst>
          </p:cNvPr>
          <p:cNvSpPr>
            <a:spLocks noGrp="1"/>
          </p:cNvSpPr>
          <p:nvPr>
            <p:ph type="title"/>
          </p:nvPr>
        </p:nvSpPr>
        <p:spPr>
          <a:xfrm>
            <a:off x="2256502" y="365125"/>
            <a:ext cx="9097297" cy="1325563"/>
          </a:xfrm>
        </p:spPr>
        <p:txBody>
          <a:bodyPr>
            <a:normAutofit fontScale="90000"/>
          </a:bodyPr>
          <a:lstStyle/>
          <a:p>
            <a:pPr algn="r"/>
            <a:r>
              <a:rPr lang="en-GB" dirty="0"/>
              <a:t>Was ESD a fad, or is it meant to be an ongoing theme?</a:t>
            </a:r>
            <a:br>
              <a:rPr lang="en-GB" dirty="0"/>
            </a:br>
            <a:endParaRPr lang="en-GB" dirty="0"/>
          </a:p>
        </p:txBody>
      </p:sp>
      <p:sp>
        <p:nvSpPr>
          <p:cNvPr id="3" name="Content Placeholder 2">
            <a:extLst>
              <a:ext uri="{FF2B5EF4-FFF2-40B4-BE49-F238E27FC236}">
                <a16:creationId xmlns:a16="http://schemas.microsoft.com/office/drawing/2014/main" id="{8970EDAA-68F3-9DA9-2090-4A9ABBF0A70B}"/>
              </a:ext>
            </a:extLst>
          </p:cNvPr>
          <p:cNvSpPr>
            <a:spLocks noGrp="1"/>
          </p:cNvSpPr>
          <p:nvPr>
            <p:ph idx="1"/>
          </p:nvPr>
        </p:nvSpPr>
        <p:spPr>
          <a:xfrm>
            <a:off x="838199" y="1690688"/>
            <a:ext cx="10515600" cy="4351338"/>
          </a:xfrm>
        </p:spPr>
        <p:txBody>
          <a:bodyPr>
            <a:normAutofit/>
          </a:bodyPr>
          <a:lstStyle/>
          <a:p>
            <a:r>
              <a:rPr lang="en-GB" dirty="0"/>
              <a:t>University Strategy documents</a:t>
            </a:r>
          </a:p>
          <a:p>
            <a:r>
              <a:rPr lang="en-GB" dirty="0"/>
              <a:t>Well-being of Future Generations Wales Act (2015)</a:t>
            </a:r>
          </a:p>
          <a:p>
            <a:r>
              <a:rPr lang="en-GB" dirty="0"/>
              <a:t>Quality enhancement</a:t>
            </a:r>
          </a:p>
          <a:p>
            <a:r>
              <a:rPr lang="en-GB" dirty="0"/>
              <a:t>Graduate attributes</a:t>
            </a:r>
          </a:p>
          <a:p>
            <a:r>
              <a:rPr lang="en-GB" dirty="0"/>
              <a:t>Employability </a:t>
            </a:r>
          </a:p>
          <a:p>
            <a:r>
              <a:rPr lang="en-GB" dirty="0"/>
              <a:t>International priority</a:t>
            </a:r>
          </a:p>
        </p:txBody>
      </p:sp>
      <p:pic>
        <p:nvPicPr>
          <p:cNvPr id="5" name="Picture 4">
            <a:extLst>
              <a:ext uri="{FF2B5EF4-FFF2-40B4-BE49-F238E27FC236}">
                <a16:creationId xmlns:a16="http://schemas.microsoft.com/office/drawing/2014/main" id="{92AB283D-6DEA-8C53-8E98-1B011011380D}"/>
              </a:ext>
            </a:extLst>
          </p:cNvPr>
          <p:cNvPicPr>
            <a:picLocks noChangeAspect="1"/>
          </p:cNvPicPr>
          <p:nvPr/>
        </p:nvPicPr>
        <p:blipFill>
          <a:blip r:embed="rId3"/>
          <a:stretch>
            <a:fillRect/>
          </a:stretch>
        </p:blipFill>
        <p:spPr>
          <a:xfrm>
            <a:off x="0" y="5988984"/>
            <a:ext cx="12191998" cy="873455"/>
          </a:xfrm>
          <a:prstGeom prst="rect">
            <a:avLst/>
          </a:prstGeom>
        </p:spPr>
      </p:pic>
    </p:spTree>
    <p:extLst>
      <p:ext uri="{BB962C8B-B14F-4D97-AF65-F5344CB8AC3E}">
        <p14:creationId xmlns:p14="http://schemas.microsoft.com/office/powerpoint/2010/main" val="40222569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left)">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left)">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left)">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left)">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wipe(left)">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8"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wipe(left)">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634DC-1D85-3F30-012A-629C2D288872}"/>
              </a:ext>
            </a:extLst>
          </p:cNvPr>
          <p:cNvSpPr>
            <a:spLocks noGrp="1"/>
          </p:cNvSpPr>
          <p:nvPr>
            <p:ph type="title"/>
          </p:nvPr>
        </p:nvSpPr>
        <p:spPr/>
        <p:txBody>
          <a:bodyPr/>
          <a:lstStyle/>
          <a:p>
            <a:pPr algn="ctr"/>
            <a:r>
              <a:rPr lang="en-GB" dirty="0"/>
              <a:t>Academics perceptions of ESD</a:t>
            </a:r>
          </a:p>
        </p:txBody>
      </p:sp>
      <p:pic>
        <p:nvPicPr>
          <p:cNvPr id="10" name="Content Placeholder 9" descr="Question mark with solid fill">
            <a:extLst>
              <a:ext uri="{FF2B5EF4-FFF2-40B4-BE49-F238E27FC236}">
                <a16:creationId xmlns:a16="http://schemas.microsoft.com/office/drawing/2014/main" id="{A89985EA-C71F-6EC6-F153-D4A9E334B02A}"/>
              </a:ext>
            </a:extLst>
          </p:cNvPr>
          <p:cNvPicPr>
            <a:picLocks noGrp="1" noChangeAspect="1"/>
          </p:cNvPicPr>
          <p:nvPr>
            <p:ph idx="1"/>
          </p:nvPr>
        </p:nvPicPr>
        <p:blipFill>
          <a:blip r:embed="rId3">
            <a:extLst>
              <a:ext uri="{96DAC541-7B7A-43D3-8B79-37D633B846F1}">
                <asvg:svgBlip xmlns:asvg="http://schemas.microsoft.com/office/drawing/2016/SVG/main" r:embed="rId4"/>
              </a:ext>
            </a:extLst>
          </a:blip>
          <a:stretch>
            <a:fillRect/>
          </a:stretch>
        </p:blipFill>
        <p:spPr>
          <a:xfrm>
            <a:off x="7487264" y="2274094"/>
            <a:ext cx="914400" cy="914400"/>
          </a:xfrm>
        </p:spPr>
      </p:pic>
      <p:sp>
        <p:nvSpPr>
          <p:cNvPr id="5" name="Rounded Rectangle 4">
            <a:extLst>
              <a:ext uri="{FF2B5EF4-FFF2-40B4-BE49-F238E27FC236}">
                <a16:creationId xmlns:a16="http://schemas.microsoft.com/office/drawing/2014/main" id="{05BB3884-4BBD-3E62-77CF-C4DE360FA4D0}"/>
              </a:ext>
            </a:extLst>
          </p:cNvPr>
          <p:cNvSpPr/>
          <p:nvPr/>
        </p:nvSpPr>
        <p:spPr>
          <a:xfrm>
            <a:off x="838200" y="1397230"/>
            <a:ext cx="10515600" cy="740827"/>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spcAft>
                <a:spcPts val="600"/>
              </a:spcAft>
            </a:pPr>
            <a:r>
              <a:rPr lang="en-GB" sz="1800" kern="0" dirty="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Christie, B.A, Miller, K.K., Cooke, R. and White, J.G. (2015) </a:t>
            </a:r>
            <a:r>
              <a:rPr lang="en-GB" sz="1800" kern="0" dirty="0">
                <a:solidFill>
                  <a:schemeClr val="tx1"/>
                </a:solidFill>
                <a:latin typeface="Aptos" panose="020B0004020202020204" pitchFamily="34" charset="0"/>
                <a:ea typeface="Times New Roman" panose="02020603050405020304" pitchFamily="18" charset="0"/>
                <a:cs typeface="Times New Roman" panose="02020603050405020304" pitchFamily="18" charset="0"/>
              </a:rPr>
              <a:t>‘</a:t>
            </a:r>
            <a:r>
              <a:rPr lang="en-GB" sz="1800" kern="0" dirty="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Environmental sustainability in higher education: what do academics think? </a:t>
            </a:r>
            <a:r>
              <a:rPr lang="en-GB" sz="1800" i="1" kern="0" dirty="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Environmental Education Research, </a:t>
            </a:r>
            <a:r>
              <a:rPr lang="en-GB" sz="1800" kern="0" dirty="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21(5) pp.655-686.</a:t>
            </a:r>
            <a:r>
              <a:rPr lang="en-GB" sz="1800" dirty="0">
                <a:solidFill>
                  <a:schemeClr val="tx1"/>
                </a:solidFill>
                <a:effectLst/>
              </a:rPr>
              <a:t> </a:t>
            </a:r>
            <a:endParaRPr lang="en-GB" sz="1800" dirty="0">
              <a:solidFill>
                <a:schemeClr val="tx1"/>
              </a:solidFill>
            </a:endParaRPr>
          </a:p>
        </p:txBody>
      </p:sp>
      <p:sp>
        <p:nvSpPr>
          <p:cNvPr id="6" name="Rounded Rectangle 5">
            <a:extLst>
              <a:ext uri="{FF2B5EF4-FFF2-40B4-BE49-F238E27FC236}">
                <a16:creationId xmlns:a16="http://schemas.microsoft.com/office/drawing/2014/main" id="{AA14FDD1-7396-E9A7-CB7E-91609DFB020C}"/>
              </a:ext>
            </a:extLst>
          </p:cNvPr>
          <p:cNvSpPr/>
          <p:nvPr/>
        </p:nvSpPr>
        <p:spPr>
          <a:xfrm>
            <a:off x="4704735" y="2272994"/>
            <a:ext cx="2782529" cy="914401"/>
          </a:xfrm>
          <a:prstGeom prst="roundRect">
            <a:avLst/>
          </a:prstGeom>
          <a:solidFill>
            <a:srgbClr val="FF8F3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t>Epistemology</a:t>
            </a:r>
          </a:p>
        </p:txBody>
      </p:sp>
      <p:sp>
        <p:nvSpPr>
          <p:cNvPr id="7" name="Rounded Rectangle 6">
            <a:extLst>
              <a:ext uri="{FF2B5EF4-FFF2-40B4-BE49-F238E27FC236}">
                <a16:creationId xmlns:a16="http://schemas.microsoft.com/office/drawing/2014/main" id="{693B4E80-2FED-C1C7-9AC3-DAC3AE377FB4}"/>
              </a:ext>
            </a:extLst>
          </p:cNvPr>
          <p:cNvSpPr/>
          <p:nvPr/>
        </p:nvSpPr>
        <p:spPr>
          <a:xfrm>
            <a:off x="1032163" y="3320136"/>
            <a:ext cx="4308542" cy="2316736"/>
          </a:xfrm>
          <a:prstGeom prst="roundRect">
            <a:avLst/>
          </a:prstGeom>
          <a:solidFill>
            <a:srgbClr val="53805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r>
              <a:rPr lang="en-GB" sz="2600" dirty="0"/>
              <a:t>Scientists: positivist/Cartesian – ESD is less tangible/less relevant </a:t>
            </a:r>
            <a:endParaRPr lang="en-US" sz="2600" dirty="0"/>
          </a:p>
        </p:txBody>
      </p:sp>
      <p:sp>
        <p:nvSpPr>
          <p:cNvPr id="8" name="Rounded Rectangle 7">
            <a:extLst>
              <a:ext uri="{FF2B5EF4-FFF2-40B4-BE49-F238E27FC236}">
                <a16:creationId xmlns:a16="http://schemas.microsoft.com/office/drawing/2014/main" id="{C3E92751-E987-1614-D0D4-F3511D773434}"/>
              </a:ext>
            </a:extLst>
          </p:cNvPr>
          <p:cNvSpPr/>
          <p:nvPr/>
        </p:nvSpPr>
        <p:spPr>
          <a:xfrm>
            <a:off x="6889955" y="3272597"/>
            <a:ext cx="4463845" cy="2613600"/>
          </a:xfrm>
          <a:prstGeom prst="roundRect">
            <a:avLst/>
          </a:prstGeom>
          <a:solidFill>
            <a:srgbClr val="84BE4B"/>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r>
              <a:rPr lang="en-GB" sz="2600" dirty="0"/>
              <a:t>‘creatives’: postpositivist/constructivist – more open to ESD, more open to subjective, context-based interpretations of knowledge</a:t>
            </a:r>
            <a:endParaRPr lang="en-US" sz="2600" dirty="0"/>
          </a:p>
        </p:txBody>
      </p:sp>
      <p:pic>
        <p:nvPicPr>
          <p:cNvPr id="11" name="Content Placeholder 9" descr="Question mark with solid fill">
            <a:extLst>
              <a:ext uri="{FF2B5EF4-FFF2-40B4-BE49-F238E27FC236}">
                <a16:creationId xmlns:a16="http://schemas.microsoft.com/office/drawing/2014/main" id="{C8FDCA1A-E2C0-8BC3-18F0-ACD41CB42E64}"/>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108710" y="2281195"/>
            <a:ext cx="914400" cy="914400"/>
          </a:xfrm>
          <a:prstGeom prst="rect">
            <a:avLst/>
          </a:prstGeom>
        </p:spPr>
      </p:pic>
      <p:pic>
        <p:nvPicPr>
          <p:cNvPr id="12" name="Content Placeholder 9" descr="Question mark with solid fill">
            <a:extLst>
              <a:ext uri="{FF2B5EF4-FFF2-40B4-BE49-F238E27FC236}">
                <a16:creationId xmlns:a16="http://schemas.microsoft.com/office/drawing/2014/main" id="{12DADC97-E11A-B49E-C289-D89D67BEA2C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730156" y="2281195"/>
            <a:ext cx="914400" cy="914400"/>
          </a:xfrm>
          <a:prstGeom prst="rect">
            <a:avLst/>
          </a:prstGeom>
        </p:spPr>
      </p:pic>
      <p:pic>
        <p:nvPicPr>
          <p:cNvPr id="9" name="Picture 8">
            <a:extLst>
              <a:ext uri="{FF2B5EF4-FFF2-40B4-BE49-F238E27FC236}">
                <a16:creationId xmlns:a16="http://schemas.microsoft.com/office/drawing/2014/main" id="{5F22E1CA-924C-2ECC-62FD-E52628BAAB6F}"/>
              </a:ext>
            </a:extLst>
          </p:cNvPr>
          <p:cNvPicPr>
            <a:picLocks noChangeAspect="1"/>
          </p:cNvPicPr>
          <p:nvPr/>
        </p:nvPicPr>
        <p:blipFill>
          <a:blip r:embed="rId5"/>
          <a:stretch>
            <a:fillRect/>
          </a:stretch>
        </p:blipFill>
        <p:spPr>
          <a:xfrm>
            <a:off x="0" y="5979600"/>
            <a:ext cx="12261014" cy="878400"/>
          </a:xfrm>
          <a:prstGeom prst="rect">
            <a:avLst/>
          </a:prstGeom>
        </p:spPr>
      </p:pic>
    </p:spTree>
    <p:extLst>
      <p:ext uri="{BB962C8B-B14F-4D97-AF65-F5344CB8AC3E}">
        <p14:creationId xmlns:p14="http://schemas.microsoft.com/office/powerpoint/2010/main" val="40877018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00EC5A-125A-011F-D7A6-26D5B742A47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6C7929D-C31C-69E2-47EC-2E2487EB02A4}"/>
              </a:ext>
            </a:extLst>
          </p:cNvPr>
          <p:cNvSpPr>
            <a:spLocks noGrp="1"/>
          </p:cNvSpPr>
          <p:nvPr>
            <p:ph type="title"/>
          </p:nvPr>
        </p:nvSpPr>
        <p:spPr/>
        <p:txBody>
          <a:bodyPr/>
          <a:lstStyle/>
          <a:p>
            <a:pPr algn="ctr"/>
            <a:r>
              <a:rPr lang="en-GB" dirty="0"/>
              <a:t>Academics perceptions of ESD</a:t>
            </a:r>
          </a:p>
        </p:txBody>
      </p:sp>
      <p:sp>
        <p:nvSpPr>
          <p:cNvPr id="5" name="Rounded Rectangle 4">
            <a:extLst>
              <a:ext uri="{FF2B5EF4-FFF2-40B4-BE49-F238E27FC236}">
                <a16:creationId xmlns:a16="http://schemas.microsoft.com/office/drawing/2014/main" id="{B7F7C586-7183-9F05-4B07-717FB3EE44B8}"/>
              </a:ext>
            </a:extLst>
          </p:cNvPr>
          <p:cNvSpPr/>
          <p:nvPr/>
        </p:nvSpPr>
        <p:spPr>
          <a:xfrm>
            <a:off x="838200" y="1442766"/>
            <a:ext cx="10515600" cy="740827"/>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spcAft>
                <a:spcPts val="863"/>
              </a:spcAft>
            </a:pPr>
            <a:r>
              <a:rPr lang="en-GB" b="0" i="0" dirty="0">
                <a:solidFill>
                  <a:srgbClr val="000000"/>
                </a:solidFill>
                <a:effectLst/>
                <a:latin typeface="Roboto" panose="02000000000000000000" pitchFamily="2" charset="0"/>
              </a:rPr>
              <a:t>Shephard, K. and Furnari, M. (2013) Exploring what university teachers think about education for sustainability. </a:t>
            </a:r>
            <a:r>
              <a:rPr lang="en-GB" b="0" i="1" dirty="0">
                <a:solidFill>
                  <a:srgbClr val="000000"/>
                </a:solidFill>
                <a:effectLst/>
                <a:latin typeface="Roboto" panose="02000000000000000000" pitchFamily="2" charset="0"/>
              </a:rPr>
              <a:t>Studies in Higher Education, </a:t>
            </a:r>
            <a:r>
              <a:rPr lang="en-GB" i="0" dirty="0">
                <a:solidFill>
                  <a:srgbClr val="000000"/>
                </a:solidFill>
                <a:effectLst/>
                <a:latin typeface="Roboto" panose="02000000000000000000" pitchFamily="2" charset="0"/>
              </a:rPr>
              <a:t>38</a:t>
            </a:r>
            <a:r>
              <a:rPr lang="en-GB" b="0" i="0" dirty="0">
                <a:solidFill>
                  <a:srgbClr val="000000"/>
                </a:solidFill>
                <a:effectLst/>
                <a:latin typeface="Roboto" panose="02000000000000000000" pitchFamily="2" charset="0"/>
              </a:rPr>
              <a:t>(10), pp. </a:t>
            </a:r>
            <a:r>
              <a:rPr lang="en-GB" dirty="0">
                <a:solidFill>
                  <a:srgbClr val="000000"/>
                </a:solidFill>
                <a:latin typeface="Roboto" panose="02000000000000000000" pitchFamily="2" charset="0"/>
              </a:rPr>
              <a:t>1-14</a:t>
            </a:r>
            <a:r>
              <a:rPr lang="en-GB" b="0" i="0" dirty="0">
                <a:solidFill>
                  <a:srgbClr val="000000"/>
                </a:solidFill>
                <a:effectLst/>
                <a:latin typeface="Roboto" panose="02000000000000000000" pitchFamily="2" charset="0"/>
              </a:rPr>
              <a:t>.</a:t>
            </a:r>
            <a:endParaRPr lang="en-GB" b="0" i="0" dirty="0">
              <a:solidFill>
                <a:srgbClr val="000000"/>
              </a:solidFill>
              <a:effectLst/>
            </a:endParaRPr>
          </a:p>
        </p:txBody>
      </p:sp>
      <p:sp>
        <p:nvSpPr>
          <p:cNvPr id="13" name="Rounded Rectangle 12">
            <a:extLst>
              <a:ext uri="{FF2B5EF4-FFF2-40B4-BE49-F238E27FC236}">
                <a16:creationId xmlns:a16="http://schemas.microsoft.com/office/drawing/2014/main" id="{E18A28BB-91D1-D567-4CC7-08FBD16005D0}"/>
              </a:ext>
            </a:extLst>
          </p:cNvPr>
          <p:cNvSpPr/>
          <p:nvPr/>
        </p:nvSpPr>
        <p:spPr>
          <a:xfrm>
            <a:off x="838197" y="2601580"/>
            <a:ext cx="3942144" cy="1507603"/>
          </a:xfrm>
          <a:prstGeom prst="roundRect">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rPr>
              <a:t>Q-Methodology: research technique used to study people’s subjectivity, involving the ranking and sorting of a series of statements.</a:t>
            </a:r>
          </a:p>
          <a:p>
            <a:pPr algn="r"/>
            <a:r>
              <a:rPr lang="en-GB" sz="1600" dirty="0">
                <a:solidFill>
                  <a:schemeClr val="tx1"/>
                </a:solidFill>
              </a:rPr>
              <a:t>(Sandling 2024)</a:t>
            </a:r>
          </a:p>
        </p:txBody>
      </p:sp>
      <p:sp>
        <p:nvSpPr>
          <p:cNvPr id="14" name="Rounded Rectangle 13">
            <a:extLst>
              <a:ext uri="{FF2B5EF4-FFF2-40B4-BE49-F238E27FC236}">
                <a16:creationId xmlns:a16="http://schemas.microsoft.com/office/drawing/2014/main" id="{1F4207A0-9C1E-0C99-A9DD-D71B2F0D2709}"/>
              </a:ext>
            </a:extLst>
          </p:cNvPr>
          <p:cNvSpPr/>
          <p:nvPr/>
        </p:nvSpPr>
        <p:spPr>
          <a:xfrm>
            <a:off x="838197" y="4209103"/>
            <a:ext cx="3942143" cy="914400"/>
          </a:xfrm>
          <a:prstGeom prst="roundRect">
            <a:avLst/>
          </a:pr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43 academic staff from ‘as wide a range of viewpoints, discipline and experience as possible’ (p4).</a:t>
            </a:r>
          </a:p>
        </p:txBody>
      </p:sp>
      <p:sp>
        <p:nvSpPr>
          <p:cNvPr id="15" name="Rounded Rectangle 14">
            <a:extLst>
              <a:ext uri="{FF2B5EF4-FFF2-40B4-BE49-F238E27FC236}">
                <a16:creationId xmlns:a16="http://schemas.microsoft.com/office/drawing/2014/main" id="{91AF5884-0195-9AC9-7A4B-D84E04845AC2}"/>
              </a:ext>
            </a:extLst>
          </p:cNvPr>
          <p:cNvSpPr/>
          <p:nvPr/>
        </p:nvSpPr>
        <p:spPr>
          <a:xfrm>
            <a:off x="838199" y="5229455"/>
            <a:ext cx="3942142" cy="602406"/>
          </a:xfrm>
          <a:prstGeom prst="roundRect">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Face-to-face interviews, sorting 50 cards with statements.</a:t>
            </a:r>
          </a:p>
        </p:txBody>
      </p:sp>
      <p:sp>
        <p:nvSpPr>
          <p:cNvPr id="23" name="TextBox 22">
            <a:extLst>
              <a:ext uri="{FF2B5EF4-FFF2-40B4-BE49-F238E27FC236}">
                <a16:creationId xmlns:a16="http://schemas.microsoft.com/office/drawing/2014/main" id="{3D0222A7-D969-7A88-1C50-D6FC0E1B6EEA}"/>
              </a:ext>
            </a:extLst>
          </p:cNvPr>
          <p:cNvSpPr txBox="1"/>
          <p:nvPr/>
        </p:nvSpPr>
        <p:spPr>
          <a:xfrm>
            <a:off x="5370653" y="2422443"/>
            <a:ext cx="5983147" cy="1477328"/>
          </a:xfrm>
          <a:prstGeom prst="rect">
            <a:avLst/>
          </a:prstGeom>
          <a:noFill/>
        </p:spPr>
        <p:txBody>
          <a:bodyPr wrap="square" rtlCol="0">
            <a:spAutoFit/>
          </a:bodyPr>
          <a:lstStyle/>
          <a:p>
            <a:r>
              <a:rPr lang="en-GB" i="1" dirty="0"/>
              <a:t>Sustainability in higher education should not be an optional extra. It should underpin everything we do.</a:t>
            </a:r>
          </a:p>
          <a:p>
            <a:endParaRPr lang="en-GB" i="1" dirty="0"/>
          </a:p>
          <a:p>
            <a:r>
              <a:rPr lang="en-GB" i="1" dirty="0"/>
              <a:t>Integrating sustainability into my teaching distracts from content acquisition.</a:t>
            </a:r>
          </a:p>
        </p:txBody>
      </p:sp>
      <p:sp>
        <p:nvSpPr>
          <p:cNvPr id="24" name="TextBox 23">
            <a:extLst>
              <a:ext uri="{FF2B5EF4-FFF2-40B4-BE49-F238E27FC236}">
                <a16:creationId xmlns:a16="http://schemas.microsoft.com/office/drawing/2014/main" id="{59E021E6-C7D0-D97E-2850-F4338828FF08}"/>
              </a:ext>
            </a:extLst>
          </p:cNvPr>
          <p:cNvSpPr txBox="1"/>
          <p:nvPr/>
        </p:nvSpPr>
        <p:spPr>
          <a:xfrm>
            <a:off x="5370652" y="4117571"/>
            <a:ext cx="5983147" cy="1754326"/>
          </a:xfrm>
          <a:prstGeom prst="rect">
            <a:avLst/>
          </a:prstGeom>
          <a:noFill/>
        </p:spPr>
        <p:txBody>
          <a:bodyPr wrap="square" rtlCol="0">
            <a:spAutoFit/>
          </a:bodyPr>
          <a:lstStyle/>
          <a:p>
            <a:r>
              <a:rPr lang="en-GB" i="1" dirty="0"/>
              <a:t>My teaching involves getting students to see the ‘long view’ and to see </a:t>
            </a:r>
            <a:r>
              <a:rPr lang="en-GB" i="1"/>
              <a:t>the long-term </a:t>
            </a:r>
            <a:r>
              <a:rPr lang="en-GB" i="1" dirty="0"/>
              <a:t>impact of their discipline.</a:t>
            </a:r>
          </a:p>
          <a:p>
            <a:endParaRPr lang="en-GB" i="1" dirty="0"/>
          </a:p>
          <a:p>
            <a:r>
              <a:rPr lang="en-GB" i="1" dirty="0"/>
              <a:t>There is a clear line between my role as a disciplinary teacher and imagined roles of university teachers as educators of citizens.</a:t>
            </a:r>
          </a:p>
        </p:txBody>
      </p:sp>
      <p:pic>
        <p:nvPicPr>
          <p:cNvPr id="25" name="Picture 24">
            <a:extLst>
              <a:ext uri="{FF2B5EF4-FFF2-40B4-BE49-F238E27FC236}">
                <a16:creationId xmlns:a16="http://schemas.microsoft.com/office/drawing/2014/main" id="{2379D9D9-214F-0EC9-9E72-20999FEAB5A7}"/>
              </a:ext>
            </a:extLst>
          </p:cNvPr>
          <p:cNvPicPr>
            <a:picLocks noChangeAspect="1"/>
          </p:cNvPicPr>
          <p:nvPr/>
        </p:nvPicPr>
        <p:blipFill>
          <a:blip r:embed="rId3"/>
          <a:stretch>
            <a:fillRect/>
          </a:stretch>
        </p:blipFill>
        <p:spPr>
          <a:xfrm>
            <a:off x="0" y="5979600"/>
            <a:ext cx="12261014" cy="878400"/>
          </a:xfrm>
          <a:prstGeom prst="rect">
            <a:avLst/>
          </a:prstGeom>
        </p:spPr>
      </p:pic>
    </p:spTree>
    <p:extLst>
      <p:ext uri="{BB962C8B-B14F-4D97-AF65-F5344CB8AC3E}">
        <p14:creationId xmlns:p14="http://schemas.microsoft.com/office/powerpoint/2010/main" val="8195318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22" presetClass="entr" presetSubtype="8" fill="hold" grpId="0" nodeType="clickEffect">
                                  <p:stCondLst>
                                    <p:cond delay="0"/>
                                  </p:stCondLst>
                                  <p:childTnLst>
                                    <p:set>
                                      <p:cBhvr>
                                        <p:cTn id="18" dur="1" fill="hold">
                                          <p:stCondLst>
                                            <p:cond delay="0"/>
                                          </p:stCondLst>
                                        </p:cTn>
                                        <p:tgtEl>
                                          <p:spTgt spid="23"/>
                                        </p:tgtEl>
                                        <p:attrNameLst>
                                          <p:attrName>style.visibility</p:attrName>
                                        </p:attrNameLst>
                                      </p:cBhvr>
                                      <p:to>
                                        <p:strVal val="visible"/>
                                      </p:to>
                                    </p:set>
                                    <p:animEffect transition="in" filter="wipe(left)">
                                      <p:cBhvr>
                                        <p:cTn id="19" dur="250"/>
                                        <p:tgtEl>
                                          <p:spTgt spid="23"/>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8" fill="hold" grpId="0" nodeType="clickEffect">
                                  <p:stCondLst>
                                    <p:cond delay="0"/>
                                  </p:stCondLst>
                                  <p:childTnLst>
                                    <p:set>
                                      <p:cBhvr>
                                        <p:cTn id="23" dur="1" fill="hold">
                                          <p:stCondLst>
                                            <p:cond delay="0"/>
                                          </p:stCondLst>
                                        </p:cTn>
                                        <p:tgtEl>
                                          <p:spTgt spid="24"/>
                                        </p:tgtEl>
                                        <p:attrNameLst>
                                          <p:attrName>style.visibility</p:attrName>
                                        </p:attrNameLst>
                                      </p:cBhvr>
                                      <p:to>
                                        <p:strVal val="visible"/>
                                      </p:to>
                                    </p:set>
                                    <p:animEffect transition="in" filter="wipe(left)">
                                      <p:cBhvr>
                                        <p:cTn id="24" dur="25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15" grpId="0" animBg="1"/>
      <p:bldP spid="23" grpId="0"/>
      <p:bldP spid="24"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B9380A-6914-4491-0B31-4FD603C0DA8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EB22EFE-61E9-F3B4-0FE9-F85E8EC1B70E}"/>
              </a:ext>
            </a:extLst>
          </p:cNvPr>
          <p:cNvSpPr>
            <a:spLocks noGrp="1"/>
          </p:cNvSpPr>
          <p:nvPr>
            <p:ph type="title"/>
          </p:nvPr>
        </p:nvSpPr>
        <p:spPr/>
        <p:txBody>
          <a:bodyPr/>
          <a:lstStyle/>
          <a:p>
            <a:pPr algn="ctr"/>
            <a:r>
              <a:rPr lang="en-GB" dirty="0"/>
              <a:t>Academics perceptions of ESD</a:t>
            </a:r>
          </a:p>
        </p:txBody>
      </p:sp>
      <p:sp>
        <p:nvSpPr>
          <p:cNvPr id="5" name="Rounded Rectangle 4">
            <a:extLst>
              <a:ext uri="{FF2B5EF4-FFF2-40B4-BE49-F238E27FC236}">
                <a16:creationId xmlns:a16="http://schemas.microsoft.com/office/drawing/2014/main" id="{B51619DA-34B9-C5B9-51DC-BDD7D76A9B25}"/>
              </a:ext>
            </a:extLst>
          </p:cNvPr>
          <p:cNvSpPr/>
          <p:nvPr/>
        </p:nvSpPr>
        <p:spPr>
          <a:xfrm>
            <a:off x="838200" y="1320274"/>
            <a:ext cx="10515600" cy="740827"/>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spcAft>
                <a:spcPts val="863"/>
              </a:spcAft>
            </a:pPr>
            <a:r>
              <a:rPr lang="en-GB" b="0" i="0" dirty="0">
                <a:solidFill>
                  <a:srgbClr val="000000"/>
                </a:solidFill>
                <a:effectLst/>
                <a:latin typeface="Roboto" panose="02000000000000000000" pitchFamily="2" charset="0"/>
              </a:rPr>
              <a:t>Shephard, K. and Furnari, M. (2013) ‘Exploring what university teachers think about education for sustainability’, </a:t>
            </a:r>
            <a:r>
              <a:rPr lang="en-GB" b="0" i="1" dirty="0">
                <a:solidFill>
                  <a:srgbClr val="000000"/>
                </a:solidFill>
                <a:effectLst/>
                <a:latin typeface="Roboto" panose="02000000000000000000" pitchFamily="2" charset="0"/>
              </a:rPr>
              <a:t>Studies in Higher Education, </a:t>
            </a:r>
            <a:r>
              <a:rPr lang="en-GB" i="0" dirty="0">
                <a:solidFill>
                  <a:srgbClr val="000000"/>
                </a:solidFill>
                <a:effectLst/>
                <a:latin typeface="Roboto" panose="02000000000000000000" pitchFamily="2" charset="0"/>
              </a:rPr>
              <a:t>38</a:t>
            </a:r>
            <a:r>
              <a:rPr lang="en-GB" b="0" i="0" dirty="0">
                <a:solidFill>
                  <a:srgbClr val="000000"/>
                </a:solidFill>
                <a:effectLst/>
                <a:latin typeface="Roboto" panose="02000000000000000000" pitchFamily="2" charset="0"/>
              </a:rPr>
              <a:t>(10), pp. 1-14.</a:t>
            </a:r>
            <a:endParaRPr lang="en-GB" b="0" i="0" dirty="0">
              <a:solidFill>
                <a:srgbClr val="000000"/>
              </a:solidFill>
              <a:effectLst/>
            </a:endParaRPr>
          </a:p>
        </p:txBody>
      </p:sp>
      <p:pic>
        <p:nvPicPr>
          <p:cNvPr id="17" name="Picture 16" descr="A close up of a text&#10;&#10;Description automatically generated">
            <a:extLst>
              <a:ext uri="{FF2B5EF4-FFF2-40B4-BE49-F238E27FC236}">
                <a16:creationId xmlns:a16="http://schemas.microsoft.com/office/drawing/2014/main" id="{A5E0C0E5-4C3E-7E9F-3C10-E88AACD54092}"/>
              </a:ext>
            </a:extLst>
          </p:cNvPr>
          <p:cNvPicPr>
            <a:picLocks noChangeAspect="1"/>
          </p:cNvPicPr>
          <p:nvPr/>
        </p:nvPicPr>
        <p:blipFill>
          <a:blip r:embed="rId3"/>
          <a:stretch>
            <a:fillRect/>
          </a:stretch>
        </p:blipFill>
        <p:spPr>
          <a:xfrm>
            <a:off x="1435261" y="2184702"/>
            <a:ext cx="8704563" cy="3610078"/>
          </a:xfrm>
          <a:prstGeom prst="rect">
            <a:avLst/>
          </a:prstGeom>
          <a:ln>
            <a:noFill/>
          </a:ln>
          <a:effectLst>
            <a:outerShdw blurRad="292100" dist="139700" dir="2700000" algn="tl" rotWithShape="0">
              <a:srgbClr val="333333">
                <a:alpha val="65000"/>
              </a:srgbClr>
            </a:outerShdw>
          </a:effectLst>
        </p:spPr>
      </p:pic>
      <p:sp>
        <p:nvSpPr>
          <p:cNvPr id="18" name="Rectangle 17">
            <a:extLst>
              <a:ext uri="{FF2B5EF4-FFF2-40B4-BE49-F238E27FC236}">
                <a16:creationId xmlns:a16="http://schemas.microsoft.com/office/drawing/2014/main" id="{64288E88-39B2-9101-859B-8A6A5F1D8CFE}"/>
              </a:ext>
            </a:extLst>
          </p:cNvPr>
          <p:cNvSpPr/>
          <p:nvPr/>
        </p:nvSpPr>
        <p:spPr>
          <a:xfrm>
            <a:off x="7765648" y="2984122"/>
            <a:ext cx="2165430" cy="254550"/>
          </a:xfrm>
          <a:prstGeom prst="rect">
            <a:avLst/>
          </a:prstGeom>
          <a:solidFill>
            <a:srgbClr val="FFFF00">
              <a:alpha val="3607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a:extLst>
              <a:ext uri="{FF2B5EF4-FFF2-40B4-BE49-F238E27FC236}">
                <a16:creationId xmlns:a16="http://schemas.microsoft.com/office/drawing/2014/main" id="{0A86DC94-9BC6-951E-AD03-67C29FB30D62}"/>
              </a:ext>
            </a:extLst>
          </p:cNvPr>
          <p:cNvSpPr/>
          <p:nvPr/>
        </p:nvSpPr>
        <p:spPr>
          <a:xfrm>
            <a:off x="1621902" y="3238672"/>
            <a:ext cx="8309176" cy="289998"/>
          </a:xfrm>
          <a:prstGeom prst="rect">
            <a:avLst/>
          </a:prstGeom>
          <a:solidFill>
            <a:srgbClr val="FFFF00">
              <a:alpha val="3607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a:extLst>
              <a:ext uri="{FF2B5EF4-FFF2-40B4-BE49-F238E27FC236}">
                <a16:creationId xmlns:a16="http://schemas.microsoft.com/office/drawing/2014/main" id="{4E309C8B-66AA-A59C-6799-1B9DB4B38A5B}"/>
              </a:ext>
            </a:extLst>
          </p:cNvPr>
          <p:cNvSpPr/>
          <p:nvPr/>
        </p:nvSpPr>
        <p:spPr>
          <a:xfrm>
            <a:off x="1621902" y="3528670"/>
            <a:ext cx="7116984" cy="289998"/>
          </a:xfrm>
          <a:prstGeom prst="rect">
            <a:avLst/>
          </a:prstGeom>
          <a:solidFill>
            <a:srgbClr val="FFFF00">
              <a:alpha val="3607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a:extLst>
              <a:ext uri="{FF2B5EF4-FFF2-40B4-BE49-F238E27FC236}">
                <a16:creationId xmlns:a16="http://schemas.microsoft.com/office/drawing/2014/main" id="{E57641BD-7EEA-76F9-52B4-C8776B66A0FA}"/>
              </a:ext>
            </a:extLst>
          </p:cNvPr>
          <p:cNvPicPr>
            <a:picLocks noChangeAspect="1"/>
          </p:cNvPicPr>
          <p:nvPr/>
        </p:nvPicPr>
        <p:blipFill>
          <a:blip r:embed="rId4"/>
          <a:stretch>
            <a:fillRect/>
          </a:stretch>
        </p:blipFill>
        <p:spPr>
          <a:xfrm>
            <a:off x="0" y="5979600"/>
            <a:ext cx="12261014" cy="878400"/>
          </a:xfrm>
          <a:prstGeom prst="rect">
            <a:avLst/>
          </a:prstGeom>
        </p:spPr>
      </p:pic>
    </p:spTree>
    <p:extLst>
      <p:ext uri="{BB962C8B-B14F-4D97-AF65-F5344CB8AC3E}">
        <p14:creationId xmlns:p14="http://schemas.microsoft.com/office/powerpoint/2010/main" val="397701491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5B538F-6783-2991-20D5-3E1E8109881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127930B-D59C-339D-98F9-C2B6B35B6D82}"/>
              </a:ext>
            </a:extLst>
          </p:cNvPr>
          <p:cNvSpPr>
            <a:spLocks noGrp="1"/>
          </p:cNvSpPr>
          <p:nvPr>
            <p:ph type="title"/>
          </p:nvPr>
        </p:nvSpPr>
        <p:spPr/>
        <p:txBody>
          <a:bodyPr/>
          <a:lstStyle/>
          <a:p>
            <a:pPr algn="ctr"/>
            <a:r>
              <a:rPr lang="en-GB" dirty="0"/>
              <a:t>Academics perceptions of ESD</a:t>
            </a:r>
          </a:p>
        </p:txBody>
      </p:sp>
      <p:sp>
        <p:nvSpPr>
          <p:cNvPr id="5" name="Rounded Rectangle 4">
            <a:extLst>
              <a:ext uri="{FF2B5EF4-FFF2-40B4-BE49-F238E27FC236}">
                <a16:creationId xmlns:a16="http://schemas.microsoft.com/office/drawing/2014/main" id="{B3E87C5A-6B0C-7587-6B86-6E9434C53E5E}"/>
              </a:ext>
            </a:extLst>
          </p:cNvPr>
          <p:cNvSpPr/>
          <p:nvPr/>
        </p:nvSpPr>
        <p:spPr>
          <a:xfrm>
            <a:off x="838200" y="1491752"/>
            <a:ext cx="10515600" cy="740827"/>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spcAft>
                <a:spcPts val="863"/>
              </a:spcAft>
            </a:pPr>
            <a:r>
              <a:rPr lang="en-GB" b="0" i="0" dirty="0">
                <a:solidFill>
                  <a:srgbClr val="000000"/>
                </a:solidFill>
                <a:effectLst/>
                <a:latin typeface="Roboto" panose="02000000000000000000" pitchFamily="2" charset="0"/>
              </a:rPr>
              <a:t>Shephard, K. and Furnari, M. (2013) ‘Exploring what university teachers think about education for sustainability’, </a:t>
            </a:r>
            <a:r>
              <a:rPr lang="en-GB" b="0" i="1" dirty="0">
                <a:solidFill>
                  <a:srgbClr val="000000"/>
                </a:solidFill>
                <a:effectLst/>
                <a:latin typeface="Roboto" panose="02000000000000000000" pitchFamily="2" charset="0"/>
              </a:rPr>
              <a:t>Studies in Higher Education, </a:t>
            </a:r>
            <a:r>
              <a:rPr lang="en-GB" i="0" dirty="0">
                <a:solidFill>
                  <a:srgbClr val="000000"/>
                </a:solidFill>
                <a:effectLst/>
                <a:latin typeface="Roboto" panose="02000000000000000000" pitchFamily="2" charset="0"/>
              </a:rPr>
              <a:t>38</a:t>
            </a:r>
            <a:r>
              <a:rPr lang="en-GB" b="0" i="0" dirty="0">
                <a:solidFill>
                  <a:srgbClr val="000000"/>
                </a:solidFill>
                <a:effectLst/>
                <a:latin typeface="Roboto" panose="02000000000000000000" pitchFamily="2" charset="0"/>
              </a:rPr>
              <a:t>(10), pp. 1-14.</a:t>
            </a:r>
            <a:endParaRPr lang="en-GB" b="0" i="0" dirty="0">
              <a:solidFill>
                <a:srgbClr val="000000"/>
              </a:solidFill>
              <a:effectLst/>
            </a:endParaRPr>
          </a:p>
        </p:txBody>
      </p:sp>
      <p:sp>
        <p:nvSpPr>
          <p:cNvPr id="3" name="Rounded Rectangle 2">
            <a:extLst>
              <a:ext uri="{FF2B5EF4-FFF2-40B4-BE49-F238E27FC236}">
                <a16:creationId xmlns:a16="http://schemas.microsoft.com/office/drawing/2014/main" id="{A24CBEA5-5FD6-8F2C-0E89-8D6A98E6A6E1}"/>
              </a:ext>
            </a:extLst>
          </p:cNvPr>
          <p:cNvSpPr/>
          <p:nvPr/>
        </p:nvSpPr>
        <p:spPr>
          <a:xfrm>
            <a:off x="1477699" y="2385766"/>
            <a:ext cx="9228881" cy="740827"/>
          </a:xfrm>
          <a:prstGeom prst="roundRect">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rPr>
              <a:t>Group 1: Advocates for sustainability and for integrating sustainability into higher education</a:t>
            </a:r>
          </a:p>
        </p:txBody>
      </p:sp>
      <p:sp>
        <p:nvSpPr>
          <p:cNvPr id="4" name="Rounded Rectangle 3">
            <a:extLst>
              <a:ext uri="{FF2B5EF4-FFF2-40B4-BE49-F238E27FC236}">
                <a16:creationId xmlns:a16="http://schemas.microsoft.com/office/drawing/2014/main" id="{BFFA2DC5-EDA0-1BF2-A351-72BA86F21AB4}"/>
              </a:ext>
            </a:extLst>
          </p:cNvPr>
          <p:cNvSpPr/>
          <p:nvPr/>
        </p:nvSpPr>
        <p:spPr>
          <a:xfrm>
            <a:off x="1477700" y="3279780"/>
            <a:ext cx="9228881" cy="740827"/>
          </a:xfrm>
          <a:prstGeom prst="roundRect">
            <a:avLst/>
          </a:prstGeom>
          <a:solidFill>
            <a:schemeClr val="accent6">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rPr>
              <a:t>Group 2: University teachers committed to the liberal ideals of higher education in disciplinary contexts</a:t>
            </a:r>
          </a:p>
        </p:txBody>
      </p:sp>
      <p:sp>
        <p:nvSpPr>
          <p:cNvPr id="6" name="Rounded Rectangle 5">
            <a:extLst>
              <a:ext uri="{FF2B5EF4-FFF2-40B4-BE49-F238E27FC236}">
                <a16:creationId xmlns:a16="http://schemas.microsoft.com/office/drawing/2014/main" id="{76F695F0-6069-4388-5E1D-A6B0071FAC1A}"/>
              </a:ext>
            </a:extLst>
          </p:cNvPr>
          <p:cNvSpPr/>
          <p:nvPr/>
        </p:nvSpPr>
        <p:spPr>
          <a:xfrm>
            <a:off x="1477700" y="4176138"/>
            <a:ext cx="9228881" cy="740827"/>
          </a:xfrm>
          <a:prstGeom prst="roundRect">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rPr>
              <a:t>Group 3: Sustainably minded university teachers inclined towards interdisciplinarity but not ‘education for sustainability’</a:t>
            </a:r>
          </a:p>
        </p:txBody>
      </p:sp>
      <p:sp>
        <p:nvSpPr>
          <p:cNvPr id="7" name="Rounded Rectangle 6">
            <a:extLst>
              <a:ext uri="{FF2B5EF4-FFF2-40B4-BE49-F238E27FC236}">
                <a16:creationId xmlns:a16="http://schemas.microsoft.com/office/drawing/2014/main" id="{03AC268E-ADA8-3BB2-01D2-31A23652F1A9}"/>
              </a:ext>
            </a:extLst>
          </p:cNvPr>
          <p:cNvSpPr/>
          <p:nvPr/>
        </p:nvSpPr>
        <p:spPr>
          <a:xfrm>
            <a:off x="1477699" y="5067808"/>
            <a:ext cx="9228881" cy="740827"/>
          </a:xfrm>
          <a:prstGeom prst="roundRect">
            <a:avLst/>
          </a:prstGeom>
          <a:solidFill>
            <a:schemeClr val="accent6">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chemeClr val="bg1"/>
                </a:solidFill>
              </a:rPr>
              <a:t>Group 4: Anthropocentric university teachers mindful of their academic freedom and responsibility to be critic and conscience of society</a:t>
            </a:r>
          </a:p>
        </p:txBody>
      </p:sp>
      <p:pic>
        <p:nvPicPr>
          <p:cNvPr id="8" name="Picture 7">
            <a:extLst>
              <a:ext uri="{FF2B5EF4-FFF2-40B4-BE49-F238E27FC236}">
                <a16:creationId xmlns:a16="http://schemas.microsoft.com/office/drawing/2014/main" id="{FF7F756C-EDF3-6D37-775F-86A3D0CE1DCD}"/>
              </a:ext>
            </a:extLst>
          </p:cNvPr>
          <p:cNvPicPr>
            <a:picLocks noChangeAspect="1"/>
          </p:cNvPicPr>
          <p:nvPr/>
        </p:nvPicPr>
        <p:blipFill>
          <a:blip r:embed="rId2"/>
          <a:stretch>
            <a:fillRect/>
          </a:stretch>
        </p:blipFill>
        <p:spPr>
          <a:xfrm>
            <a:off x="0" y="5979600"/>
            <a:ext cx="12261014" cy="878400"/>
          </a:xfrm>
          <a:prstGeom prst="rect">
            <a:avLst/>
          </a:prstGeom>
        </p:spPr>
      </p:pic>
    </p:spTree>
    <p:extLst>
      <p:ext uri="{BB962C8B-B14F-4D97-AF65-F5344CB8AC3E}">
        <p14:creationId xmlns:p14="http://schemas.microsoft.com/office/powerpoint/2010/main" val="19824579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AF332-42E7-83F1-08D9-8FC1FF9DA1A4}"/>
              </a:ext>
            </a:extLst>
          </p:cNvPr>
          <p:cNvSpPr>
            <a:spLocks noGrp="1"/>
          </p:cNvSpPr>
          <p:nvPr>
            <p:ph type="title"/>
          </p:nvPr>
        </p:nvSpPr>
        <p:spPr/>
        <p:txBody>
          <a:bodyPr/>
          <a:lstStyle/>
          <a:p>
            <a:r>
              <a:rPr lang="en-GB" dirty="0"/>
              <a:t>		Historians and ESD</a:t>
            </a:r>
          </a:p>
        </p:txBody>
      </p:sp>
      <p:sp>
        <p:nvSpPr>
          <p:cNvPr id="5" name="Rounded Rectangle 4">
            <a:extLst>
              <a:ext uri="{FF2B5EF4-FFF2-40B4-BE49-F238E27FC236}">
                <a16:creationId xmlns:a16="http://schemas.microsoft.com/office/drawing/2014/main" id="{37E84661-290A-BB6B-7EAC-AF3D2715BBBE}"/>
              </a:ext>
            </a:extLst>
          </p:cNvPr>
          <p:cNvSpPr/>
          <p:nvPr/>
        </p:nvSpPr>
        <p:spPr>
          <a:xfrm>
            <a:off x="838200" y="1320274"/>
            <a:ext cx="10515600" cy="740827"/>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800" kern="0" dirty="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Brooks, C.</a:t>
            </a:r>
            <a:r>
              <a:rPr lang="en-GB" kern="0" dirty="0">
                <a:solidFill>
                  <a:schemeClr val="tx1"/>
                </a:solidFill>
                <a:latin typeface="Aptos" panose="020B0004020202020204" pitchFamily="34" charset="0"/>
                <a:ea typeface="Times New Roman" panose="02020603050405020304" pitchFamily="18" charset="0"/>
                <a:cs typeface="Times New Roman" panose="02020603050405020304" pitchFamily="18" charset="0"/>
              </a:rPr>
              <a:t> and Ryan, A. (2006) </a:t>
            </a:r>
            <a:r>
              <a:rPr lang="en-GB" i="1" kern="0" dirty="0">
                <a:solidFill>
                  <a:schemeClr val="tx1"/>
                </a:solidFill>
                <a:latin typeface="Aptos" panose="020B0004020202020204" pitchFamily="34" charset="0"/>
                <a:ea typeface="Times New Roman" panose="02020603050405020304" pitchFamily="18" charset="0"/>
                <a:cs typeface="Times New Roman" panose="02020603050405020304" pitchFamily="18" charset="0"/>
              </a:rPr>
              <a:t>C-SAP/HCA Education for Sustainable Development: FINAL REPORT. </a:t>
            </a:r>
            <a:r>
              <a:rPr lang="en-GB" kern="0" dirty="0">
                <a:solidFill>
                  <a:schemeClr val="tx1"/>
                </a:solidFill>
                <a:latin typeface="Aptos" panose="020B0004020202020204" pitchFamily="34" charset="0"/>
                <a:ea typeface="Times New Roman" panose="02020603050405020304" pitchFamily="18" charset="0"/>
                <a:cs typeface="Times New Roman" panose="02020603050405020304" pitchFamily="18" charset="0"/>
              </a:rPr>
              <a:t>Higher Education Academy.</a:t>
            </a:r>
            <a:endParaRPr lang="en-GB" i="1" dirty="0">
              <a:solidFill>
                <a:schemeClr val="tx1"/>
              </a:solidFill>
            </a:endParaRPr>
          </a:p>
        </p:txBody>
      </p:sp>
      <p:sp>
        <p:nvSpPr>
          <p:cNvPr id="6" name="Rounded Rectangle 5">
            <a:extLst>
              <a:ext uri="{FF2B5EF4-FFF2-40B4-BE49-F238E27FC236}">
                <a16:creationId xmlns:a16="http://schemas.microsoft.com/office/drawing/2014/main" id="{03B05A31-EF8D-BDB1-868B-778D3C0D56F8}"/>
              </a:ext>
            </a:extLst>
          </p:cNvPr>
          <p:cNvSpPr/>
          <p:nvPr/>
        </p:nvSpPr>
        <p:spPr>
          <a:xfrm>
            <a:off x="4704735" y="2196038"/>
            <a:ext cx="2782529" cy="865541"/>
          </a:xfrm>
          <a:prstGeom prst="roundRect">
            <a:avLst/>
          </a:prstGeom>
          <a:solidFill>
            <a:srgbClr val="FF8F3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t>Epistemology</a:t>
            </a:r>
          </a:p>
        </p:txBody>
      </p:sp>
      <p:sp>
        <p:nvSpPr>
          <p:cNvPr id="7" name="Rounded Rectangle 6">
            <a:extLst>
              <a:ext uri="{FF2B5EF4-FFF2-40B4-BE49-F238E27FC236}">
                <a16:creationId xmlns:a16="http://schemas.microsoft.com/office/drawing/2014/main" id="{67B47907-9B3D-8309-F8F1-6A321BE626AB}"/>
              </a:ext>
            </a:extLst>
          </p:cNvPr>
          <p:cNvSpPr/>
          <p:nvPr/>
        </p:nvSpPr>
        <p:spPr>
          <a:xfrm>
            <a:off x="1099984" y="3206436"/>
            <a:ext cx="3441292" cy="1169011"/>
          </a:xfrm>
          <a:prstGeom prst="roundRect">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600" dirty="0"/>
              <a:t>tradition of dealing with ‘progress’ and ‘nature’</a:t>
            </a:r>
          </a:p>
        </p:txBody>
      </p:sp>
      <p:sp>
        <p:nvSpPr>
          <p:cNvPr id="8" name="Rounded Rectangle 7">
            <a:extLst>
              <a:ext uri="{FF2B5EF4-FFF2-40B4-BE49-F238E27FC236}">
                <a16:creationId xmlns:a16="http://schemas.microsoft.com/office/drawing/2014/main" id="{4772BDE5-94E0-7B3F-E402-531A9BEAFB04}"/>
              </a:ext>
            </a:extLst>
          </p:cNvPr>
          <p:cNvSpPr/>
          <p:nvPr/>
        </p:nvSpPr>
        <p:spPr>
          <a:xfrm>
            <a:off x="7650725" y="3206435"/>
            <a:ext cx="3441291" cy="1169011"/>
          </a:xfrm>
          <a:prstGeom prst="roundRect">
            <a:avLst/>
          </a:prstGeom>
          <a:solidFill>
            <a:schemeClr val="tx2">
              <a:lumMod val="50000"/>
              <a:lumOff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600" dirty="0"/>
              <a:t>less susceptible to ‘theory’ than social sciences</a:t>
            </a:r>
          </a:p>
        </p:txBody>
      </p:sp>
      <p:sp>
        <p:nvSpPr>
          <p:cNvPr id="9" name="Rounded Rectangle 8">
            <a:extLst>
              <a:ext uri="{FF2B5EF4-FFF2-40B4-BE49-F238E27FC236}">
                <a16:creationId xmlns:a16="http://schemas.microsoft.com/office/drawing/2014/main" id="{BBF7D2BF-0E26-85BC-B670-1991C9B640A4}"/>
              </a:ext>
            </a:extLst>
          </p:cNvPr>
          <p:cNvSpPr/>
          <p:nvPr/>
        </p:nvSpPr>
        <p:spPr>
          <a:xfrm>
            <a:off x="3846869" y="4512317"/>
            <a:ext cx="4498259" cy="1319981"/>
          </a:xfrm>
          <a:prstGeom prst="roundRect">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dirty="0"/>
              <a:t>compatible with ESD: implicit, rather than explicit inclusion</a:t>
            </a:r>
          </a:p>
        </p:txBody>
      </p:sp>
      <p:pic>
        <p:nvPicPr>
          <p:cNvPr id="10" name="Picture 9">
            <a:extLst>
              <a:ext uri="{FF2B5EF4-FFF2-40B4-BE49-F238E27FC236}">
                <a16:creationId xmlns:a16="http://schemas.microsoft.com/office/drawing/2014/main" id="{5411765D-605F-783E-6AA9-79593D5B766F}"/>
              </a:ext>
            </a:extLst>
          </p:cNvPr>
          <p:cNvPicPr>
            <a:picLocks noChangeAspect="1"/>
          </p:cNvPicPr>
          <p:nvPr/>
        </p:nvPicPr>
        <p:blipFill>
          <a:blip r:embed="rId2"/>
          <a:stretch>
            <a:fillRect/>
          </a:stretch>
        </p:blipFill>
        <p:spPr>
          <a:xfrm>
            <a:off x="0" y="5979600"/>
            <a:ext cx="12261014" cy="878400"/>
          </a:xfrm>
          <a:prstGeom prst="rect">
            <a:avLst/>
          </a:prstGeom>
        </p:spPr>
      </p:pic>
    </p:spTree>
    <p:extLst>
      <p:ext uri="{BB962C8B-B14F-4D97-AF65-F5344CB8AC3E}">
        <p14:creationId xmlns:p14="http://schemas.microsoft.com/office/powerpoint/2010/main" val="1436629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65AA106-3CE5-FA3E-7EC1-59B073EB2958}"/>
              </a:ext>
            </a:extLst>
          </p:cNvPr>
          <p:cNvSpPr>
            <a:spLocks noGrp="1"/>
          </p:cNvSpPr>
          <p:nvPr>
            <p:ph idx="1"/>
          </p:nvPr>
        </p:nvSpPr>
        <p:spPr/>
        <p:txBody>
          <a:bodyPr>
            <a:normAutofit/>
          </a:bodyPr>
          <a:lstStyle/>
          <a:p>
            <a:pPr marL="0" indent="0">
              <a:buNone/>
            </a:pPr>
            <a:r>
              <a:rPr lang="en-GB" sz="2400" kern="0" dirty="0">
                <a:effectLst/>
                <a:latin typeface="Aptos" panose="020B0004020202020204" pitchFamily="34" charset="0"/>
                <a:ea typeface="DengXian Light" panose="02010600030101010101" pitchFamily="2" charset="-122"/>
                <a:cs typeface="Times New Roman" panose="02020603050405020304" pitchFamily="18" charset="0"/>
              </a:rPr>
              <a:t>‘Future research should delve deeper into the nuances of the differences between disciplines.  By meeting academics within their disciplinary worldviews, the importance and application of </a:t>
            </a:r>
            <a:r>
              <a:rPr lang="en-GB" sz="2400" kern="0" dirty="0" err="1">
                <a:effectLst/>
                <a:latin typeface="Aptos" panose="020B0004020202020204" pitchFamily="34" charset="0"/>
                <a:ea typeface="DengXian Light" panose="02010600030101010101" pitchFamily="2" charset="-122"/>
                <a:cs typeface="Times New Roman" panose="02020603050405020304" pitchFamily="18" charset="0"/>
              </a:rPr>
              <a:t>EfS</a:t>
            </a:r>
            <a:r>
              <a:rPr lang="en-GB" sz="2400" kern="0" dirty="0">
                <a:effectLst/>
                <a:latin typeface="Aptos" panose="020B0004020202020204" pitchFamily="34" charset="0"/>
                <a:ea typeface="DengXian Light" panose="02010600030101010101" pitchFamily="2" charset="-122"/>
                <a:cs typeface="Times New Roman" panose="02020603050405020304" pitchFamily="18" charset="0"/>
              </a:rPr>
              <a:t> to their teaching and learning can be further developed.’</a:t>
            </a:r>
            <a:r>
              <a:rPr lang="en-GB" sz="2400" dirty="0">
                <a:effectLst/>
              </a:rPr>
              <a:t>  </a:t>
            </a:r>
          </a:p>
          <a:p>
            <a:pPr marL="0" indent="0">
              <a:buNone/>
            </a:pPr>
            <a:endParaRPr lang="en-GB" sz="2400" dirty="0"/>
          </a:p>
          <a:p>
            <a:pPr marL="0" indent="0" algn="r">
              <a:buNone/>
            </a:pPr>
            <a:r>
              <a:rPr lang="en-GB" sz="2400" dirty="0"/>
              <a:t>(Christie </a:t>
            </a:r>
            <a:r>
              <a:rPr lang="en-GB" sz="2400" i="1" dirty="0"/>
              <a:t>et al. </a:t>
            </a:r>
            <a:r>
              <a:rPr lang="en-GB" sz="2400" dirty="0"/>
              <a:t>2015)</a:t>
            </a:r>
            <a:endParaRPr lang="en-GB" sz="2400" i="1" dirty="0"/>
          </a:p>
        </p:txBody>
      </p:sp>
      <p:pic>
        <p:nvPicPr>
          <p:cNvPr id="5" name="Picture 4">
            <a:extLst>
              <a:ext uri="{FF2B5EF4-FFF2-40B4-BE49-F238E27FC236}">
                <a16:creationId xmlns:a16="http://schemas.microsoft.com/office/drawing/2014/main" id="{641A2EB7-1F00-35FA-35E4-A057817F238A}"/>
              </a:ext>
            </a:extLst>
          </p:cNvPr>
          <p:cNvPicPr>
            <a:picLocks noChangeAspect="1"/>
          </p:cNvPicPr>
          <p:nvPr/>
        </p:nvPicPr>
        <p:blipFill>
          <a:blip r:embed="rId3"/>
          <a:stretch>
            <a:fillRect/>
          </a:stretch>
        </p:blipFill>
        <p:spPr>
          <a:xfrm>
            <a:off x="0" y="5979600"/>
            <a:ext cx="12261014" cy="878400"/>
          </a:xfrm>
          <a:prstGeom prst="rect">
            <a:avLst/>
          </a:prstGeom>
        </p:spPr>
      </p:pic>
    </p:spTree>
    <p:extLst>
      <p:ext uri="{BB962C8B-B14F-4D97-AF65-F5344CB8AC3E}">
        <p14:creationId xmlns:p14="http://schemas.microsoft.com/office/powerpoint/2010/main" val="242188394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31DF52-525E-1E6A-BAAC-1ED1159EFCFB}"/>
              </a:ext>
            </a:extLst>
          </p:cNvPr>
          <p:cNvSpPr>
            <a:spLocks noGrp="1"/>
          </p:cNvSpPr>
          <p:nvPr>
            <p:ph type="title"/>
          </p:nvPr>
        </p:nvSpPr>
        <p:spPr>
          <a:xfrm>
            <a:off x="838200" y="365125"/>
            <a:ext cx="10515600" cy="653447"/>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BEF118B0-2D11-0120-AE03-DCF4AAB2F015}"/>
              </a:ext>
            </a:extLst>
          </p:cNvPr>
          <p:cNvSpPr>
            <a:spLocks noGrp="1"/>
          </p:cNvSpPr>
          <p:nvPr>
            <p:ph idx="1"/>
          </p:nvPr>
        </p:nvSpPr>
        <p:spPr>
          <a:xfrm>
            <a:off x="838200" y="1018572"/>
            <a:ext cx="10515600" cy="5158391"/>
          </a:xfrm>
        </p:spPr>
        <p:txBody>
          <a:bodyPr>
            <a:noAutofit/>
          </a:bodyPr>
          <a:lstStyle/>
          <a:p>
            <a:pPr marL="0" indent="0">
              <a:spcAft>
                <a:spcPts val="863"/>
              </a:spcAft>
              <a:buNone/>
            </a:pPr>
            <a:r>
              <a:rPr lang="en-GB" sz="1050" b="0" i="0" dirty="0">
                <a:solidFill>
                  <a:srgbClr val="000000"/>
                </a:solidFill>
                <a:effectLst/>
              </a:rPr>
              <a:t>Barrot, J.S. (2024) ‘Globalisation and Higher Education: Integrating Generative Artificial Intelligence into Global Higher Educational Systems: Implications for Practice, Policy and Research’ </a:t>
            </a:r>
            <a:r>
              <a:rPr lang="en-GB" sz="1050" dirty="0">
                <a:solidFill>
                  <a:srgbClr val="000000"/>
                </a:solidFill>
              </a:rPr>
              <a:t>i</a:t>
            </a:r>
            <a:r>
              <a:rPr lang="en-GB" sz="1050" b="0" i="0" dirty="0">
                <a:solidFill>
                  <a:srgbClr val="000000"/>
                </a:solidFill>
                <a:effectLst/>
              </a:rPr>
              <a:t>n </a:t>
            </a:r>
            <a:r>
              <a:rPr lang="en-GB" sz="1050" b="0" i="0" dirty="0" err="1">
                <a:solidFill>
                  <a:srgbClr val="000000"/>
                </a:solidFill>
                <a:effectLst/>
              </a:rPr>
              <a:t>Zadja</a:t>
            </a:r>
            <a:r>
              <a:rPr lang="en-GB" sz="1050" b="0" i="0" dirty="0">
                <a:solidFill>
                  <a:srgbClr val="000000"/>
                </a:solidFill>
                <a:effectLst/>
              </a:rPr>
              <a:t>, J. (ed) </a:t>
            </a:r>
            <a:r>
              <a:rPr lang="en-GB" sz="1050" b="0" i="1" dirty="0">
                <a:solidFill>
                  <a:srgbClr val="000000"/>
                </a:solidFill>
                <a:effectLst/>
              </a:rPr>
              <a:t>Fourth International Handbook of Globalisation, Education and Policy Research. </a:t>
            </a:r>
            <a:r>
              <a:rPr lang="en-GB" sz="1050" b="0" i="0" dirty="0">
                <a:solidFill>
                  <a:srgbClr val="000000"/>
                </a:solidFill>
                <a:effectLst/>
              </a:rPr>
              <a:t>Online: Springer, Cham, pp. 231–250.</a:t>
            </a:r>
          </a:p>
          <a:p>
            <a:pPr marL="0" indent="0">
              <a:spcAft>
                <a:spcPts val="863"/>
              </a:spcAft>
              <a:buNone/>
            </a:pPr>
            <a:r>
              <a:rPr lang="en-GB" sz="1050" b="0" i="0" dirty="0">
                <a:solidFill>
                  <a:srgbClr val="000000"/>
                </a:solidFill>
                <a:effectLst/>
              </a:rPr>
              <a:t>Barnett, R. (2004) ‘The purposes of higher education and the changing face of academia’, </a:t>
            </a:r>
            <a:r>
              <a:rPr lang="en-GB" sz="1050" b="0" i="1" dirty="0">
                <a:solidFill>
                  <a:srgbClr val="000000"/>
                </a:solidFill>
                <a:effectLst/>
              </a:rPr>
              <a:t>London Review of Education</a:t>
            </a:r>
            <a:r>
              <a:rPr lang="en-GB" sz="1050" b="0" i="0" dirty="0">
                <a:solidFill>
                  <a:srgbClr val="000000"/>
                </a:solidFill>
                <a:effectLst/>
              </a:rPr>
              <a:t> 2(1). </a:t>
            </a:r>
            <a:r>
              <a:rPr lang="en-GB" sz="1050" b="0" i="0" dirty="0" err="1">
                <a:solidFill>
                  <a:srgbClr val="000000"/>
                </a:solidFill>
                <a:effectLst/>
              </a:rPr>
              <a:t>doi</a:t>
            </a:r>
            <a:r>
              <a:rPr lang="en-GB" sz="1050" b="0" i="0" dirty="0">
                <a:solidFill>
                  <a:srgbClr val="000000"/>
                </a:solidFill>
                <a:effectLst/>
              </a:rPr>
              <a:t>: 10.1080/1474846042000177483.</a:t>
            </a:r>
          </a:p>
          <a:p>
            <a:pPr marL="0" indent="0" algn="l">
              <a:spcAft>
                <a:spcPts val="863"/>
              </a:spcAft>
              <a:buNone/>
            </a:pPr>
            <a:r>
              <a:rPr lang="en-GB" sz="1050" b="0" i="0" dirty="0">
                <a:solidFill>
                  <a:srgbClr val="000000"/>
                </a:solidFill>
                <a:effectLst/>
              </a:rPr>
              <a:t>Barth, M. and Timm, J. (2011) ‘Higher Education for Sustainable Development: Students' Perspectives on an Innovative Approach to Educational Change’ </a:t>
            </a:r>
            <a:r>
              <a:rPr lang="en-GB" sz="1050" b="0" i="1" dirty="0">
                <a:solidFill>
                  <a:srgbClr val="000000"/>
                </a:solidFill>
                <a:effectLst/>
              </a:rPr>
              <a:t>Journal of Social Sciences</a:t>
            </a:r>
            <a:r>
              <a:rPr lang="en-GB" sz="1050" b="0" i="0" dirty="0">
                <a:solidFill>
                  <a:srgbClr val="000000"/>
                </a:solidFill>
                <a:effectLst/>
              </a:rPr>
              <a:t> 7(1), pp.13-23. </a:t>
            </a:r>
            <a:r>
              <a:rPr lang="en-GB" sz="1050" b="0" i="0" dirty="0" err="1">
                <a:solidFill>
                  <a:srgbClr val="000000"/>
                </a:solidFill>
                <a:effectLst/>
              </a:rPr>
              <a:t>doi</a:t>
            </a:r>
            <a:r>
              <a:rPr lang="en-GB" sz="1050" b="0" i="0" dirty="0">
                <a:solidFill>
                  <a:srgbClr val="000000"/>
                </a:solidFill>
                <a:effectLst/>
              </a:rPr>
              <a:t>: </a:t>
            </a:r>
            <a:r>
              <a:rPr lang="en-GB" sz="1050" b="0" i="0" dirty="0">
                <a:effectLst/>
              </a:rPr>
              <a:t>10.3844/jssp.2011.16.26</a:t>
            </a:r>
            <a:endParaRPr lang="en-GB" sz="1050" b="0" i="0" dirty="0">
              <a:solidFill>
                <a:srgbClr val="000000"/>
              </a:solidFill>
              <a:effectLst/>
            </a:endParaRPr>
          </a:p>
          <a:p>
            <a:pPr marL="0" indent="0" algn="l">
              <a:spcAft>
                <a:spcPts val="863"/>
              </a:spcAft>
              <a:buNone/>
            </a:pPr>
            <a:r>
              <a:rPr lang="en-GB" sz="1050" b="0" i="0" dirty="0">
                <a:solidFill>
                  <a:srgbClr val="000000"/>
                </a:solidFill>
                <a:effectLst/>
              </a:rPr>
              <a:t>Booth, A., Nicholls, D. (2005)</a:t>
            </a:r>
            <a:r>
              <a:rPr lang="en-GB" sz="1050" b="0" i="1" dirty="0">
                <a:solidFill>
                  <a:srgbClr val="000000"/>
                </a:solidFill>
                <a:effectLst/>
              </a:rPr>
              <a:t> ‘</a:t>
            </a:r>
            <a:r>
              <a:rPr lang="en-GB" sz="1050" b="0" dirty="0">
                <a:solidFill>
                  <a:srgbClr val="000000"/>
                </a:solidFill>
                <a:effectLst/>
              </a:rPr>
              <a:t>History teaching in Higher Education: breaking down the barriers to progression and dialogue’, </a:t>
            </a:r>
            <a:r>
              <a:rPr lang="en-GB" sz="1050" b="0" i="1" dirty="0">
                <a:solidFill>
                  <a:srgbClr val="000000"/>
                </a:solidFill>
                <a:effectLst/>
              </a:rPr>
              <a:t>Teaching history in higher education conference. </a:t>
            </a:r>
            <a:r>
              <a:rPr lang="en-GB" sz="1050" dirty="0">
                <a:solidFill>
                  <a:srgbClr val="000000"/>
                </a:solidFill>
              </a:rPr>
              <a:t>Available at: https://sas-space.sas.ac.uk/4321/1/History_teaching_in_Higher_Education_breaking_down_the_barriers_to_progression_and_dialogue.pdf. (Accessed: 6 Dec 2024).</a:t>
            </a:r>
            <a:endParaRPr lang="en-GB" sz="1050" b="0" i="1" dirty="0">
              <a:solidFill>
                <a:srgbClr val="000000"/>
              </a:solidFill>
              <a:effectLst/>
            </a:endParaRPr>
          </a:p>
          <a:p>
            <a:pPr marL="0" indent="0" algn="l">
              <a:spcAft>
                <a:spcPts val="863"/>
              </a:spcAft>
              <a:buNone/>
            </a:pPr>
            <a:r>
              <a:rPr lang="en-GB" sz="1050" b="0" i="0" dirty="0">
                <a:solidFill>
                  <a:srgbClr val="000000"/>
                </a:solidFill>
                <a:effectLst/>
              </a:rPr>
              <a:t>Brooks, C. and Ryan, A. (2006) </a:t>
            </a:r>
            <a:r>
              <a:rPr lang="en-GB" sz="1050" b="0" i="1" dirty="0">
                <a:solidFill>
                  <a:srgbClr val="000000"/>
                </a:solidFill>
                <a:effectLst/>
              </a:rPr>
              <a:t>C-SAP/HCA Education for Sustainable Development: FINAL REPORT. </a:t>
            </a:r>
            <a:r>
              <a:rPr lang="en-GB" sz="1050" b="0" dirty="0">
                <a:solidFill>
                  <a:srgbClr val="000000"/>
                </a:solidFill>
                <a:effectLst/>
              </a:rPr>
              <a:t>Higher Education Academy. Available at: https://warwick.ac.uk/fac/cross_fac/heahistory/resources/br_brooks_esd_200604xx_01.pdf </a:t>
            </a:r>
            <a:r>
              <a:rPr lang="en-GB" sz="1050" dirty="0">
                <a:solidFill>
                  <a:srgbClr val="000000"/>
                </a:solidFill>
              </a:rPr>
              <a:t>(Accessed: 6 Dec 2024).</a:t>
            </a:r>
            <a:endParaRPr lang="en-GB" sz="1050" b="0" dirty="0">
              <a:solidFill>
                <a:srgbClr val="000000"/>
              </a:solidFill>
              <a:effectLst/>
            </a:endParaRPr>
          </a:p>
          <a:p>
            <a:pPr marL="0" indent="0" algn="l">
              <a:spcAft>
                <a:spcPts val="863"/>
              </a:spcAft>
              <a:buNone/>
            </a:pPr>
            <a:r>
              <a:rPr lang="en-GB" sz="1050" b="0" i="0" dirty="0">
                <a:solidFill>
                  <a:srgbClr val="000000"/>
                </a:solidFill>
                <a:effectLst/>
              </a:rPr>
              <a:t>Buckler, C. and </a:t>
            </a:r>
            <a:r>
              <a:rPr lang="en-GB" sz="1050" b="0" i="0" dirty="0" err="1">
                <a:solidFill>
                  <a:srgbClr val="000000"/>
                </a:solidFill>
                <a:effectLst/>
              </a:rPr>
              <a:t>Cerech</a:t>
            </a:r>
            <a:r>
              <a:rPr lang="en-GB" sz="1050" b="0" i="0" dirty="0">
                <a:solidFill>
                  <a:srgbClr val="000000"/>
                </a:solidFill>
                <a:effectLst/>
              </a:rPr>
              <a:t>, H. (2014) </a:t>
            </a:r>
            <a:r>
              <a:rPr lang="en-GB" sz="1050" b="0" i="1" dirty="0">
                <a:solidFill>
                  <a:srgbClr val="000000"/>
                </a:solidFill>
                <a:effectLst/>
              </a:rPr>
              <a:t>Shaping the Future We Want: UN Decade of Education for Sustainable Development; Final Report, </a:t>
            </a:r>
            <a:r>
              <a:rPr lang="en-GB" sz="1050" b="0" dirty="0">
                <a:solidFill>
                  <a:srgbClr val="000000"/>
                </a:solidFill>
                <a:effectLst/>
              </a:rPr>
              <a:t>UNESCO. Available at: https://unesdoc.unesco.org/ark:/48223/pf0000230171 </a:t>
            </a:r>
            <a:r>
              <a:rPr lang="en-GB" sz="1050" dirty="0">
                <a:solidFill>
                  <a:srgbClr val="000000"/>
                </a:solidFill>
              </a:rPr>
              <a:t>(Accessed: 6 Dec 2024).</a:t>
            </a:r>
            <a:endParaRPr lang="en-GB" sz="1050" b="0" i="0" dirty="0">
              <a:solidFill>
                <a:srgbClr val="000000"/>
              </a:solidFill>
              <a:effectLst/>
            </a:endParaRPr>
          </a:p>
          <a:p>
            <a:pPr marL="0" indent="0" algn="l">
              <a:spcAft>
                <a:spcPts val="863"/>
              </a:spcAft>
              <a:buNone/>
            </a:pPr>
            <a:r>
              <a:rPr lang="en-GB" sz="1050" b="0" i="0" dirty="0">
                <a:solidFill>
                  <a:srgbClr val="000000"/>
                </a:solidFill>
                <a:effectLst/>
              </a:rPr>
              <a:t>Burmeister, M. and </a:t>
            </a:r>
            <a:r>
              <a:rPr lang="en-GB" sz="1050" b="0" i="0" dirty="0" err="1">
                <a:solidFill>
                  <a:srgbClr val="000000"/>
                </a:solidFill>
                <a:effectLst/>
              </a:rPr>
              <a:t>Eilks</a:t>
            </a:r>
            <a:r>
              <a:rPr lang="en-GB" sz="1050" b="0" i="0" dirty="0">
                <a:solidFill>
                  <a:srgbClr val="000000"/>
                </a:solidFill>
                <a:effectLst/>
              </a:rPr>
              <a:t>, I. (2013) ‘An understanding of sustainability and education for sustainable development among German student teachers and trainee teachers of chemistry’, </a:t>
            </a:r>
            <a:r>
              <a:rPr lang="en-GB" sz="1050" b="0" i="1" dirty="0">
                <a:solidFill>
                  <a:srgbClr val="000000"/>
                </a:solidFill>
                <a:effectLst/>
              </a:rPr>
              <a:t>Science Education International </a:t>
            </a:r>
            <a:r>
              <a:rPr lang="en-GB" sz="1050" b="0" dirty="0">
                <a:solidFill>
                  <a:srgbClr val="000000"/>
                </a:solidFill>
                <a:effectLst/>
              </a:rPr>
              <a:t>24(2), pp.167-194. </a:t>
            </a:r>
            <a:endParaRPr lang="en-GB" sz="1050" b="0" i="1" dirty="0">
              <a:solidFill>
                <a:srgbClr val="000000"/>
              </a:solidFill>
              <a:effectLst/>
            </a:endParaRPr>
          </a:p>
          <a:p>
            <a:pPr marL="0" indent="0" algn="l">
              <a:spcAft>
                <a:spcPts val="863"/>
              </a:spcAft>
              <a:buNone/>
            </a:pPr>
            <a:r>
              <a:rPr lang="en-GB" sz="1050" b="0" i="0" dirty="0" err="1">
                <a:solidFill>
                  <a:srgbClr val="000000"/>
                </a:solidFill>
                <a:effectLst/>
              </a:rPr>
              <a:t>Cebrián</a:t>
            </a:r>
            <a:r>
              <a:rPr lang="en-GB" sz="1050" b="0" i="0" dirty="0">
                <a:solidFill>
                  <a:srgbClr val="000000"/>
                </a:solidFill>
                <a:effectLst/>
              </a:rPr>
              <a:t>, G., Grace, M. and </a:t>
            </a:r>
            <a:r>
              <a:rPr lang="en-GB" sz="1050" b="0" i="0" dirty="0" err="1">
                <a:solidFill>
                  <a:srgbClr val="000000"/>
                </a:solidFill>
                <a:effectLst/>
              </a:rPr>
              <a:t>Humphris</a:t>
            </a:r>
            <a:r>
              <a:rPr lang="en-GB" sz="1050" b="0" i="0" dirty="0">
                <a:solidFill>
                  <a:srgbClr val="000000"/>
                </a:solidFill>
                <a:effectLst/>
              </a:rPr>
              <a:t>, D. (2014</a:t>
            </a:r>
            <a:r>
              <a:rPr lang="en-GB" sz="1050" dirty="0">
                <a:solidFill>
                  <a:srgbClr val="000000"/>
                </a:solidFill>
              </a:rPr>
              <a:t>)</a:t>
            </a:r>
            <a:r>
              <a:rPr lang="en-GB" sz="1050" b="0" i="0" dirty="0">
                <a:solidFill>
                  <a:srgbClr val="000000"/>
                </a:solidFill>
                <a:effectLst/>
              </a:rPr>
              <a:t> ‘Academic staff engagement in education for sustainable development’, </a:t>
            </a:r>
            <a:r>
              <a:rPr lang="en-GB" sz="1050" b="0" i="1" dirty="0">
                <a:solidFill>
                  <a:srgbClr val="000000"/>
                </a:solidFill>
                <a:effectLst/>
              </a:rPr>
              <a:t>Journal of Cleaner Production, </a:t>
            </a:r>
            <a:r>
              <a:rPr lang="en-GB" sz="1050" i="0" dirty="0">
                <a:solidFill>
                  <a:srgbClr val="000000"/>
                </a:solidFill>
                <a:effectLst/>
              </a:rPr>
              <a:t>106</a:t>
            </a:r>
            <a:r>
              <a:rPr lang="en-GB" sz="1050" b="0" i="0" dirty="0">
                <a:solidFill>
                  <a:srgbClr val="000000"/>
                </a:solidFill>
                <a:effectLst/>
              </a:rPr>
              <a:t>, pp.79-86.</a:t>
            </a:r>
          </a:p>
          <a:p>
            <a:pPr marL="0" indent="0" algn="l">
              <a:spcAft>
                <a:spcPts val="863"/>
              </a:spcAft>
              <a:buNone/>
            </a:pPr>
            <a:r>
              <a:rPr lang="en-GB" sz="1050" b="0" i="0" dirty="0" err="1">
                <a:solidFill>
                  <a:srgbClr val="000000"/>
                </a:solidFill>
                <a:effectLst/>
              </a:rPr>
              <a:t>Cebrián</a:t>
            </a:r>
            <a:r>
              <a:rPr lang="en-GB" sz="1050" b="0" i="0" dirty="0">
                <a:solidFill>
                  <a:srgbClr val="000000"/>
                </a:solidFill>
                <a:effectLst/>
              </a:rPr>
              <a:t>, G. and </a:t>
            </a:r>
            <a:r>
              <a:rPr lang="en-GB" sz="1050" b="0" i="0" dirty="0" err="1">
                <a:solidFill>
                  <a:srgbClr val="000000"/>
                </a:solidFill>
                <a:effectLst/>
              </a:rPr>
              <a:t>Junyent</a:t>
            </a:r>
            <a:r>
              <a:rPr lang="en-GB" sz="1050" b="0" i="0" dirty="0">
                <a:solidFill>
                  <a:srgbClr val="000000"/>
                </a:solidFill>
                <a:effectLst/>
              </a:rPr>
              <a:t>, M., (2015) ‘Competencies in Education for Sustainable Development: Exploring the Student Teachers’ Views’, </a:t>
            </a:r>
            <a:r>
              <a:rPr lang="en-GB" sz="1050" b="0" i="1" dirty="0">
                <a:solidFill>
                  <a:srgbClr val="000000"/>
                </a:solidFill>
                <a:effectLst/>
              </a:rPr>
              <a:t>Sustainability, </a:t>
            </a:r>
            <a:r>
              <a:rPr lang="en-GB" sz="1050" i="0" dirty="0">
                <a:solidFill>
                  <a:srgbClr val="000000"/>
                </a:solidFill>
                <a:effectLst/>
              </a:rPr>
              <a:t>7</a:t>
            </a:r>
            <a:r>
              <a:rPr lang="en-GB" sz="1050" b="0" i="0" dirty="0">
                <a:solidFill>
                  <a:srgbClr val="000000"/>
                </a:solidFill>
                <a:effectLst/>
              </a:rPr>
              <a:t>(3), pp. 2768-2786. </a:t>
            </a:r>
            <a:r>
              <a:rPr lang="en-GB" sz="1050" b="0" i="0" dirty="0" err="1">
                <a:solidFill>
                  <a:srgbClr val="000000"/>
                </a:solidFill>
                <a:effectLst/>
              </a:rPr>
              <a:t>doi</a:t>
            </a:r>
            <a:r>
              <a:rPr lang="en-GB" sz="1050" b="0" i="0" dirty="0">
                <a:solidFill>
                  <a:srgbClr val="000000"/>
                </a:solidFill>
                <a:effectLst/>
              </a:rPr>
              <a:t>: </a:t>
            </a:r>
            <a:r>
              <a:rPr lang="en-GB" sz="1050" b="0" i="0" dirty="0">
                <a:effectLst/>
              </a:rPr>
              <a:t>10.3390/su7032768</a:t>
            </a:r>
            <a:endParaRPr lang="en-GB" sz="1050" b="0" i="0" dirty="0">
              <a:solidFill>
                <a:srgbClr val="000000"/>
              </a:solidFill>
              <a:effectLst/>
            </a:endParaRPr>
          </a:p>
          <a:p>
            <a:pPr marL="0" indent="0" algn="l">
              <a:spcAft>
                <a:spcPts val="863"/>
              </a:spcAft>
              <a:buNone/>
            </a:pPr>
            <a:r>
              <a:rPr lang="en-GB" sz="1050" b="0" i="0" dirty="0">
                <a:solidFill>
                  <a:srgbClr val="000000"/>
                </a:solidFill>
                <a:effectLst/>
              </a:rPr>
              <a:t>Chalkley, B. and Sterling, S. (2011) ‘Hard Times in Higher Education: The Closure of Subject Centres and the Implications for Education for Sustainable Development (ESD)’ </a:t>
            </a:r>
            <a:r>
              <a:rPr lang="en-GB" sz="1050" b="0" i="1" dirty="0">
                <a:solidFill>
                  <a:srgbClr val="000000"/>
                </a:solidFill>
                <a:effectLst/>
              </a:rPr>
              <a:t>Sustainability, </a:t>
            </a:r>
            <a:r>
              <a:rPr lang="en-GB" sz="1050" dirty="0">
                <a:solidFill>
                  <a:srgbClr val="000000"/>
                </a:solidFill>
              </a:rPr>
              <a:t>3</a:t>
            </a:r>
            <a:r>
              <a:rPr lang="en-GB" sz="1050" b="0" i="0" dirty="0">
                <a:solidFill>
                  <a:srgbClr val="000000"/>
                </a:solidFill>
                <a:effectLst/>
              </a:rPr>
              <a:t>(4), pp. 666.</a:t>
            </a:r>
          </a:p>
          <a:p>
            <a:pPr marL="0" indent="0" algn="l">
              <a:spcAft>
                <a:spcPts val="863"/>
              </a:spcAft>
              <a:buNone/>
            </a:pPr>
            <a:r>
              <a:rPr lang="en-GB" sz="1050" b="0" i="0" dirty="0">
                <a:solidFill>
                  <a:srgbClr val="000000"/>
                </a:solidFill>
                <a:effectLst/>
              </a:rPr>
              <a:t>Chambers, V. (2008) ‘</a:t>
            </a:r>
            <a:r>
              <a:rPr lang="en-GB" sz="1050" b="0" dirty="0">
                <a:solidFill>
                  <a:srgbClr val="000000"/>
                </a:solidFill>
                <a:effectLst/>
              </a:rPr>
              <a:t>The teaching and assessment of Contemporary History in UK higher education institutions’</a:t>
            </a:r>
            <a:r>
              <a:rPr lang="en-GB" sz="1050" b="0" i="1" dirty="0">
                <a:solidFill>
                  <a:srgbClr val="000000"/>
                </a:solidFill>
                <a:effectLst/>
              </a:rPr>
              <a:t>, </a:t>
            </a:r>
            <a:r>
              <a:rPr lang="en-GB" sz="1050" b="0" dirty="0">
                <a:solidFill>
                  <a:srgbClr val="000000"/>
                </a:solidFill>
                <a:effectLst/>
              </a:rPr>
              <a:t>Higher Education Academy.</a:t>
            </a:r>
          </a:p>
          <a:p>
            <a:pPr marL="0" indent="0">
              <a:spcAft>
                <a:spcPts val="863"/>
              </a:spcAft>
              <a:buNone/>
            </a:pPr>
            <a:r>
              <a:rPr lang="en-GB" sz="1050" kern="0" dirty="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Christie, B.A, Miller, K.K., Cooke, R. and White, J.G. (2015) </a:t>
            </a:r>
            <a:r>
              <a:rPr lang="en-GB" sz="1050" kern="0" dirty="0">
                <a:solidFill>
                  <a:schemeClr val="tx1"/>
                </a:solidFill>
                <a:latin typeface="Aptos" panose="020B0004020202020204" pitchFamily="34" charset="0"/>
                <a:ea typeface="Times New Roman" panose="02020603050405020304" pitchFamily="18" charset="0"/>
                <a:cs typeface="Times New Roman" panose="02020603050405020304" pitchFamily="18" charset="0"/>
              </a:rPr>
              <a:t>‘</a:t>
            </a:r>
            <a:r>
              <a:rPr lang="en-GB" sz="1050" kern="0" dirty="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Environmental sustainability in higher education: what do academics think? </a:t>
            </a:r>
            <a:r>
              <a:rPr lang="en-GB" sz="1050" i="1" kern="0" dirty="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Environmental Education Research, </a:t>
            </a:r>
            <a:r>
              <a:rPr lang="en-GB" sz="1050" kern="0" dirty="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21(5) pp.655-686.</a:t>
            </a:r>
            <a:r>
              <a:rPr lang="en-GB" sz="1050" dirty="0">
                <a:solidFill>
                  <a:schemeClr val="tx1"/>
                </a:solidFill>
                <a:effectLst/>
              </a:rPr>
              <a:t> </a:t>
            </a:r>
            <a:endParaRPr lang="en-GB" sz="1050" dirty="0">
              <a:solidFill>
                <a:schemeClr val="tx1"/>
              </a:solidFill>
            </a:endParaRPr>
          </a:p>
          <a:p>
            <a:pPr marL="0" indent="0" algn="l">
              <a:spcAft>
                <a:spcPts val="863"/>
              </a:spcAft>
              <a:buNone/>
            </a:pPr>
            <a:endParaRPr lang="en-GB" sz="1050" b="0" i="0" dirty="0">
              <a:solidFill>
                <a:srgbClr val="000000"/>
              </a:solidFill>
              <a:effectLst/>
            </a:endParaRPr>
          </a:p>
          <a:p>
            <a:pPr marL="0" indent="0">
              <a:buNone/>
            </a:pPr>
            <a:endParaRPr lang="en-GB" sz="1050" dirty="0"/>
          </a:p>
        </p:txBody>
      </p:sp>
    </p:spTree>
    <p:extLst>
      <p:ext uri="{BB962C8B-B14F-4D97-AF65-F5344CB8AC3E}">
        <p14:creationId xmlns:p14="http://schemas.microsoft.com/office/powerpoint/2010/main" val="416192723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BDB0204-3B21-E952-FC54-9F7C6D704514}"/>
              </a:ext>
            </a:extLst>
          </p:cNvPr>
          <p:cNvSpPr>
            <a:spLocks noGrp="1"/>
          </p:cNvSpPr>
          <p:nvPr>
            <p:ph idx="1"/>
          </p:nvPr>
        </p:nvSpPr>
        <p:spPr>
          <a:xfrm>
            <a:off x="838200" y="1018572"/>
            <a:ext cx="10515600" cy="5158391"/>
          </a:xfrm>
        </p:spPr>
        <p:txBody>
          <a:bodyPr>
            <a:noAutofit/>
          </a:bodyPr>
          <a:lstStyle/>
          <a:p>
            <a:pPr marL="0" indent="0" algn="l">
              <a:spcAft>
                <a:spcPts val="863"/>
              </a:spcAft>
              <a:buNone/>
            </a:pPr>
            <a:r>
              <a:rPr lang="en-GB" sz="1050" b="0" i="0" dirty="0" err="1">
                <a:solidFill>
                  <a:srgbClr val="000000"/>
                </a:solidFill>
                <a:effectLst/>
              </a:rPr>
              <a:t>Corres</a:t>
            </a:r>
            <a:r>
              <a:rPr lang="en-GB" sz="1050" b="0" i="0" dirty="0">
                <a:solidFill>
                  <a:srgbClr val="000000"/>
                </a:solidFill>
                <a:effectLst/>
              </a:rPr>
              <a:t>, A., </a:t>
            </a:r>
            <a:r>
              <a:rPr lang="en-GB" sz="1050" b="0" i="0" dirty="0" err="1">
                <a:solidFill>
                  <a:srgbClr val="000000"/>
                </a:solidFill>
                <a:effectLst/>
              </a:rPr>
              <a:t>Rieckmann</a:t>
            </a:r>
            <a:r>
              <a:rPr lang="en-GB" sz="1050" b="0" i="0" dirty="0">
                <a:solidFill>
                  <a:srgbClr val="000000"/>
                </a:solidFill>
                <a:effectLst/>
              </a:rPr>
              <a:t>, M., </a:t>
            </a:r>
            <a:r>
              <a:rPr lang="en-GB" sz="1050" b="0" i="0" dirty="0" err="1">
                <a:solidFill>
                  <a:srgbClr val="000000"/>
                </a:solidFill>
                <a:effectLst/>
              </a:rPr>
              <a:t>Espasa</a:t>
            </a:r>
            <a:r>
              <a:rPr lang="en-GB" sz="1050" b="0" i="0" dirty="0">
                <a:solidFill>
                  <a:srgbClr val="000000"/>
                </a:solidFill>
                <a:effectLst/>
              </a:rPr>
              <a:t>, A. and Ruiz-</a:t>
            </a:r>
            <a:r>
              <a:rPr lang="en-GB" sz="1050" b="0" i="0" dirty="0" err="1">
                <a:solidFill>
                  <a:srgbClr val="000000"/>
                </a:solidFill>
                <a:effectLst/>
              </a:rPr>
              <a:t>mallén</a:t>
            </a:r>
            <a:r>
              <a:rPr lang="en-GB" sz="1050" b="0" i="0" dirty="0">
                <a:solidFill>
                  <a:srgbClr val="000000"/>
                </a:solidFill>
                <a:effectLst/>
              </a:rPr>
              <a:t>, I. (2020) ‘Educator Competences in Sustainability Education: A Systematic Review of Frameworks’, </a:t>
            </a:r>
            <a:r>
              <a:rPr lang="en-GB" sz="1050" b="0" i="1" dirty="0">
                <a:solidFill>
                  <a:srgbClr val="000000"/>
                </a:solidFill>
                <a:effectLst/>
              </a:rPr>
              <a:t>Sustainability, </a:t>
            </a:r>
            <a:r>
              <a:rPr lang="en-GB" sz="1050" i="0" dirty="0">
                <a:solidFill>
                  <a:srgbClr val="000000"/>
                </a:solidFill>
                <a:effectLst/>
              </a:rPr>
              <a:t>12</a:t>
            </a:r>
            <a:r>
              <a:rPr lang="en-GB" sz="1050" dirty="0">
                <a:solidFill>
                  <a:srgbClr val="000000"/>
                </a:solidFill>
              </a:rPr>
              <a:t> article </a:t>
            </a:r>
            <a:r>
              <a:rPr lang="en-GB" sz="1050" b="0" i="0" dirty="0">
                <a:solidFill>
                  <a:srgbClr val="000000"/>
                </a:solidFill>
                <a:effectLst/>
              </a:rPr>
              <a:t>9858. DOI: </a:t>
            </a:r>
            <a:r>
              <a:rPr lang="en-GB" sz="1050" dirty="0">
                <a:solidFill>
                  <a:srgbClr val="000000"/>
                </a:solidFill>
              </a:rPr>
              <a:t>10.3390/su12239858</a:t>
            </a:r>
            <a:endParaRPr lang="en-GB" sz="1050" b="0" i="0" dirty="0">
              <a:solidFill>
                <a:srgbClr val="000000"/>
              </a:solidFill>
              <a:effectLst/>
            </a:endParaRPr>
          </a:p>
          <a:p>
            <a:pPr marL="0" indent="0">
              <a:spcAft>
                <a:spcPts val="863"/>
              </a:spcAft>
              <a:buNone/>
            </a:pPr>
            <a:r>
              <a:rPr lang="en-GB" sz="1050" b="0" i="0" dirty="0">
                <a:solidFill>
                  <a:srgbClr val="000000"/>
                </a:solidFill>
                <a:effectLst/>
              </a:rPr>
              <a:t>Cotton, D.R.E., Warren, M.F., </a:t>
            </a:r>
            <a:r>
              <a:rPr lang="en-GB" sz="1050" b="0" i="0" dirty="0" err="1">
                <a:solidFill>
                  <a:srgbClr val="000000"/>
                </a:solidFill>
                <a:effectLst/>
              </a:rPr>
              <a:t>Maiboroda</a:t>
            </a:r>
            <a:r>
              <a:rPr lang="en-GB" sz="1050" b="0" i="0" dirty="0">
                <a:solidFill>
                  <a:srgbClr val="000000"/>
                </a:solidFill>
                <a:effectLst/>
              </a:rPr>
              <a:t>, O. and Bailey, I. (2007) ‘Sustainable development, higher education and pedagogy: a study of lecturers' beliefs and attitudes’, </a:t>
            </a:r>
            <a:r>
              <a:rPr lang="en-GB" sz="1050" b="0" i="1" dirty="0">
                <a:solidFill>
                  <a:srgbClr val="000000"/>
                </a:solidFill>
                <a:effectLst/>
              </a:rPr>
              <a:t>Environmental Education Research, </a:t>
            </a:r>
            <a:r>
              <a:rPr lang="en-GB" sz="1050" b="1" i="0" dirty="0">
                <a:solidFill>
                  <a:srgbClr val="000000"/>
                </a:solidFill>
                <a:effectLst/>
              </a:rPr>
              <a:t>13</a:t>
            </a:r>
            <a:r>
              <a:rPr lang="en-GB" sz="1050" b="0" i="0" dirty="0">
                <a:solidFill>
                  <a:srgbClr val="000000"/>
                </a:solidFill>
                <a:effectLst/>
              </a:rPr>
              <a:t>(5), pp. 579-597. DOI </a:t>
            </a:r>
            <a:r>
              <a:rPr lang="en-GB" sz="1050" b="0" i="0" u="none" strike="noStrike" dirty="0">
                <a:effectLst/>
              </a:rPr>
              <a:t>10.1080/13504620701659061</a:t>
            </a:r>
            <a:endParaRPr lang="en-GB" sz="1050" b="0" i="0" dirty="0">
              <a:solidFill>
                <a:srgbClr val="000000"/>
              </a:solidFill>
              <a:effectLst/>
            </a:endParaRPr>
          </a:p>
          <a:p>
            <a:pPr marL="0" indent="0" algn="l">
              <a:spcAft>
                <a:spcPts val="863"/>
              </a:spcAft>
              <a:buNone/>
            </a:pPr>
            <a:r>
              <a:rPr lang="en-GB" sz="1050" b="0" i="0" dirty="0">
                <a:solidFill>
                  <a:srgbClr val="000000"/>
                </a:solidFill>
                <a:effectLst/>
              </a:rPr>
              <a:t>Cotton, D., Bailey, I., Warren, M. and Bissell, S. (2009) ‘Revolutions and second‐best solutions: education for sustainable development in higher education’, </a:t>
            </a:r>
            <a:r>
              <a:rPr lang="en-GB" sz="1050" b="0" i="1" dirty="0">
                <a:solidFill>
                  <a:srgbClr val="000000"/>
                </a:solidFill>
                <a:effectLst/>
              </a:rPr>
              <a:t>Studies in Higher Education, </a:t>
            </a:r>
            <a:r>
              <a:rPr lang="en-GB" sz="1050" i="0" dirty="0">
                <a:solidFill>
                  <a:srgbClr val="000000"/>
                </a:solidFill>
                <a:effectLst/>
              </a:rPr>
              <a:t>34</a:t>
            </a:r>
            <a:r>
              <a:rPr lang="en-GB" sz="1050" b="0" i="0" dirty="0">
                <a:solidFill>
                  <a:srgbClr val="000000"/>
                </a:solidFill>
                <a:effectLst/>
              </a:rPr>
              <a:t>(7), pp. 719-733. Available at: http://</a:t>
            </a:r>
            <a:r>
              <a:rPr lang="en-GB" sz="1050" b="0" i="0" dirty="0" err="1">
                <a:solidFill>
                  <a:srgbClr val="000000"/>
                </a:solidFill>
                <a:effectLst/>
              </a:rPr>
              <a:t>www.tandfonline.com</a:t>
            </a:r>
            <a:r>
              <a:rPr lang="en-GB" sz="1050" b="0" i="0" dirty="0">
                <a:solidFill>
                  <a:srgbClr val="000000"/>
                </a:solidFill>
                <a:effectLst/>
              </a:rPr>
              <a:t>/</a:t>
            </a:r>
            <a:r>
              <a:rPr lang="en-GB" sz="1050" b="0" i="0" dirty="0" err="1">
                <a:solidFill>
                  <a:srgbClr val="000000"/>
                </a:solidFill>
                <a:effectLst/>
              </a:rPr>
              <a:t>doi</a:t>
            </a:r>
            <a:r>
              <a:rPr lang="en-GB" sz="1050" b="0" i="0" dirty="0">
                <a:solidFill>
                  <a:srgbClr val="000000"/>
                </a:solidFill>
                <a:effectLst/>
              </a:rPr>
              <a:t>/abs/10.1080/03075070802641552#.VBGR25RdWmE</a:t>
            </a:r>
          </a:p>
          <a:p>
            <a:pPr marL="0" indent="0" algn="l">
              <a:spcAft>
                <a:spcPts val="863"/>
              </a:spcAft>
              <a:buNone/>
            </a:pPr>
            <a:r>
              <a:rPr lang="en-GB" sz="1050" b="0" i="0" dirty="0">
                <a:solidFill>
                  <a:srgbClr val="000000"/>
                </a:solidFill>
                <a:effectLst/>
              </a:rPr>
              <a:t>Daramola, O.O. (2024) ‘Attitude and practices of higher education academics on education for sustainable development’, </a:t>
            </a:r>
            <a:r>
              <a:rPr lang="en-GB" sz="1050" b="0" i="1" dirty="0">
                <a:solidFill>
                  <a:srgbClr val="000000"/>
                </a:solidFill>
                <a:effectLst/>
              </a:rPr>
              <a:t>Developing Academic Practice, </a:t>
            </a:r>
            <a:r>
              <a:rPr lang="en-GB" sz="1050" i="0" dirty="0">
                <a:solidFill>
                  <a:srgbClr val="000000"/>
                </a:solidFill>
                <a:effectLst/>
              </a:rPr>
              <a:t>2024</a:t>
            </a:r>
            <a:r>
              <a:rPr lang="en-GB" sz="1050" b="0" i="0" dirty="0">
                <a:solidFill>
                  <a:srgbClr val="000000"/>
                </a:solidFill>
                <a:effectLst/>
              </a:rPr>
              <a:t>(May). DOI 0.3828/dap.2024.1</a:t>
            </a:r>
          </a:p>
          <a:p>
            <a:pPr marL="0" indent="0" algn="l">
              <a:spcAft>
                <a:spcPts val="863"/>
              </a:spcAft>
              <a:buNone/>
            </a:pPr>
            <a:r>
              <a:rPr lang="en-GB" sz="1050" b="0" i="0" dirty="0">
                <a:solidFill>
                  <a:srgbClr val="000000"/>
                </a:solidFill>
                <a:effectLst/>
              </a:rPr>
              <a:t>Dawe, G., Jucker, R. and Martin, S. (2005) ’</a:t>
            </a:r>
            <a:r>
              <a:rPr lang="en-GB" sz="1050" b="0" i="1" dirty="0">
                <a:solidFill>
                  <a:srgbClr val="000000"/>
                </a:solidFill>
                <a:effectLst/>
              </a:rPr>
              <a:t>Sustainable Development in Higher Education: Current Practice and Future Developments A report for The Higher Education Academy’, </a:t>
            </a:r>
            <a:r>
              <a:rPr lang="en-GB" sz="1050" b="0" dirty="0">
                <a:solidFill>
                  <a:srgbClr val="000000"/>
                </a:solidFill>
                <a:effectLst/>
              </a:rPr>
              <a:t>Higher Education Academy.</a:t>
            </a:r>
            <a:endParaRPr lang="en-GB" sz="1050" b="0" i="0" dirty="0">
              <a:solidFill>
                <a:srgbClr val="000000"/>
              </a:solidFill>
              <a:effectLst/>
            </a:endParaRPr>
          </a:p>
          <a:p>
            <a:pPr marL="0" indent="0" algn="l">
              <a:spcAft>
                <a:spcPts val="863"/>
              </a:spcAft>
              <a:buNone/>
            </a:pPr>
            <a:r>
              <a:rPr lang="en-GB" sz="1050" b="0" i="0" dirty="0">
                <a:solidFill>
                  <a:srgbClr val="000000"/>
                </a:solidFill>
                <a:effectLst/>
              </a:rPr>
              <a:t>Dewey, J. (1916) </a:t>
            </a:r>
            <a:r>
              <a:rPr lang="en-GB" sz="1050" b="0" i="1" dirty="0">
                <a:solidFill>
                  <a:srgbClr val="000000"/>
                </a:solidFill>
                <a:effectLst/>
              </a:rPr>
              <a:t>Democracy and Education: An Introduction to the Philosophy of Education. </a:t>
            </a:r>
            <a:r>
              <a:rPr lang="en-GB" sz="1050" b="0" i="0" dirty="0">
                <a:solidFill>
                  <a:srgbClr val="000000"/>
                </a:solidFill>
                <a:effectLst/>
              </a:rPr>
              <a:t>New York: MacMillan.</a:t>
            </a:r>
          </a:p>
          <a:p>
            <a:pPr marL="0" indent="0" algn="l">
              <a:spcAft>
                <a:spcPts val="863"/>
              </a:spcAft>
              <a:buNone/>
            </a:pPr>
            <a:r>
              <a:rPr lang="en-GB" sz="1050" b="0" i="0" dirty="0">
                <a:solidFill>
                  <a:srgbClr val="000000"/>
                </a:solidFill>
                <a:effectLst/>
              </a:rPr>
              <a:t>Jickling, B.A. and </a:t>
            </a:r>
            <a:r>
              <a:rPr lang="en-GB" sz="1050" b="0" i="0" dirty="0" err="1">
                <a:solidFill>
                  <a:srgbClr val="000000"/>
                </a:solidFill>
                <a:effectLst/>
              </a:rPr>
              <a:t>Wals</a:t>
            </a:r>
            <a:r>
              <a:rPr lang="en-GB" sz="1050" b="0" i="0" dirty="0">
                <a:solidFill>
                  <a:srgbClr val="000000"/>
                </a:solidFill>
                <a:effectLst/>
              </a:rPr>
              <a:t>, A.E.J. (no date) ‘Environmental Education in Transition: Looking Beyond Sustainability and Sustainable Development’, </a:t>
            </a:r>
            <a:r>
              <a:rPr lang="en-GB" sz="1050" b="0" i="1" dirty="0">
                <a:solidFill>
                  <a:srgbClr val="000000"/>
                </a:solidFill>
                <a:effectLst/>
              </a:rPr>
              <a:t>First World Environmental Education Congress</a:t>
            </a:r>
            <a:r>
              <a:rPr lang="en-GB" sz="1050" b="0" i="0" dirty="0">
                <a:solidFill>
                  <a:srgbClr val="000000"/>
                </a:solidFill>
                <a:effectLst/>
              </a:rPr>
              <a:t>, May 20-24 2003.</a:t>
            </a:r>
          </a:p>
          <a:p>
            <a:pPr marL="0" indent="0" algn="l">
              <a:spcAft>
                <a:spcPts val="863"/>
              </a:spcAft>
              <a:buNone/>
            </a:pPr>
            <a:r>
              <a:rPr lang="en-GB" sz="1050" b="0" i="0" dirty="0">
                <a:solidFill>
                  <a:srgbClr val="000000"/>
                </a:solidFill>
                <a:effectLst/>
              </a:rPr>
              <a:t>Jucker, R. and Martin, S. (2015) ‘Sustainable Development in Higher Education: Current Practice and Future Developments’, Higher Education Academy.</a:t>
            </a:r>
          </a:p>
          <a:p>
            <a:pPr marL="0" indent="0" algn="l">
              <a:spcAft>
                <a:spcPts val="863"/>
              </a:spcAft>
              <a:buNone/>
            </a:pPr>
            <a:r>
              <a:rPr lang="en-GB" sz="1050" b="0" i="0" dirty="0" err="1">
                <a:solidFill>
                  <a:srgbClr val="000000"/>
                </a:solidFill>
                <a:effectLst/>
              </a:rPr>
              <a:t>Kuusalu</a:t>
            </a:r>
            <a:r>
              <a:rPr lang="en-GB" sz="1050" b="0" i="0" dirty="0">
                <a:solidFill>
                  <a:srgbClr val="000000"/>
                </a:solidFill>
                <a:effectLst/>
              </a:rPr>
              <a:t>, S., Laine, P., </a:t>
            </a:r>
            <a:r>
              <a:rPr lang="en-GB" sz="1050" b="0" i="0" dirty="0" err="1">
                <a:solidFill>
                  <a:srgbClr val="000000"/>
                </a:solidFill>
                <a:effectLst/>
              </a:rPr>
              <a:t>Maijala</a:t>
            </a:r>
            <a:r>
              <a:rPr lang="en-GB" sz="1050" b="0" i="0" dirty="0">
                <a:solidFill>
                  <a:srgbClr val="000000"/>
                </a:solidFill>
                <a:effectLst/>
              </a:rPr>
              <a:t>, M., Mutta, M. and </a:t>
            </a:r>
            <a:r>
              <a:rPr lang="en-GB" sz="1050" b="0" i="0" dirty="0" err="1">
                <a:solidFill>
                  <a:srgbClr val="000000"/>
                </a:solidFill>
                <a:effectLst/>
              </a:rPr>
              <a:t>Patzelt</a:t>
            </a:r>
            <a:r>
              <a:rPr lang="en-GB" sz="1050" b="0" i="0" dirty="0">
                <a:solidFill>
                  <a:srgbClr val="000000"/>
                </a:solidFill>
                <a:effectLst/>
              </a:rPr>
              <a:t>, M. (2023) ‘University language students’ evaluations of ecological, social, cultural and economic sustainability and their importance in language teaching’, </a:t>
            </a:r>
            <a:r>
              <a:rPr lang="en-GB" sz="1050" b="0" i="1" dirty="0">
                <a:solidFill>
                  <a:srgbClr val="000000"/>
                </a:solidFill>
                <a:effectLst/>
              </a:rPr>
              <a:t>International Journal of Sustainability in Higher Education, </a:t>
            </a:r>
            <a:r>
              <a:rPr lang="en-GB" sz="1050" i="0" dirty="0">
                <a:solidFill>
                  <a:srgbClr val="000000"/>
                </a:solidFill>
                <a:effectLst/>
              </a:rPr>
              <a:t>25</a:t>
            </a:r>
            <a:r>
              <a:rPr lang="en-GB" sz="1050" b="0" i="0" dirty="0">
                <a:solidFill>
                  <a:srgbClr val="000000"/>
                </a:solidFill>
                <a:effectLst/>
              </a:rPr>
              <a:t>(9), pp. 1-18. DOI 10.1108/IJSHE-05-2023-0169</a:t>
            </a:r>
          </a:p>
          <a:p>
            <a:pPr marL="0" indent="0" algn="l">
              <a:spcAft>
                <a:spcPts val="863"/>
              </a:spcAft>
              <a:buNone/>
            </a:pPr>
            <a:r>
              <a:rPr lang="en-GB" sz="1050" b="0" i="0" dirty="0">
                <a:solidFill>
                  <a:srgbClr val="000000"/>
                </a:solidFill>
                <a:effectLst/>
              </a:rPr>
              <a:t>Lozano, R. (2006) ‘Incorporation and institutionalization of SD into universities: breaking through barriers to change’, </a:t>
            </a:r>
            <a:r>
              <a:rPr lang="en-GB" sz="1050" b="0" i="1" dirty="0">
                <a:solidFill>
                  <a:srgbClr val="000000"/>
                </a:solidFill>
                <a:effectLst/>
              </a:rPr>
              <a:t>Journal of Cleaner Production, </a:t>
            </a:r>
            <a:r>
              <a:rPr lang="en-GB" sz="1050" i="0" dirty="0">
                <a:solidFill>
                  <a:srgbClr val="000000"/>
                </a:solidFill>
                <a:effectLst/>
              </a:rPr>
              <a:t>14</a:t>
            </a:r>
            <a:r>
              <a:rPr lang="en-GB" sz="1050" b="0" i="0" dirty="0">
                <a:solidFill>
                  <a:srgbClr val="000000"/>
                </a:solidFill>
                <a:effectLst/>
              </a:rPr>
              <a:t>(9-11), pp. 787-796.</a:t>
            </a:r>
          </a:p>
          <a:p>
            <a:pPr marL="0" indent="0">
              <a:spcAft>
                <a:spcPts val="863"/>
              </a:spcAft>
              <a:buNone/>
            </a:pPr>
            <a:r>
              <a:rPr lang="en-GB" sz="1050" b="0" i="0" dirty="0">
                <a:solidFill>
                  <a:srgbClr val="000000"/>
                </a:solidFill>
                <a:effectLst/>
              </a:rPr>
              <a:t>Nicholls, D. (1992) Making History Students Enterprising: 'Independent Study at Manchester Polytechnic'. </a:t>
            </a:r>
            <a:r>
              <a:rPr lang="en-GB" sz="1050" b="0" i="1" dirty="0">
                <a:solidFill>
                  <a:srgbClr val="000000"/>
                </a:solidFill>
                <a:effectLst/>
              </a:rPr>
              <a:t>Studies in Higher Education, </a:t>
            </a:r>
            <a:r>
              <a:rPr lang="en-GB" sz="1050" b="1" i="0" dirty="0">
                <a:solidFill>
                  <a:srgbClr val="000000"/>
                </a:solidFill>
                <a:effectLst/>
              </a:rPr>
              <a:t>17</a:t>
            </a:r>
            <a:r>
              <a:rPr lang="en-GB" sz="1050" b="0" i="0" dirty="0">
                <a:solidFill>
                  <a:srgbClr val="000000"/>
                </a:solidFill>
                <a:effectLst/>
              </a:rPr>
              <a:t>(1), pp. 67–80.</a:t>
            </a:r>
          </a:p>
          <a:p>
            <a:pPr marL="0" indent="0">
              <a:spcAft>
                <a:spcPts val="863"/>
              </a:spcAft>
              <a:buNone/>
            </a:pPr>
            <a:r>
              <a:rPr lang="en-GB" sz="1050" b="0" i="0" dirty="0" err="1">
                <a:solidFill>
                  <a:srgbClr val="000000"/>
                </a:solidFill>
                <a:effectLst/>
              </a:rPr>
              <a:t>Medr</a:t>
            </a:r>
            <a:r>
              <a:rPr lang="en-GB" sz="1050" b="0" i="0" dirty="0">
                <a:solidFill>
                  <a:srgbClr val="000000"/>
                </a:solidFill>
                <a:effectLst/>
              </a:rPr>
              <a:t> (2024). Draft Strategic Plan.  Available at: https://</a:t>
            </a:r>
            <a:r>
              <a:rPr lang="en-GB" sz="1050" b="0" i="0" dirty="0" err="1">
                <a:solidFill>
                  <a:srgbClr val="000000"/>
                </a:solidFill>
                <a:effectLst/>
              </a:rPr>
              <a:t>www.medr.cymru</a:t>
            </a:r>
            <a:r>
              <a:rPr lang="en-GB" sz="1050" b="0" i="0" dirty="0">
                <a:solidFill>
                  <a:srgbClr val="000000"/>
                </a:solidFill>
                <a:effectLst/>
              </a:rPr>
              <a:t>/</a:t>
            </a:r>
            <a:r>
              <a:rPr lang="en-GB" sz="1050" b="0" i="0" dirty="0" err="1">
                <a:solidFill>
                  <a:srgbClr val="000000"/>
                </a:solidFill>
                <a:effectLst/>
              </a:rPr>
              <a:t>en</a:t>
            </a:r>
            <a:r>
              <a:rPr lang="en-GB" sz="1050" b="0" i="0" dirty="0">
                <a:solidFill>
                  <a:srgbClr val="000000"/>
                </a:solidFill>
                <a:effectLst/>
              </a:rPr>
              <a:t>/strategic-plan/</a:t>
            </a:r>
          </a:p>
          <a:p>
            <a:pPr marL="0" indent="0" algn="l">
              <a:spcAft>
                <a:spcPts val="863"/>
              </a:spcAft>
              <a:buNone/>
            </a:pPr>
            <a:endParaRPr lang="en-GB" sz="1050" b="0" i="0" dirty="0">
              <a:solidFill>
                <a:srgbClr val="000000"/>
              </a:solidFill>
              <a:effectLst/>
            </a:endParaRPr>
          </a:p>
        </p:txBody>
      </p:sp>
      <p:sp>
        <p:nvSpPr>
          <p:cNvPr id="4" name="Title 1">
            <a:extLst>
              <a:ext uri="{FF2B5EF4-FFF2-40B4-BE49-F238E27FC236}">
                <a16:creationId xmlns:a16="http://schemas.microsoft.com/office/drawing/2014/main" id="{8B59DDD7-12AC-A073-A31B-D9ADE6567507}"/>
              </a:ext>
            </a:extLst>
          </p:cNvPr>
          <p:cNvSpPr txBox="1">
            <a:spLocks/>
          </p:cNvSpPr>
          <p:nvPr/>
        </p:nvSpPr>
        <p:spPr>
          <a:xfrm>
            <a:off x="838200" y="365125"/>
            <a:ext cx="10515600" cy="653447"/>
          </a:xfrm>
          <a:prstGeom prst="rect">
            <a:avLst/>
          </a:prstGeom>
        </p:spPr>
        <p:txBody>
          <a:bodyPr vert="horz" lIns="91440" tIns="45720" rIns="91440" bIns="45720" rtlCol="0" anchor="ctr">
            <a:normAutofit fontScale="97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t>References</a:t>
            </a:r>
            <a:endParaRPr lang="en-GB" dirty="0"/>
          </a:p>
        </p:txBody>
      </p:sp>
    </p:spTree>
    <p:extLst>
      <p:ext uri="{BB962C8B-B14F-4D97-AF65-F5344CB8AC3E}">
        <p14:creationId xmlns:p14="http://schemas.microsoft.com/office/powerpoint/2010/main" val="287506304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7CF3576-D238-E12F-2DD6-CBE83B2C6FF8}"/>
              </a:ext>
            </a:extLst>
          </p:cNvPr>
          <p:cNvSpPr>
            <a:spLocks noGrp="1"/>
          </p:cNvSpPr>
          <p:nvPr>
            <p:ph idx="1"/>
          </p:nvPr>
        </p:nvSpPr>
        <p:spPr>
          <a:xfrm>
            <a:off x="838200" y="1102860"/>
            <a:ext cx="10515600" cy="4351338"/>
          </a:xfrm>
        </p:spPr>
        <p:txBody>
          <a:bodyPr>
            <a:noAutofit/>
          </a:bodyPr>
          <a:lstStyle/>
          <a:p>
            <a:pPr marL="0" indent="0" algn="l">
              <a:spcAft>
                <a:spcPts val="863"/>
              </a:spcAft>
              <a:buNone/>
            </a:pPr>
            <a:r>
              <a:rPr lang="en-GB" sz="1050" b="0" i="0" dirty="0" err="1">
                <a:solidFill>
                  <a:srgbClr val="000000"/>
                </a:solidFill>
                <a:effectLst/>
              </a:rPr>
              <a:t>Melles</a:t>
            </a:r>
            <a:r>
              <a:rPr lang="en-GB" sz="1050" b="0" i="0" dirty="0">
                <a:solidFill>
                  <a:srgbClr val="000000"/>
                </a:solidFill>
                <a:effectLst/>
              </a:rPr>
              <a:t>, G. (2018) ‘Views on education for sustainable development (ESD) among lecturers in UK MSc taught courses’, </a:t>
            </a:r>
            <a:r>
              <a:rPr lang="en-GB" sz="1050" b="0" i="1" dirty="0">
                <a:solidFill>
                  <a:srgbClr val="000000"/>
                </a:solidFill>
                <a:effectLst/>
              </a:rPr>
              <a:t>International Journal of Sustainability in Higher Education, </a:t>
            </a:r>
            <a:r>
              <a:rPr lang="en-GB" sz="1050" i="0" dirty="0">
                <a:solidFill>
                  <a:srgbClr val="000000"/>
                </a:solidFill>
                <a:effectLst/>
              </a:rPr>
              <a:t>20</a:t>
            </a:r>
            <a:r>
              <a:rPr lang="en-GB" sz="1050" b="0" i="0" dirty="0">
                <a:solidFill>
                  <a:srgbClr val="000000"/>
                </a:solidFill>
                <a:effectLst/>
              </a:rPr>
              <a:t>(1), pp. 115-138.</a:t>
            </a:r>
          </a:p>
          <a:p>
            <a:pPr marL="0" indent="0" algn="l">
              <a:spcAft>
                <a:spcPts val="863"/>
              </a:spcAft>
              <a:buNone/>
            </a:pPr>
            <a:r>
              <a:rPr lang="en-GB" sz="1050" b="0" i="0" dirty="0" err="1">
                <a:solidFill>
                  <a:srgbClr val="000000"/>
                </a:solidFill>
                <a:effectLst/>
              </a:rPr>
              <a:t>Mlađenović</a:t>
            </a:r>
            <a:r>
              <a:rPr lang="en-GB" sz="1050" b="0" i="0" dirty="0">
                <a:solidFill>
                  <a:srgbClr val="000000"/>
                </a:solidFill>
                <a:effectLst/>
              </a:rPr>
              <a:t>, J. (2023) ‘Lifelong learning for sustainable development – student’s perspective’, </a:t>
            </a:r>
            <a:r>
              <a:rPr lang="en-GB" sz="1050" b="0" i="1" dirty="0">
                <a:solidFill>
                  <a:srgbClr val="000000"/>
                </a:solidFill>
                <a:effectLst/>
              </a:rPr>
              <a:t>International Journal </a:t>
            </a:r>
            <a:r>
              <a:rPr lang="en-GB" sz="1050" b="0" i="1" dirty="0" err="1">
                <a:solidFill>
                  <a:srgbClr val="000000"/>
                </a:solidFill>
                <a:effectLst/>
              </a:rPr>
              <a:t>Vallis</a:t>
            </a:r>
            <a:r>
              <a:rPr lang="en-GB" sz="1050" b="0" i="1" dirty="0">
                <a:solidFill>
                  <a:srgbClr val="000000"/>
                </a:solidFill>
                <a:effectLst/>
              </a:rPr>
              <a:t> Aurea, </a:t>
            </a:r>
            <a:r>
              <a:rPr lang="en-GB" sz="1050" dirty="0">
                <a:solidFill>
                  <a:srgbClr val="000000"/>
                </a:solidFill>
              </a:rPr>
              <a:t>9</a:t>
            </a:r>
            <a:r>
              <a:rPr lang="en-GB" sz="1050" b="0" i="0" dirty="0">
                <a:solidFill>
                  <a:srgbClr val="000000"/>
                </a:solidFill>
                <a:effectLst/>
              </a:rPr>
              <a:t>(2), pp. 39-52.</a:t>
            </a:r>
          </a:p>
          <a:p>
            <a:pPr marL="0" indent="0" algn="l">
              <a:spcAft>
                <a:spcPts val="863"/>
              </a:spcAft>
              <a:buNone/>
            </a:pPr>
            <a:r>
              <a:rPr lang="en-GB" sz="1050" b="0" i="0" dirty="0">
                <a:solidFill>
                  <a:srgbClr val="000000"/>
                </a:solidFill>
                <a:effectLst/>
              </a:rPr>
              <a:t>Nicholls, D. (1992) ‘Making history students enterprising: Independent </a:t>
            </a:r>
            <a:r>
              <a:rPr lang="en-GB" sz="1050" b="0" i="0" dirty="0" err="1">
                <a:solidFill>
                  <a:srgbClr val="000000"/>
                </a:solidFill>
                <a:effectLst/>
              </a:rPr>
              <a:t>study˚s</a:t>
            </a:r>
            <a:r>
              <a:rPr lang="en-GB" sz="1050" b="0" i="0" dirty="0">
                <a:solidFill>
                  <a:srgbClr val="000000"/>
                </a:solidFill>
                <a:effectLst/>
              </a:rPr>
              <a:t> at Manchester polytechnic’, </a:t>
            </a:r>
            <a:r>
              <a:rPr lang="en-GB" sz="1050" b="0" i="1" dirty="0">
                <a:solidFill>
                  <a:srgbClr val="000000"/>
                </a:solidFill>
                <a:effectLst/>
              </a:rPr>
              <a:t>Studies in Higher Education, </a:t>
            </a:r>
            <a:r>
              <a:rPr lang="en-GB" sz="1050" i="0" dirty="0">
                <a:solidFill>
                  <a:srgbClr val="000000"/>
                </a:solidFill>
                <a:effectLst/>
              </a:rPr>
              <a:t>17</a:t>
            </a:r>
            <a:r>
              <a:rPr lang="en-GB" sz="1050" b="0" i="0" dirty="0">
                <a:solidFill>
                  <a:srgbClr val="000000"/>
                </a:solidFill>
                <a:effectLst/>
              </a:rPr>
              <a:t>(1), pp. 67-80.</a:t>
            </a:r>
          </a:p>
          <a:p>
            <a:pPr marL="0" indent="0" algn="l">
              <a:spcAft>
                <a:spcPts val="863"/>
              </a:spcAft>
              <a:buNone/>
            </a:pPr>
            <a:r>
              <a:rPr lang="en-GB" sz="1050" b="0" i="0" dirty="0">
                <a:solidFill>
                  <a:srgbClr val="000000"/>
                </a:solidFill>
                <a:effectLst/>
              </a:rPr>
              <a:t>Reid, A. and </a:t>
            </a:r>
            <a:r>
              <a:rPr lang="en-GB" sz="1050" b="0" i="0" dirty="0" err="1">
                <a:solidFill>
                  <a:srgbClr val="000000"/>
                </a:solidFill>
                <a:effectLst/>
              </a:rPr>
              <a:t>Petocz</a:t>
            </a:r>
            <a:r>
              <a:rPr lang="en-GB" sz="1050" b="0" i="0" dirty="0">
                <a:solidFill>
                  <a:srgbClr val="000000"/>
                </a:solidFill>
                <a:effectLst/>
              </a:rPr>
              <a:t>, P. (2006) ‘University Lecturers’ Understanding of Sustainability’, </a:t>
            </a:r>
            <a:r>
              <a:rPr lang="en-GB" sz="1050" b="0" i="1" dirty="0">
                <a:solidFill>
                  <a:srgbClr val="000000"/>
                </a:solidFill>
                <a:effectLst/>
              </a:rPr>
              <a:t>Higher Education, </a:t>
            </a:r>
            <a:r>
              <a:rPr lang="en-GB" sz="1050" i="0" dirty="0">
                <a:solidFill>
                  <a:srgbClr val="000000"/>
                </a:solidFill>
                <a:effectLst/>
              </a:rPr>
              <a:t>51</a:t>
            </a:r>
            <a:r>
              <a:rPr lang="en-GB" sz="1050" b="0" i="0" dirty="0">
                <a:solidFill>
                  <a:srgbClr val="000000"/>
                </a:solidFill>
                <a:effectLst/>
              </a:rPr>
              <a:t>(1), pp. 105-123.</a:t>
            </a:r>
          </a:p>
          <a:p>
            <a:pPr marL="0" indent="0" algn="l">
              <a:spcAft>
                <a:spcPts val="863"/>
              </a:spcAft>
              <a:buNone/>
            </a:pPr>
            <a:r>
              <a:rPr lang="en-GB" sz="1050" b="0" i="0" dirty="0">
                <a:solidFill>
                  <a:srgbClr val="000000"/>
                </a:solidFill>
                <a:effectLst/>
              </a:rPr>
              <a:t>Sandling, J. (n</a:t>
            </a:r>
            <a:r>
              <a:rPr lang="en-GB" sz="1050" dirty="0">
                <a:solidFill>
                  <a:srgbClr val="000000"/>
                </a:solidFill>
              </a:rPr>
              <a:t>.d.) </a:t>
            </a:r>
            <a:r>
              <a:rPr lang="en-GB" sz="1050" i="1" dirty="0">
                <a:solidFill>
                  <a:srgbClr val="000000"/>
                </a:solidFill>
              </a:rPr>
              <a:t>Methodology: Complete Beginner’s Guide. </a:t>
            </a:r>
            <a:r>
              <a:rPr lang="en-GB" sz="1050" dirty="0">
                <a:solidFill>
                  <a:srgbClr val="000000"/>
                </a:solidFill>
              </a:rPr>
              <a:t>Available at: </a:t>
            </a:r>
            <a:r>
              <a:rPr lang="en-GB" sz="1050" b="0" i="0" u="none" strike="noStrike" dirty="0">
                <a:solidFill>
                  <a:srgbClr val="0066CC"/>
                </a:solidFill>
                <a:effectLst/>
                <a:hlinkClick r:id="rId2"/>
              </a:rPr>
              <a:t>https://jonathansandling.com/q-methodology-complete-beginners-guide/</a:t>
            </a:r>
            <a:r>
              <a:rPr lang="en-GB" sz="1050" b="0" i="0" dirty="0">
                <a:solidFill>
                  <a:srgbClr val="000000"/>
                </a:solidFill>
                <a:effectLst/>
              </a:rPr>
              <a:t> (Accessed: December 6</a:t>
            </a:r>
            <a:r>
              <a:rPr lang="en-GB" sz="1050" b="0" i="0" baseline="30000" dirty="0">
                <a:solidFill>
                  <a:srgbClr val="000000"/>
                </a:solidFill>
                <a:effectLst/>
              </a:rPr>
              <a:t>th</a:t>
            </a:r>
            <a:r>
              <a:rPr lang="en-GB" sz="1050" b="0" i="0" dirty="0">
                <a:solidFill>
                  <a:srgbClr val="000000"/>
                </a:solidFill>
                <a:effectLst/>
              </a:rPr>
              <a:t> 2024).</a:t>
            </a:r>
          </a:p>
          <a:p>
            <a:pPr marL="0" indent="0" algn="l">
              <a:spcAft>
                <a:spcPts val="863"/>
              </a:spcAft>
              <a:buNone/>
            </a:pPr>
            <a:r>
              <a:rPr lang="en-GB" sz="1050" b="0" i="0" dirty="0">
                <a:solidFill>
                  <a:srgbClr val="000000"/>
                </a:solidFill>
                <a:effectLst/>
              </a:rPr>
              <a:t>Shephard, K. and Furnari, M. (2013) ‘Exploring what university teachers think about education for sustainability</a:t>
            </a:r>
            <a:r>
              <a:rPr lang="en-GB" sz="1050" dirty="0">
                <a:solidFill>
                  <a:srgbClr val="000000"/>
                </a:solidFill>
              </a:rPr>
              <a:t>’,</a:t>
            </a:r>
            <a:r>
              <a:rPr lang="en-GB" sz="1050" b="0" i="0" dirty="0">
                <a:solidFill>
                  <a:srgbClr val="000000"/>
                </a:solidFill>
                <a:effectLst/>
              </a:rPr>
              <a:t> </a:t>
            </a:r>
            <a:r>
              <a:rPr lang="en-GB" sz="1050" b="0" i="1" dirty="0">
                <a:solidFill>
                  <a:srgbClr val="000000"/>
                </a:solidFill>
                <a:effectLst/>
              </a:rPr>
              <a:t>Studies in Higher Education, </a:t>
            </a:r>
            <a:r>
              <a:rPr lang="en-GB" sz="1050" i="0" dirty="0">
                <a:solidFill>
                  <a:srgbClr val="000000"/>
                </a:solidFill>
                <a:effectLst/>
              </a:rPr>
              <a:t>38</a:t>
            </a:r>
            <a:r>
              <a:rPr lang="en-GB" sz="1050" b="0" i="0" dirty="0">
                <a:solidFill>
                  <a:srgbClr val="000000"/>
                </a:solidFill>
                <a:effectLst/>
              </a:rPr>
              <a:t>(10), pp. 1-14.</a:t>
            </a:r>
          </a:p>
          <a:p>
            <a:pPr marL="0" indent="0">
              <a:spcAft>
                <a:spcPts val="863"/>
              </a:spcAft>
              <a:buNone/>
            </a:pPr>
            <a:r>
              <a:rPr lang="en-GB" sz="1050" b="0" i="0" dirty="0">
                <a:solidFill>
                  <a:srgbClr val="000000"/>
                </a:solidFill>
                <a:effectLst/>
              </a:rPr>
              <a:t>Shephard, K. (2024) </a:t>
            </a:r>
            <a:r>
              <a:rPr lang="en-GB" sz="1050" b="0" i="1" dirty="0">
                <a:solidFill>
                  <a:srgbClr val="000000"/>
                </a:solidFill>
                <a:effectLst/>
              </a:rPr>
              <a:t>The Sustainability Tales: How University Teachers Could Make the World Better. </a:t>
            </a:r>
            <a:r>
              <a:rPr lang="en-GB" sz="1050" b="0" dirty="0">
                <a:solidFill>
                  <a:srgbClr val="000000"/>
                </a:solidFill>
                <a:effectLst/>
              </a:rPr>
              <a:t>Bradford: </a:t>
            </a:r>
            <a:r>
              <a:rPr lang="en-GB" sz="1050" dirty="0">
                <a:solidFill>
                  <a:srgbClr val="000000"/>
                </a:solidFill>
              </a:rPr>
              <a:t>Ethics International Press Ltd.</a:t>
            </a:r>
            <a:r>
              <a:rPr lang="en-GB" sz="1050" b="0" i="1" dirty="0">
                <a:solidFill>
                  <a:srgbClr val="000000"/>
                </a:solidFill>
                <a:effectLst/>
              </a:rPr>
              <a:t> </a:t>
            </a:r>
            <a:endParaRPr lang="en-GB" sz="1050" b="0" dirty="0">
              <a:solidFill>
                <a:srgbClr val="000000"/>
              </a:solidFill>
              <a:effectLst/>
            </a:endParaRPr>
          </a:p>
          <a:p>
            <a:pPr marL="0" indent="0" algn="l">
              <a:spcAft>
                <a:spcPts val="863"/>
              </a:spcAft>
              <a:buNone/>
            </a:pPr>
            <a:r>
              <a:rPr lang="en-GB" sz="1050" b="0" i="0" dirty="0">
                <a:solidFill>
                  <a:srgbClr val="000000"/>
                </a:solidFill>
                <a:effectLst/>
              </a:rPr>
              <a:t>Sin, C., Tavares, O. and Amaral, A. (2017) </a:t>
            </a:r>
            <a:r>
              <a:rPr lang="en-GB" sz="1050" b="0" i="1" dirty="0">
                <a:solidFill>
                  <a:srgbClr val="000000"/>
                </a:solidFill>
                <a:effectLst/>
              </a:rPr>
              <a:t>Accepting employability as a purpose of higher education? Academics’ perceptions and practices. </a:t>
            </a:r>
            <a:r>
              <a:rPr lang="en-GB" sz="1050" b="0" i="0" dirty="0">
                <a:solidFill>
                  <a:srgbClr val="000000"/>
                </a:solidFill>
                <a:effectLst/>
              </a:rPr>
              <a:t>Informa UK Limited.</a:t>
            </a:r>
          </a:p>
          <a:p>
            <a:pPr marL="0" indent="0">
              <a:spcAft>
                <a:spcPts val="863"/>
              </a:spcAft>
              <a:buNone/>
            </a:pPr>
            <a:r>
              <a:rPr lang="en-GB" sz="1050" kern="0" dirty="0" err="1">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Sinakou</a:t>
            </a:r>
            <a:r>
              <a:rPr lang="en-GB" sz="1050" kern="0" dirty="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 E., Boeve-de Pauw, J., Goossens, M., Van </a:t>
            </a:r>
            <a:r>
              <a:rPr lang="en-GB" sz="1050" kern="0" dirty="0" err="1">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Petegem</a:t>
            </a:r>
            <a:r>
              <a:rPr lang="en-GB" sz="1050" kern="0" dirty="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 P. (2018) </a:t>
            </a:r>
            <a:r>
              <a:rPr lang="en-GB" sz="1050" kern="0" dirty="0">
                <a:solidFill>
                  <a:schemeClr val="tx1"/>
                </a:solidFill>
                <a:latin typeface="Aptos" panose="020B0004020202020204" pitchFamily="34" charset="0"/>
                <a:ea typeface="Times New Roman" panose="02020603050405020304" pitchFamily="18" charset="0"/>
                <a:cs typeface="Times New Roman" panose="02020603050405020304" pitchFamily="18" charset="0"/>
              </a:rPr>
              <a:t>‘</a:t>
            </a:r>
            <a:r>
              <a:rPr lang="en-GB" sz="1050" kern="0" dirty="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Academics in the field of Education for Sustainable Development: Their conceptions of sustainable development</a:t>
            </a:r>
            <a:r>
              <a:rPr lang="en-GB" sz="1050" kern="0" dirty="0">
                <a:solidFill>
                  <a:schemeClr val="tx1"/>
                </a:solidFill>
                <a:latin typeface="Aptos" panose="020B0004020202020204" pitchFamily="34" charset="0"/>
                <a:ea typeface="Times New Roman" panose="02020603050405020304" pitchFamily="18" charset="0"/>
                <a:cs typeface="Times New Roman" panose="02020603050405020304" pitchFamily="18" charset="0"/>
              </a:rPr>
              <a:t>’,</a:t>
            </a:r>
            <a:r>
              <a:rPr lang="en-GB" sz="1050" kern="0" dirty="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 </a:t>
            </a:r>
            <a:r>
              <a:rPr lang="en-GB" sz="1050" i="1" kern="0" dirty="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Journal of Cleaner Production,</a:t>
            </a:r>
            <a:r>
              <a:rPr lang="en-GB" sz="1050" kern="0" dirty="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 184 pp.321-332. </a:t>
            </a:r>
            <a:r>
              <a:rPr lang="en-GB" sz="1050" kern="0" dirty="0" err="1">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doi</a:t>
            </a:r>
            <a:r>
              <a:rPr lang="en-GB" sz="1050" kern="0" dirty="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 10.1016/j.jclepro.2018.02.279.</a:t>
            </a:r>
            <a:r>
              <a:rPr lang="en-GB" sz="1050" dirty="0">
                <a:solidFill>
                  <a:schemeClr val="tx1"/>
                </a:solidFill>
                <a:effectLst/>
              </a:rPr>
              <a:t> </a:t>
            </a:r>
            <a:endParaRPr lang="en-GB" sz="1050" b="0" i="0" dirty="0">
              <a:solidFill>
                <a:srgbClr val="000000"/>
              </a:solidFill>
              <a:effectLst/>
            </a:endParaRPr>
          </a:p>
          <a:p>
            <a:pPr marL="0" indent="0">
              <a:spcAft>
                <a:spcPts val="863"/>
              </a:spcAft>
              <a:buNone/>
            </a:pPr>
            <a:r>
              <a:rPr lang="en-GB" sz="1050" dirty="0">
                <a:solidFill>
                  <a:srgbClr val="000000"/>
                </a:solidFill>
              </a:rPr>
              <a:t>Sterling, S. (</a:t>
            </a:r>
            <a:r>
              <a:rPr lang="en-GB" sz="1050" b="0" i="0" dirty="0">
                <a:solidFill>
                  <a:srgbClr val="000000"/>
                </a:solidFill>
                <a:effectLst/>
              </a:rPr>
              <a:t>2012</a:t>
            </a:r>
            <a:r>
              <a:rPr lang="en-GB" sz="1050" dirty="0">
                <a:solidFill>
                  <a:srgbClr val="000000"/>
                </a:solidFill>
              </a:rPr>
              <a:t>)</a:t>
            </a:r>
            <a:r>
              <a:rPr lang="en-GB" sz="1050" b="0" i="0" dirty="0">
                <a:solidFill>
                  <a:srgbClr val="000000"/>
                </a:solidFill>
                <a:effectLst/>
              </a:rPr>
              <a:t> </a:t>
            </a:r>
            <a:r>
              <a:rPr lang="en-GB" sz="1050" b="0" i="1" dirty="0">
                <a:solidFill>
                  <a:srgbClr val="000000"/>
                </a:solidFill>
                <a:effectLst/>
              </a:rPr>
              <a:t>The Future Fit Framework. </a:t>
            </a:r>
            <a:r>
              <a:rPr lang="en-GB" sz="1050" b="0" i="0" dirty="0">
                <a:solidFill>
                  <a:srgbClr val="000000"/>
                </a:solidFill>
                <a:effectLst/>
              </a:rPr>
              <a:t>Higher Education Academy.</a:t>
            </a:r>
          </a:p>
          <a:p>
            <a:pPr marL="0" indent="0" algn="l">
              <a:spcAft>
                <a:spcPts val="863"/>
              </a:spcAft>
              <a:buNone/>
            </a:pPr>
            <a:r>
              <a:rPr lang="en-GB" sz="1050" b="0" i="0" dirty="0">
                <a:solidFill>
                  <a:srgbClr val="000000"/>
                </a:solidFill>
                <a:effectLst/>
              </a:rPr>
              <a:t>United Nations (2022) ‘Transforming Education Essential to Unlocking Safer, More Equal, Peaceful Future, Secretary-General Says in Message for Paris Summit’. Available: </a:t>
            </a:r>
            <a:r>
              <a:rPr lang="en-GB" sz="1050" b="0" i="0" u="none" strike="noStrike" dirty="0">
                <a:solidFill>
                  <a:srgbClr val="0066CC"/>
                </a:solidFill>
                <a:effectLst/>
                <a:hlinkClick r:id="rId3"/>
              </a:rPr>
              <a:t>https://press.un.org/en/2022/sgsm21357.doc.htm</a:t>
            </a:r>
            <a:r>
              <a:rPr lang="en-GB" sz="1050" b="0" i="0" dirty="0">
                <a:solidFill>
                  <a:srgbClr val="000000"/>
                </a:solidFill>
                <a:effectLst/>
              </a:rPr>
              <a:t> (Accessed Dec 6</a:t>
            </a:r>
            <a:r>
              <a:rPr lang="en-GB" sz="1050" b="0" i="0" baseline="30000" dirty="0">
                <a:solidFill>
                  <a:srgbClr val="000000"/>
                </a:solidFill>
                <a:effectLst/>
              </a:rPr>
              <a:t>th</a:t>
            </a:r>
            <a:r>
              <a:rPr lang="en-GB" sz="1050" b="0" i="0" dirty="0">
                <a:solidFill>
                  <a:srgbClr val="000000"/>
                </a:solidFill>
                <a:effectLst/>
              </a:rPr>
              <a:t> 2024).</a:t>
            </a:r>
          </a:p>
          <a:p>
            <a:pPr marL="0" indent="0" algn="l">
              <a:spcAft>
                <a:spcPts val="863"/>
              </a:spcAft>
              <a:buNone/>
            </a:pPr>
            <a:r>
              <a:rPr lang="en-GB" sz="1050" b="0" i="0" dirty="0">
                <a:solidFill>
                  <a:srgbClr val="000000"/>
                </a:solidFill>
                <a:effectLst/>
              </a:rPr>
              <a:t>Walshe, N. (2013) ‘Exploring and developing student understandings of sustainable development’, </a:t>
            </a:r>
            <a:r>
              <a:rPr lang="en-GB" sz="1050" b="0" i="1" dirty="0">
                <a:solidFill>
                  <a:srgbClr val="000000"/>
                </a:solidFill>
                <a:effectLst/>
              </a:rPr>
              <a:t>The Curriculum Journal, </a:t>
            </a:r>
            <a:r>
              <a:rPr lang="en-GB" sz="1050" i="0" dirty="0">
                <a:solidFill>
                  <a:srgbClr val="000000"/>
                </a:solidFill>
                <a:effectLst/>
              </a:rPr>
              <a:t>24</a:t>
            </a:r>
            <a:r>
              <a:rPr lang="en-GB" sz="1050" b="0" i="0" dirty="0">
                <a:solidFill>
                  <a:srgbClr val="000000"/>
                </a:solidFill>
                <a:effectLst/>
              </a:rPr>
              <a:t>(2), pp. 224-249.</a:t>
            </a:r>
          </a:p>
        </p:txBody>
      </p:sp>
      <p:sp>
        <p:nvSpPr>
          <p:cNvPr id="4" name="Title 1">
            <a:extLst>
              <a:ext uri="{FF2B5EF4-FFF2-40B4-BE49-F238E27FC236}">
                <a16:creationId xmlns:a16="http://schemas.microsoft.com/office/drawing/2014/main" id="{3E450802-6FEF-67AE-565A-BECDD34D4102}"/>
              </a:ext>
            </a:extLst>
          </p:cNvPr>
          <p:cNvSpPr txBox="1">
            <a:spLocks/>
          </p:cNvSpPr>
          <p:nvPr/>
        </p:nvSpPr>
        <p:spPr>
          <a:xfrm>
            <a:off x="838200" y="365125"/>
            <a:ext cx="10515600" cy="653447"/>
          </a:xfrm>
          <a:prstGeom prst="rect">
            <a:avLst/>
          </a:prstGeom>
        </p:spPr>
        <p:txBody>
          <a:bodyPr vert="horz" lIns="91440" tIns="45720" rIns="91440" bIns="45720" rtlCol="0" anchor="ctr">
            <a:normAutofit fontScale="97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t>References</a:t>
            </a:r>
            <a:endParaRPr lang="en-GB" dirty="0"/>
          </a:p>
        </p:txBody>
      </p:sp>
    </p:spTree>
    <p:extLst>
      <p:ext uri="{BB962C8B-B14F-4D97-AF65-F5344CB8AC3E}">
        <p14:creationId xmlns:p14="http://schemas.microsoft.com/office/powerpoint/2010/main" val="38528349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7924</TotalTime>
  <Words>4216</Words>
  <Application>Microsoft Macintosh PowerPoint</Application>
  <PresentationFormat>Widescreen</PresentationFormat>
  <Paragraphs>229</Paragraphs>
  <Slides>29</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29</vt:i4>
      </vt:variant>
    </vt:vector>
  </HeadingPairs>
  <TitlesOfParts>
    <vt:vector size="35" baseType="lpstr">
      <vt:lpstr>Aptos</vt:lpstr>
      <vt:lpstr>Aptos Display</vt:lpstr>
      <vt:lpstr>Arial</vt:lpstr>
      <vt:lpstr>Roboto</vt:lpstr>
      <vt:lpstr>Times New Roman</vt:lpstr>
      <vt:lpstr>Office Theme</vt:lpstr>
      <vt:lpstr>PowerPoint Presentation</vt:lpstr>
      <vt:lpstr>Exploring staff and student perceptions of Education for Sustainable Development and its role in a history degree: policy-driven implementation, or accidental embedding? </vt:lpstr>
      <vt:lpstr>Overview</vt:lpstr>
      <vt:lpstr>  Terminology</vt:lpstr>
      <vt:lpstr>  Education for Sustainable Development (ESD)</vt:lpstr>
      <vt:lpstr>What is higher education for?</vt:lpstr>
      <vt:lpstr>PowerPoint Presentation</vt:lpstr>
      <vt:lpstr>PowerPoint Presentation</vt:lpstr>
      <vt:lpstr>Exploring staff and student perceptions of Education for Sustainable Development and its role in a history degree: policy-driven implementation, or accidental embedding?</vt:lpstr>
      <vt:lpstr>Research Questions</vt:lpstr>
      <vt:lpstr>Structure</vt:lpstr>
      <vt:lpstr>Search Challenges</vt:lpstr>
      <vt:lpstr>  Search Challenges</vt:lpstr>
      <vt:lpstr>Academics’ perceptions of ESD</vt:lpstr>
      <vt:lpstr>Academics’ perceptions of ESD</vt:lpstr>
      <vt:lpstr>  Elicit (AI search tool)</vt:lpstr>
      <vt:lpstr>  Elicit (AI search tool)</vt:lpstr>
      <vt:lpstr>  Elicit (AI search tool)</vt:lpstr>
      <vt:lpstr>  Elicit (AI search tool)</vt:lpstr>
      <vt:lpstr>Was ESD a fad, or is it meant to be an ongoing theme? </vt:lpstr>
      <vt:lpstr>Academics perceptions of ESD</vt:lpstr>
      <vt:lpstr>Academics perceptions of ESD</vt:lpstr>
      <vt:lpstr>Academics perceptions of ESD</vt:lpstr>
      <vt:lpstr>Academics perceptions of ESD</vt:lpstr>
      <vt:lpstr>  Historians and ESD</vt:lpstr>
      <vt:lpstr>PowerPoint Presentation</vt:lpstr>
      <vt:lpstr>References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Katy Bernardelli</dc:creator>
  <cp:lastModifiedBy>Katy Bernardelli</cp:lastModifiedBy>
  <cp:revision>34</cp:revision>
  <dcterms:created xsi:type="dcterms:W3CDTF">2024-11-14T12:30:48Z</dcterms:created>
  <dcterms:modified xsi:type="dcterms:W3CDTF">2024-12-07T08:47:58Z</dcterms:modified>
</cp:coreProperties>
</file>