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sldIdLst>
    <p:sldId id="256" r:id="rId7"/>
    <p:sldId id="259" r:id="rId8"/>
    <p:sldId id="260" r:id="rId9"/>
    <p:sldId id="257" r:id="rId10"/>
    <p:sldId id="261" r:id="rId11"/>
    <p:sldId id="262" r:id="rId12"/>
    <p:sldId id="263" r:id="rId13"/>
    <p:sldId id="264" r:id="rId14"/>
    <p:sldId id="258"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055AE-1C31-4B76-A2A5-08A36D5942B2}" v="93" dt="2026-02-02T15:50:58.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736"/>
    <p:restoredTop sz="96327"/>
  </p:normalViewPr>
  <p:slideViewPr>
    <p:cSldViewPr snapToGrid="0" snapToObjects="1">
      <p:cViewPr varScale="1">
        <p:scale>
          <a:sx n="82" d="100"/>
          <a:sy n="82" d="100"/>
        </p:scale>
        <p:origin x="57"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5" Type="http://schemas.openxmlformats.org/officeDocument/2006/relationships/slideMaster" Target="slideMasters/slideMaster2.xml"/><Relationship Id="rId15" Type="http://schemas.openxmlformats.org/officeDocument/2006/relationships/slide" Target="slides/slide9.xml"/><Relationship Id="rId23"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Parkes" userId="6ff6d858-4985-4f23-87ac-e9437038cfd4" providerId="ADAL" clId="{0A80A4D3-C745-4766-91B4-0240999B20E3}"/>
    <pc:docChg chg="custSel addSld delSld modSld">
      <pc:chgData name="Ruth Parkes" userId="6ff6d858-4985-4f23-87ac-e9437038cfd4" providerId="ADAL" clId="{0A80A4D3-C745-4766-91B4-0240999B20E3}" dt="2026-02-02T15:53:02.602" v="195" actId="20577"/>
      <pc:docMkLst>
        <pc:docMk/>
      </pc:docMkLst>
      <pc:sldChg chg="modSp mod">
        <pc:chgData name="Ruth Parkes" userId="6ff6d858-4985-4f23-87ac-e9437038cfd4" providerId="ADAL" clId="{0A80A4D3-C745-4766-91B4-0240999B20E3}" dt="2026-02-02T15:27:09.741" v="53" actId="114"/>
        <pc:sldMkLst>
          <pc:docMk/>
          <pc:sldMk cId="1459747510" sldId="257"/>
        </pc:sldMkLst>
        <pc:spChg chg="mod">
          <ac:chgData name="Ruth Parkes" userId="6ff6d858-4985-4f23-87ac-e9437038cfd4" providerId="ADAL" clId="{0A80A4D3-C745-4766-91B4-0240999B20E3}" dt="2026-02-02T15:23:46.940" v="28"/>
          <ac:spMkLst>
            <pc:docMk/>
            <pc:sldMk cId="1459747510" sldId="257"/>
            <ac:spMk id="2" creationId="{70F01CE7-9434-A5E8-D428-984084F41818}"/>
          </ac:spMkLst>
        </pc:spChg>
        <pc:spChg chg="mod">
          <ac:chgData name="Ruth Parkes" userId="6ff6d858-4985-4f23-87ac-e9437038cfd4" providerId="ADAL" clId="{0A80A4D3-C745-4766-91B4-0240999B20E3}" dt="2026-02-02T15:27:09.741" v="53" actId="114"/>
          <ac:spMkLst>
            <pc:docMk/>
            <pc:sldMk cId="1459747510" sldId="257"/>
            <ac:spMk id="3" creationId="{A2903DD9-6F9E-035B-CB18-D0436E88F77B}"/>
          </ac:spMkLst>
        </pc:spChg>
      </pc:sldChg>
      <pc:sldChg chg="modSp mod">
        <pc:chgData name="Ruth Parkes" userId="6ff6d858-4985-4f23-87ac-e9437038cfd4" providerId="ADAL" clId="{0A80A4D3-C745-4766-91B4-0240999B20E3}" dt="2026-02-02T15:45:46.909" v="147"/>
        <pc:sldMkLst>
          <pc:docMk/>
          <pc:sldMk cId="2469224491" sldId="258"/>
        </pc:sldMkLst>
        <pc:spChg chg="mod">
          <ac:chgData name="Ruth Parkes" userId="6ff6d858-4985-4f23-87ac-e9437038cfd4" providerId="ADAL" clId="{0A80A4D3-C745-4766-91B4-0240999B20E3}" dt="2026-02-02T15:43:43.960" v="132" actId="114"/>
          <ac:spMkLst>
            <pc:docMk/>
            <pc:sldMk cId="2469224491" sldId="258"/>
            <ac:spMk id="2" creationId="{CB25004C-6F40-348B-98E6-30346A2D23C3}"/>
          </ac:spMkLst>
        </pc:spChg>
        <pc:spChg chg="mod">
          <ac:chgData name="Ruth Parkes" userId="6ff6d858-4985-4f23-87ac-e9437038cfd4" providerId="ADAL" clId="{0A80A4D3-C745-4766-91B4-0240999B20E3}" dt="2026-02-02T15:45:46.909" v="147"/>
          <ac:spMkLst>
            <pc:docMk/>
            <pc:sldMk cId="2469224491" sldId="258"/>
            <ac:spMk id="3" creationId="{B7E2D424-00E1-6BFE-76FB-AA87EDA4C281}"/>
          </ac:spMkLst>
        </pc:spChg>
      </pc:sldChg>
      <pc:sldChg chg="addSp delSp modSp new">
        <pc:chgData name="Ruth Parkes" userId="6ff6d858-4985-4f23-87ac-e9437038cfd4" providerId="ADAL" clId="{0A80A4D3-C745-4766-91B4-0240999B20E3}" dt="2026-02-02T15:20:23.318" v="9"/>
        <pc:sldMkLst>
          <pc:docMk/>
          <pc:sldMk cId="1608915230" sldId="259"/>
        </pc:sldMkLst>
        <pc:spChg chg="mod">
          <ac:chgData name="Ruth Parkes" userId="6ff6d858-4985-4f23-87ac-e9437038cfd4" providerId="ADAL" clId="{0A80A4D3-C745-4766-91B4-0240999B20E3}" dt="2026-02-02T15:20:23.318" v="9"/>
          <ac:spMkLst>
            <pc:docMk/>
            <pc:sldMk cId="1608915230" sldId="259"/>
            <ac:spMk id="2" creationId="{E5BCA2E2-1CE0-73A2-678E-202AA5CF2EB4}"/>
          </ac:spMkLst>
        </pc:spChg>
        <pc:spChg chg="del">
          <ac:chgData name="Ruth Parkes" userId="6ff6d858-4985-4f23-87ac-e9437038cfd4" providerId="ADAL" clId="{0A80A4D3-C745-4766-91B4-0240999B20E3}" dt="2026-02-02T15:19:29.132" v="8"/>
          <ac:spMkLst>
            <pc:docMk/>
            <pc:sldMk cId="1608915230" sldId="259"/>
            <ac:spMk id="3" creationId="{9C3CC5E9-4095-CD6E-BD55-121688DB5D52}"/>
          </ac:spMkLst>
        </pc:spChg>
        <pc:picChg chg="add mod">
          <ac:chgData name="Ruth Parkes" userId="6ff6d858-4985-4f23-87ac-e9437038cfd4" providerId="ADAL" clId="{0A80A4D3-C745-4766-91B4-0240999B20E3}" dt="2026-02-02T15:19:29.132" v="8"/>
          <ac:picMkLst>
            <pc:docMk/>
            <pc:sldMk cId="1608915230" sldId="259"/>
            <ac:picMk id="5" creationId="{5B2E9153-6D17-7466-D6A6-878C76761CFD}"/>
          </ac:picMkLst>
        </pc:picChg>
      </pc:sldChg>
      <pc:sldChg chg="addSp modSp new mod">
        <pc:chgData name="Ruth Parkes" userId="6ff6d858-4985-4f23-87ac-e9437038cfd4" providerId="ADAL" clId="{0A80A4D3-C745-4766-91B4-0240999B20E3}" dt="2026-02-02T15:23:29.513" v="27" actId="1076"/>
        <pc:sldMkLst>
          <pc:docMk/>
          <pc:sldMk cId="3673319502" sldId="260"/>
        </pc:sldMkLst>
        <pc:spChg chg="mod">
          <ac:chgData name="Ruth Parkes" userId="6ff6d858-4985-4f23-87ac-e9437038cfd4" providerId="ADAL" clId="{0A80A4D3-C745-4766-91B4-0240999B20E3}" dt="2026-02-02T15:20:51.558" v="12"/>
          <ac:spMkLst>
            <pc:docMk/>
            <pc:sldMk cId="3673319502" sldId="260"/>
            <ac:spMk id="2" creationId="{3B6D7A7A-8556-A868-6C38-2F44B57CA03D}"/>
          </ac:spMkLst>
        </pc:spChg>
        <pc:spChg chg="mod">
          <ac:chgData name="Ruth Parkes" userId="6ff6d858-4985-4f23-87ac-e9437038cfd4" providerId="ADAL" clId="{0A80A4D3-C745-4766-91B4-0240999B20E3}" dt="2026-02-02T15:21:51.231" v="21"/>
          <ac:spMkLst>
            <pc:docMk/>
            <pc:sldMk cId="3673319502" sldId="260"/>
            <ac:spMk id="3" creationId="{88DEEACF-1662-E678-9CE4-778C33F3A41F}"/>
          </ac:spMkLst>
        </pc:spChg>
        <pc:picChg chg="add mod">
          <ac:chgData name="Ruth Parkes" userId="6ff6d858-4985-4f23-87ac-e9437038cfd4" providerId="ADAL" clId="{0A80A4D3-C745-4766-91B4-0240999B20E3}" dt="2026-02-02T15:23:29.513" v="27" actId="1076"/>
          <ac:picMkLst>
            <pc:docMk/>
            <pc:sldMk cId="3673319502" sldId="260"/>
            <ac:picMk id="4" creationId="{220364DE-5CD9-FD94-E3B8-843B005BFD1B}"/>
          </ac:picMkLst>
        </pc:picChg>
      </pc:sldChg>
      <pc:sldChg chg="new del">
        <pc:chgData name="Ruth Parkes" userId="6ff6d858-4985-4f23-87ac-e9437038cfd4" providerId="ADAL" clId="{0A80A4D3-C745-4766-91B4-0240999B20E3}" dt="2026-02-02T15:15:17.769" v="3" actId="2696"/>
        <pc:sldMkLst>
          <pc:docMk/>
          <pc:sldMk cId="2259931151" sldId="261"/>
        </pc:sldMkLst>
      </pc:sldChg>
      <pc:sldChg chg="modSp new mod">
        <pc:chgData name="Ruth Parkes" userId="6ff6d858-4985-4f23-87ac-e9437038cfd4" providerId="ADAL" clId="{0A80A4D3-C745-4766-91B4-0240999B20E3}" dt="2026-02-02T15:30:15.601" v="74" actId="27636"/>
        <pc:sldMkLst>
          <pc:docMk/>
          <pc:sldMk cId="3388538526" sldId="261"/>
        </pc:sldMkLst>
        <pc:spChg chg="mod">
          <ac:chgData name="Ruth Parkes" userId="6ff6d858-4985-4f23-87ac-e9437038cfd4" providerId="ADAL" clId="{0A80A4D3-C745-4766-91B4-0240999B20E3}" dt="2026-02-02T15:27:38.251" v="54"/>
          <ac:spMkLst>
            <pc:docMk/>
            <pc:sldMk cId="3388538526" sldId="261"/>
            <ac:spMk id="2" creationId="{168A0C5C-649D-2691-01FB-12BBB0581D40}"/>
          </ac:spMkLst>
        </pc:spChg>
        <pc:spChg chg="mod">
          <ac:chgData name="Ruth Parkes" userId="6ff6d858-4985-4f23-87ac-e9437038cfd4" providerId="ADAL" clId="{0A80A4D3-C745-4766-91B4-0240999B20E3}" dt="2026-02-02T15:30:15.601" v="74" actId="27636"/>
          <ac:spMkLst>
            <pc:docMk/>
            <pc:sldMk cId="3388538526" sldId="261"/>
            <ac:spMk id="3" creationId="{CB9B7BAE-2E70-9E00-2C2E-E4A73D4D7AC2}"/>
          </ac:spMkLst>
        </pc:spChg>
      </pc:sldChg>
      <pc:sldChg chg="modSp new mod">
        <pc:chgData name="Ruth Parkes" userId="6ff6d858-4985-4f23-87ac-e9437038cfd4" providerId="ADAL" clId="{0A80A4D3-C745-4766-91B4-0240999B20E3}" dt="2026-02-02T15:53:02.602" v="195" actId="20577"/>
        <pc:sldMkLst>
          <pc:docMk/>
          <pc:sldMk cId="1093906742" sldId="262"/>
        </pc:sldMkLst>
        <pc:spChg chg="mod">
          <ac:chgData name="Ruth Parkes" userId="6ff6d858-4985-4f23-87ac-e9437038cfd4" providerId="ADAL" clId="{0A80A4D3-C745-4766-91B4-0240999B20E3}" dt="2026-02-02T15:30:32.681" v="75"/>
          <ac:spMkLst>
            <pc:docMk/>
            <pc:sldMk cId="1093906742" sldId="262"/>
            <ac:spMk id="2" creationId="{409D0A8F-8767-19F5-50B6-2F586E50D606}"/>
          </ac:spMkLst>
        </pc:spChg>
        <pc:spChg chg="mod">
          <ac:chgData name="Ruth Parkes" userId="6ff6d858-4985-4f23-87ac-e9437038cfd4" providerId="ADAL" clId="{0A80A4D3-C745-4766-91B4-0240999B20E3}" dt="2026-02-02T15:53:02.602" v="195" actId="20577"/>
          <ac:spMkLst>
            <pc:docMk/>
            <pc:sldMk cId="1093906742" sldId="262"/>
            <ac:spMk id="3" creationId="{AE2F176A-6F70-A0EC-6F0A-8DE1145EA463}"/>
          </ac:spMkLst>
        </pc:spChg>
      </pc:sldChg>
      <pc:sldChg chg="modSp new mod">
        <pc:chgData name="Ruth Parkes" userId="6ff6d858-4985-4f23-87ac-e9437038cfd4" providerId="ADAL" clId="{0A80A4D3-C745-4766-91B4-0240999B20E3}" dt="2026-02-02T15:38:52.557" v="111" actId="27636"/>
        <pc:sldMkLst>
          <pc:docMk/>
          <pc:sldMk cId="4020768305" sldId="263"/>
        </pc:sldMkLst>
        <pc:spChg chg="mod">
          <ac:chgData name="Ruth Parkes" userId="6ff6d858-4985-4f23-87ac-e9437038cfd4" providerId="ADAL" clId="{0A80A4D3-C745-4766-91B4-0240999B20E3}" dt="2026-02-02T15:36:09.568" v="95"/>
          <ac:spMkLst>
            <pc:docMk/>
            <pc:sldMk cId="4020768305" sldId="263"/>
            <ac:spMk id="2" creationId="{431A58E7-CA79-5804-03F8-93E63BD191D0}"/>
          </ac:spMkLst>
        </pc:spChg>
        <pc:spChg chg="mod">
          <ac:chgData name="Ruth Parkes" userId="6ff6d858-4985-4f23-87ac-e9437038cfd4" providerId="ADAL" clId="{0A80A4D3-C745-4766-91B4-0240999B20E3}" dt="2026-02-02T15:38:52.557" v="111" actId="27636"/>
          <ac:spMkLst>
            <pc:docMk/>
            <pc:sldMk cId="4020768305" sldId="263"/>
            <ac:spMk id="3" creationId="{4B227D5B-B2DA-79EE-CC33-DA50AB6CF16A}"/>
          </ac:spMkLst>
        </pc:spChg>
      </pc:sldChg>
      <pc:sldChg chg="modSp new mod">
        <pc:chgData name="Ruth Parkes" userId="6ff6d858-4985-4f23-87ac-e9437038cfd4" providerId="ADAL" clId="{0A80A4D3-C745-4766-91B4-0240999B20E3}" dt="2026-02-02T15:42:59.165" v="129" actId="27636"/>
        <pc:sldMkLst>
          <pc:docMk/>
          <pc:sldMk cId="881407196" sldId="264"/>
        </pc:sldMkLst>
        <pc:spChg chg="mod">
          <ac:chgData name="Ruth Parkes" userId="6ff6d858-4985-4f23-87ac-e9437038cfd4" providerId="ADAL" clId="{0A80A4D3-C745-4766-91B4-0240999B20E3}" dt="2026-02-02T15:39:52.346" v="112"/>
          <ac:spMkLst>
            <pc:docMk/>
            <pc:sldMk cId="881407196" sldId="264"/>
            <ac:spMk id="2" creationId="{314C4D7D-8627-D541-490B-B2390638C09C}"/>
          </ac:spMkLst>
        </pc:spChg>
        <pc:spChg chg="mod">
          <ac:chgData name="Ruth Parkes" userId="6ff6d858-4985-4f23-87ac-e9437038cfd4" providerId="ADAL" clId="{0A80A4D3-C745-4766-91B4-0240999B20E3}" dt="2026-02-02T15:42:59.165" v="129" actId="27636"/>
          <ac:spMkLst>
            <pc:docMk/>
            <pc:sldMk cId="881407196" sldId="264"/>
            <ac:spMk id="3" creationId="{B4ABE830-FF30-71EF-AA3B-BB0929758F81}"/>
          </ac:spMkLst>
        </pc:spChg>
      </pc:sldChg>
      <pc:sldChg chg="modSp new mod">
        <pc:chgData name="Ruth Parkes" userId="6ff6d858-4985-4f23-87ac-e9437038cfd4" providerId="ADAL" clId="{0A80A4D3-C745-4766-91B4-0240999B20E3}" dt="2026-02-02T15:49:07.338" v="159" actId="114"/>
        <pc:sldMkLst>
          <pc:docMk/>
          <pc:sldMk cId="785761219" sldId="265"/>
        </pc:sldMkLst>
        <pc:spChg chg="mod">
          <ac:chgData name="Ruth Parkes" userId="6ff6d858-4985-4f23-87ac-e9437038cfd4" providerId="ADAL" clId="{0A80A4D3-C745-4766-91B4-0240999B20E3}" dt="2026-02-02T15:47:44.920" v="150" actId="114"/>
          <ac:spMkLst>
            <pc:docMk/>
            <pc:sldMk cId="785761219" sldId="265"/>
            <ac:spMk id="2" creationId="{6822BAAC-5586-3187-C697-B090205F24B4}"/>
          </ac:spMkLst>
        </pc:spChg>
        <pc:spChg chg="mod">
          <ac:chgData name="Ruth Parkes" userId="6ff6d858-4985-4f23-87ac-e9437038cfd4" providerId="ADAL" clId="{0A80A4D3-C745-4766-91B4-0240999B20E3}" dt="2026-02-02T15:49:07.338" v="159" actId="114"/>
          <ac:spMkLst>
            <pc:docMk/>
            <pc:sldMk cId="785761219" sldId="265"/>
            <ac:spMk id="3" creationId="{B102B882-25B6-70C6-350F-CBD4FB7B9E38}"/>
          </ac:spMkLst>
        </pc:spChg>
      </pc:sldChg>
      <pc:sldChg chg="modSp new mod">
        <pc:chgData name="Ruth Parkes" userId="6ff6d858-4985-4f23-87ac-e9437038cfd4" providerId="ADAL" clId="{0A80A4D3-C745-4766-91B4-0240999B20E3}" dt="2026-02-02T15:50:58.327" v="170"/>
        <pc:sldMkLst>
          <pc:docMk/>
          <pc:sldMk cId="3843458298" sldId="266"/>
        </pc:sldMkLst>
        <pc:spChg chg="mod">
          <ac:chgData name="Ruth Parkes" userId="6ff6d858-4985-4f23-87ac-e9437038cfd4" providerId="ADAL" clId="{0A80A4D3-C745-4766-91B4-0240999B20E3}" dt="2026-02-02T15:49:40.562" v="162" actId="114"/>
          <ac:spMkLst>
            <pc:docMk/>
            <pc:sldMk cId="3843458298" sldId="266"/>
            <ac:spMk id="2" creationId="{9180806C-54A2-2C46-D664-E535036F07F6}"/>
          </ac:spMkLst>
        </pc:spChg>
        <pc:spChg chg="mod">
          <ac:chgData name="Ruth Parkes" userId="6ff6d858-4985-4f23-87ac-e9437038cfd4" providerId="ADAL" clId="{0A80A4D3-C745-4766-91B4-0240999B20E3}" dt="2026-02-02T15:50:58.327" v="170"/>
          <ac:spMkLst>
            <pc:docMk/>
            <pc:sldMk cId="3843458298" sldId="266"/>
            <ac:spMk id="3" creationId="{B262881E-32CA-1910-224C-7921DA2B863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CA2E2-1CE0-73A2-678E-202AA5CF2EB4}"/>
              </a:ext>
            </a:extLst>
          </p:cNvPr>
          <p:cNvSpPr>
            <a:spLocks noGrp="1"/>
          </p:cNvSpPr>
          <p:nvPr>
            <p:ph type="title"/>
          </p:nvPr>
        </p:nvSpPr>
        <p:spPr/>
        <p:txBody>
          <a:bodyPr/>
          <a:lstStyle/>
          <a:p>
            <a:r>
              <a:rPr lang="en-GB" dirty="0"/>
              <a:t>Alexander and Roman emperors (again)</a:t>
            </a:r>
          </a:p>
        </p:txBody>
      </p:sp>
      <p:pic>
        <p:nvPicPr>
          <p:cNvPr id="5" name="Content Placeholder 4">
            <a:extLst>
              <a:ext uri="{FF2B5EF4-FFF2-40B4-BE49-F238E27FC236}">
                <a16:creationId xmlns:a16="http://schemas.microsoft.com/office/drawing/2014/main" id="{5B2E9153-6D17-7466-D6A6-878C76761CFD}"/>
              </a:ext>
            </a:extLst>
          </p:cNvPr>
          <p:cNvPicPr>
            <a:picLocks noGrp="1" noChangeAspect="1"/>
          </p:cNvPicPr>
          <p:nvPr>
            <p:ph idx="1"/>
          </p:nvPr>
        </p:nvPicPr>
        <p:blipFill>
          <a:blip r:embed="rId2"/>
          <a:stretch>
            <a:fillRect/>
          </a:stretch>
        </p:blipFill>
        <p:spPr>
          <a:xfrm>
            <a:off x="5113513" y="1825625"/>
            <a:ext cx="1971323" cy="3576638"/>
          </a:xfrm>
        </p:spPr>
      </p:pic>
    </p:spTree>
    <p:extLst>
      <p:ext uri="{BB962C8B-B14F-4D97-AF65-F5344CB8AC3E}">
        <p14:creationId xmlns:p14="http://schemas.microsoft.com/office/powerpoint/2010/main" val="1608915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D7A7A-8556-A868-6C38-2F44B57CA03D}"/>
              </a:ext>
            </a:extLst>
          </p:cNvPr>
          <p:cNvSpPr>
            <a:spLocks noGrp="1"/>
          </p:cNvSpPr>
          <p:nvPr>
            <p:ph type="title"/>
          </p:nvPr>
        </p:nvSpPr>
        <p:spPr/>
        <p:txBody>
          <a:bodyPr/>
          <a:lstStyle/>
          <a:p>
            <a:r>
              <a:rPr lang="en-GB" dirty="0"/>
              <a:t>Alexander and Rome: Pompey </a:t>
            </a:r>
          </a:p>
        </p:txBody>
      </p:sp>
      <p:sp>
        <p:nvSpPr>
          <p:cNvPr id="3" name="Content Placeholder 2">
            <a:extLst>
              <a:ext uri="{FF2B5EF4-FFF2-40B4-BE49-F238E27FC236}">
                <a16:creationId xmlns:a16="http://schemas.microsoft.com/office/drawing/2014/main" id="{88DEEACF-1662-E678-9CE4-778C33F3A41F}"/>
              </a:ext>
            </a:extLst>
          </p:cNvPr>
          <p:cNvSpPr>
            <a:spLocks noGrp="1"/>
          </p:cNvSpPr>
          <p:nvPr>
            <p:ph idx="1"/>
          </p:nvPr>
        </p:nvSpPr>
        <p:spPr/>
        <p:txBody>
          <a:bodyPr/>
          <a:lstStyle/>
          <a:p>
            <a:r>
              <a:rPr lang="en-GB" dirty="0"/>
              <a:t>We have previously touched on the use made of Alexander by Roman emperors (cf. Erskine, Greece and Rome 2002; Erickson 2018) e.g. Pompey </a:t>
            </a:r>
          </a:p>
          <a:p>
            <a:r>
              <a:rPr lang="en-GB" dirty="0"/>
              <a:t>BUT “Pompey’s successes in the east were far from complete from the perspective of a second Alexander. The Parthians who had claimed from the Seleucids the majority of the eastern half of Alexander’s empire and could be looked to as the successors to the Persians remained unconquered.” (Erickson 2018: 258)</a:t>
            </a:r>
          </a:p>
        </p:txBody>
      </p:sp>
      <p:pic>
        <p:nvPicPr>
          <p:cNvPr id="4" name="Picture 3">
            <a:extLst>
              <a:ext uri="{FF2B5EF4-FFF2-40B4-BE49-F238E27FC236}">
                <a16:creationId xmlns:a16="http://schemas.microsoft.com/office/drawing/2014/main" id="{220364DE-5CD9-FD94-E3B8-843B005BFD1B}"/>
              </a:ext>
            </a:extLst>
          </p:cNvPr>
          <p:cNvPicPr>
            <a:picLocks noChangeAspect="1"/>
          </p:cNvPicPr>
          <p:nvPr/>
        </p:nvPicPr>
        <p:blipFill>
          <a:blip r:embed="rId2"/>
          <a:srcRect l="617" r="7528" b="2"/>
          <a:stretch>
            <a:fillRect/>
          </a:stretch>
        </p:blipFill>
        <p:spPr>
          <a:xfrm>
            <a:off x="10224034" y="4303559"/>
            <a:ext cx="1386815" cy="2196000"/>
          </a:xfrm>
          <a:prstGeom prst="rect">
            <a:avLst/>
          </a:prstGeom>
          <a:noFill/>
        </p:spPr>
      </p:pic>
    </p:spTree>
    <p:extLst>
      <p:ext uri="{BB962C8B-B14F-4D97-AF65-F5344CB8AC3E}">
        <p14:creationId xmlns:p14="http://schemas.microsoft.com/office/powerpoint/2010/main" val="3673319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p:txBody>
          <a:bodyPr/>
          <a:lstStyle/>
          <a:p>
            <a:r>
              <a:rPr lang="en-GB" dirty="0"/>
              <a:t>Alexander and Julius Caesar </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p:txBody>
          <a:bodyPr>
            <a:normAutofit fontScale="92500" lnSpcReduction="10000"/>
          </a:bodyPr>
          <a:lstStyle/>
          <a:p>
            <a:r>
              <a:rPr lang="en-GB" dirty="0"/>
              <a:t>“As Pompey’s rivals emerged from his shadow, they too sought their own comparisons with Alexander. For Caesar, </a:t>
            </a:r>
            <a:r>
              <a:rPr lang="en-GB" i="1" dirty="0"/>
              <a:t>Suetonius’ Life of Julius Caesar</a:t>
            </a:r>
            <a:r>
              <a:rPr lang="en-GB" dirty="0"/>
              <a:t> gives us the story of his encounter with the statue of Alexander in Spain and his own insubstantial career at the same age and also there are his reported plans for an invasion of Parthia” (Erickson 2018: 258) </a:t>
            </a:r>
          </a:p>
          <a:p>
            <a:r>
              <a:rPr lang="en-GB" dirty="0"/>
              <a:t>At statue of Alexander in the temple of Hercules at Gades&gt; Caesar bemoans that he has achieved nothing. </a:t>
            </a:r>
          </a:p>
          <a:p>
            <a:r>
              <a:rPr lang="en-GB" dirty="0"/>
              <a:t>Rumour he’d move capital to Troy or Alexandria (Suet. </a:t>
            </a:r>
            <a:r>
              <a:rPr lang="en-GB" i="1" dirty="0"/>
              <a:t>Life of Julius Caesar </a:t>
            </a:r>
            <a:r>
              <a:rPr lang="en-GB" dirty="0"/>
              <a:t>79.3; Nicolaus of </a:t>
            </a:r>
            <a:r>
              <a:rPr lang="en-GB" dirty="0" err="1"/>
              <a:t>Damasacus</a:t>
            </a:r>
            <a:r>
              <a:rPr lang="en-GB" dirty="0"/>
              <a:t> </a:t>
            </a:r>
            <a:r>
              <a:rPr lang="en-GB" i="1" dirty="0" err="1"/>
              <a:t>Caes</a:t>
            </a:r>
            <a:r>
              <a:rPr lang="en-GB" dirty="0"/>
              <a:t>. 20; </a:t>
            </a:r>
            <a:r>
              <a:rPr lang="en-GB" dirty="0" err="1"/>
              <a:t>nb</a:t>
            </a:r>
            <a:r>
              <a:rPr lang="en-GB" dirty="0"/>
              <a:t> Octavian made a similar charge about Antony: note luxury associations)</a:t>
            </a:r>
          </a:p>
        </p:txBody>
      </p:sp>
    </p:spTree>
    <p:extLst>
      <p:ext uri="{BB962C8B-B14F-4D97-AF65-F5344CB8AC3E}">
        <p14:creationId xmlns:p14="http://schemas.microsoft.com/office/powerpoint/2010/main" val="1459747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A0C5C-649D-2691-01FB-12BBB0581D40}"/>
              </a:ext>
            </a:extLst>
          </p:cNvPr>
          <p:cNvSpPr>
            <a:spLocks noGrp="1"/>
          </p:cNvSpPr>
          <p:nvPr>
            <p:ph type="title"/>
          </p:nvPr>
        </p:nvSpPr>
        <p:spPr/>
        <p:txBody>
          <a:bodyPr/>
          <a:lstStyle/>
          <a:p>
            <a:r>
              <a:rPr lang="en-GB" dirty="0"/>
              <a:t>Alexander and Octavian (Augustus) </a:t>
            </a:r>
          </a:p>
        </p:txBody>
      </p:sp>
      <p:sp>
        <p:nvSpPr>
          <p:cNvPr id="3" name="Content Placeholder 2">
            <a:extLst>
              <a:ext uri="{FF2B5EF4-FFF2-40B4-BE49-F238E27FC236}">
                <a16:creationId xmlns:a16="http://schemas.microsoft.com/office/drawing/2014/main" id="{CB9B7BAE-2E70-9E00-2C2E-E4A73D4D7AC2}"/>
              </a:ext>
            </a:extLst>
          </p:cNvPr>
          <p:cNvSpPr>
            <a:spLocks noGrp="1"/>
          </p:cNvSpPr>
          <p:nvPr>
            <p:ph idx="1"/>
          </p:nvPr>
        </p:nvSpPr>
        <p:spPr/>
        <p:txBody>
          <a:bodyPr>
            <a:normAutofit fontScale="77500" lnSpcReduction="20000"/>
          </a:bodyPr>
          <a:lstStyle/>
          <a:p>
            <a:r>
              <a:rPr lang="en-GB" dirty="0"/>
              <a:t>(Octavian visited tomb of Alexander) “About this time he had the sarcophagus and body of Alexander the Great brought forth from its shrine, and after gazing on it, showed his respect by placing upon it a golden crown and strewing it with flowers; and being then asked whether he wished to see the tomb of the Ptolemies as well, he replied, "My wish was to see a king, not corpses." (Suetonius </a:t>
            </a:r>
            <a:r>
              <a:rPr lang="en-GB" i="1" dirty="0"/>
              <a:t>Aug</a:t>
            </a:r>
            <a:r>
              <a:rPr lang="en-GB" dirty="0"/>
              <a:t>. 18.1) </a:t>
            </a:r>
          </a:p>
          <a:p>
            <a:r>
              <a:rPr lang="en-GB" dirty="0"/>
              <a:t>used a seal with a portrait of Alexander; promised the Alexandrians that he would spare their city out of respect to their founder (see Tracy 2009) </a:t>
            </a:r>
          </a:p>
          <a:p>
            <a:r>
              <a:rPr lang="en-GB" dirty="0"/>
              <a:t>“Augustus also apparently at this time commissioned paintings by Apelles depicting Alexander’s conquests over the Persians. Given Gaius’ upcoming campaign, these paintings must have been meant to highlight the similarities between Persia’s greatest conqueror and the future undertaking of the emperor’s grandson.” (Poirot 2014, diss. ‘The Romano-Parthian Cold War: Julio-Claudian Foreign Policy in the First Century CE and Tacitus' Annales’)</a:t>
            </a:r>
          </a:p>
        </p:txBody>
      </p:sp>
    </p:spTree>
    <p:extLst>
      <p:ext uri="{BB962C8B-B14F-4D97-AF65-F5344CB8AC3E}">
        <p14:creationId xmlns:p14="http://schemas.microsoft.com/office/powerpoint/2010/main" val="3388538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0A8F-8767-19F5-50B6-2F586E50D606}"/>
              </a:ext>
            </a:extLst>
          </p:cNvPr>
          <p:cNvSpPr>
            <a:spLocks noGrp="1"/>
          </p:cNvSpPr>
          <p:nvPr>
            <p:ph type="title"/>
          </p:nvPr>
        </p:nvSpPr>
        <p:spPr/>
        <p:txBody>
          <a:bodyPr/>
          <a:lstStyle/>
          <a:p>
            <a:r>
              <a:rPr lang="en-GB" dirty="0"/>
              <a:t>Alexander and Roman emperors </a:t>
            </a:r>
          </a:p>
        </p:txBody>
      </p:sp>
      <p:sp>
        <p:nvSpPr>
          <p:cNvPr id="3" name="Content Placeholder 2">
            <a:extLst>
              <a:ext uri="{FF2B5EF4-FFF2-40B4-BE49-F238E27FC236}">
                <a16:creationId xmlns:a16="http://schemas.microsoft.com/office/drawing/2014/main" id="{AE2F176A-6F70-A0EC-6F0A-8DE1145EA463}"/>
              </a:ext>
            </a:extLst>
          </p:cNvPr>
          <p:cNvSpPr>
            <a:spLocks noGrp="1"/>
          </p:cNvSpPr>
          <p:nvPr>
            <p:ph idx="1"/>
          </p:nvPr>
        </p:nvSpPr>
        <p:spPr/>
        <p:txBody>
          <a:bodyPr>
            <a:normAutofit fontScale="92500" lnSpcReduction="20000"/>
          </a:bodyPr>
          <a:lstStyle/>
          <a:p>
            <a:r>
              <a:rPr lang="en-GB" dirty="0"/>
              <a:t>Gaius Caesar (Augustus’ grandson, d. 4 CE)/ Alexander </a:t>
            </a:r>
          </a:p>
          <a:p>
            <a:r>
              <a:rPr lang="en-GB" dirty="0"/>
              <a:t>cf. Poirot, J. J. ‘The Romano-Parthian Cold War: Julio-Claudian Foreign Policy in the First Century CE and Tacitus' </a:t>
            </a:r>
            <a:r>
              <a:rPr lang="en-GB" i="1" dirty="0"/>
              <a:t>Annales</a:t>
            </a:r>
            <a:r>
              <a:rPr lang="en-GB" dirty="0"/>
              <a:t>’ (LSU diss., 2014): “Gaius was probably depicted as a veritable Alexander the Great, and his eastern mission was almost certainly billed as the final, long-awaited Roman retribution for Crassus and Carrhae.” [</a:t>
            </a:r>
            <a:r>
              <a:rPr lang="en-GB"/>
              <a:t>war against Parthians] </a:t>
            </a:r>
            <a:endParaRPr lang="en-GB" dirty="0"/>
          </a:p>
          <a:p>
            <a:r>
              <a:rPr lang="en-GB" dirty="0"/>
              <a:t> e.g. Nero (e.g. ordered Lysippus statue of Alexander to be gilded; see e.g. Champlin, Nero 2003) </a:t>
            </a:r>
          </a:p>
          <a:p>
            <a:r>
              <a:rPr lang="en-GB" dirty="0"/>
              <a:t>variability in Lucan for application of Alexander figures e.g. Caesar (Leigh 2009: 242 argues Lucan figures Caesar as an Achilles figure across the intermediary figure of Alexander the Great), Pompey the Great, Cato (water; cf. Leigh 2000)</a:t>
            </a:r>
          </a:p>
        </p:txBody>
      </p:sp>
    </p:spTree>
    <p:extLst>
      <p:ext uri="{BB962C8B-B14F-4D97-AF65-F5344CB8AC3E}">
        <p14:creationId xmlns:p14="http://schemas.microsoft.com/office/powerpoint/2010/main" val="1093906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A58E7-CA79-5804-03F8-93E63BD191D0}"/>
              </a:ext>
            </a:extLst>
          </p:cNvPr>
          <p:cNvSpPr>
            <a:spLocks noGrp="1"/>
          </p:cNvSpPr>
          <p:nvPr>
            <p:ph type="title"/>
          </p:nvPr>
        </p:nvSpPr>
        <p:spPr/>
        <p:txBody>
          <a:bodyPr/>
          <a:lstStyle/>
          <a:p>
            <a:r>
              <a:rPr lang="en-GB" dirty="0"/>
              <a:t>Cicero epistle to (historian) </a:t>
            </a:r>
            <a:r>
              <a:rPr lang="en-GB" dirty="0" err="1"/>
              <a:t>Lucceius</a:t>
            </a:r>
            <a:r>
              <a:rPr lang="en-GB" dirty="0"/>
              <a:t> (Fam. 5.12), 55 BC </a:t>
            </a:r>
          </a:p>
        </p:txBody>
      </p:sp>
      <p:sp>
        <p:nvSpPr>
          <p:cNvPr id="3" name="Content Placeholder 2">
            <a:extLst>
              <a:ext uri="{FF2B5EF4-FFF2-40B4-BE49-F238E27FC236}">
                <a16:creationId xmlns:a16="http://schemas.microsoft.com/office/drawing/2014/main" id="{4B227D5B-B2DA-79EE-CC33-DA50AB6CF16A}"/>
              </a:ext>
            </a:extLst>
          </p:cNvPr>
          <p:cNvSpPr>
            <a:spLocks noGrp="1"/>
          </p:cNvSpPr>
          <p:nvPr>
            <p:ph idx="1"/>
          </p:nvPr>
        </p:nvSpPr>
        <p:spPr/>
        <p:txBody>
          <a:bodyPr>
            <a:normAutofit fontScale="85000" lnSpcReduction="20000"/>
          </a:bodyPr>
          <a:lstStyle/>
          <a:p>
            <a:r>
              <a:rPr lang="en-GB" dirty="0"/>
              <a:t>Story that Alexander visited tomb of Achilles at </a:t>
            </a:r>
            <a:r>
              <a:rPr lang="en-GB" dirty="0" err="1"/>
              <a:t>Sigeum</a:t>
            </a:r>
            <a:r>
              <a:rPr lang="en-GB" dirty="0"/>
              <a:t>: </a:t>
            </a:r>
          </a:p>
          <a:p>
            <a:r>
              <a:rPr lang="en-GB" dirty="0"/>
              <a:t>“For the famous Alexander himself did not wish to be painted by Apelles, and to have his statue made by Lysippus above all others, merely from personal favour to them, but because he thought that their art would be a glory at once to them and to himself….. And, moreover, it will more redound to my present exultation and the honour of my memory to have found my way into your history, than if I had done so into that of others, in this, that I shall profit not only by the genius of the writer—as </a:t>
            </a:r>
            <a:r>
              <a:rPr lang="en-GB" dirty="0" err="1"/>
              <a:t>Timoleon</a:t>
            </a:r>
            <a:r>
              <a:rPr lang="en-GB" dirty="0"/>
              <a:t> did by that of </a:t>
            </a:r>
            <a:r>
              <a:rPr lang="en-GB" dirty="0" err="1"/>
              <a:t>Timæus</a:t>
            </a:r>
            <a:r>
              <a:rPr lang="en-GB" dirty="0"/>
              <a:t>, Themistocles by that of Herodotus—but also by the authority of a man of a most illustrious and well-established character, and one well known and of the first repute for his conduct in the most important and weighty matters of state; so that I shall seem to have gained not only the fame which Alexander on his visit to </a:t>
            </a:r>
            <a:r>
              <a:rPr lang="en-GB" dirty="0" err="1"/>
              <a:t>Sigeum</a:t>
            </a:r>
            <a:r>
              <a:rPr lang="en-GB" dirty="0"/>
              <a:t> said had been bestowed on Achilles by Homer, but also the weighty testimony of a great and illustrious man.”</a:t>
            </a:r>
          </a:p>
        </p:txBody>
      </p:sp>
    </p:spTree>
    <p:extLst>
      <p:ext uri="{BB962C8B-B14F-4D97-AF65-F5344CB8AC3E}">
        <p14:creationId xmlns:p14="http://schemas.microsoft.com/office/powerpoint/2010/main" val="4020768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4D7D-8627-D541-490B-B2390638C09C}"/>
              </a:ext>
            </a:extLst>
          </p:cNvPr>
          <p:cNvSpPr>
            <a:spLocks noGrp="1"/>
          </p:cNvSpPr>
          <p:nvPr>
            <p:ph type="title"/>
          </p:nvPr>
        </p:nvSpPr>
        <p:spPr/>
        <p:txBody>
          <a:bodyPr/>
          <a:lstStyle/>
          <a:p>
            <a:r>
              <a:rPr lang="en-GB" dirty="0"/>
              <a:t>Importance of communicating glory at Rome </a:t>
            </a:r>
          </a:p>
        </p:txBody>
      </p:sp>
      <p:sp>
        <p:nvSpPr>
          <p:cNvPr id="3" name="Content Placeholder 2">
            <a:extLst>
              <a:ext uri="{FF2B5EF4-FFF2-40B4-BE49-F238E27FC236}">
                <a16:creationId xmlns:a16="http://schemas.microsoft.com/office/drawing/2014/main" id="{B4ABE830-FF30-71EF-AA3B-BB0929758F81}"/>
              </a:ext>
            </a:extLst>
          </p:cNvPr>
          <p:cNvSpPr>
            <a:spLocks noGrp="1"/>
          </p:cNvSpPr>
          <p:nvPr>
            <p:ph idx="1"/>
          </p:nvPr>
        </p:nvSpPr>
        <p:spPr/>
        <p:txBody>
          <a:bodyPr>
            <a:normAutofit fontScale="85000" lnSpcReduction="20000"/>
          </a:bodyPr>
          <a:lstStyle/>
          <a:p>
            <a:r>
              <a:rPr lang="en-GB" dirty="0"/>
              <a:t>“The poet could be a kind of public relations officer. When Fulvius </a:t>
            </a:r>
            <a:r>
              <a:rPr lang="en-GB" dirty="0" err="1"/>
              <a:t>Nobilior</a:t>
            </a:r>
            <a:r>
              <a:rPr lang="en-GB" dirty="0"/>
              <a:t> took Ennius with him on his campaign in Aetolia in 189 </a:t>
            </a:r>
            <a:r>
              <a:rPr lang="en-GB" dirty="0" err="1"/>
              <a:t>B.c.</a:t>
            </a:r>
            <a:r>
              <a:rPr lang="en-GB" dirty="0"/>
              <a:t> no doubt he intended that the poet would celebrate his exploits in verse, as indeed he did. So too the poem of </a:t>
            </a:r>
            <a:r>
              <a:rPr lang="en-GB" dirty="0" err="1"/>
              <a:t>Hostius</a:t>
            </a:r>
            <a:r>
              <a:rPr lang="en-GB" dirty="0"/>
              <a:t> on the Istrian war of 129 B.C. was written for the glory of the Roman commander Sempronius </a:t>
            </a:r>
            <a:r>
              <a:rPr lang="en-GB" dirty="0" err="1"/>
              <a:t>Tuditanus</a:t>
            </a:r>
            <a:r>
              <a:rPr lang="en-GB" dirty="0"/>
              <a:t>. Greek writers as well as Roman were in demand for the same purpose; as Cicero says in </a:t>
            </a:r>
            <a:r>
              <a:rPr lang="en-GB" i="1" dirty="0"/>
              <a:t>Pro </a:t>
            </a:r>
            <a:r>
              <a:rPr lang="en-GB" i="1" dirty="0" err="1"/>
              <a:t>Archia</a:t>
            </a:r>
            <a:r>
              <a:rPr lang="en-GB" i="1" dirty="0"/>
              <a:t> </a:t>
            </a:r>
            <a:r>
              <a:rPr lang="en-GB" dirty="0"/>
              <a:t>Greek was more widely read than Latin. </a:t>
            </a:r>
            <a:r>
              <a:rPr lang="en-GB" b="1" dirty="0" err="1"/>
              <a:t>Archias</a:t>
            </a:r>
            <a:r>
              <a:rPr lang="en-GB" dirty="0"/>
              <a:t> specialized in writing laudatory poems on the exploits of leading Romans. He accompanied Lucullus on his campaigns against Mithridates and duly wrote about them, and he celebrated Marius' wars against the Cimbri. Cicero tried to get him to write on that glorious theme, Cicero's consulship. </a:t>
            </a:r>
            <a:r>
              <a:rPr lang="en-GB" dirty="0" err="1"/>
              <a:t>Archias</a:t>
            </a:r>
            <a:r>
              <a:rPr lang="en-GB" dirty="0"/>
              <a:t> made a start but did not get far; he was already engaged on singing the praises” (Clarke ‘Poets and patrons at Rome’ Greece &amp; Rome Vol. 25, No. </a:t>
            </a:r>
            <a:r>
              <a:rPr lang="nb-NO" dirty="0"/>
              <a:t>1 (Apr., 1978), </a:t>
            </a:r>
            <a:r>
              <a:rPr lang="nb-NO" dirty="0" err="1"/>
              <a:t>pp</a:t>
            </a:r>
            <a:r>
              <a:rPr lang="nb-NO" dirty="0"/>
              <a:t>. 46-54, p48)</a:t>
            </a:r>
            <a:endParaRPr lang="en-GB" dirty="0"/>
          </a:p>
        </p:txBody>
      </p:sp>
    </p:spTree>
    <p:extLst>
      <p:ext uri="{BB962C8B-B14F-4D97-AF65-F5344CB8AC3E}">
        <p14:creationId xmlns:p14="http://schemas.microsoft.com/office/powerpoint/2010/main" val="88140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p:txBody>
          <a:bodyPr/>
          <a:lstStyle/>
          <a:p>
            <a:r>
              <a:rPr lang="en-GB" dirty="0"/>
              <a:t>Cicero </a:t>
            </a:r>
            <a:r>
              <a:rPr lang="en-GB" i="1" dirty="0"/>
              <a:t>Pro </a:t>
            </a:r>
            <a:r>
              <a:rPr lang="en-GB" i="1" dirty="0" err="1"/>
              <a:t>Archia</a:t>
            </a:r>
            <a:r>
              <a:rPr lang="en-GB" dirty="0"/>
              <a:t> (62 BC): defence of poet </a:t>
            </a:r>
            <a:r>
              <a:rPr lang="en-GB" dirty="0" err="1"/>
              <a:t>Archias</a:t>
            </a:r>
            <a:r>
              <a:rPr lang="en-GB" dirty="0"/>
              <a:t> </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p:txBody>
          <a:bodyPr>
            <a:normAutofit fontScale="92500" lnSpcReduction="20000"/>
          </a:bodyPr>
          <a:lstStyle/>
          <a:p>
            <a:r>
              <a:rPr lang="en-GB" dirty="0"/>
              <a:t> “shall we eject from our franchise one for whom many states have striven, and whom Heraclea has gained, and constituted her citizen by due process of law? </a:t>
            </a:r>
          </a:p>
          <a:p>
            <a:r>
              <a:rPr lang="en-GB" dirty="0"/>
              <a:t>For if anyone thinks that the glory won by the writing of Greek verse is naturally less than that accorded to the poet who writes in Latin, he is entirely in the wrong. Greek literature is read in nearly every nation under heaven, while the vogue of Latin is confined to its own boundaries, and they are, we must grant, narrow. Seeing, therefore, that the activities of our race know no barrier save the limits of the round earth, we ought to be ambitious that whithersoever our arms have penetrated there also our fame and glory should extend; for the reason that literature exalts the nation whose high deeds it sings, and at the same time there can be no doubt that those who stake their lives to fight in honour’s cause find therein a lofty incentive to [24] peril and endeavour.</a:t>
            </a:r>
          </a:p>
        </p:txBody>
      </p:sp>
    </p:spTree>
    <p:extLst>
      <p:ext uri="{BB962C8B-B14F-4D97-AF65-F5344CB8AC3E}">
        <p14:creationId xmlns:p14="http://schemas.microsoft.com/office/powerpoint/2010/main" val="2469224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2BAAC-5586-3187-C697-B090205F24B4}"/>
              </a:ext>
            </a:extLst>
          </p:cNvPr>
          <p:cNvSpPr>
            <a:spLocks noGrp="1"/>
          </p:cNvSpPr>
          <p:nvPr>
            <p:ph type="title"/>
          </p:nvPr>
        </p:nvSpPr>
        <p:spPr/>
        <p:txBody>
          <a:bodyPr/>
          <a:lstStyle/>
          <a:p>
            <a:r>
              <a:rPr lang="en-GB" i="1" dirty="0"/>
              <a:t>Pro </a:t>
            </a:r>
            <a:r>
              <a:rPr lang="en-GB" i="1" dirty="0" err="1"/>
              <a:t>Archia</a:t>
            </a:r>
            <a:r>
              <a:rPr lang="en-GB" dirty="0"/>
              <a:t> </a:t>
            </a:r>
          </a:p>
        </p:txBody>
      </p:sp>
      <p:sp>
        <p:nvSpPr>
          <p:cNvPr id="3" name="Content Placeholder 2">
            <a:extLst>
              <a:ext uri="{FF2B5EF4-FFF2-40B4-BE49-F238E27FC236}">
                <a16:creationId xmlns:a16="http://schemas.microsoft.com/office/drawing/2014/main" id="{B102B882-25B6-70C6-350F-CBD4FB7B9E38}"/>
              </a:ext>
            </a:extLst>
          </p:cNvPr>
          <p:cNvSpPr>
            <a:spLocks noGrp="1"/>
          </p:cNvSpPr>
          <p:nvPr>
            <p:ph idx="1"/>
          </p:nvPr>
        </p:nvSpPr>
        <p:spPr/>
        <p:txBody>
          <a:bodyPr/>
          <a:lstStyle/>
          <a:p>
            <a:r>
              <a:rPr lang="en-GB" dirty="0"/>
              <a:t>We read that </a:t>
            </a:r>
            <a:r>
              <a:rPr lang="en-GB" u="sng" dirty="0"/>
              <a:t>Alexander the Great carried in his train numbers of epic poets and historians. And yet, standing before the tomb of Achilles at </a:t>
            </a:r>
            <a:r>
              <a:rPr lang="en-GB" u="sng" dirty="0" err="1"/>
              <a:t>Sigeum</a:t>
            </a:r>
            <a:r>
              <a:rPr lang="en-GB" u="sng" dirty="0"/>
              <a:t>, he exclaimed,—“Fortunate youth, to have found in Homer an herald of thy valour!”</a:t>
            </a:r>
            <a:r>
              <a:rPr lang="en-GB" dirty="0"/>
              <a:t> Well might he so exclaim, for had the </a:t>
            </a:r>
            <a:r>
              <a:rPr lang="en-GB" i="1" dirty="0"/>
              <a:t>Iliad</a:t>
            </a:r>
            <a:r>
              <a:rPr lang="en-GB" dirty="0"/>
              <a:t> never existed, the same mound which covered Achilles’ bones would also have overwhelmed his memory. Again, did not he to whom our own age has accorded the title of Great [Pompey], whose successes have been commensurate with his high qualities, present with the citizenship before a mass meeting of his troops Theophanes of Mytilene, the historian of his campaigns? </a:t>
            </a:r>
          </a:p>
        </p:txBody>
      </p:sp>
    </p:spTree>
    <p:extLst>
      <p:ext uri="{BB962C8B-B14F-4D97-AF65-F5344CB8AC3E}">
        <p14:creationId xmlns:p14="http://schemas.microsoft.com/office/powerpoint/2010/main" val="785761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806C-54A2-2C46-D664-E535036F07F6}"/>
              </a:ext>
            </a:extLst>
          </p:cNvPr>
          <p:cNvSpPr>
            <a:spLocks noGrp="1"/>
          </p:cNvSpPr>
          <p:nvPr>
            <p:ph type="title"/>
          </p:nvPr>
        </p:nvSpPr>
        <p:spPr/>
        <p:txBody>
          <a:bodyPr/>
          <a:lstStyle/>
          <a:p>
            <a:r>
              <a:rPr lang="en-GB" dirty="0"/>
              <a:t>Cicero </a:t>
            </a:r>
            <a:r>
              <a:rPr lang="en-GB" i="1" dirty="0"/>
              <a:t>Pro </a:t>
            </a:r>
            <a:r>
              <a:rPr lang="en-GB" i="1" dirty="0" err="1"/>
              <a:t>Archia</a:t>
            </a:r>
            <a:r>
              <a:rPr lang="en-GB" dirty="0"/>
              <a:t> </a:t>
            </a:r>
          </a:p>
        </p:txBody>
      </p:sp>
      <p:sp>
        <p:nvSpPr>
          <p:cNvPr id="3" name="Content Placeholder 2">
            <a:extLst>
              <a:ext uri="{FF2B5EF4-FFF2-40B4-BE49-F238E27FC236}">
                <a16:creationId xmlns:a16="http://schemas.microsoft.com/office/drawing/2014/main" id="{B262881E-32CA-1910-224C-7921DA2B8632}"/>
              </a:ext>
            </a:extLst>
          </p:cNvPr>
          <p:cNvSpPr>
            <a:spLocks noGrp="1"/>
          </p:cNvSpPr>
          <p:nvPr>
            <p:ph idx="1"/>
          </p:nvPr>
        </p:nvSpPr>
        <p:spPr/>
        <p:txBody>
          <a:bodyPr/>
          <a:lstStyle/>
          <a:p>
            <a:r>
              <a:rPr lang="en-GB" dirty="0"/>
              <a:t>Were not our brave fellows, soldiers and peasants though they were, so smitten with the glamour of renown that they loudly applauded the act, feeling that they too had a share in the glory that had been shed upon their [25] leader? Accordingly, if </a:t>
            </a:r>
            <a:r>
              <a:rPr lang="en-GB" dirty="0" err="1"/>
              <a:t>Archias</a:t>
            </a:r>
            <a:r>
              <a:rPr lang="en-GB" dirty="0"/>
              <a:t> were not legally a Roman citizen already, it would have been beyond his power, presumably, to win the gift of citizenship from some military commander.” (</a:t>
            </a:r>
            <a:r>
              <a:rPr lang="en-GB" dirty="0" err="1"/>
              <a:t>Cic</a:t>
            </a:r>
            <a:r>
              <a:rPr lang="en-GB" dirty="0"/>
              <a:t>. </a:t>
            </a:r>
            <a:r>
              <a:rPr lang="en-GB" i="1" dirty="0"/>
              <a:t>Pro </a:t>
            </a:r>
            <a:r>
              <a:rPr lang="en-GB" i="1" dirty="0" err="1"/>
              <a:t>Archia</a:t>
            </a:r>
            <a:r>
              <a:rPr lang="en-GB" dirty="0"/>
              <a:t> 23-5) </a:t>
            </a:r>
          </a:p>
          <a:p>
            <a:r>
              <a:rPr lang="en-GB" dirty="0"/>
              <a:t>Agenda for bringing in anecdote?</a:t>
            </a:r>
          </a:p>
        </p:txBody>
      </p:sp>
    </p:spTree>
    <p:extLst>
      <p:ext uri="{BB962C8B-B14F-4D97-AF65-F5344CB8AC3E}">
        <p14:creationId xmlns:p14="http://schemas.microsoft.com/office/powerpoint/2010/main" val="384345829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1446</Words>
  <Application>Microsoft Office PowerPoint</Application>
  <PresentationFormat>Widescreen</PresentationFormat>
  <Paragraphs>30</Paragraphs>
  <Slides>11</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11</vt:i4>
      </vt:variant>
    </vt:vector>
  </HeadingPairs>
  <TitlesOfParts>
    <vt:vector size="17" baseType="lpstr">
      <vt:lpstr>Arial</vt:lpstr>
      <vt:lpstr>Calibri</vt:lpstr>
      <vt:lpstr>Calibri Light</vt:lpstr>
      <vt:lpstr>UWTSD Holding Page</vt:lpstr>
      <vt:lpstr>UWTSD Text 2</vt:lpstr>
      <vt:lpstr>UWTSD Logo Variations place image in Background</vt:lpstr>
      <vt:lpstr>PowerPoint Presentation</vt:lpstr>
      <vt:lpstr>Alexander and Roman emperors (again)</vt:lpstr>
      <vt:lpstr>Alexander and Rome: Pompey </vt:lpstr>
      <vt:lpstr>Alexander and Julius Caesar </vt:lpstr>
      <vt:lpstr>Alexander and Octavian (Augustus) </vt:lpstr>
      <vt:lpstr>Alexander and Roman emperors </vt:lpstr>
      <vt:lpstr>Cicero epistle to (historian) Lucceius (Fam. 5.12), 55 BC </vt:lpstr>
      <vt:lpstr>Importance of communicating glory at Rome </vt:lpstr>
      <vt:lpstr>Cicero Pro Archia (62 BC): defence of poet Archias </vt:lpstr>
      <vt:lpstr>Pro Archia </vt:lpstr>
      <vt:lpstr>Cicero Pro Archia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Ruth Parkes</cp:lastModifiedBy>
  <cp:revision>18</cp:revision>
  <dcterms:created xsi:type="dcterms:W3CDTF">2021-03-09T15:35:42Z</dcterms:created>
  <dcterms:modified xsi:type="dcterms:W3CDTF">2026-02-02T15:53:05Z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