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15"/>
  </p:notesMasterIdLst>
  <p:sldIdLst>
    <p:sldId id="256" r:id="rId7"/>
    <p:sldId id="299" r:id="rId8"/>
    <p:sldId id="298" r:id="rId9"/>
    <p:sldId id="296" r:id="rId10"/>
    <p:sldId id="293" r:id="rId11"/>
    <p:sldId id="294" r:id="rId12"/>
    <p:sldId id="295" r:id="rId13"/>
    <p:sldId id="29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96327"/>
  </p:normalViewPr>
  <p:slideViewPr>
    <p:cSldViewPr snapToGrid="0" snapToObjects="1">
      <p:cViewPr varScale="1">
        <p:scale>
          <a:sx n="96" d="100"/>
          <a:sy n="96" d="100"/>
        </p:scale>
        <p:origin x="11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73DBB7-6C67-4E4A-A603-37A31CDD1BC5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F6F17B-CBD7-4A9A-8C61-35A233827B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752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strategic-total-factsheet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i.org/10.1027/1866-5888/a000187" TargetMode="External"/><Relationship Id="rId4" Type="http://schemas.openxmlformats.org/officeDocument/2006/relationships/hyperlink" Target="https://www.peoplemanagement.co.uk/article/1743866/real-value-reward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pay-structures-factsheet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allup.com/workplace/236441/employee-recognition-low-cost-high-impact.aspx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briefings.files.parliament.uk/documents/CBP-9366/CBP-9366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cipd.org/uk/knowledge/employment-law/equal-pay/" TargetMode="External"/><Relationship Id="rId5" Type="http://schemas.openxmlformats.org/officeDocument/2006/relationships/hyperlink" Target="https://www.acas.org.uk/job-evaluation-considerations-and-risks-advice-booklet" TargetMode="External"/><Relationship Id="rId4" Type="http://schemas.openxmlformats.org/officeDocument/2006/relationships/hyperlink" Target="https://www.cipd.org/uk/knowledge/factsheets/market-pricing-factsheet/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6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Reminder – Try to tailor your answers to Eco-Insulate UK – what do their senior management team need to be aware of?</a:t>
            </a:r>
          </a:p>
          <a:p>
            <a:endParaRPr lang="en-GB" dirty="0"/>
          </a:p>
          <a:p>
            <a:r>
              <a:rPr lang="en-GB" dirty="0"/>
              <a:t>Report format – formal structure, write in the third person, may want to include brief introduction. </a:t>
            </a:r>
          </a:p>
          <a:p>
            <a:endParaRPr lang="en-GB" dirty="0"/>
          </a:p>
          <a:p>
            <a:r>
              <a:rPr lang="en-GB" dirty="0"/>
              <a:t>3900 words – 10 questions (could aim 350-400 words each depending on introduction and conclusion) – 10% buffer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618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1.1 </a:t>
            </a:r>
          </a:p>
          <a:p>
            <a:r>
              <a:rPr lang="en-GB" dirty="0"/>
              <a:t>Principles of reward: the total reward approach, intrinsic and extrinsic rewards; fairness, consistency and transparency, promoting a culture of trust, balancing internal fairness with external market rates; integrating reward with business objectives; implementing reward policies and practices; role of reward in good work; related legislation and its application. </a:t>
            </a:r>
          </a:p>
          <a:p>
            <a:endParaRPr lang="en-GB" dirty="0"/>
          </a:p>
          <a:p>
            <a:r>
              <a:rPr lang="en-GB" dirty="0"/>
              <a:t>Importance to organisational culture and performance management: reward strategies that support the organisational culture and values; recognising and rewarding performance; stimulating performance by rewarding for value created; engaging employees to drive performance.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Armstrong, M. and Brown, D. (2019) </a:t>
            </a:r>
            <a:r>
              <a:rPr lang="en-GB" sz="1800" i="1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Armstrong’s Handbook of Reward Management Practice: Improving Performance Through Reward</a:t>
            </a:r>
            <a:r>
              <a:rPr lang="en-GB" sz="18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Sixth edition. London: Kogan Page, Limited.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Strategic reward and total reward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Strategic &amp; Total Reward | Factsheets | CIPD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1.2 </a:t>
            </a:r>
          </a:p>
          <a:p>
            <a:r>
              <a:rPr lang="en-GB" dirty="0"/>
              <a:t>Measurement, equity, expectancy, teamworking, intrinsic orientation, senior management support, impact on motivation and results; linking behaviours and achievement measures directly to rewards.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Hajduk, P. (2017) </a:t>
            </a:r>
            <a:r>
              <a:rPr lang="en-GB" i="1" dirty="0"/>
              <a:t>What’s the real value of reward</a:t>
            </a:r>
            <a:r>
              <a:rPr lang="en-GB" dirty="0"/>
              <a:t>? Available at: </a:t>
            </a:r>
            <a:r>
              <a:rPr lang="en-GB" dirty="0">
                <a:hlinkClick r:id="rId4"/>
              </a:rPr>
              <a:t>33161 (peoplemanagement.co.uk)</a:t>
            </a:r>
            <a:r>
              <a:rPr lang="en-GB" dirty="0"/>
              <a:t> (Accessed: 24 Jun 2024)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Kerr, J. and Slocum, J.W. (2005) ‘Managing Corporate Culture through Reward Systems’,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The Academy of Management executive (1993)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19(4), pp. 130–138. Available at: https://doi.org/10.5465/AME.2005.19417915.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t-IT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Antoni, C.H. </a:t>
            </a:r>
            <a:r>
              <a:rPr lang="it-IT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et al.</a:t>
            </a:r>
            <a:r>
              <a:rPr lang="it-IT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(2017) ‘Reward Management: Linking Employee Motivation and Organizational Performance’,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Journal of personnel psychology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16(2), pp. 57–60. 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https://doi.org/10.1027/1866-5888/a000187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32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2.1 </a:t>
            </a:r>
          </a:p>
          <a:p>
            <a:r>
              <a:rPr lang="en-GB" dirty="0"/>
              <a:t>Formal and informal structures; types of formal structures such as multi-graded structure, broad-graded, broad-banded, job families; informal structures such as spot rates and individual job grades.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CIPD (2024) </a:t>
            </a:r>
            <a:r>
              <a:rPr lang="en-GB" i="1" dirty="0"/>
              <a:t>Pay structures and pay progression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Pay Structures and Pay Progression | Factsheets | CIPD</a:t>
            </a:r>
            <a:r>
              <a:rPr lang="en-GB" dirty="0"/>
              <a:t> (Accessed: 9 July 2024).</a:t>
            </a:r>
          </a:p>
          <a:p>
            <a:endParaRPr lang="en-GB" dirty="0"/>
          </a:p>
          <a:p>
            <a:r>
              <a:rPr lang="en-GB" dirty="0"/>
              <a:t>AC 2.2 </a:t>
            </a:r>
          </a:p>
          <a:p>
            <a:r>
              <a:rPr lang="en-GB" dirty="0"/>
              <a:t>Types of contingent pay such as performance-related pay, </a:t>
            </a:r>
            <a:r>
              <a:rPr lang="en-GB" dirty="0" err="1"/>
              <a:t>competencyrelated</a:t>
            </a:r>
            <a:r>
              <a:rPr lang="en-GB" dirty="0"/>
              <a:t> pay, contribution-related pay, skill-based pay, service/tenure related pay. Impact on individual, team and organisational performance.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Ghosh, D., Buss, M., &amp; </a:t>
            </a:r>
            <a:r>
              <a:rPr lang="en-GB" b="0" i="0" dirty="0" err="1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Shivhare</a:t>
            </a:r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Open Sans" panose="020B0606030504020204" pitchFamily="34" charset="0"/>
              </a:rPr>
              <a:t>, A. (2024). Does Contingent Reward Leadership Enhance or Diminish Team Creativity? It Depends on Leader (Un-) Predictability. Journal of Leadership &amp; Organizational Studies, 31(2), 224-237. https://doi.org/10.1177/15480518231216868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Fröber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K., &amp; </a:t>
            </a:r>
            <a:r>
              <a:rPr lang="en-GB" b="0" i="0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Dreisbach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G. (2016). How performance (non-)contingent reward modulates cognitive control. </a:t>
            </a:r>
            <a:r>
              <a:rPr lang="en-GB" b="0" i="1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Acta </a:t>
            </a:r>
            <a:r>
              <a:rPr lang="en-GB" b="0" i="1" dirty="0" err="1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psychologica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 </a:t>
            </a:r>
            <a:r>
              <a:rPr lang="en-GB" b="0" i="1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168</a:t>
            </a:r>
            <a:r>
              <a:rPr lang="en-GB" b="0" i="0" dirty="0">
                <a:solidFill>
                  <a:srgbClr val="212121"/>
                </a:solidFill>
                <a:effectLst/>
                <a:highlight>
                  <a:srgbClr val="FFFFFF"/>
                </a:highlight>
                <a:latin typeface="BlinkMacSystemFont"/>
              </a:rPr>
              <a:t>, 65–77. https://doi.org/10.1016/j.actpsy.2016.04.008</a:t>
            </a:r>
            <a:endParaRPr lang="en-GB" b="0" i="0" dirty="0">
              <a:solidFill>
                <a:srgbClr val="333333"/>
              </a:solidFill>
              <a:effectLst/>
              <a:highlight>
                <a:srgbClr val="FFFFFF"/>
              </a:highlight>
              <a:latin typeface="Open Sans" panose="020B0606030504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AC 2.3 </a:t>
            </a:r>
          </a:p>
          <a:p>
            <a:r>
              <a:rPr lang="en-GB" dirty="0"/>
              <a:t>Types of benefits offered and merits of each: types of benefits such as performance-related pay; profit-sharing; gainsharing; share ownership; payment by results; bonus schemes; commission; pensions; healthcare; insurance cover; sick pay; enhanced redundancy pay; career counselling; company loans; season ticket loans; company cars; concierge services; fees to professional bodies; enhanced maternity; paternity and adoption leave and pay; childcare; sports and social facilities, etc; flexible benefits; impact of reward costs and ability of organisation to resource these costs; development of budgets and resource recommendations. Individual differences in what is important in their reward; merits of each type of benefit: general merits include increased employee engagement, motivation and commitment to the organisation, reduced churn, helps to attract employees to the organisation.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Armstrong, M. and Brown, D. (2019) </a:t>
            </a:r>
            <a:r>
              <a:rPr lang="en-GB" sz="1200" i="1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Armstrong’s Handbook of Reward Management Practice: Improving Performance Through Reward</a:t>
            </a:r>
            <a:r>
              <a:rPr lang="en-GB" sz="12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Sixth edition. London: Kogan Page, Limited.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/>
              <a:t>AC 2.4 </a:t>
            </a:r>
          </a:p>
          <a:p>
            <a:r>
              <a:rPr lang="en-GB" dirty="0"/>
              <a:t>Differences between formal and informal recognition; day-to-day recognition; public recognition; cash awards; value of cash awards; non-cash awards such as gifts, vouchers, tickets</a:t>
            </a:r>
          </a:p>
          <a:p>
            <a:endParaRPr lang="en-GB" dirty="0"/>
          </a:p>
          <a:p>
            <a:r>
              <a:rPr lang="en-GB" dirty="0"/>
              <a:t>Gallup (2024) </a:t>
            </a:r>
            <a:r>
              <a:rPr lang="en-GB" i="1" dirty="0"/>
              <a:t>The Importance of Employee Recognition: Low Cost, High Impact.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The Importance of Employee Recognition: Low Cost, High Impact (gallup.com)</a:t>
            </a:r>
            <a:r>
              <a:rPr lang="en-GB" dirty="0"/>
              <a:t> (Accessed: 9 July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750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 3.1 </a:t>
            </a:r>
          </a:p>
          <a:p>
            <a:r>
              <a:rPr lang="en-GB" dirty="0"/>
              <a:t>Context of the reward environment: levels of business activity and confidence; economic outlook; industrial trends and sector profiles including common reward packages – private, public and voluntary; equality legislation; regional differences in pay; occupational classification, labour force trends, pay reviews and pay trends; international comparisons, legal frameworks and cultural drivers. Internal and external factors: for example labour market, human capital, efficiency wage and agency; the psychological contract, expectancy and equity; collective bargaining and pay determination; development of pay determination; the increasing regulation of pay; competitiveness; external and internal equity.</a:t>
            </a:r>
          </a:p>
          <a:p>
            <a:endParaRPr lang="en-GB" dirty="0"/>
          </a:p>
          <a:p>
            <a:r>
              <a:rPr lang="en-GB" dirty="0"/>
              <a:t>Francis-Devine, B. and Powell, A. (2024) </a:t>
            </a:r>
            <a:r>
              <a:rPr lang="en-GB" i="1" dirty="0"/>
              <a:t>UK labour market statistics.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Microsoft Word - CBP9366_May.docx (parliament.uk)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3.2</a:t>
            </a:r>
          </a:p>
          <a:p>
            <a:r>
              <a:rPr lang="en-GB" dirty="0"/>
              <a:t>Sources of intelligence; evaluation, reliability and measurement of data; earnings, working hours, inflation, recruitment and vacancies; unemployment, pay settlements, bargaining and industrial disputes; reward and salary surveys, payroll data; government surveys, statistics and requirements.</a:t>
            </a: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Job evaluation and market pricing.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Job Evaluation &amp; Market Pricing | CIPD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3.3</a:t>
            </a:r>
          </a:p>
          <a:p>
            <a:r>
              <a:rPr lang="en-GB" dirty="0"/>
              <a:t>Differences between formal and informal approaches; differences between analytical and non-analytical job evaluation; point factors; job matching; levelling; use in equal pay defences.</a:t>
            </a:r>
          </a:p>
          <a:p>
            <a:endParaRPr lang="en-GB" dirty="0"/>
          </a:p>
          <a:p>
            <a:r>
              <a:rPr lang="en-GB" dirty="0"/>
              <a:t>ACAS (2014) </a:t>
            </a:r>
            <a:r>
              <a:rPr lang="en-GB" i="1" dirty="0"/>
              <a:t>Job evaluation: considerations and risks advice booklet.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Job evaluation: considerations and risks advice booklet | </a:t>
            </a:r>
            <a:r>
              <a:rPr lang="en-GB" dirty="0" err="1">
                <a:hlinkClick r:id="rId5"/>
              </a:rPr>
              <a:t>Acas</a:t>
            </a:r>
            <a:r>
              <a:rPr lang="en-GB" dirty="0"/>
              <a:t> (Accessed: 9 July 2024)</a:t>
            </a:r>
          </a:p>
          <a:p>
            <a:endParaRPr lang="en-GB" dirty="0"/>
          </a:p>
          <a:p>
            <a:r>
              <a:rPr lang="en-GB" dirty="0"/>
              <a:t>AC 3.4</a:t>
            </a:r>
          </a:p>
          <a:p>
            <a:r>
              <a:rPr lang="en-GB" dirty="0"/>
              <a:t>Equal pay and reward; minimum pay; itemised pay statements; income tax; reporting requirements such as gender pay gap, CEO pay ratios, annual reports</a:t>
            </a:r>
          </a:p>
          <a:p>
            <a:endParaRPr lang="en-GB" dirty="0"/>
          </a:p>
          <a:p>
            <a:r>
              <a:rPr lang="en-GB" dirty="0"/>
              <a:t>CIPD (2024) </a:t>
            </a:r>
            <a:r>
              <a:rPr lang="en-GB" i="1" dirty="0"/>
              <a:t>Equal pay: UK employment law.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Equal pay: UK employment law | CIPD</a:t>
            </a:r>
            <a:r>
              <a:rPr lang="en-GB" dirty="0"/>
              <a:t> (Accessed: 9 July 2024)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172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Reminder – Utilise the learning plan list of relevant credible sources.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7325CA-BFF4-44AA-A03D-8098CD61DE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787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A65B1-D3B5-4EFB-BCAC-0CA7EA219A9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8FD25-54A5-485A-B45E-B3B04AA423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365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9D49A-A2FB-3A64-79AB-E0E20A59B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Reward for performance and contribution</a:t>
            </a:r>
          </a:p>
        </p:txBody>
      </p:sp>
      <p:pic>
        <p:nvPicPr>
          <p:cNvPr id="7" name="Graphic 6" descr="Ribbon">
            <a:extLst>
              <a:ext uri="{FF2B5EF4-FFF2-40B4-BE49-F238E27FC236}">
                <a16:creationId xmlns:a16="http://schemas.microsoft.com/office/drawing/2014/main" id="{48522A02-AB8D-3A18-8B6F-032195CC1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71F64-23DD-7498-FD85-DDAF285E2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Natasha Davies 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November 2024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2715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the impact of reward approaches and packages. 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the importance of different components of reward.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Understand how to develop insight from benchmarking data to inform reward approaches. </a:t>
            </a:r>
          </a:p>
        </p:txBody>
      </p:sp>
    </p:spTree>
    <p:extLst>
      <p:ext uri="{BB962C8B-B14F-4D97-AF65-F5344CB8AC3E}">
        <p14:creationId xmlns:p14="http://schemas.microsoft.com/office/powerpoint/2010/main" val="1771662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65614-9996-C653-C45D-078D31FFB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reminder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287DD9B-A6C3-7389-18FC-EE6E31E7BC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07426" y="1600200"/>
            <a:ext cx="6577147" cy="3916363"/>
          </a:xfrm>
        </p:spPr>
      </p:pic>
    </p:spTree>
    <p:extLst>
      <p:ext uri="{BB962C8B-B14F-4D97-AF65-F5344CB8AC3E}">
        <p14:creationId xmlns:p14="http://schemas.microsoft.com/office/powerpoint/2010/main" val="1157211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Understand the impact of reward approaches and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principles of reward and its importance to organisational culture and performance management. </a:t>
            </a: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(AC 1.1)</a:t>
            </a:r>
            <a:endParaRPr lang="en-GB" sz="2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Assess the contribution of extrinsic and intrinsic rewards to improving employee contribution and sustained organisational performance. (AC 1.2)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19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Understand the importance of different components of reward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differences between types of grade and pay structures. (AC 2.1)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how contingent rewards can impact individual, team and organisational performance. (AC 2.2)</a:t>
            </a:r>
            <a:endParaRPr lang="en-GB" sz="2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merits of different types of benefits offered by organisations. (AC 2.3)</a:t>
            </a: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merits of different types of recognition schemes offered by organisations. (AC 2.4)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288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08" y="268010"/>
            <a:ext cx="12009783" cy="1521033"/>
          </a:xfrm>
        </p:spPr>
        <p:txBody>
          <a:bodyPr>
            <a:normAutofit/>
          </a:bodyPr>
          <a:lstStyle/>
          <a:p>
            <a:r>
              <a:rPr lang="en-US" b="1" dirty="0"/>
              <a:t>Understand how to develop insight from benchmarking data to inform reward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endParaRPr lang="en-GB" sz="1800" dirty="0">
              <a:solidFill>
                <a:srgbClr val="000000"/>
              </a:solidFill>
              <a:effectLst/>
              <a:latin typeface="Trebuchet MS" panose="020B0603020202020204" pitchFamily="34" charset="0"/>
              <a:ea typeface="Arial" panose="020B0604020202020204" pitchFamily="34" charset="0"/>
            </a:endParaRPr>
          </a:p>
          <a:p>
            <a:pPr marL="0" lvl="0" indent="0" rtl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Assess the business context of the reward environment. (AC 3.1)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lvl="0" indent="0">
              <a:lnSpc>
                <a:spcPct val="110000"/>
              </a:lnSpc>
              <a:spcAft>
                <a:spcPts val="800"/>
              </a:spcAft>
              <a:buClr>
                <a:srgbClr val="004147"/>
              </a:buClr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Evaluate the most appropriate ways in which benchmarking data can be gathered and measured to develop insight. (AC 3.2)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approaches to job evaluation. (AC 3.3)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Trebuchet MS" panose="020B0603020202020204" pitchFamily="34" charset="0"/>
                <a:ea typeface="Arial" panose="020B0604020202020204" pitchFamily="34" charset="0"/>
              </a:rPr>
              <a:t>Explain the legislative requirements that impact reward practice. (AC 3.4) 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076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8800" dirty="0"/>
              <a:t>Any questions?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71514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  <ds:schemaRef ds:uri="303dbf9b-b85b-46a0-94f1-894078c07ecd"/>
    <ds:schemaRef ds:uri="211f9404-bca0-4bcf-9c1d-965ccb6f8d2d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1452</Words>
  <Application>Microsoft Office PowerPoint</Application>
  <PresentationFormat>Widescreen</PresentationFormat>
  <Paragraphs>97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BlinkMacSystemFont</vt:lpstr>
      <vt:lpstr>Aptos</vt:lpstr>
      <vt:lpstr>Arial</vt:lpstr>
      <vt:lpstr>Calibri</vt:lpstr>
      <vt:lpstr>Calibri Light</vt:lpstr>
      <vt:lpstr>Open Sans</vt:lpstr>
      <vt:lpstr>Source Sans Pro</vt:lpstr>
      <vt:lpstr>Times New Roman</vt:lpstr>
      <vt:lpstr>Trebuchet MS</vt:lpstr>
      <vt:lpstr>UWTSD Holding Page</vt:lpstr>
      <vt:lpstr>UWTSD Text 2</vt:lpstr>
      <vt:lpstr>UWTSD Logo Variations place image in Background</vt:lpstr>
      <vt:lpstr>PowerPoint Presentation</vt:lpstr>
      <vt:lpstr>Reward for performance and contribution</vt:lpstr>
      <vt:lpstr>Learning Outcomes </vt:lpstr>
      <vt:lpstr>Scenario reminder</vt:lpstr>
      <vt:lpstr>Understand the impact of reward approaches and packages</vt:lpstr>
      <vt:lpstr>Understand the importance of different components of reward</vt:lpstr>
      <vt:lpstr>Understand how to develop insight from benchmarking data to inform reward approaches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Natasha Davies (IMH)</cp:lastModifiedBy>
  <cp:revision>16</cp:revision>
  <dcterms:created xsi:type="dcterms:W3CDTF">2021-03-09T15:35:42Z</dcterms:created>
  <dcterms:modified xsi:type="dcterms:W3CDTF">2024-11-22T10:34:18Z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