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7" r:id="rId2"/>
    <p:sldMasterId id="2147483699" r:id="rId3"/>
  </p:sldMasterIdLst>
  <p:notesMasterIdLst>
    <p:notesMasterId r:id="rId18"/>
  </p:notesMasterIdLst>
  <p:sldIdLst>
    <p:sldId id="281" r:id="rId4"/>
    <p:sldId id="284" r:id="rId5"/>
    <p:sldId id="265" r:id="rId6"/>
    <p:sldId id="266" r:id="rId7"/>
    <p:sldId id="273" r:id="rId8"/>
    <p:sldId id="271" r:id="rId9"/>
    <p:sldId id="282" r:id="rId10"/>
    <p:sldId id="283" r:id="rId11"/>
    <p:sldId id="274" r:id="rId12"/>
    <p:sldId id="257" r:id="rId13"/>
    <p:sldId id="285" r:id="rId14"/>
    <p:sldId id="287" r:id="rId15"/>
    <p:sldId id="288" r:id="rId16"/>
    <p:sldId id="28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BFBE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2924" autoAdjust="0"/>
  </p:normalViewPr>
  <p:slideViewPr>
    <p:cSldViewPr snapToGrid="0" showGuides="1">
      <p:cViewPr varScale="1">
        <p:scale>
          <a:sx n="73" d="100"/>
          <a:sy n="73" d="100"/>
        </p:scale>
        <p:origin x="1205" y="53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438522-A45D-4437-8765-74F1CD6508CE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93B9CA-F0DD-43F3-B935-0FD319044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444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Try and</a:t>
            </a:r>
            <a:r>
              <a:rPr lang="en-GB" baseline="0" dirty="0" smtClean="0"/>
              <a:t> think of 10 for each. </a:t>
            </a:r>
            <a:endParaRPr lang="en-GB" dirty="0" smtClean="0"/>
          </a:p>
          <a:p>
            <a:r>
              <a:rPr lang="en-GB" dirty="0" smtClean="0"/>
              <a:t>Your expectations of me? Include breaks</a:t>
            </a:r>
          </a:p>
          <a:p>
            <a:r>
              <a:rPr lang="en-GB" dirty="0" smtClean="0"/>
              <a:t>My Expectations of you?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99539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4C4C0BB-712E-40BA-BBFB-325B8917020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142681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If you were</a:t>
            </a:r>
            <a:r>
              <a:rPr lang="en-GB" baseline="0" dirty="0" smtClean="0"/>
              <a:t> asked to describe what Human Resource Management is to an 88 year old man what would you say?</a:t>
            </a:r>
          </a:p>
          <a:p>
            <a:endParaRPr lang="en-GB" baseline="0" dirty="0" smtClean="0"/>
          </a:p>
          <a:p>
            <a:r>
              <a:rPr lang="en-GB" baseline="0" dirty="0" smtClean="0"/>
              <a:t>Knowledge café exercise.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7395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Group Task.  What are the functions of a HR department?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0659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493B9CA-F0DD-43F3-B935-0FD3190440C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74430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634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781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410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937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732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183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277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601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244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185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4220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07749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50" dirty="0" smtClean="0">
                <a:solidFill>
                  <a:srgbClr val="3D7EDB"/>
                </a:solidFill>
                <a:latin typeface="Arial"/>
              </a:rPr>
              <a:t>Index slide</a:t>
            </a:r>
            <a:endParaRPr lang="en-GB" sz="750" dirty="0">
              <a:solidFill>
                <a:srgbClr val="3D7EDB"/>
              </a:solidFill>
              <a:latin typeface="Arial"/>
            </a:endParaRP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323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05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050" smtClean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4847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05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05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05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050" smtClean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05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050" b="1" smtClean="0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200" smtClean="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200" smtClean="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54435"/>
              <a:ext cx="779350" cy="219282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825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200" b="1" smtClean="0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323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05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050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05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200" smtClean="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3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5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smtClean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4826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07749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50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sz="750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5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5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1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064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96945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642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79563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1279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5313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2614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5912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4203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8120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667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398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560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352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0C26B57-131A-4C09-A3C1-1342FBC9C455}" type="datetime1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8602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10960-C2EF-49F5-BCDA-6BA40DAB3D7C}" type="datetime1">
              <a:rPr lang="en-GB" smtClean="0"/>
              <a:t>09/01/2019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660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A5CAE-1354-4002-89A7-024A4E5CA2DD}" type="datetime1">
              <a:rPr lang="en-GB" smtClean="0"/>
              <a:t>09/01/2019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13007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D6F33-FA05-4040-A509-243317ACBD57}" type="datetime1">
              <a:rPr lang="en-GB" smtClean="0"/>
              <a:t>09/01/2019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2266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2DDB-99BA-48A5-85EC-79C4F6F9FEDD}" type="datetime1">
              <a:rPr lang="en-GB" smtClean="0"/>
              <a:t>09/01/2019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10964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2103B-2DC7-40E2-9332-26E026721B19}" type="datetime1">
              <a:rPr lang="en-GB" smtClean="0"/>
              <a:t>09/01/2019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87895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53D1-0BD1-42AC-A87C-C84D513F4AD3}" type="datetime1">
              <a:rPr lang="en-GB" smtClean="0"/>
              <a:t>09/01/2019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92977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24D1-31C3-48B4-B5D4-2A060FC998DD}" type="datetime1">
              <a:rPr lang="en-GB" smtClean="0"/>
              <a:t>09/01/2019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1217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EDB7C-D664-4F81-9837-20E0E2C48916}" type="datetime1">
              <a:rPr lang="en-GB" smtClean="0"/>
              <a:t>09/01/2019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96676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0D221-3DBC-47FE-989A-00B482892CA5}" type="datetime1">
              <a:rPr lang="en-GB" smtClean="0"/>
              <a:t>09/01/2019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90793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7672F-B611-4B00-860A-B2D974C4058C}" type="datetime1">
              <a:rPr lang="en-GB" smtClean="0"/>
              <a:t>09/01/2019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93257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94660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3D7EDB"/>
                </a:solidFill>
                <a:latin typeface="Arial"/>
              </a:rPr>
              <a:t>Index slide</a:t>
            </a:r>
            <a:endParaRPr lang="en-GB" dirty="0">
              <a:solidFill>
                <a:srgbClr val="3D7EDB"/>
              </a:solidFill>
              <a:latin typeface="Arial"/>
            </a:endParaRP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smtClean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smtClean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 smtClean="0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 smtClean="0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smtClean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59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696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903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713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E5348-6718-47C1-84C8-E8C9ED725366}" type="datetime1">
              <a:rPr lang="en-GB" smtClean="0"/>
              <a:t>09/01/2019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0181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hyperlink" Target="mailto:Julie.potter@uwtsd.ac.uk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1.png"/><Relationship Id="rId5" Type="http://schemas.openxmlformats.org/officeDocument/2006/relationships/image" Target="../media/image10.gif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hyperlink" Target="https://youtu.be/nKd2QVrQVIM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8166" y="0"/>
            <a:ext cx="9506607" cy="63377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09296" y="6337738"/>
            <a:ext cx="787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Introducing The Human Resource Professional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45851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736" y="110860"/>
            <a:ext cx="4472609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5490" y="5298633"/>
            <a:ext cx="384085" cy="41148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890" y="5310825"/>
            <a:ext cx="384085" cy="41148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1010" y="5611843"/>
            <a:ext cx="384085" cy="41148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6956" y="5310825"/>
            <a:ext cx="384085" cy="41148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4914" y="4763709"/>
            <a:ext cx="384085" cy="41148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4898" y="1862013"/>
            <a:ext cx="384085" cy="41148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8084" y="2912049"/>
            <a:ext cx="384085" cy="41148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225" y="329184"/>
            <a:ext cx="1618956" cy="215798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6660" y="98298"/>
            <a:ext cx="2464348" cy="2132076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8713" y="5113285"/>
            <a:ext cx="2335435" cy="1401261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7130" y="603504"/>
            <a:ext cx="384085" cy="41148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5859" y="716280"/>
            <a:ext cx="384085" cy="41148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639" y="6098170"/>
            <a:ext cx="384085" cy="41148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28914" y="6358155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b="1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Rm 413   Contact: 01792 481000 ext. 3233</a:t>
            </a:r>
            <a:br>
              <a:rPr lang="en-GB" sz="1400" b="1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</a:br>
            <a:r>
              <a:rPr lang="en-GB" sz="1400" b="1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or email </a:t>
            </a:r>
            <a:r>
              <a:rPr lang="en-GB" sz="1400" dirty="0" smtClean="0">
                <a:solidFill>
                  <a:prstClr val="black">
                    <a:lumMod val="65000"/>
                    <a:lumOff val="35000"/>
                  </a:prstClr>
                </a:solidFill>
                <a:hlinkClick r:id="rId7"/>
              </a:rPr>
              <a:t>Julie.hayward@uwtsd.ac.uk</a:t>
            </a:r>
            <a:r>
              <a:rPr lang="en-GB" sz="1400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endParaRPr lang="en-GB" sz="1400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140509" y="2024292"/>
            <a:ext cx="5929066" cy="3585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About Me</a:t>
            </a:r>
          </a:p>
          <a:p>
            <a:r>
              <a:rPr lang="en-GB" sz="1600" dirty="0" smtClean="0">
                <a:solidFill>
                  <a:prstClr val="black"/>
                </a:solidFill>
              </a:rPr>
              <a:t>Before joining the team here at UWTSD in 2016 I had a varied career in retail management and in HR in various sectors.  Most recently I was a Talent Manager at Tata Steel Europe, based in Port Talbot but covering a number of UK and European operations.  </a:t>
            </a:r>
          </a:p>
          <a:p>
            <a:endParaRPr lang="en-GB" sz="1200" dirty="0">
              <a:solidFill>
                <a:prstClr val="black"/>
              </a:solidFill>
            </a:endParaRPr>
          </a:p>
          <a:p>
            <a:r>
              <a:rPr lang="en-GB" sz="1600" dirty="0" smtClean="0">
                <a:solidFill>
                  <a:prstClr val="black"/>
                </a:solidFill>
              </a:rPr>
              <a:t>The pins on the maps represent places I have lived over the past 20 years and where I have worked. </a:t>
            </a:r>
          </a:p>
          <a:p>
            <a:endParaRPr lang="en-GB" sz="1200" dirty="0">
              <a:solidFill>
                <a:prstClr val="black"/>
              </a:solidFill>
            </a:endParaRPr>
          </a:p>
          <a:p>
            <a:r>
              <a:rPr lang="en-GB" sz="1600" dirty="0" smtClean="0">
                <a:solidFill>
                  <a:prstClr val="black"/>
                </a:solidFill>
              </a:rPr>
              <a:t>I now lecture in HRM and Leadership and Management on both undergraduate and post graduate programmes here at UWSTD and am the Programme Director for the PG </a:t>
            </a:r>
            <a:r>
              <a:rPr lang="en-GB" sz="1600" dirty="0" smtClean="0">
                <a:solidFill>
                  <a:prstClr val="black"/>
                </a:solidFill>
              </a:rPr>
              <a:t>DIP/MA </a:t>
            </a:r>
            <a:r>
              <a:rPr lang="en-GB" sz="1600" dirty="0" smtClean="0">
                <a:solidFill>
                  <a:prstClr val="black"/>
                </a:solidFill>
              </a:rPr>
              <a:t>HRM.  </a:t>
            </a:r>
          </a:p>
          <a:p>
            <a:endParaRPr lang="en-GB" sz="1100" dirty="0">
              <a:solidFill>
                <a:prstClr val="black"/>
              </a:solidFill>
            </a:endParaRPr>
          </a:p>
          <a:p>
            <a:r>
              <a:rPr lang="en-GB" sz="1600" dirty="0" smtClean="0">
                <a:solidFill>
                  <a:prstClr val="black"/>
                </a:solidFill>
              </a:rPr>
              <a:t>I am a qualified coach, hold a PG Cert in Technology Enhanced Learning and am studying towards a DBA.</a:t>
            </a:r>
            <a:endParaRPr lang="en-GB" sz="1600" dirty="0">
              <a:solidFill>
                <a:prstClr val="black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3232927" y="359915"/>
            <a:ext cx="294246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prstClr val="black"/>
                </a:solidFill>
              </a:rPr>
              <a:t>JULIE </a:t>
            </a:r>
            <a:r>
              <a:rPr lang="en-GB" sz="3200" b="1" dirty="0" smtClean="0">
                <a:solidFill>
                  <a:prstClr val="black"/>
                </a:solidFill>
              </a:rPr>
              <a:t>HAYWARD</a:t>
            </a:r>
          </a:p>
          <a:p>
            <a:pPr algn="ctr"/>
            <a:r>
              <a:rPr lang="en-GB" sz="3200" b="1" dirty="0" smtClean="0">
                <a:solidFill>
                  <a:prstClr val="black"/>
                </a:solidFill>
              </a:rPr>
              <a:t>MCIPD, FHEA</a:t>
            </a:r>
            <a:endParaRPr lang="en-GB" sz="3200" b="1" dirty="0">
              <a:solidFill>
                <a:prstClr val="black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7148618" y="6379508"/>
            <a:ext cx="699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prstClr val="black"/>
                </a:solidFill>
              </a:rPr>
              <a:t>MOD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082791" y="5257065"/>
            <a:ext cx="699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prstClr val="black"/>
                </a:solidFill>
              </a:rPr>
              <a:t>P4U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2236809" y="1670647"/>
            <a:ext cx="2905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prstClr val="black"/>
                </a:solidFill>
              </a:rPr>
              <a:t>Scottish &amp; Newcastle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887890" y="4936499"/>
            <a:ext cx="992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prstClr val="black"/>
                </a:solidFill>
              </a:rPr>
              <a:t>ARGOS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344234" y="5515701"/>
            <a:ext cx="699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prstClr val="black"/>
                </a:solidFill>
              </a:rPr>
              <a:t>TSE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2136712" y="5643790"/>
            <a:ext cx="699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prstClr val="black"/>
                </a:solidFill>
              </a:rPr>
              <a:t>UPL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6856025" y="874252"/>
            <a:ext cx="1114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prstClr val="black"/>
                </a:solidFill>
              </a:rPr>
              <a:t>NAAFI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584238" y="3141360"/>
            <a:ext cx="1114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prstClr val="black"/>
                </a:solidFill>
              </a:rPr>
              <a:t>NAAFI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3627769" y="5811350"/>
            <a:ext cx="1114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prstClr val="black"/>
                </a:solidFill>
              </a:rPr>
              <a:t>NAAFI</a:t>
            </a:r>
            <a:endParaRPr lang="en-GB" b="1" dirty="0">
              <a:solidFill>
                <a:prstClr val="black"/>
              </a:solidFill>
            </a:endParaRPr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6668" y="5201885"/>
            <a:ext cx="384085" cy="411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530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03" y="0"/>
            <a:ext cx="9481647" cy="7622704"/>
          </a:xfrm>
          <a:prstGeom prst="rect">
            <a:avLst/>
          </a:prstGeom>
        </p:spPr>
      </p:pic>
      <p:sp>
        <p:nvSpPr>
          <p:cNvPr id="2" name="Rounded Rectangle 1"/>
          <p:cNvSpPr/>
          <p:nvPr/>
        </p:nvSpPr>
        <p:spPr>
          <a:xfrm>
            <a:off x="3735977" y="3074126"/>
            <a:ext cx="5216434" cy="3696787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/>
              <a:t>Key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Taylor and </a:t>
            </a:r>
            <a:r>
              <a:rPr lang="en-GB" sz="2400" dirty="0" err="1" smtClean="0"/>
              <a:t>Woodhams</a:t>
            </a:r>
            <a:r>
              <a:rPr lang="en-GB" sz="2400" dirty="0" smtClean="0"/>
              <a:t>, Studying Human Resource Management</a:t>
            </a: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CIPD </a:t>
            </a:r>
            <a:r>
              <a:rPr lang="en-GB" sz="2400" dirty="0" smtClean="0"/>
              <a:t>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Module Moodle page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Resources signposted in the lesson </a:t>
            </a:r>
            <a:r>
              <a:rPr lang="en-GB" sz="2400" dirty="0" smtClean="0"/>
              <a:t>plan and reading list</a:t>
            </a: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055165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Oval 3"/>
          <p:cNvSpPr/>
          <p:nvPr/>
        </p:nvSpPr>
        <p:spPr>
          <a:xfrm>
            <a:off x="1968138" y="4902927"/>
            <a:ext cx="1846217" cy="175913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Think of a # we can use for the 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198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949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DBF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140742" y="354764"/>
            <a:ext cx="8238154" cy="56323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 smtClean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What?</a:t>
            </a:r>
          </a:p>
          <a:p>
            <a:pPr algn="ctr"/>
            <a:endParaRPr lang="en-US" sz="7200" b="1" dirty="0" smtClean="0">
              <a:ln w="22225">
                <a:solidFill>
                  <a:schemeClr val="accent6">
                    <a:lumMod val="75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  <a:p>
            <a:pPr algn="ctr"/>
            <a:r>
              <a:rPr lang="en-US" sz="7200" b="1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	</a:t>
            </a:r>
            <a:r>
              <a:rPr lang="en-US" sz="7200" b="1" dirty="0" smtClean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						Why?</a:t>
            </a:r>
          </a:p>
          <a:p>
            <a:pPr algn="ctr"/>
            <a:endParaRPr lang="en-US" sz="7200" b="1" dirty="0" smtClean="0">
              <a:ln w="22225">
                <a:solidFill>
                  <a:schemeClr val="accent6">
                    <a:lumMod val="75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  <a:p>
            <a:pPr algn="ctr"/>
            <a:r>
              <a:rPr lang="en-US" sz="7200" b="1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	</a:t>
            </a:r>
            <a:r>
              <a:rPr lang="en-US" sz="7200" b="1" dirty="0" smtClean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	How?</a:t>
            </a:r>
            <a:endParaRPr lang="en-US" sz="7200" b="1" dirty="0">
              <a:ln w="22225">
                <a:solidFill>
                  <a:schemeClr val="accent6">
                    <a:lumMod val="75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6697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DBF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156141"/>
            <a:ext cx="8435652" cy="65353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42731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Learning Outcomes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Analyse and evaluate the role of  HR in order to add value to an organisation and to demonstrate the skills and behaviours appropriate to a self-managing and self-critical HR professional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Comprehend the importance of HR’s relationship with line managers in promoting employee engagement and performance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Identify and scrutinise HR data and metrics, analyse and present findings and draw meaningful conclusions appropriate to stakeholder needs.</a:t>
            </a:r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17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8009" y="975440"/>
            <a:ext cx="5087983" cy="490712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6474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3894" y="0"/>
            <a:ext cx="10476039" cy="709789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05499" y="191573"/>
            <a:ext cx="7772400" cy="1470025"/>
          </a:xfrm>
        </p:spPr>
        <p:txBody>
          <a:bodyPr/>
          <a:lstStyle/>
          <a:p>
            <a:pPr algn="l"/>
            <a:r>
              <a:rPr lang="en-GB" dirty="0" smtClean="0"/>
              <a:t>The Purpose and Function of the HR Department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90613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Human Resource Management?</a:t>
            </a:r>
            <a:endParaRPr lang="en-GB" dirty="0"/>
          </a:p>
        </p:txBody>
      </p:sp>
      <p:pic>
        <p:nvPicPr>
          <p:cNvPr id="4" name="Table Placeholder 3"/>
          <p:cNvPicPr>
            <a:picLocks noGrp="1" noChangeAspect="1"/>
          </p:cNvPicPr>
          <p:nvPr>
            <p:ph type="tbl"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746235" y="1815280"/>
            <a:ext cx="7385050" cy="479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099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20042" t="16079" r="19603"/>
          <a:stretch/>
        </p:blipFill>
        <p:spPr>
          <a:xfrm>
            <a:off x="2259724" y="1660634"/>
            <a:ext cx="4750676" cy="4954175"/>
          </a:xfrm>
          <a:prstGeom prst="rect">
            <a:avLst/>
          </a:prstGeom>
        </p:spPr>
      </p:pic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>
          <a:xfrm>
            <a:off x="406146" y="1052393"/>
            <a:ext cx="8317230" cy="369741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smtClean="0"/>
              <a:t>McLagan’s Wheel</a:t>
            </a:r>
            <a:endParaRPr lang="en-GB" sz="2400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321108" y="30990"/>
            <a:ext cx="831779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smtClean="0"/>
              <a:t>What is Human Resource Management?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04646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DBF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0880" y="1031029"/>
            <a:ext cx="7964423" cy="56323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 smtClean="0">
                <a:ln w="22225">
                  <a:solidFill>
                    <a:srgbClr val="F79646">
                      <a:lumMod val="75000"/>
                    </a:srgbClr>
                  </a:solidFill>
                  <a:prstDash val="solid"/>
                </a:ln>
                <a:solidFill>
                  <a:srgbClr val="F79646">
                    <a:lumMod val="75000"/>
                  </a:srgb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WHAT TYPES OF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 smtClean="0">
                <a:ln w="22225">
                  <a:solidFill>
                    <a:srgbClr val="F79646">
                      <a:lumMod val="75000"/>
                    </a:srgbClr>
                  </a:solidFill>
                  <a:prstDash val="solid"/>
                </a:ln>
                <a:solidFill>
                  <a:srgbClr val="F79646">
                    <a:lumMod val="75000"/>
                  </a:srgb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ORGANISATIONS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 smtClean="0">
                <a:ln w="22225">
                  <a:solidFill>
                    <a:srgbClr val="F79646">
                      <a:lumMod val="75000"/>
                    </a:srgbClr>
                  </a:solidFill>
                  <a:prstDash val="solid"/>
                </a:ln>
                <a:solidFill>
                  <a:srgbClr val="F79646">
                    <a:lumMod val="75000"/>
                  </a:srgb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CAN YOU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 smtClean="0">
                <a:ln w="22225">
                  <a:solidFill>
                    <a:srgbClr val="F79646">
                      <a:lumMod val="75000"/>
                    </a:srgbClr>
                  </a:solidFill>
                  <a:prstDash val="solid"/>
                </a:ln>
                <a:solidFill>
                  <a:srgbClr val="F79646">
                    <a:lumMod val="75000"/>
                  </a:srgb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THINK OF?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200" b="1" i="0" u="none" strike="noStrike" kern="1200" cap="none" spc="0" normalizeH="0" baseline="0" noProof="0" dirty="0">
              <a:ln w="22225">
                <a:solidFill>
                  <a:srgbClr val="F79646">
                    <a:lumMod val="75000"/>
                  </a:srgbClr>
                </a:solidFill>
                <a:prstDash val="solid"/>
              </a:ln>
              <a:solidFill>
                <a:srgbClr val="F79646">
                  <a:lumMod val="75000"/>
                </a:srgb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2732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2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574</TotalTime>
  <Words>361</Words>
  <Application>Microsoft Office PowerPoint</Application>
  <PresentationFormat>On-screen Show (4:3)</PresentationFormat>
  <Paragraphs>63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Arial</vt:lpstr>
      <vt:lpstr>Calibri</vt:lpstr>
      <vt:lpstr>Calibri Light</vt:lpstr>
      <vt:lpstr>Myriad Pro</vt:lpstr>
      <vt:lpstr>Tahoma</vt:lpstr>
      <vt:lpstr>Wingdings</vt:lpstr>
      <vt:lpstr>20140311PresentationUWTSDTemplate</vt:lpstr>
      <vt:lpstr>Retrospect</vt:lpstr>
      <vt:lpstr>1_20140311PresentationUWTSDTemplate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Module Learning Outcomes</vt:lpstr>
      <vt:lpstr>PowerPoint Presentation</vt:lpstr>
      <vt:lpstr>The Purpose and Function of the HR Department</vt:lpstr>
      <vt:lpstr>What is Human Resource Management?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People and Organisation:  Organisational Behaviour</dc:title>
  <dc:creator>Julie Potter</dc:creator>
  <cp:lastModifiedBy>Julie Hayward</cp:lastModifiedBy>
  <cp:revision>34</cp:revision>
  <dcterms:created xsi:type="dcterms:W3CDTF">2018-09-04T08:35:47Z</dcterms:created>
  <dcterms:modified xsi:type="dcterms:W3CDTF">2019-01-09T11:34:00Z</dcterms:modified>
</cp:coreProperties>
</file>