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  <p:sldMasterId id="2147483854" r:id="rId2"/>
  </p:sldMasterIdLst>
  <p:sldIdLst>
    <p:sldId id="260" r:id="rId3"/>
    <p:sldId id="270" r:id="rId4"/>
    <p:sldId id="26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eth Tearle" initials="BT" lastIdx="1" clrIdx="0">
    <p:extLst>
      <p:ext uri="{19B8F6BF-5375-455C-9EA6-DF929625EA0E}">
        <p15:presenceInfo xmlns:p15="http://schemas.microsoft.com/office/powerpoint/2012/main" userId="Beth Tearl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397" autoAdjust="0"/>
    <p:restoredTop sz="94660"/>
  </p:normalViewPr>
  <p:slideViewPr>
    <p:cSldViewPr snapToGrid="0">
      <p:cViewPr>
        <p:scale>
          <a:sx n="70" d="100"/>
          <a:sy n="70" d="100"/>
        </p:scale>
        <p:origin x="109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3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53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6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042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33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4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78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877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539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00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5423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71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8910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09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12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956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699804"/>
            <a:ext cx="110744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609600" y="1433732"/>
            <a:ext cx="110744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951501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278099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6053797" y="3526302"/>
            <a:ext cx="6096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052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09600" y="1524000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595987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505200"/>
            <a:ext cx="105664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4958864"/>
            <a:ext cx="105664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914400" y="4916993"/>
            <a:ext cx="105664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2043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09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6367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609600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6199717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6197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750593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6339840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06399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8788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975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609600" y="457200"/>
            <a:ext cx="83312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42400" y="1600200"/>
            <a:ext cx="2645664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9042400" y="457200"/>
            <a:ext cx="26416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800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9200" y="457200"/>
            <a:ext cx="2743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" y="457200"/>
            <a:ext cx="80264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9200" y="1600200"/>
            <a:ext cx="27432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3466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883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8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18C2D-5102-48F2-A859-5366198EAF86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22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850" r:id="rId13"/>
    <p:sldLayoutId id="2147483851" r:id="rId14"/>
    <p:sldLayoutId id="2147483852" r:id="rId15"/>
    <p:sldLayoutId id="21474838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609600" y="1447800"/>
            <a:ext cx="109728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7721600" y="6203667"/>
            <a:ext cx="34544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DFDAC6C-0303-4693-864E-61C6583C0F7A}" type="datetimeFigureOut">
              <a:rPr lang="en-GB" smtClean="0"/>
              <a:pPr/>
              <a:t>25/03/2020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844800" y="6203667"/>
            <a:ext cx="47752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1214100" y="6181531"/>
            <a:ext cx="8128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1895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7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59307" y="371061"/>
            <a:ext cx="11682484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Welcome to the Scenography: Stage Design Realisation Module</a:t>
            </a:r>
          </a:p>
          <a:p>
            <a:pPr algn="ctr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SESSION – The Influences of Expressionism in Cinema: 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Metropolis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(Part 1)</a:t>
            </a:r>
          </a:p>
          <a:p>
            <a:pPr algn="ctr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Now I’d like you to watch the cinema classic,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Metropolis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by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Fritz Lang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(1927). In the same way that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The Cabinet of </a:t>
            </a:r>
            <a:r>
              <a:rPr lang="en-GB" sz="2000" i="1" dirty="0" err="1">
                <a:latin typeface="Calibri" panose="020F0502020204030204" pitchFamily="34" charset="0"/>
                <a:cs typeface="Calibri" panose="020F0502020204030204" pitchFamily="34" charset="0"/>
              </a:rPr>
              <a:t>Dr.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 Caligari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was an incredibly useful tool to explore the visual and performance styles of Expressionism,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Metropolis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will be vital to the development of our understanding of Expressionistic themes. 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While you are watching the film, be on the lookout for the following:</a:t>
            </a:r>
          </a:p>
          <a:p>
            <a:pPr lvl="1"/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•	The massive advancement in the medium since </a:t>
            </a:r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The Cabinet of </a:t>
            </a:r>
            <a:r>
              <a:rPr lang="en-GB" sz="2200" i="1" dirty="0" err="1">
                <a:latin typeface="Calibri" panose="020F0502020204030204" pitchFamily="34" charset="0"/>
                <a:cs typeface="Calibri" panose="020F0502020204030204" pitchFamily="34" charset="0"/>
              </a:rPr>
              <a:t>Dr.</a:t>
            </a:r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 Caligari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Viewing </a:t>
            </a:r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Metropolis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, it is difficult to believe the two films were released only seven years apart!</a:t>
            </a:r>
          </a:p>
          <a:p>
            <a:pPr lvl="1"/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•	 Fritz Lang’s portrayal of: </a:t>
            </a: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- Technology</a:t>
            </a: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- Science</a:t>
            </a: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- The Worker / Ruling Class divide</a:t>
            </a: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- The Outcry against Authority and an Older Generation</a:t>
            </a:r>
          </a:p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711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25287" y="84221"/>
            <a:ext cx="11710040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Where to find/access the film: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If you have Student Prime or a similar service then check if you have access to this movie.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You can rent the video from Amazon.co.uk (you don’t need a prime account to do this) for a small fee. Once downloaded it allows you to watch it within a 48hr window.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You want to either rent the version titled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Metropolis (1920)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with this cover image. Running time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1hr 57mins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 This is £2.49. </a:t>
            </a:r>
          </a:p>
          <a:p>
            <a:pPr lvl="1"/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OR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other option for rent is titled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Giorgio Moroder Presents: Metropolis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with this cover image.   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Running time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87mins.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This is £3.49. It is the shortest cut of the film &amp; the one I often show in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class for that reason. It does however have an 80’s soundtrack underscoring the film rather than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an accompaniment similar to the original score. The choice is yours!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can also search for the movie on YouTube type in Metropolis (1927) Full Movie. There are a couple of search result options. </a:t>
            </a: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The film due to being substantial cut &amp; then restored over the years varies considerably in running time.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Go for the top results with a film running time of around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2hr 28mins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Just double check it’s subtitled inserts are in English. All these versions are accompanied by scores similar to the original films soundtrack.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Once you have the film ready to watch then please move to the next slide (click on the audio narration) which introduces the film and then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View It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! 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****Once you’ve watched 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The Metropolis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 suggest you document your initial thoughts/response to the film etc…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Then move onto ‘The Influences of Expressionism in Cinema: Metropolis (Part 2)’ where I will be highlighting some of the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Expressionist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aspects of the film to think about!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cs typeface="Arial" panose="020B0604020202020204" pitchFamily="34" charset="0"/>
            </a:endParaRPr>
          </a:p>
          <a:p>
            <a:pPr fontAlgn="base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6DDD7D-E879-469C-ABA6-87AC2ED36D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9853" y="982639"/>
            <a:ext cx="907576" cy="12965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ED4EF8-4383-4E83-8412-BD3F86B95A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19"/>
          <a:stretch/>
        </p:blipFill>
        <p:spPr>
          <a:xfrm>
            <a:off x="647701" y="2196152"/>
            <a:ext cx="910034" cy="1296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808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398827" y="232497"/>
            <a:ext cx="11263086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METROPOLIS</a:t>
            </a:r>
          </a:p>
          <a:p>
            <a:pPr lvl="0" algn="ctr"/>
            <a:r>
              <a:rPr lang="en-GB" sz="2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FILM INTRODUCTION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A German Science Fiction film directed by </a:t>
            </a:r>
            <a:r>
              <a:rPr lang="en-GB" sz="20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Fritz Lang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It premiered first in Germany in 1927. The cut version was then shown at its World premier on 10</a:t>
            </a:r>
            <a:r>
              <a:rPr lang="en-GB" sz="2000" b="1" baseline="300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Jan 1927 in Berlin and later in the United States.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Metropolis was the world’s most expensive film at the time of it’s release.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Metropolis failed at the box offices, and against the wishes of its writers the films footage was cut! 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Fritz Lang and the producer </a:t>
            </a:r>
            <a:r>
              <a:rPr lang="en-GB" sz="20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Eric </a:t>
            </a:r>
            <a:r>
              <a:rPr lang="en-GB" sz="2000" b="1" u="sng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Pommer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spent time in Hollywood studying ‘special effects’.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	New York skyscrapers gave Fritz Lang the inspiration for Metropolis.</a:t>
            </a:r>
          </a:p>
          <a:p>
            <a:pPr lvl="0" algn="ctr"/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“I saw buildings like a vertical curtain, opalescent and very light, filling the back of the stage, hanging from a similar sky in order to dazzle and hypnotise”. (Fritz Lang) 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C2D6952E-6660-4984-9B0B-4DD8C65785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00890" y="5865588"/>
            <a:ext cx="759915" cy="75991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CA588A-53E4-43AB-BF7F-4C7C016121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070" y="3870676"/>
            <a:ext cx="3543151" cy="2654044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48AC36-62DB-4684-B5EA-218B91CE93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85" y="3885697"/>
            <a:ext cx="3429695" cy="2613101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9DF687-0A17-4F20-8179-08CCF806F18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" r="3051"/>
          <a:stretch/>
        </p:blipFill>
        <p:spPr>
          <a:xfrm>
            <a:off x="7857178" y="3870676"/>
            <a:ext cx="3304755" cy="2607651"/>
          </a:xfrm>
          <a:prstGeom prst="rect">
            <a:avLst/>
          </a:prstGeom>
          <a:effectLst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4211416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875"/>
    </mc:Choice>
    <mc:Fallback xmlns="">
      <p:transition spd="slow" advTm="100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ace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1920</TotalTime>
  <Words>650</Words>
  <Application>Microsoft Office PowerPoint</Application>
  <PresentationFormat>Widescreen</PresentationFormat>
  <Paragraphs>39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Calibri</vt:lpstr>
      <vt:lpstr>Constantia</vt:lpstr>
      <vt:lpstr>Trebuchet MS</vt:lpstr>
      <vt:lpstr>Wingdings 2</vt:lpstr>
      <vt:lpstr>Wingdings 3</vt:lpstr>
      <vt:lpstr>Facet</vt:lpstr>
      <vt:lpstr>Paper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 Tearle</dc:creator>
  <cp:lastModifiedBy>Beth Tearle</cp:lastModifiedBy>
  <cp:revision>179</cp:revision>
  <dcterms:created xsi:type="dcterms:W3CDTF">2020-03-19T21:03:25Z</dcterms:created>
  <dcterms:modified xsi:type="dcterms:W3CDTF">2020-03-25T09:23:27Z</dcterms:modified>
</cp:coreProperties>
</file>