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5" r:id="rId9"/>
    <p:sldId id="264" r:id="rId10"/>
    <p:sldId id="266" r:id="rId11"/>
    <p:sldId id="269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FDADFBA-9EF7-4671-9850-26DE74CCFABE}" v="4" dt="2024-02-22T20:40:41.1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7" autoAdjust="0"/>
    <p:restoredTop sz="93725" autoAdjust="0"/>
  </p:normalViewPr>
  <p:slideViewPr>
    <p:cSldViewPr snapToGrid="0">
      <p:cViewPr varScale="1">
        <p:scale>
          <a:sx n="77" d="100"/>
          <a:sy n="77" d="100"/>
        </p:scale>
        <p:origin x="883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F10743-94EE-4406-A94C-C3A5DE8B0AE8}" type="datetimeFigureOut">
              <a:rPr lang="en-IN" smtClean="0"/>
              <a:t>22-02-2024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0B9689-6A2E-4AA6-8423-25A60AC0BD1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121253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0B9689-6A2E-4AA6-8423-25A60AC0BD11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161383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537334-D706-0D8F-3603-F0318370E4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5139E1-D2F3-4E42-76E6-CAD277BD1B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4680159-EC72-B820-F3E5-A3DB54E6AF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2B7489-4CD4-BBE4-9E51-A8E8822897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0B9689-6A2E-4AA6-8423-25A60AC0BD11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095095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68B6C5-16E1-457C-42F8-E6F0C1B877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62B6543-3751-15F6-6403-A8572F3B3D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142B6A7-FEEE-FB2B-DFB0-85CDF11E57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8C4D03-12BB-982F-2F42-AAF056F07E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0B9689-6A2E-4AA6-8423-25A60AC0BD11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742490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5EA8C4-7077-DE2F-7471-E6F0EA95F3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1E4CD36-E205-E437-5DB5-4AB01CF8C8F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6498DEC-700D-C43B-0BC9-A45175E247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F42DD2-D988-4F4D-70E8-E06608BF13F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0B9689-6A2E-4AA6-8423-25A60AC0BD11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684979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B5CB56-0884-C9ED-7A7D-F9C1591EAE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189F43E-8C8E-6B0D-9C40-FDB3ED2FBCF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7F14FC-1F8D-84CE-F7F0-CC5B4DF0B11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AA3A21-C08B-A52E-E15C-AA647B71D1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0B9689-6A2E-4AA6-8423-25A60AC0BD11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82120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217553-1F73-718F-D9B3-296E7AFE41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A481A1-876D-CD48-F3B7-6F78C05469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206D83-E10D-77CE-0836-3CC14E9F09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279E68-5355-7B53-4AC9-3F8DBE7F769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0B9689-6A2E-4AA6-8423-25A60AC0BD11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806709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3F0750-2961-05E8-F9BC-266082690A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163C4E-AE02-C4B3-FAC1-AFB4AAD011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9089E9-D204-0A33-BC5D-2C5F9F8B13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6CCA64-8840-F3CB-D641-4402AA9AE2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0B9689-6A2E-4AA6-8423-25A60AC0BD11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758326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085749-F823-0DE1-0E68-8822ED3B5E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2497F0-596A-AB1A-3442-D90FC1D87CD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9E356A-659C-255C-00FA-2A293BB31C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181363-00D8-639A-47C8-DEAA0FDE86A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0B9689-6A2E-4AA6-8423-25A60AC0BD11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552666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EA7FE3-43BE-EE03-5C3D-013411B499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45A6713-8F2C-1A20-F285-F4D37C709C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CA117E-915A-58EB-FCFB-DF28607B03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5B9C1F-E0C3-8E6A-167E-E299474846C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0B9689-6A2E-4AA6-8423-25A60AC0BD11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532054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6693D7-0BAD-B4BA-5524-027A7A385C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E7E0652-17F3-8FF2-261E-9347A849A0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2EB832-FEBA-E7A2-2364-CCFB4FF8FE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88F957-0C85-2EE5-4513-58EFAD9B5B0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0B9689-6A2E-4AA6-8423-25A60AC0BD11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832386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2977A8-21B9-FA3F-96EA-01B5820F33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539E38-9DBC-2565-4622-3407FC3777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F03246-F971-8282-8442-C63B31591B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52289-2529-4EB3-9B49-98D90CEA7566}" type="datetimeFigureOut">
              <a:rPr lang="en-IN" smtClean="0"/>
              <a:t>22-02-2024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8B3FD-7A32-775F-BC00-375CBB020A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A23447-688E-B8B8-033F-38AEB5C32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5230E-7FA5-4BE9-8371-A4CFBAB74B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23907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283CA1-B5D3-9026-86C2-262A8F347B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CD029A-5485-97CE-8B1D-5E46A22DC0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4B43BD-10CC-F0EA-97EF-1EEE464E40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52289-2529-4EB3-9B49-98D90CEA7566}" type="datetimeFigureOut">
              <a:rPr lang="en-IN" smtClean="0"/>
              <a:t>22-02-2024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528201-7F50-3B4E-D8BC-C268B837EC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6D5C2-6416-5479-D505-FB726CF782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5230E-7FA5-4BE9-8371-A4CFBAB74B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9005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63B5A-AA44-B6AE-0EAB-ACF786293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F5E66F-E4F6-CAF5-A4E7-F5FAC87A1E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C42E7E-4838-DFD8-6914-EE0D3352DB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52289-2529-4EB3-9B49-98D90CEA7566}" type="datetimeFigureOut">
              <a:rPr lang="en-IN" smtClean="0"/>
              <a:t>22-02-2024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B1DDC3-6415-3E54-2ED4-25089C9056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D0F304-A923-A975-2303-E5B05CD71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5230E-7FA5-4BE9-8371-A4CFBAB74B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04021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AB90C-0196-4831-675E-B5855C3F9F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79531F-421F-8BCE-8AF9-4FDECDC7F3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1D90E0-8784-7286-70DF-9675E0B94B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622D3B-0B39-C2FF-B8FD-58DB9408DE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52289-2529-4EB3-9B49-98D90CEA7566}" type="datetimeFigureOut">
              <a:rPr lang="en-IN" smtClean="0"/>
              <a:t>22-02-2024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96181B-32ED-434D-7A0D-AC9134D10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9A26CD-F216-8A21-2205-EC544509CF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5230E-7FA5-4BE9-8371-A4CFBAB74B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690088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AC3AB-69DA-FD7E-1373-0477B3ACC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FD9809-C378-5BC7-D529-A732069A77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209EC1-0321-15AB-4537-7B7AC4817A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79E76C-AEBE-9185-B279-5049CD835E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837B9-336D-3B8C-442B-B94C575830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94607C-C3D1-4EFC-100F-9BAE675BD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52289-2529-4EB3-9B49-98D90CEA7566}" type="datetimeFigureOut">
              <a:rPr lang="en-IN" smtClean="0"/>
              <a:t>22-02-2024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6B4A517-F6A9-17C6-5820-D5FF5EF653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1EEAE4-CD14-3140-93FF-688896175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5230E-7FA5-4BE9-8371-A4CFBAB74B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51104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01839-76A2-FD94-8AA8-E01297A5B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B27C3C4-8BDD-FEA8-4FE9-2F06FB6EF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52289-2529-4EB3-9B49-98D90CEA7566}" type="datetimeFigureOut">
              <a:rPr lang="en-IN" smtClean="0"/>
              <a:t>22-02-2024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AB16CC-328F-DEC2-6D37-E0402DA651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C48E06-9185-0D3B-C7C8-C4DA1F8F2E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5230E-7FA5-4BE9-8371-A4CFBAB74B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26146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450FF47-DB81-1C4E-1380-69AD5587EE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52289-2529-4EB3-9B49-98D90CEA7566}" type="datetimeFigureOut">
              <a:rPr lang="en-IN" smtClean="0"/>
              <a:t>22-02-2024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0D64B8A-252D-4062-DEB5-D648B9FB9E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6DB18D-F485-84F1-6B6B-0B33E8A1ED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5230E-7FA5-4BE9-8371-A4CFBAB74B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398085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58A50-ACD9-EA9B-5D97-BE10748E2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B83E6-ED6D-EF95-E489-16521DCB59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E12458-C7E4-431B-BBF9-2F922D7D97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77AD69-CBF9-11F5-F675-A6FA3F47F7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52289-2529-4EB3-9B49-98D90CEA7566}" type="datetimeFigureOut">
              <a:rPr lang="en-IN" smtClean="0"/>
              <a:t>22-02-2024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D35FE6-6E16-5067-AA3F-4FA446312D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FE862A-57C3-E7F6-ABBB-D5585B7D44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5230E-7FA5-4BE9-8371-A4CFBAB74B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436949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5DB5E-E65A-2D7B-BAD9-94B1CF1F9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3FA439-5A2F-4A7B-283D-F702E138430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73DC6F-2F3F-E883-0691-5C339352E7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BB9084-B85D-3928-DDFF-72FD65127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52289-2529-4EB3-9B49-98D90CEA7566}" type="datetimeFigureOut">
              <a:rPr lang="en-IN" smtClean="0"/>
              <a:t>22-02-2024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9E3744-BA1D-C430-BC2F-912D0A537E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A84465-15C1-6916-ECE6-D5A82B0E3F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5230E-7FA5-4BE9-8371-A4CFBAB74B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07405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655DD-7700-83D6-D2A6-1193076223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67CE4A-AC41-021E-8CF2-2B2140C03A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72480F-9474-3501-641A-0CAB9B6312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52289-2529-4EB3-9B49-98D90CEA7566}" type="datetimeFigureOut">
              <a:rPr lang="en-IN" smtClean="0"/>
              <a:t>22-02-2024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D3BAB3-7C16-AA2A-F165-BBA63E285D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CBE8F6-D23C-E16B-5ED7-6617B8998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5230E-7FA5-4BE9-8371-A4CFBAB74B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38619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2355C9-ADF6-A2CB-470F-63BDB369F76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85230D-BE38-7E7D-93F9-8CC2181270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FB050C-F9D2-B1C4-A920-75D9E0BC7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52289-2529-4EB3-9B49-98D90CEA7566}" type="datetimeFigureOut">
              <a:rPr lang="en-IN" smtClean="0"/>
              <a:t>22-02-2024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70D08-CA10-05E3-7E2D-4681B9EB60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DCC918-5234-BC08-01C8-CEF8BCC0B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5230E-7FA5-4BE9-8371-A4CFBAB74B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611031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C1171E2-AE53-6B76-F341-F3148AEC6A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5CEDEA-176B-CE01-6A9F-EBADAA946D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1C9BFE-ABB8-03EF-2A9B-EF71F7BEB04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252289-2529-4EB3-9B49-98D90CEA7566}" type="datetimeFigureOut">
              <a:rPr lang="en-IN" smtClean="0"/>
              <a:t>22-02-2024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F33B99-C810-3AC9-FE19-BAC09B14F7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1B418A-20D7-7068-A6EF-A5CF4E1037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25230E-7FA5-4BE9-8371-A4CFBAB74B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345245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6.png"/><Relationship Id="rId18" Type="http://schemas.openxmlformats.org/officeDocument/2006/relationships/image" Target="../media/image3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17" Type="http://schemas.openxmlformats.org/officeDocument/2006/relationships/image" Target="../media/image30.png"/><Relationship Id="rId2" Type="http://schemas.openxmlformats.org/officeDocument/2006/relationships/image" Target="../media/image15.png"/><Relationship Id="rId16" Type="http://schemas.openxmlformats.org/officeDocument/2006/relationships/image" Target="../media/image29.png"/><Relationship Id="rId20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5" Type="http://schemas.openxmlformats.org/officeDocument/2006/relationships/image" Target="../media/image28.png"/><Relationship Id="rId10" Type="http://schemas.openxmlformats.org/officeDocument/2006/relationships/image" Target="../media/image23.png"/><Relationship Id="rId19" Type="http://schemas.openxmlformats.org/officeDocument/2006/relationships/image" Target="../media/image32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Relationship Id="rId14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e Ultimate Guide on How to Tip Hotel Housekeeping - Hotel Chantelle">
            <a:extLst>
              <a:ext uri="{FF2B5EF4-FFF2-40B4-BE49-F238E27FC236}">
                <a16:creationId xmlns:a16="http://schemas.microsoft.com/office/drawing/2014/main" id="{B64C4EBA-625D-6CFF-4CA9-F14EC04DCB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580B2A7-A650-3B10-F084-B52AC43BBB84}"/>
              </a:ext>
            </a:extLst>
          </p:cNvPr>
          <p:cNvSpPr txBox="1"/>
          <p:nvPr/>
        </p:nvSpPr>
        <p:spPr>
          <a:xfrm>
            <a:off x="6783859" y="0"/>
            <a:ext cx="5408140" cy="6858000"/>
          </a:xfrm>
          <a:prstGeom prst="rect">
            <a:avLst/>
          </a:prstGeom>
          <a:solidFill>
            <a:schemeClr val="accent1">
              <a:lumMod val="75000"/>
              <a:alpha val="55000"/>
            </a:schemeClr>
          </a:solidFill>
        </p:spPr>
        <p:txBody>
          <a:bodyPr wrap="square">
            <a:spAutoFit/>
          </a:bodyPr>
          <a:lstStyle/>
          <a:p>
            <a:endParaRPr lang="en-IN" sz="2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1B8F486-B3B8-86A5-9E9B-0C6D685679E9}"/>
              </a:ext>
            </a:extLst>
          </p:cNvPr>
          <p:cNvSpPr txBox="1"/>
          <p:nvPr/>
        </p:nvSpPr>
        <p:spPr>
          <a:xfrm>
            <a:off x="7311594" y="961592"/>
            <a:ext cx="4352667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BMIH4006 OPERATING HOTEL FACILITIES</a:t>
            </a:r>
            <a:endParaRPr lang="en-IN" sz="40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CF039D1-2C9F-A1AD-FF3C-96896F6B0339}"/>
              </a:ext>
            </a:extLst>
          </p:cNvPr>
          <p:cNvSpPr txBox="1"/>
          <p:nvPr/>
        </p:nvSpPr>
        <p:spPr>
          <a:xfrm>
            <a:off x="7311594" y="3907988"/>
            <a:ext cx="4352667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 International Hotel Management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1C200921-853A-5D87-B0B3-3F74305FB2BD}"/>
              </a:ext>
            </a:extLst>
          </p:cNvPr>
          <p:cNvSpPr/>
          <p:nvPr/>
        </p:nvSpPr>
        <p:spPr>
          <a:xfrm>
            <a:off x="973394" y="5692877"/>
            <a:ext cx="5282727" cy="1032388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Student name: Georgiana Pangonis</a:t>
            </a:r>
          </a:p>
          <a:p>
            <a:pPr algn="ctr"/>
            <a:r>
              <a:rPr lang="en-GB" dirty="0"/>
              <a:t>Student number: 2245303</a:t>
            </a:r>
          </a:p>
        </p:txBody>
      </p:sp>
    </p:spTree>
    <p:extLst>
      <p:ext uri="{BB962C8B-B14F-4D97-AF65-F5344CB8AC3E}">
        <p14:creationId xmlns:p14="http://schemas.microsoft.com/office/powerpoint/2010/main" val="14492430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70C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ousekeeping Services in Bangalore |">
            <a:extLst>
              <a:ext uri="{FF2B5EF4-FFF2-40B4-BE49-F238E27FC236}">
                <a16:creationId xmlns:a16="http://schemas.microsoft.com/office/drawing/2014/main" id="{C29735D7-B65E-98FF-8635-8D481E846A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6538586" cy="268524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718AC0-D750-6430-4DC5-308FA3ED54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4147" y="2931090"/>
            <a:ext cx="3650294" cy="729337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GB" sz="4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Introduction</a:t>
            </a:r>
            <a:endParaRPr lang="en-IN" sz="9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EC0D13-295A-CC41-E020-CF31B56B0E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4778" y="3948526"/>
            <a:ext cx="5049033" cy="2685245"/>
          </a:xfrm>
          <a:prstGeom prst="roundRect">
            <a:avLst/>
          </a:prstGeom>
          <a:solidFill>
            <a:schemeClr val="bg1"/>
          </a:solidFill>
        </p:spPr>
        <p:txBody>
          <a:bodyPr>
            <a:normAutofit fontScale="92500" lnSpcReduction="10000"/>
          </a:bodyPr>
          <a:lstStyle/>
          <a:p>
            <a:pPr algn="l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US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Emphasizes the importance of health and safety for the housekeeping team at IBIS BUDGET Birmingham.</a:t>
            </a:r>
          </a:p>
          <a:p>
            <a:pPr algn="l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US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and Safety Training Program has been designed.</a:t>
            </a:r>
          </a:p>
        </p:txBody>
      </p:sp>
      <p:pic>
        <p:nvPicPr>
          <p:cNvPr id="2054" name="Picture 6" descr="Best Housekeeping Agencies in Hyderabad | by Ismile Uddin | Medium">
            <a:extLst>
              <a:ext uri="{FF2B5EF4-FFF2-40B4-BE49-F238E27FC236}">
                <a16:creationId xmlns:a16="http://schemas.microsoft.com/office/drawing/2014/main" id="{990D3EB3-CC38-1A74-13A6-1B52579928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8587" y="692063"/>
            <a:ext cx="5574081" cy="5473874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6064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891059B-0C40-9ECF-F77E-DCC2271DC4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42FC143-35F5-E43F-15AC-67EE3D572E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6713950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0705711-F63E-CBE3-B8EB-354D7DE309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13951" y="62630"/>
            <a:ext cx="5432644" cy="28809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940EFC-D381-274C-90C4-B59FAD432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9473" y="78592"/>
            <a:ext cx="4308953" cy="663878"/>
          </a:xfrm>
          <a:prstGeom prst="roundRect">
            <a:avLst/>
          </a:prstGeom>
          <a:solidFill>
            <a:schemeClr val="tx1"/>
          </a:solidFill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GB" sz="40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Training Activities</a:t>
            </a:r>
            <a:endParaRPr lang="en-IN" sz="390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DBE8DF-46AB-D9D4-D651-72799E4E45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4263" y="3848317"/>
            <a:ext cx="5160724" cy="288098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8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Discusses dangers posed by toxic chemicals during room cleaning (Ferdinand and </a:t>
            </a:r>
            <a:r>
              <a:rPr lang="en-US" sz="1800" b="0" i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Kitchin</a:t>
            </a:r>
            <a:r>
              <a:rPr lang="en-US" sz="18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2017).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8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Emphasizes the importance of Personal Protective Equipment (PPE).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8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Provides details on the proper use, preparation, and storage of cleaning chemicals.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F134263-6917-A8E4-3BA8-419F7DE561C0}"/>
              </a:ext>
            </a:extLst>
          </p:cNvPr>
          <p:cNvSpPr txBox="1"/>
          <p:nvPr/>
        </p:nvSpPr>
        <p:spPr>
          <a:xfrm>
            <a:off x="7188504" y="3047261"/>
            <a:ext cx="4512241" cy="646986"/>
          </a:xfrm>
          <a:prstGeom prst="round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5"/>
          </a:fontRef>
        </p:style>
        <p:txBody>
          <a:bodyPr wrap="square">
            <a:spAutoFit/>
          </a:bodyPr>
          <a:lstStyle/>
          <a:p>
            <a:pPr algn="ctr"/>
            <a:r>
              <a:rPr lang="en-GB" sz="16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Chemical Handling and Personal Protective Equipment (PPE)</a:t>
            </a:r>
            <a:endParaRPr lang="en-IN" sz="1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44942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206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DDF974E-37FA-70E9-4F12-93D7686FEB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FB93867-6FCE-06E7-C3E1-E8B4B4873B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0"/>
            <a:ext cx="6263014" cy="6858000"/>
          </a:xfrm>
          <a:prstGeom prst="rect">
            <a:avLst/>
          </a:prstGeom>
        </p:spPr>
      </p:pic>
      <p:pic>
        <p:nvPicPr>
          <p:cNvPr id="4100" name="Picture 4" descr="Floor Care - Cleaning &amp; Maintenance Methods | PG Professional">
            <a:extLst>
              <a:ext uri="{FF2B5EF4-FFF2-40B4-BE49-F238E27FC236}">
                <a16:creationId xmlns:a16="http://schemas.microsoft.com/office/drawing/2014/main" id="{773A41B0-A3D4-786B-0126-BA27E6EED1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6582" y="351336"/>
            <a:ext cx="4885150" cy="313716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9E7EFFE-E791-5A4F-D7E8-2436BA9BC7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523" y="52534"/>
            <a:ext cx="4308953" cy="663878"/>
          </a:xfrm>
          <a:prstGeom prst="roundRect">
            <a:avLst/>
          </a:prstGeom>
          <a:solidFill>
            <a:schemeClr val="bg1"/>
          </a:solidFill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GB" sz="2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Proper Lifting Techniques</a:t>
            </a:r>
            <a:endParaRPr lang="en-IN" sz="786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064DEE-A083-48C6-23B7-7D152AFDA4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6583" y="3700833"/>
            <a:ext cx="4972832" cy="288098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Implementing training sessions on proper lifting techniques to prevent musculoskeletal injuries.</a:t>
            </a:r>
          </a:p>
          <a:p>
            <a:pPr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Using visual aids and practical exercises for effective learning.</a:t>
            </a:r>
          </a:p>
          <a:p>
            <a:pPr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Introducing ergonomic cleaning tools to reduce physical strain (Bridger, 2018).</a:t>
            </a:r>
          </a:p>
        </p:txBody>
      </p:sp>
    </p:spTree>
    <p:extLst>
      <p:ext uri="{BB962C8B-B14F-4D97-AF65-F5344CB8AC3E}">
        <p14:creationId xmlns:p14="http://schemas.microsoft.com/office/powerpoint/2010/main" val="41570265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206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BE4A147-925B-545E-3C0A-F195902888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6" name="Picture 6" descr="The Vital Importance of Regular Electrical Safety Audits in Indian  Manufacturing Facilities - TSM TheSafetyMaster Private Limited">
            <a:extLst>
              <a:ext uri="{FF2B5EF4-FFF2-40B4-BE49-F238E27FC236}">
                <a16:creationId xmlns:a16="http://schemas.microsoft.com/office/drawing/2014/main" id="{CB44D630-0158-92A3-92E1-3B760A2D26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6400267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ospitality Training Centers – Real Tourism">
            <a:extLst>
              <a:ext uri="{FF2B5EF4-FFF2-40B4-BE49-F238E27FC236}">
                <a16:creationId xmlns:a16="http://schemas.microsoft.com/office/drawing/2014/main" id="{3189673D-D11B-137D-DB44-50C8205BA2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267" y="1"/>
            <a:ext cx="5791733" cy="6857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2E3CF9-34AE-970D-03E2-38128CACB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5790" y="76129"/>
            <a:ext cx="4308953" cy="663878"/>
          </a:xfrm>
          <a:prstGeom prst="roundRect">
            <a:avLst/>
          </a:prstGeom>
          <a:solidFill>
            <a:schemeClr val="bg1"/>
          </a:solidFill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36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Training Activities</a:t>
            </a:r>
            <a:endParaRPr lang="en-IN" sz="13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4D171-8B98-4611-727F-95EB6F718F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656" y="4373323"/>
            <a:ext cx="4308953" cy="235844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algn="l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US" sz="1600" b="1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Training and Emergency Procedures:</a:t>
            </a:r>
          </a:p>
          <a:p>
            <a:pPr algn="l"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US" sz="16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Organize mock drills for fire evacuations and medical emergencies.</a:t>
            </a:r>
          </a:p>
          <a:p>
            <a:pPr algn="l"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US" sz="16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Familiarize staff with first aid kits, fire exits, and emergency contacts.</a:t>
            </a:r>
          </a:p>
          <a:p>
            <a:pPr algn="l"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US" sz="16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Provide clear information on emergency protocols for efficient response.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A6C887-C6C0-00C9-D469-60D62C64B9DC}"/>
              </a:ext>
            </a:extLst>
          </p:cNvPr>
          <p:cNvSpPr txBox="1"/>
          <p:nvPr/>
        </p:nvSpPr>
        <p:spPr>
          <a:xfrm>
            <a:off x="1402249" y="4450291"/>
            <a:ext cx="4780767" cy="22814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457200" indent="-457200" algn="l">
              <a:buFont typeface="Wingdings" panose="05000000000000000000" pitchFamily="2" charset="2"/>
              <a:buChar char="v"/>
            </a:pPr>
            <a:r>
              <a:rPr lang="en-US" sz="1600" b="1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Electrical Safety:</a:t>
            </a:r>
            <a:endParaRPr lang="en-US" sz="1600" b="0" i="0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l">
              <a:buFont typeface="Wingdings" panose="05000000000000000000" pitchFamily="2" charset="2"/>
              <a:buChar char="q"/>
            </a:pPr>
            <a:r>
              <a:rPr lang="en-US" sz="16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Conducting regular inspections of electrical equipment.</a:t>
            </a:r>
          </a:p>
          <a:p>
            <a:pPr marL="457200" indent="-457200" algn="l">
              <a:buFont typeface="Wingdings" panose="05000000000000000000" pitchFamily="2" charset="2"/>
              <a:buChar char="q"/>
            </a:pPr>
            <a:r>
              <a:rPr lang="en-US" sz="16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Train housekeeping staffs on proper storage of electrical cords (Leiter and Bakker, 2010).</a:t>
            </a:r>
          </a:p>
          <a:p>
            <a:pPr marL="457200" indent="-457200" algn="l">
              <a:buFont typeface="Wingdings" panose="05000000000000000000" pitchFamily="2" charset="2"/>
              <a:buChar char="q"/>
            </a:pPr>
            <a:r>
              <a:rPr lang="en-US" sz="16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Installing Ground Fault Circuit Interrupters (GFCIs) in areas with water.</a:t>
            </a:r>
          </a:p>
        </p:txBody>
      </p:sp>
    </p:spTree>
    <p:extLst>
      <p:ext uri="{BB962C8B-B14F-4D97-AF65-F5344CB8AC3E}">
        <p14:creationId xmlns:p14="http://schemas.microsoft.com/office/powerpoint/2010/main" val="12697091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C5345B3-4BCD-AAAF-83D1-909319A07E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How effective are household cleaning agents against SARS-CoV-2?">
            <a:extLst>
              <a:ext uri="{FF2B5EF4-FFF2-40B4-BE49-F238E27FC236}">
                <a16:creationId xmlns:a16="http://schemas.microsoft.com/office/drawing/2014/main" id="{9293A467-C22F-D405-A567-67498BF941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DEF213-A3C6-08BD-9D50-F738C18D9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0197" y="91342"/>
            <a:ext cx="7991605" cy="749246"/>
          </a:xfrm>
          <a:prstGeom prst="roundRect">
            <a:avLst/>
          </a:prstGeom>
          <a:solidFill>
            <a:schemeClr val="bg1"/>
          </a:solidFill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36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Equipment Usage and Maintenance</a:t>
            </a:r>
            <a:endParaRPr lang="en-IN" sz="34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E5B766-B704-5185-544D-E9AA4015868F}"/>
              </a:ext>
            </a:extLst>
          </p:cNvPr>
          <p:cNvSpPr txBox="1"/>
          <p:nvPr/>
        </p:nvSpPr>
        <p:spPr>
          <a:xfrm>
            <a:off x="491647" y="1891801"/>
            <a:ext cx="3917516" cy="4188381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US" sz="20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Cover correct usage and maintenance of cleaning equipment.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US" sz="20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Highlight safety labels and storage procedures for cleaning chemicals (</a:t>
            </a:r>
            <a:r>
              <a:rPr lang="en-GB" sz="2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Raghubalan and Raghubalan, 2016)</a:t>
            </a:r>
            <a:r>
              <a:rPr lang="en-US" sz="20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US" sz="20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Emphasize regular inspections to ensure equipment is in good working condition.</a:t>
            </a:r>
          </a:p>
        </p:txBody>
      </p:sp>
    </p:spTree>
    <p:extLst>
      <p:ext uri="{BB962C8B-B14F-4D97-AF65-F5344CB8AC3E}">
        <p14:creationId xmlns:p14="http://schemas.microsoft.com/office/powerpoint/2010/main" val="34306619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2EB670C-3712-B755-DD68-DB126542D2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2A5DD4-04A4-AC86-E954-B0314809C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7730" y="206720"/>
            <a:ext cx="7156537" cy="749246"/>
          </a:xfrm>
          <a:prstGeom prst="roundRect">
            <a:avLst/>
          </a:prstGeom>
          <a:solidFill>
            <a:schemeClr val="bg1"/>
          </a:solidFill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40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Hazard Mitigation Strategies</a:t>
            </a:r>
            <a:endParaRPr lang="en-IN" sz="10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7174" name="Picture 6" descr="The 8 Steps of a Successful IT Risk Assessment - Bleuwire">
            <a:extLst>
              <a:ext uri="{FF2B5EF4-FFF2-40B4-BE49-F238E27FC236}">
                <a16:creationId xmlns:a16="http://schemas.microsoft.com/office/drawing/2014/main" id="{61CA1A81-CA34-A08A-AB51-0A9C8AF1EB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999" y="1119971"/>
            <a:ext cx="5674095" cy="541972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399CD09-ED98-BA03-F59C-C7FCB3287C39}"/>
              </a:ext>
            </a:extLst>
          </p:cNvPr>
          <p:cNvSpPr txBox="1"/>
          <p:nvPr/>
        </p:nvSpPr>
        <p:spPr>
          <a:xfrm>
            <a:off x="616907" y="1844674"/>
            <a:ext cx="4994754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US" sz="28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Discusses strategies such as wet floor signs, anti-slip mats, and efficient storage of cleaning chemicals (Quick, 2020).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US" sz="28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Includes role-playing scenarios to practice communication and hazard reporting.</a:t>
            </a:r>
          </a:p>
        </p:txBody>
      </p:sp>
    </p:spTree>
    <p:extLst>
      <p:ext uri="{BB962C8B-B14F-4D97-AF65-F5344CB8AC3E}">
        <p14:creationId xmlns:p14="http://schemas.microsoft.com/office/powerpoint/2010/main" val="19236302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781E960-F2F8-B8FE-E54E-28B7266C57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The challenges of pandemic housekeeping requirements | Hotel Management">
            <a:extLst>
              <a:ext uri="{FF2B5EF4-FFF2-40B4-BE49-F238E27FC236}">
                <a16:creationId xmlns:a16="http://schemas.microsoft.com/office/drawing/2014/main" id="{40F0947A-C1DD-0BF7-0CCF-0BE613CB92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715653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2A61BFD-1917-02F9-0EFC-CC8E99D3A392}"/>
              </a:ext>
            </a:extLst>
          </p:cNvPr>
          <p:cNvSpPr txBox="1"/>
          <p:nvPr/>
        </p:nvSpPr>
        <p:spPr>
          <a:xfrm>
            <a:off x="7490041" y="541843"/>
            <a:ext cx="436845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Procedural Guidelines for Room Cleaning</a:t>
            </a:r>
            <a:endParaRPr lang="en-IN" sz="2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0220283-ACE8-46EE-7C4C-930F78A8FAEA}"/>
              </a:ext>
            </a:extLst>
          </p:cNvPr>
          <p:cNvSpPr txBox="1"/>
          <p:nvPr/>
        </p:nvSpPr>
        <p:spPr>
          <a:xfrm>
            <a:off x="7370782" y="2543869"/>
            <a:ext cx="4606970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l">
              <a:buFont typeface="Wingdings" panose="05000000000000000000" pitchFamily="2" charset="2"/>
              <a:buChar char="v"/>
            </a:pPr>
            <a:r>
              <a:rPr lang="en-US" sz="28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Train staff on pre-cleaning inspection, hazard identification, and reporting.</a:t>
            </a:r>
          </a:p>
          <a:p>
            <a:pPr marL="457200" indent="-457200" algn="l">
              <a:buFont typeface="Wingdings" panose="05000000000000000000" pitchFamily="2" charset="2"/>
              <a:buChar char="v"/>
            </a:pPr>
            <a:r>
              <a:rPr lang="en-US" sz="28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Instruct on proper ventilation practices during cleaning (Quick, 2020).</a:t>
            </a:r>
          </a:p>
        </p:txBody>
      </p:sp>
    </p:spTree>
    <p:extLst>
      <p:ext uri="{BB962C8B-B14F-4D97-AF65-F5344CB8AC3E}">
        <p14:creationId xmlns:p14="http://schemas.microsoft.com/office/powerpoint/2010/main" val="25860694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7B95542-F57D-6779-7FEF-DDF446E2DE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F0504808-6204-EC6D-F8EF-141447D55709}"/>
              </a:ext>
            </a:extLst>
          </p:cNvPr>
          <p:cNvSpPr txBox="1"/>
          <p:nvPr/>
        </p:nvSpPr>
        <p:spPr>
          <a:xfrm>
            <a:off x="6738740" y="842468"/>
            <a:ext cx="5244751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Introduction to Health and Safety Regulations</a:t>
            </a:r>
            <a:endParaRPr lang="en-IN" sz="4400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FB6F897-5442-95AB-4014-22EA188E4C8F}"/>
              </a:ext>
            </a:extLst>
          </p:cNvPr>
          <p:cNvSpPr txBox="1"/>
          <p:nvPr/>
        </p:nvSpPr>
        <p:spPr>
          <a:xfrm>
            <a:off x="7057631" y="2556394"/>
            <a:ext cx="4606970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l">
              <a:buFont typeface="Wingdings" panose="05000000000000000000" pitchFamily="2" charset="2"/>
              <a:buChar char="v"/>
            </a:pPr>
            <a:r>
              <a:rPr lang="en-US" sz="28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Provide an understanding of local and international health and safety regulations.</a:t>
            </a:r>
          </a:p>
          <a:p>
            <a:pPr marL="457200" indent="-457200" algn="l">
              <a:buFont typeface="Wingdings" panose="05000000000000000000" pitchFamily="2" charset="2"/>
              <a:buChar char="v"/>
            </a:pPr>
            <a:r>
              <a:rPr lang="en-US" sz="28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Emphasize compliance with regulations (O’Fallon and Rutherford, 2010).</a:t>
            </a:r>
          </a:p>
        </p:txBody>
      </p:sp>
      <p:pic>
        <p:nvPicPr>
          <p:cNvPr id="8196" name="Picture 4" descr="What is the Difference Between Rules and Regulations - Pediaa.Com">
            <a:extLst>
              <a:ext uri="{FF2B5EF4-FFF2-40B4-BE49-F238E27FC236}">
                <a16:creationId xmlns:a16="http://schemas.microsoft.com/office/drawing/2014/main" id="{5D6F8512-BC63-D1C7-CDB9-49BC2D344E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352" y="707721"/>
            <a:ext cx="5566818" cy="544255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75627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87BC777-74CD-1D4F-083F-A0EC8C9DA7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The crucial role of employee training and development in hotels - Hotelier  India">
            <a:extLst>
              <a:ext uri="{FF2B5EF4-FFF2-40B4-BE49-F238E27FC236}">
                <a16:creationId xmlns:a16="http://schemas.microsoft.com/office/drawing/2014/main" id="{F5BCCA37-046F-7AB1-3B76-8218E93642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C21A2B9-1714-B7F5-5445-54236B0A1461}"/>
              </a:ext>
            </a:extLst>
          </p:cNvPr>
          <p:cNvSpPr txBox="1"/>
          <p:nvPr/>
        </p:nvSpPr>
        <p:spPr>
          <a:xfrm>
            <a:off x="2690223" y="48431"/>
            <a:ext cx="7620000" cy="707886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Emergency Response Training</a:t>
            </a:r>
            <a:endParaRPr lang="en-IN" sz="8000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AF3AA2-BF3D-A21B-AAB5-5BBA88DBDF51}"/>
              </a:ext>
            </a:extLst>
          </p:cNvPr>
          <p:cNvSpPr txBox="1"/>
          <p:nvPr/>
        </p:nvSpPr>
        <p:spPr>
          <a:xfrm>
            <a:off x="6500223" y="3581592"/>
            <a:ext cx="5483268" cy="2962513"/>
          </a:xfrm>
          <a:prstGeom prst="roundRect">
            <a:avLst/>
          </a:prstGeom>
          <a:solidFill>
            <a:schemeClr val="tx1">
              <a:alpha val="85000"/>
            </a:schemeClr>
          </a:solidFill>
        </p:spPr>
        <p:txBody>
          <a:bodyPr wrap="square">
            <a:spAutoFit/>
          </a:bodyPr>
          <a:lstStyle/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Housekeeping staffs will be trained in basic first aid procedures, including CPR, wound care, and handling medical emergencies (Jones, 2010). </a:t>
            </a:r>
            <a:endParaRPr lang="en-IN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44953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4A4143F-E222-8EA1-9FB3-8D4BB7F5CB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245110"/>
            <a:ext cx="2564296" cy="16128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964B229-85AE-3641-6DB5-09CBB2A055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4722" y="5245110"/>
            <a:ext cx="2653746" cy="161289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20D940A-930B-31A3-A3D4-EA39161315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82469" y="5245110"/>
            <a:ext cx="1709531" cy="161289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D4EB272-A105-2B7B-49E5-55F71A1F31D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82469" y="3548270"/>
            <a:ext cx="1709531" cy="169684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1AA51EB-81BF-6BAD-3494-C9ADF57B77D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29600" y="5245108"/>
            <a:ext cx="2252869" cy="161289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CFCDE7F5-863E-80DB-75C3-1F135770728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29599" y="3548267"/>
            <a:ext cx="2252870" cy="169684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3924442A-4310-507D-4774-1EDE7D3F684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48470" y="5245106"/>
            <a:ext cx="3081128" cy="1612893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49E67A79-F652-221F-A1D1-2155F9942DC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48468" y="3548263"/>
            <a:ext cx="3081130" cy="1696841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C8714D5E-6381-5242-34F8-E3D798047AF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137913" y="9871"/>
            <a:ext cx="2054087" cy="1696832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E0ED6EF8-7AF9-B96C-93C5-5EA21EBCA5C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229598" y="1706721"/>
            <a:ext cx="2252871" cy="1841537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96DD4A7F-6D05-3375-3731-2991C415293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482469" y="1706712"/>
            <a:ext cx="1709531" cy="1858653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F80AFD5E-F495-F6EB-C75B-F2F6A5F1307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2002"/>
            <a:ext cx="2286198" cy="1290086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2BF0B87F-B8CF-D908-965C-BFC1C80E808C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1292087"/>
            <a:ext cx="2275413" cy="1858653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3F9BC98A-9029-3BC4-003A-0C4EAEFEB5E5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-8928" y="3150741"/>
            <a:ext cx="2295126" cy="2094364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FA36E077-DFC8-7AE2-2527-878C4C182AF1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295435" y="3150740"/>
            <a:ext cx="2842248" cy="2094364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0426C350-6D9B-751D-D685-57E267255A9E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8229598" y="26968"/>
            <a:ext cx="2252870" cy="1679736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33677880-489A-7FA0-E37C-E8EFDB31B842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5157706" y="1384389"/>
            <a:ext cx="3082678" cy="2154713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0EE1ED0B-5891-26BF-E774-E0A5EB1FB2C7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2295125" y="9872"/>
            <a:ext cx="2862579" cy="1374518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A1C47115-0608-9F99-2564-6064E50861AB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2259186" y="1393551"/>
            <a:ext cx="2887736" cy="1748028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6D56D345-1E70-5D36-E418-57F5D824692B}"/>
              </a:ext>
            </a:extLst>
          </p:cNvPr>
          <p:cNvSpPr/>
          <p:nvPr/>
        </p:nvSpPr>
        <p:spPr>
          <a:xfrm>
            <a:off x="5157704" y="0"/>
            <a:ext cx="3071892" cy="1374518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Dreaming Outloud Pro" panose="03050502040302030504" pitchFamily="66" charset="0"/>
                <a:cs typeface="Dreaming Outloud Pro" panose="03050502040302030504" pitchFamily="66" charset="0"/>
              </a:rPr>
              <a:t>Placement </a:t>
            </a:r>
          </a:p>
          <a:p>
            <a:pPr algn="ctr"/>
            <a:endParaRPr lang="en-GB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algn="ctr"/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Dreaming Outloud Pro" panose="03050502040302030504" pitchFamily="66" charset="0"/>
                <a:cs typeface="Dreaming Outloud Pro" panose="03050502040302030504" pitchFamily="66" charset="0"/>
              </a:rPr>
              <a:t>Images     2024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77515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BDDF2A0-144C-2C5B-B715-05EA6A053C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5E4E61D-B6F4-6B88-CAF1-51AC05788ED3}"/>
              </a:ext>
            </a:extLst>
          </p:cNvPr>
          <p:cNvSpPr txBox="1"/>
          <p:nvPr/>
        </p:nvSpPr>
        <p:spPr>
          <a:xfrm>
            <a:off x="6957676" y="2144501"/>
            <a:ext cx="5099810" cy="4392692"/>
          </a:xfrm>
          <a:prstGeom prst="round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l">
              <a:buFont typeface="Wingdings" panose="05000000000000000000" pitchFamily="2" charset="2"/>
              <a:buChar char="v"/>
            </a:pPr>
            <a:r>
              <a:rPr lang="en-US" sz="2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Equipping the housekeeping team with knowledge and skills.</a:t>
            </a:r>
          </a:p>
          <a:p>
            <a:pPr marL="457200" indent="-457200" algn="l">
              <a:buFont typeface="Wingdings" panose="05000000000000000000" pitchFamily="2" charset="2"/>
              <a:buChar char="v"/>
            </a:pPr>
            <a:r>
              <a:rPr lang="en-US" sz="2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Fostering a culture of safety awareness and continual improvement.</a:t>
            </a:r>
          </a:p>
          <a:p>
            <a:pPr marL="457200" indent="-457200" algn="l">
              <a:buFont typeface="Wingdings" panose="05000000000000000000" pitchFamily="2" charset="2"/>
              <a:buChar char="v"/>
            </a:pPr>
            <a:r>
              <a:rPr lang="en-US" sz="2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Contributing to a successful and happy workplace.</a:t>
            </a:r>
          </a:p>
        </p:txBody>
      </p:sp>
      <p:pic>
        <p:nvPicPr>
          <p:cNvPr id="10242" name="Picture 2" descr="Training Your Hotel Staff Can Improve Guest Experiences | Polo &amp; Tweed">
            <a:extLst>
              <a:ext uri="{FF2B5EF4-FFF2-40B4-BE49-F238E27FC236}">
                <a16:creationId xmlns:a16="http://schemas.microsoft.com/office/drawing/2014/main" id="{D8F5522A-3757-522C-F340-9C3FEFB90B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509" y="428625"/>
            <a:ext cx="7039897" cy="600075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3CE0CE7-1DDB-D70F-EEA4-DEF20747DBDD}"/>
              </a:ext>
            </a:extLst>
          </p:cNvPr>
          <p:cNvSpPr txBox="1"/>
          <p:nvPr/>
        </p:nvSpPr>
        <p:spPr>
          <a:xfrm>
            <a:off x="6957676" y="720737"/>
            <a:ext cx="465803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5400" b="1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2468523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CA4C96-E99F-6040-F522-6DCA3BC38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1945" y="433000"/>
            <a:ext cx="3188110" cy="702546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GB" sz="4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References</a:t>
            </a:r>
            <a:endParaRPr lang="en-IN" sz="9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09AA53-C859-2E06-D386-C36C06BF702F}"/>
              </a:ext>
            </a:extLst>
          </p:cNvPr>
          <p:cNvSpPr>
            <a:spLocks noGrp="1"/>
          </p:cNvSpPr>
          <p:nvPr>
            <p:ph idx="1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pPr>
              <a:lnSpc>
                <a:spcPct val="120000"/>
              </a:lnSpc>
            </a:pP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Bridger, E., 2018. Employee engagement: a practical introduction. 2nd ed. HR Fundamentals. London: CIPD and Kogan Page.</a:t>
            </a:r>
          </a:p>
          <a:p>
            <a:pPr>
              <a:lnSpc>
                <a:spcPct val="120000"/>
              </a:lnSpc>
            </a:pP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Casado, M., 2012. Housekeeping Management. London: Wiley.</a:t>
            </a:r>
          </a:p>
          <a:p>
            <a:pPr>
              <a:lnSpc>
                <a:spcPct val="120000"/>
              </a:lnSpc>
            </a:pP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Ferdinand, N. and </a:t>
            </a:r>
            <a:r>
              <a:rPr lang="en-IN" sz="1600" dirty="0" err="1">
                <a:latin typeface="Arial" panose="020B0604020202020204" pitchFamily="34" charset="0"/>
                <a:cs typeface="Arial" panose="020B0604020202020204" pitchFamily="34" charset="0"/>
              </a:rPr>
              <a:t>Kitchin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, P., 2017. Events Management - An International Approach. 2nd ed. London: SAGE Publications Ltd.</a:t>
            </a:r>
          </a:p>
          <a:p>
            <a:pPr>
              <a:lnSpc>
                <a:spcPct val="120000"/>
              </a:lnSpc>
            </a:pP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Johnston, R., Clark, G. and Shulver, M., 2012. Service Operations Management. London: Pearson.</a:t>
            </a:r>
          </a:p>
          <a:p>
            <a:pPr>
              <a:lnSpc>
                <a:spcPct val="120000"/>
              </a:lnSpc>
            </a:pP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Jones, T., 2010. Professional Management Housekeeping Operations. London: Wiley.</a:t>
            </a:r>
          </a:p>
          <a:p>
            <a:pPr>
              <a:lnSpc>
                <a:spcPct val="120000"/>
              </a:lnSpc>
            </a:pP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Leiter, M.P. and Bakker, A.B. eds., 2010. Work engagement: A handbook of essential theory and research. Psychology Press, Taylor &amp; Francis Group.</a:t>
            </a:r>
          </a:p>
          <a:p>
            <a:pPr>
              <a:lnSpc>
                <a:spcPct val="120000"/>
              </a:lnSpc>
            </a:pP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Mullins, L. and Dossor, P., 2013. Hospitality Management and Organisational Behaviour. 5th ed. Harlow: Pearson.</a:t>
            </a:r>
          </a:p>
          <a:p>
            <a:pPr>
              <a:lnSpc>
                <a:spcPct val="120000"/>
              </a:lnSpc>
            </a:pP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O’Fallon, M.J. and Rutherford, D.G., 2010. Hotel management and operations. John Wiley &amp; Sons.</a:t>
            </a:r>
          </a:p>
          <a:p>
            <a:pPr>
              <a:lnSpc>
                <a:spcPct val="120000"/>
              </a:lnSpc>
            </a:pP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Quick, L., 2020. Managing events: Real challenges, real outcomes. Managing Events, pp.1-480.</a:t>
            </a:r>
          </a:p>
          <a:p>
            <a:pPr>
              <a:lnSpc>
                <a:spcPct val="120000"/>
              </a:lnSpc>
            </a:pP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Raghubalan, G. and Raghubalan, S., 2016. Hotel Housekeeping - Operations And Management. 3rd ed. India: Oxford University Press.</a:t>
            </a:r>
          </a:p>
        </p:txBody>
      </p:sp>
    </p:spTree>
    <p:extLst>
      <p:ext uri="{BB962C8B-B14F-4D97-AF65-F5344CB8AC3E}">
        <p14:creationId xmlns:p14="http://schemas.microsoft.com/office/powerpoint/2010/main" val="41586839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657</Words>
  <Application>Microsoft Office PowerPoint</Application>
  <PresentationFormat>Widescreen</PresentationFormat>
  <Paragraphs>68</Paragraphs>
  <Slides>13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Calibri Light</vt:lpstr>
      <vt:lpstr>Dreaming Outloud Pro</vt:lpstr>
      <vt:lpstr>Times New Roman</vt:lpstr>
      <vt:lpstr>Wingdings</vt:lpstr>
      <vt:lpstr>Office Theme</vt:lpstr>
      <vt:lpstr>PowerPoint Presentation</vt:lpstr>
      <vt:lpstr>Introduction</vt:lpstr>
      <vt:lpstr>Training Activities</vt:lpstr>
      <vt:lpstr>Proper Lifting Techniques</vt:lpstr>
      <vt:lpstr>Training Activities</vt:lpstr>
      <vt:lpstr>Equipment Usage and Maintenance</vt:lpstr>
      <vt:lpstr>Hazard Mitigation Strategies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subject>Operating Hotel Facilities</dc:subject>
  <dc:creator>Georgiana Pangonis (2245303)</dc:creator>
  <cp:lastModifiedBy/>
  <cp:revision>1</cp:revision>
  <dcterms:created xsi:type="dcterms:W3CDTF">2024-02-13T21:07:38Z</dcterms:created>
  <dcterms:modified xsi:type="dcterms:W3CDTF">2024-02-22T20:51:00Z</dcterms:modified>
</cp:coreProperties>
</file>