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2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88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CED93F-C602-4069-B04C-4B8C058E053B}" type="doc">
      <dgm:prSet loTypeId="urn:diagrams.loki3.com/VaryingWidthLis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229C3A3-BD0C-44A4-AAEA-B6742F297C4E}">
      <dgm:prSet phldrT="[Text]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Founded in 1919 by Sir Jack Cohen. </a:t>
          </a:r>
          <a:endParaRPr lang="en-GB"/>
        </a:p>
      </dgm:t>
    </dgm:pt>
    <dgm:pt modelId="{00148C3D-4D93-4E75-8E8E-E6306ADAEB60}" type="parTrans" cxnId="{2967C823-22D9-4E9A-95FD-B00FC0312A5E}">
      <dgm:prSet/>
      <dgm:spPr/>
      <dgm:t>
        <a:bodyPr/>
        <a:lstStyle/>
        <a:p>
          <a:endParaRPr lang="en-GB"/>
        </a:p>
      </dgm:t>
    </dgm:pt>
    <dgm:pt modelId="{7E43D84E-A673-4AE1-9A83-89E57687A76E}" type="sibTrans" cxnId="{2967C823-22D9-4E9A-95FD-B00FC0312A5E}">
      <dgm:prSet/>
      <dgm:spPr/>
      <dgm:t>
        <a:bodyPr/>
        <a:lstStyle/>
        <a:p>
          <a:endParaRPr lang="en-GB"/>
        </a:p>
      </dgm:t>
    </dgm:pt>
    <dgm:pt modelId="{7978E584-CFC4-4356-BC52-6B6892487775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Leading UK retailer with a market share of 28.4% (Tesco, 2026)</a:t>
          </a:r>
          <a:endParaRPr lang="en-GB" dirty="0"/>
        </a:p>
      </dgm:t>
    </dgm:pt>
    <dgm:pt modelId="{0CACEC00-855D-420C-9AA8-FC7967BE4085}" type="parTrans" cxnId="{FB319ECF-58E0-40EB-9CD5-3A3FAF317DC8}">
      <dgm:prSet/>
      <dgm:spPr/>
      <dgm:t>
        <a:bodyPr/>
        <a:lstStyle/>
        <a:p>
          <a:endParaRPr lang="en-GB"/>
        </a:p>
      </dgm:t>
    </dgm:pt>
    <dgm:pt modelId="{F200AF6D-EEF0-4145-9DD9-686B1FDD1741}" type="sibTrans" cxnId="{FB319ECF-58E0-40EB-9CD5-3A3FAF317DC8}">
      <dgm:prSet/>
      <dgm:spPr/>
      <dgm:t>
        <a:bodyPr/>
        <a:lstStyle/>
        <a:p>
          <a:endParaRPr lang="en-GB"/>
        </a:p>
      </dgm:t>
    </dgm:pt>
    <dgm:pt modelId="{2F657A8A-9CF7-49EC-AB6F-B3EDC7085DD3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Operates in several countries, including Ireland, Hungary, and Slovakia. </a:t>
          </a:r>
          <a:endParaRPr lang="en-GB"/>
        </a:p>
      </dgm:t>
    </dgm:pt>
    <dgm:pt modelId="{3C28E967-BBE3-4A7A-A283-C6DEE843456C}" type="parTrans" cxnId="{5DCD166F-54D9-409D-86F4-4D6D9E5F71B7}">
      <dgm:prSet/>
      <dgm:spPr/>
      <dgm:t>
        <a:bodyPr/>
        <a:lstStyle/>
        <a:p>
          <a:endParaRPr lang="en-GB"/>
        </a:p>
      </dgm:t>
    </dgm:pt>
    <dgm:pt modelId="{14241B1E-41DB-4A27-84BA-A112B02C54BA}" type="sibTrans" cxnId="{5DCD166F-54D9-409D-86F4-4D6D9E5F71B7}">
      <dgm:prSet/>
      <dgm:spPr/>
      <dgm:t>
        <a:bodyPr/>
        <a:lstStyle/>
        <a:p>
          <a:endParaRPr lang="en-GB"/>
        </a:p>
      </dgm:t>
    </dgm:pt>
    <dgm:pt modelId="{4E82C2F3-BFC5-4241-826C-060336C64FA6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Known for diverse products like groceries, clothing, electronics, and more. </a:t>
          </a:r>
          <a:endParaRPr lang="en-GB"/>
        </a:p>
      </dgm:t>
    </dgm:pt>
    <dgm:pt modelId="{8580851E-F452-4FDF-969A-1F74449B1E04}" type="parTrans" cxnId="{59F51520-8470-4DC7-B7F7-6A2854BE844F}">
      <dgm:prSet/>
      <dgm:spPr/>
      <dgm:t>
        <a:bodyPr/>
        <a:lstStyle/>
        <a:p>
          <a:endParaRPr lang="en-GB"/>
        </a:p>
      </dgm:t>
    </dgm:pt>
    <dgm:pt modelId="{5788AA48-021D-403D-A399-3B4F12A790EE}" type="sibTrans" cxnId="{59F51520-8470-4DC7-B7F7-6A2854BE844F}">
      <dgm:prSet/>
      <dgm:spPr/>
      <dgm:t>
        <a:bodyPr/>
        <a:lstStyle/>
        <a:p>
          <a:endParaRPr lang="en-GB"/>
        </a:p>
      </dgm:t>
    </dgm:pt>
    <dgm:pt modelId="{688B1C2C-2C4E-488C-BB4B-C4D4A4645A1A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Revenue of £69.191 billion and operating income of £3.128 billion in 2025 (Tesco, 2026)</a:t>
          </a:r>
          <a:endParaRPr lang="en-GB"/>
        </a:p>
      </dgm:t>
    </dgm:pt>
    <dgm:pt modelId="{CCDC5D03-2B96-4C2B-94B6-E9C653F6CB6F}" type="parTrans" cxnId="{87BB85A8-138C-4F98-9712-68F05B5DCBDD}">
      <dgm:prSet/>
      <dgm:spPr/>
      <dgm:t>
        <a:bodyPr/>
        <a:lstStyle/>
        <a:p>
          <a:endParaRPr lang="en-GB"/>
        </a:p>
      </dgm:t>
    </dgm:pt>
    <dgm:pt modelId="{E7869A2C-6AE0-4898-B21D-D7B39B8B84F0}" type="sibTrans" cxnId="{87BB85A8-138C-4F98-9712-68F05B5DCBDD}">
      <dgm:prSet/>
      <dgm:spPr/>
      <dgm:t>
        <a:bodyPr/>
        <a:lstStyle/>
        <a:p>
          <a:endParaRPr lang="en-GB"/>
        </a:p>
      </dgm:t>
    </dgm:pt>
    <dgm:pt modelId="{1E45985F-6D90-4D74-962A-195FA7A0C7AC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Employs over 330,000 people globally.</a:t>
          </a:r>
          <a:endParaRPr lang="en-GB" dirty="0"/>
        </a:p>
      </dgm:t>
    </dgm:pt>
    <dgm:pt modelId="{24F889D5-3D60-40CF-8B2E-B6BBD92AB129}" type="parTrans" cxnId="{827614EB-5D36-4F6D-A444-6844868828D3}">
      <dgm:prSet/>
      <dgm:spPr/>
      <dgm:t>
        <a:bodyPr/>
        <a:lstStyle/>
        <a:p>
          <a:endParaRPr lang="en-GB"/>
        </a:p>
      </dgm:t>
    </dgm:pt>
    <dgm:pt modelId="{9F5E4D9B-63DA-49F6-8ACF-347157073F9C}" type="sibTrans" cxnId="{827614EB-5D36-4F6D-A444-6844868828D3}">
      <dgm:prSet/>
      <dgm:spPr/>
      <dgm:t>
        <a:bodyPr/>
        <a:lstStyle/>
        <a:p>
          <a:endParaRPr lang="en-GB"/>
        </a:p>
      </dgm:t>
    </dgm:pt>
    <dgm:pt modelId="{F0AAA887-1FA0-4893-8D84-E641040F5556}" type="pres">
      <dgm:prSet presAssocID="{9FCED93F-C602-4069-B04C-4B8C058E053B}" presName="Name0" presStyleCnt="0">
        <dgm:presLayoutVars>
          <dgm:resizeHandles/>
        </dgm:presLayoutVars>
      </dgm:prSet>
      <dgm:spPr/>
    </dgm:pt>
    <dgm:pt modelId="{DCC24EED-2B14-45AA-ACA4-1500B6B30C32}" type="pres">
      <dgm:prSet presAssocID="{7229C3A3-BD0C-44A4-AAEA-B6742F297C4E}" presName="text" presStyleLbl="node1" presStyleIdx="0" presStyleCnt="6">
        <dgm:presLayoutVars>
          <dgm:bulletEnabled val="1"/>
        </dgm:presLayoutVars>
      </dgm:prSet>
      <dgm:spPr/>
    </dgm:pt>
    <dgm:pt modelId="{857E593C-2887-47C9-A001-49A42EDA3123}" type="pres">
      <dgm:prSet presAssocID="{7E43D84E-A673-4AE1-9A83-89E57687A76E}" presName="space" presStyleCnt="0"/>
      <dgm:spPr/>
    </dgm:pt>
    <dgm:pt modelId="{05BECB50-BC17-425C-8817-698A32045743}" type="pres">
      <dgm:prSet presAssocID="{7978E584-CFC4-4356-BC52-6B6892487775}" presName="text" presStyleLbl="node1" presStyleIdx="1" presStyleCnt="6">
        <dgm:presLayoutVars>
          <dgm:bulletEnabled val="1"/>
        </dgm:presLayoutVars>
      </dgm:prSet>
      <dgm:spPr/>
    </dgm:pt>
    <dgm:pt modelId="{B2BD97E5-E064-4B12-A32B-B8AD6B6CCAF0}" type="pres">
      <dgm:prSet presAssocID="{F200AF6D-EEF0-4145-9DD9-686B1FDD1741}" presName="space" presStyleCnt="0"/>
      <dgm:spPr/>
    </dgm:pt>
    <dgm:pt modelId="{5991CE08-0F30-44E4-9AA6-10C4213D7BB7}" type="pres">
      <dgm:prSet presAssocID="{2F657A8A-9CF7-49EC-AB6F-B3EDC7085DD3}" presName="text" presStyleLbl="node1" presStyleIdx="2" presStyleCnt="6">
        <dgm:presLayoutVars>
          <dgm:bulletEnabled val="1"/>
        </dgm:presLayoutVars>
      </dgm:prSet>
      <dgm:spPr/>
    </dgm:pt>
    <dgm:pt modelId="{5DB01BAB-4DFE-4AA6-82FD-2F50641B6197}" type="pres">
      <dgm:prSet presAssocID="{14241B1E-41DB-4A27-84BA-A112B02C54BA}" presName="space" presStyleCnt="0"/>
      <dgm:spPr/>
    </dgm:pt>
    <dgm:pt modelId="{B1831BE1-4CF3-461B-9802-2D4FBB39A1BB}" type="pres">
      <dgm:prSet presAssocID="{4E82C2F3-BFC5-4241-826C-060336C64FA6}" presName="text" presStyleLbl="node1" presStyleIdx="3" presStyleCnt="6">
        <dgm:presLayoutVars>
          <dgm:bulletEnabled val="1"/>
        </dgm:presLayoutVars>
      </dgm:prSet>
      <dgm:spPr/>
    </dgm:pt>
    <dgm:pt modelId="{219A6C00-2755-40F7-B192-64E57ADBB6F0}" type="pres">
      <dgm:prSet presAssocID="{5788AA48-021D-403D-A399-3B4F12A790EE}" presName="space" presStyleCnt="0"/>
      <dgm:spPr/>
    </dgm:pt>
    <dgm:pt modelId="{004A8D67-04E9-4B80-AA41-7B9E0AEA683F}" type="pres">
      <dgm:prSet presAssocID="{688B1C2C-2C4E-488C-BB4B-C4D4A4645A1A}" presName="text" presStyleLbl="node1" presStyleIdx="4" presStyleCnt="6">
        <dgm:presLayoutVars>
          <dgm:bulletEnabled val="1"/>
        </dgm:presLayoutVars>
      </dgm:prSet>
      <dgm:spPr/>
    </dgm:pt>
    <dgm:pt modelId="{5427AB7E-DD7F-429D-9F88-A609001FD71B}" type="pres">
      <dgm:prSet presAssocID="{E7869A2C-6AE0-4898-B21D-D7B39B8B84F0}" presName="space" presStyleCnt="0"/>
      <dgm:spPr/>
    </dgm:pt>
    <dgm:pt modelId="{EEBD0BCD-D78D-4A41-A611-31997456E669}" type="pres">
      <dgm:prSet presAssocID="{1E45985F-6D90-4D74-962A-195FA7A0C7AC}" presName="text" presStyleLbl="node1" presStyleIdx="5" presStyleCnt="6">
        <dgm:presLayoutVars>
          <dgm:bulletEnabled val="1"/>
        </dgm:presLayoutVars>
      </dgm:prSet>
      <dgm:spPr/>
    </dgm:pt>
  </dgm:ptLst>
  <dgm:cxnLst>
    <dgm:cxn modelId="{42FA4017-10C8-499E-9EAD-E55A38B54CFF}" type="presOf" srcId="{9FCED93F-C602-4069-B04C-4B8C058E053B}" destId="{F0AAA887-1FA0-4893-8D84-E641040F5556}" srcOrd="0" destOrd="0" presId="urn:diagrams.loki3.com/VaryingWidthList"/>
    <dgm:cxn modelId="{59F51520-8470-4DC7-B7F7-6A2854BE844F}" srcId="{9FCED93F-C602-4069-B04C-4B8C058E053B}" destId="{4E82C2F3-BFC5-4241-826C-060336C64FA6}" srcOrd="3" destOrd="0" parTransId="{8580851E-F452-4FDF-969A-1F74449B1E04}" sibTransId="{5788AA48-021D-403D-A399-3B4F12A790EE}"/>
    <dgm:cxn modelId="{2967C823-22D9-4E9A-95FD-B00FC0312A5E}" srcId="{9FCED93F-C602-4069-B04C-4B8C058E053B}" destId="{7229C3A3-BD0C-44A4-AAEA-B6742F297C4E}" srcOrd="0" destOrd="0" parTransId="{00148C3D-4D93-4E75-8E8E-E6306ADAEB60}" sibTransId="{7E43D84E-A673-4AE1-9A83-89E57687A76E}"/>
    <dgm:cxn modelId="{5DCD166F-54D9-409D-86F4-4D6D9E5F71B7}" srcId="{9FCED93F-C602-4069-B04C-4B8C058E053B}" destId="{2F657A8A-9CF7-49EC-AB6F-B3EDC7085DD3}" srcOrd="2" destOrd="0" parTransId="{3C28E967-BBE3-4A7A-A283-C6DEE843456C}" sibTransId="{14241B1E-41DB-4A27-84BA-A112B02C54BA}"/>
    <dgm:cxn modelId="{5E924752-2BDE-4A63-89D6-1DD946CD2D24}" type="presOf" srcId="{688B1C2C-2C4E-488C-BB4B-C4D4A4645A1A}" destId="{004A8D67-04E9-4B80-AA41-7B9E0AEA683F}" srcOrd="0" destOrd="0" presId="urn:diagrams.loki3.com/VaryingWidthList"/>
    <dgm:cxn modelId="{1267617D-7857-495A-8770-23328E4C1791}" type="presOf" srcId="{7229C3A3-BD0C-44A4-AAEA-B6742F297C4E}" destId="{DCC24EED-2B14-45AA-ACA4-1500B6B30C32}" srcOrd="0" destOrd="0" presId="urn:diagrams.loki3.com/VaryingWidthList"/>
    <dgm:cxn modelId="{EE141C9C-A458-4580-AAE2-323255039361}" type="presOf" srcId="{1E45985F-6D90-4D74-962A-195FA7A0C7AC}" destId="{EEBD0BCD-D78D-4A41-A611-31997456E669}" srcOrd="0" destOrd="0" presId="urn:diagrams.loki3.com/VaryingWidthList"/>
    <dgm:cxn modelId="{87BB85A8-138C-4F98-9712-68F05B5DCBDD}" srcId="{9FCED93F-C602-4069-B04C-4B8C058E053B}" destId="{688B1C2C-2C4E-488C-BB4B-C4D4A4645A1A}" srcOrd="4" destOrd="0" parTransId="{CCDC5D03-2B96-4C2B-94B6-E9C653F6CB6F}" sibTransId="{E7869A2C-6AE0-4898-B21D-D7B39B8B84F0}"/>
    <dgm:cxn modelId="{C3B4BACE-A21D-48F4-9C86-760537E7B934}" type="presOf" srcId="{7978E584-CFC4-4356-BC52-6B6892487775}" destId="{05BECB50-BC17-425C-8817-698A32045743}" srcOrd="0" destOrd="0" presId="urn:diagrams.loki3.com/VaryingWidthList"/>
    <dgm:cxn modelId="{FB319ECF-58E0-40EB-9CD5-3A3FAF317DC8}" srcId="{9FCED93F-C602-4069-B04C-4B8C058E053B}" destId="{7978E584-CFC4-4356-BC52-6B6892487775}" srcOrd="1" destOrd="0" parTransId="{0CACEC00-855D-420C-9AA8-FC7967BE4085}" sibTransId="{F200AF6D-EEF0-4145-9DD9-686B1FDD1741}"/>
    <dgm:cxn modelId="{B5A3DECF-A50A-4883-B0F8-E4C65EEB0619}" type="presOf" srcId="{2F657A8A-9CF7-49EC-AB6F-B3EDC7085DD3}" destId="{5991CE08-0F30-44E4-9AA6-10C4213D7BB7}" srcOrd="0" destOrd="0" presId="urn:diagrams.loki3.com/VaryingWidthList"/>
    <dgm:cxn modelId="{827614EB-5D36-4F6D-A444-6844868828D3}" srcId="{9FCED93F-C602-4069-B04C-4B8C058E053B}" destId="{1E45985F-6D90-4D74-962A-195FA7A0C7AC}" srcOrd="5" destOrd="0" parTransId="{24F889D5-3D60-40CF-8B2E-B6BBD92AB129}" sibTransId="{9F5E4D9B-63DA-49F6-8ACF-347157073F9C}"/>
    <dgm:cxn modelId="{A2A5A8EB-5D42-4817-A481-EB69D1C81C2A}" type="presOf" srcId="{4E82C2F3-BFC5-4241-826C-060336C64FA6}" destId="{B1831BE1-4CF3-461B-9802-2D4FBB39A1BB}" srcOrd="0" destOrd="0" presId="urn:diagrams.loki3.com/VaryingWidthList"/>
    <dgm:cxn modelId="{6217424A-FE09-4B9A-BA6E-519174F3D62A}" type="presParOf" srcId="{F0AAA887-1FA0-4893-8D84-E641040F5556}" destId="{DCC24EED-2B14-45AA-ACA4-1500B6B30C32}" srcOrd="0" destOrd="0" presId="urn:diagrams.loki3.com/VaryingWidthList"/>
    <dgm:cxn modelId="{104E48AE-0D50-435B-B23A-F74EEBDD0402}" type="presParOf" srcId="{F0AAA887-1FA0-4893-8D84-E641040F5556}" destId="{857E593C-2887-47C9-A001-49A42EDA3123}" srcOrd="1" destOrd="0" presId="urn:diagrams.loki3.com/VaryingWidthList"/>
    <dgm:cxn modelId="{2238265E-AD7C-414D-9D3D-D334D2111FF8}" type="presParOf" srcId="{F0AAA887-1FA0-4893-8D84-E641040F5556}" destId="{05BECB50-BC17-425C-8817-698A32045743}" srcOrd="2" destOrd="0" presId="urn:diagrams.loki3.com/VaryingWidthList"/>
    <dgm:cxn modelId="{E03A5988-1E08-4BC6-9FF8-0DD2EA3CAF41}" type="presParOf" srcId="{F0AAA887-1FA0-4893-8D84-E641040F5556}" destId="{B2BD97E5-E064-4B12-A32B-B8AD6B6CCAF0}" srcOrd="3" destOrd="0" presId="urn:diagrams.loki3.com/VaryingWidthList"/>
    <dgm:cxn modelId="{8C2ABA30-3066-4005-AE89-3595FADA0DE0}" type="presParOf" srcId="{F0AAA887-1FA0-4893-8D84-E641040F5556}" destId="{5991CE08-0F30-44E4-9AA6-10C4213D7BB7}" srcOrd="4" destOrd="0" presId="urn:diagrams.loki3.com/VaryingWidthList"/>
    <dgm:cxn modelId="{5DD8777F-52FA-4911-94CD-B78D63ADB7FC}" type="presParOf" srcId="{F0AAA887-1FA0-4893-8D84-E641040F5556}" destId="{5DB01BAB-4DFE-4AA6-82FD-2F50641B6197}" srcOrd="5" destOrd="0" presId="urn:diagrams.loki3.com/VaryingWidthList"/>
    <dgm:cxn modelId="{0AF16D10-699C-40C3-A7F3-570017EE0B09}" type="presParOf" srcId="{F0AAA887-1FA0-4893-8D84-E641040F5556}" destId="{B1831BE1-4CF3-461B-9802-2D4FBB39A1BB}" srcOrd="6" destOrd="0" presId="urn:diagrams.loki3.com/VaryingWidthList"/>
    <dgm:cxn modelId="{592B1574-37D1-482A-B93D-D0CE63DF7896}" type="presParOf" srcId="{F0AAA887-1FA0-4893-8D84-E641040F5556}" destId="{219A6C00-2755-40F7-B192-64E57ADBB6F0}" srcOrd="7" destOrd="0" presId="urn:diagrams.loki3.com/VaryingWidthList"/>
    <dgm:cxn modelId="{5672D9DA-618D-4BFC-B0A7-F32358865AB0}" type="presParOf" srcId="{F0AAA887-1FA0-4893-8D84-E641040F5556}" destId="{004A8D67-04E9-4B80-AA41-7B9E0AEA683F}" srcOrd="8" destOrd="0" presId="urn:diagrams.loki3.com/VaryingWidthList"/>
    <dgm:cxn modelId="{2B9612B9-7A7D-4BD4-A75F-5E36227EB294}" type="presParOf" srcId="{F0AAA887-1FA0-4893-8D84-E641040F5556}" destId="{5427AB7E-DD7F-429D-9F88-A609001FD71B}" srcOrd="9" destOrd="0" presId="urn:diagrams.loki3.com/VaryingWidthList"/>
    <dgm:cxn modelId="{A0797FBA-7DAD-4A6E-B92F-2C69CBAB87F8}" type="presParOf" srcId="{F0AAA887-1FA0-4893-8D84-E641040F5556}" destId="{EEBD0BCD-D78D-4A41-A611-31997456E669}" srcOrd="10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AD40DB-FCA3-477D-BFB4-F68D17869E0D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225CFAA-9740-42B7-809A-9AFA8CAF9BF3}">
      <dgm:prSet phldrT="[Text]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b="1" dirty="0"/>
            <a:t>Identifying Hiring Needs:</a:t>
          </a:r>
          <a:endParaRPr lang="en-GB" dirty="0"/>
        </a:p>
      </dgm:t>
    </dgm:pt>
    <dgm:pt modelId="{0F4201E8-1F83-4C5B-B85F-59B89814E9D8}" type="parTrans" cxnId="{9A79B615-9924-49A6-9531-4744CD2F748B}">
      <dgm:prSet/>
      <dgm:spPr/>
      <dgm:t>
        <a:bodyPr/>
        <a:lstStyle/>
        <a:p>
          <a:endParaRPr lang="en-GB"/>
        </a:p>
      </dgm:t>
    </dgm:pt>
    <dgm:pt modelId="{A3C3E9BC-F551-4A1B-B92D-07F8EBBDE2B6}" type="sibTrans" cxnId="{9A79B615-9924-49A6-9531-4744CD2F748B}">
      <dgm:prSet/>
      <dgm:spPr/>
      <dgm:t>
        <a:bodyPr/>
        <a:lstStyle/>
        <a:p>
          <a:endParaRPr lang="en-GB"/>
        </a:p>
      </dgm:t>
    </dgm:pt>
    <dgm:pt modelId="{05012DE6-7C45-44A2-ACD5-0E20317FFB1D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Strategy Development:</a:t>
          </a:r>
          <a:endParaRPr lang="en-GB" dirty="0"/>
        </a:p>
      </dgm:t>
    </dgm:pt>
    <dgm:pt modelId="{C2ED1801-49A3-49A1-95A4-5BDED93F25B0}" type="parTrans" cxnId="{F2E2D3AE-5903-42DE-9463-99970EFE41D9}">
      <dgm:prSet/>
      <dgm:spPr/>
      <dgm:t>
        <a:bodyPr/>
        <a:lstStyle/>
        <a:p>
          <a:endParaRPr lang="en-GB"/>
        </a:p>
      </dgm:t>
    </dgm:pt>
    <dgm:pt modelId="{23A67113-353C-48CA-B07A-0A1BF2122182}" type="sibTrans" cxnId="{F2E2D3AE-5903-42DE-9463-99970EFE41D9}">
      <dgm:prSet/>
      <dgm:spPr/>
      <dgm:t>
        <a:bodyPr/>
        <a:lstStyle/>
        <a:p>
          <a:endParaRPr lang="en-GB"/>
        </a:p>
      </dgm:t>
    </dgm:pt>
    <dgm:pt modelId="{9403F56B-EA4D-4AE9-A048-E79C961ABFEE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Job Advertisement:</a:t>
          </a:r>
          <a:endParaRPr lang="en-GB" dirty="0"/>
        </a:p>
      </dgm:t>
    </dgm:pt>
    <dgm:pt modelId="{4D87F6BA-DBF0-432C-9F27-CD51CC0ED781}" type="parTrans" cxnId="{878BBE36-2F33-4879-BB49-267F795E68B8}">
      <dgm:prSet/>
      <dgm:spPr/>
      <dgm:t>
        <a:bodyPr/>
        <a:lstStyle/>
        <a:p>
          <a:endParaRPr lang="en-GB"/>
        </a:p>
      </dgm:t>
    </dgm:pt>
    <dgm:pt modelId="{620DC87C-3CE4-45D6-B90A-9ACCED4AA438}" type="sibTrans" cxnId="{878BBE36-2F33-4879-BB49-267F795E68B8}">
      <dgm:prSet/>
      <dgm:spPr/>
      <dgm:t>
        <a:bodyPr/>
        <a:lstStyle/>
        <a:p>
          <a:endParaRPr lang="en-GB"/>
        </a:p>
      </dgm:t>
    </dgm:pt>
    <dgm:pt modelId="{B944520D-AAD9-403D-8768-CEC2A6C4128C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Screening and Shortlisting:</a:t>
          </a:r>
          <a:endParaRPr lang="en-GB" dirty="0"/>
        </a:p>
      </dgm:t>
    </dgm:pt>
    <dgm:pt modelId="{4AA2D4D2-8F40-4CDD-B0CE-6E9F67995675}" type="parTrans" cxnId="{B7058463-D1BD-40AE-847D-8E0EB7EA7B58}">
      <dgm:prSet/>
      <dgm:spPr/>
      <dgm:t>
        <a:bodyPr/>
        <a:lstStyle/>
        <a:p>
          <a:endParaRPr lang="en-GB"/>
        </a:p>
      </dgm:t>
    </dgm:pt>
    <dgm:pt modelId="{8FA8B040-32B9-4993-9D48-920D7556AE53}" type="sibTrans" cxnId="{B7058463-D1BD-40AE-847D-8E0EB7EA7B58}">
      <dgm:prSet/>
      <dgm:spPr/>
      <dgm:t>
        <a:bodyPr/>
        <a:lstStyle/>
        <a:p>
          <a:endParaRPr lang="en-GB"/>
        </a:p>
      </dgm:t>
    </dgm:pt>
    <dgm:pt modelId="{489035AD-3803-4AB4-886E-8C33FAD1EAE4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Employment Test and Hiring:</a:t>
          </a:r>
          <a:endParaRPr lang="en-GB" dirty="0"/>
        </a:p>
      </dgm:t>
    </dgm:pt>
    <dgm:pt modelId="{73CBE129-30E2-447E-9F03-199996D1A0CE}" type="parTrans" cxnId="{2264E124-96CC-4614-A880-C89AD6E48470}">
      <dgm:prSet/>
      <dgm:spPr/>
      <dgm:t>
        <a:bodyPr/>
        <a:lstStyle/>
        <a:p>
          <a:endParaRPr lang="en-GB"/>
        </a:p>
      </dgm:t>
    </dgm:pt>
    <dgm:pt modelId="{D4323030-0D84-4897-9281-B1C544506E6F}" type="sibTrans" cxnId="{2264E124-96CC-4614-A880-C89AD6E48470}">
      <dgm:prSet/>
      <dgm:spPr/>
      <dgm:t>
        <a:bodyPr/>
        <a:lstStyle/>
        <a:p>
          <a:endParaRPr lang="en-GB"/>
        </a:p>
      </dgm:t>
    </dgm:pt>
    <dgm:pt modelId="{AEA9C1AD-4229-49BC-AD15-E4B38FB768EA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b="1" dirty="0"/>
            <a:t>Onboarding:</a:t>
          </a:r>
          <a:endParaRPr lang="en-GB" dirty="0"/>
        </a:p>
      </dgm:t>
    </dgm:pt>
    <dgm:pt modelId="{B841D172-BD8F-44EA-89F8-641F2E4690E7}" type="parTrans" cxnId="{21038492-FCDF-4CB8-BA45-9BB5AD979E6A}">
      <dgm:prSet/>
      <dgm:spPr/>
      <dgm:t>
        <a:bodyPr/>
        <a:lstStyle/>
        <a:p>
          <a:endParaRPr lang="en-GB"/>
        </a:p>
      </dgm:t>
    </dgm:pt>
    <dgm:pt modelId="{EE38B80E-252B-41BF-9A07-9EDA302D08D3}" type="sibTrans" cxnId="{21038492-FCDF-4CB8-BA45-9BB5AD979E6A}">
      <dgm:prSet/>
      <dgm:spPr/>
      <dgm:t>
        <a:bodyPr/>
        <a:lstStyle/>
        <a:p>
          <a:endParaRPr lang="en-GB"/>
        </a:p>
      </dgm:t>
    </dgm:pt>
    <dgm:pt modelId="{99D92430-B352-4F22-9CC6-912B80C83FFC}">
      <dgm:prSet phldrT="[Text]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Assessing team requirements and operational gaps.</a:t>
          </a:r>
          <a:endParaRPr lang="en-GB" dirty="0"/>
        </a:p>
      </dgm:t>
    </dgm:pt>
    <dgm:pt modelId="{A4A21F82-0EB9-4D9D-94F6-63B106A65D3C}" type="parTrans" cxnId="{425A6FF3-385F-4294-AA50-B3E8440E0C69}">
      <dgm:prSet/>
      <dgm:spPr/>
      <dgm:t>
        <a:bodyPr/>
        <a:lstStyle/>
        <a:p>
          <a:endParaRPr lang="en-GB"/>
        </a:p>
      </dgm:t>
    </dgm:pt>
    <dgm:pt modelId="{4FAE2514-3ECC-4E07-82DE-1CD70DD8DD21}" type="sibTrans" cxnId="{425A6FF3-385F-4294-AA50-B3E8440E0C69}">
      <dgm:prSet/>
      <dgm:spPr/>
      <dgm:t>
        <a:bodyPr/>
        <a:lstStyle/>
        <a:p>
          <a:endParaRPr lang="en-GB"/>
        </a:p>
      </dgm:t>
    </dgm:pt>
    <dgm:pt modelId="{BBA4AC01-6794-4330-B225-8EE2E08E0390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Deciding on internal promotions or external hires (Armstrong and Taylor, 2023)</a:t>
          </a:r>
          <a:endParaRPr lang="en-GB" dirty="0"/>
        </a:p>
      </dgm:t>
    </dgm:pt>
    <dgm:pt modelId="{AD2B4C22-7C34-458B-B4FF-F912524FB01E}" type="parTrans" cxnId="{B43BB13E-4645-4B69-BC29-558F5E20A518}">
      <dgm:prSet/>
      <dgm:spPr/>
      <dgm:t>
        <a:bodyPr/>
        <a:lstStyle/>
        <a:p>
          <a:endParaRPr lang="en-GB"/>
        </a:p>
      </dgm:t>
    </dgm:pt>
    <dgm:pt modelId="{BFC115E6-BBEB-4E69-957B-C26463B07D3F}" type="sibTrans" cxnId="{B43BB13E-4645-4B69-BC29-558F5E20A518}">
      <dgm:prSet/>
      <dgm:spPr/>
      <dgm:t>
        <a:bodyPr/>
        <a:lstStyle/>
        <a:p>
          <a:endParaRPr lang="en-GB"/>
        </a:p>
      </dgm:t>
    </dgm:pt>
    <dgm:pt modelId="{FC71CD69-3F17-4194-9FEF-6FC0D58BE4CF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Posting openings on Tesco’s website, job boards, and social media.</a:t>
          </a:r>
          <a:endParaRPr lang="en-GB" dirty="0"/>
        </a:p>
      </dgm:t>
    </dgm:pt>
    <dgm:pt modelId="{F16AE64E-227F-4B2B-808C-1F4C9D650A7F}" type="parTrans" cxnId="{E2F70CC1-5554-4E1B-A074-B279641DEA52}">
      <dgm:prSet/>
      <dgm:spPr/>
      <dgm:t>
        <a:bodyPr/>
        <a:lstStyle/>
        <a:p>
          <a:endParaRPr lang="en-GB"/>
        </a:p>
      </dgm:t>
    </dgm:pt>
    <dgm:pt modelId="{40536624-10E2-41C1-939C-2D8643FD51C5}" type="sibTrans" cxnId="{E2F70CC1-5554-4E1B-A074-B279641DEA52}">
      <dgm:prSet/>
      <dgm:spPr/>
      <dgm:t>
        <a:bodyPr/>
        <a:lstStyle/>
        <a:p>
          <a:endParaRPr lang="en-GB"/>
        </a:p>
      </dgm:t>
    </dgm:pt>
    <dgm:pt modelId="{357059A5-007C-477D-A76D-2B44D4943BB2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Reviewing applications and shortlisting candidates (Stewart and Brown, 2019)</a:t>
          </a:r>
          <a:endParaRPr lang="en-GB" dirty="0"/>
        </a:p>
      </dgm:t>
    </dgm:pt>
    <dgm:pt modelId="{9E970C56-B520-4681-A08E-200ACBFC2DBC}" type="parTrans" cxnId="{88D4B7BD-B39F-4C59-9DC8-B4480D3194E1}">
      <dgm:prSet/>
      <dgm:spPr/>
      <dgm:t>
        <a:bodyPr/>
        <a:lstStyle/>
        <a:p>
          <a:endParaRPr lang="en-GB"/>
        </a:p>
      </dgm:t>
    </dgm:pt>
    <dgm:pt modelId="{3ABFD0CE-403A-40B9-925A-8C96FC86368C}" type="sibTrans" cxnId="{88D4B7BD-B39F-4C59-9DC8-B4480D3194E1}">
      <dgm:prSet/>
      <dgm:spPr/>
      <dgm:t>
        <a:bodyPr/>
        <a:lstStyle/>
        <a:p>
          <a:endParaRPr lang="en-GB"/>
        </a:p>
      </dgm:t>
    </dgm:pt>
    <dgm:pt modelId="{B1DDF39D-ABA5-461A-A153-2D79F79EA940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Conducting assessments, interviews, and select the best candidate.</a:t>
          </a:r>
          <a:endParaRPr lang="en-GB" dirty="0"/>
        </a:p>
      </dgm:t>
    </dgm:pt>
    <dgm:pt modelId="{2A29BA8E-D220-4EE6-88F9-8FB4B2E3C7A5}" type="parTrans" cxnId="{CF240920-BB87-413D-809C-C9564EFB6ADB}">
      <dgm:prSet/>
      <dgm:spPr/>
      <dgm:t>
        <a:bodyPr/>
        <a:lstStyle/>
        <a:p>
          <a:endParaRPr lang="en-GB"/>
        </a:p>
      </dgm:t>
    </dgm:pt>
    <dgm:pt modelId="{D32C4501-4C86-485F-89AA-F2D9C2265B23}" type="sibTrans" cxnId="{CF240920-BB87-413D-809C-C9564EFB6ADB}">
      <dgm:prSet/>
      <dgm:spPr/>
      <dgm:t>
        <a:bodyPr/>
        <a:lstStyle/>
        <a:p>
          <a:endParaRPr lang="en-GB"/>
        </a:p>
      </dgm:t>
    </dgm:pt>
    <dgm:pt modelId="{29C46180-09DC-43D7-BB42-C28D9F6B7ACD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Integrate new hires with training and company culture (Stone et al., 2024)</a:t>
          </a:r>
          <a:endParaRPr lang="en-GB" dirty="0"/>
        </a:p>
      </dgm:t>
    </dgm:pt>
    <dgm:pt modelId="{1568CA33-FD46-4370-A3D6-87DE67910F46}" type="parTrans" cxnId="{53AFFD46-99C3-4317-A16F-DF087F7AE6D0}">
      <dgm:prSet/>
      <dgm:spPr/>
      <dgm:t>
        <a:bodyPr/>
        <a:lstStyle/>
        <a:p>
          <a:endParaRPr lang="en-GB"/>
        </a:p>
      </dgm:t>
    </dgm:pt>
    <dgm:pt modelId="{62C728BC-9E5C-474E-A2E5-76BEE0537A5A}" type="sibTrans" cxnId="{53AFFD46-99C3-4317-A16F-DF087F7AE6D0}">
      <dgm:prSet/>
      <dgm:spPr/>
      <dgm:t>
        <a:bodyPr/>
        <a:lstStyle/>
        <a:p>
          <a:endParaRPr lang="en-GB"/>
        </a:p>
      </dgm:t>
    </dgm:pt>
    <dgm:pt modelId="{550C8104-142F-4B8D-B880-8A33DBA53B02}" type="pres">
      <dgm:prSet presAssocID="{CAAD40DB-FCA3-477D-BFB4-F68D17869E0D}" presName="Name0" presStyleCnt="0">
        <dgm:presLayoutVars>
          <dgm:dir/>
          <dgm:animLvl val="lvl"/>
          <dgm:resizeHandles val="exact"/>
        </dgm:presLayoutVars>
      </dgm:prSet>
      <dgm:spPr/>
    </dgm:pt>
    <dgm:pt modelId="{179532DC-AAE5-447A-BC36-4DA9E6844917}" type="pres">
      <dgm:prSet presAssocID="{0225CFAA-9740-42B7-809A-9AFA8CAF9BF3}" presName="linNode" presStyleCnt="0"/>
      <dgm:spPr/>
    </dgm:pt>
    <dgm:pt modelId="{B0CBDFC1-1C5A-484F-8550-792164E5F82A}" type="pres">
      <dgm:prSet presAssocID="{0225CFAA-9740-42B7-809A-9AFA8CAF9BF3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9ED971B4-2ED7-4B72-BE40-2A1BE3A9A47F}" type="pres">
      <dgm:prSet presAssocID="{0225CFAA-9740-42B7-809A-9AFA8CAF9BF3}" presName="descendantText" presStyleLbl="alignAccFollowNode1" presStyleIdx="0" presStyleCnt="6">
        <dgm:presLayoutVars>
          <dgm:bulletEnabled val="1"/>
        </dgm:presLayoutVars>
      </dgm:prSet>
      <dgm:spPr/>
    </dgm:pt>
    <dgm:pt modelId="{A0F58FE4-C767-417F-A9D8-5C2095AFF4B3}" type="pres">
      <dgm:prSet presAssocID="{A3C3E9BC-F551-4A1B-B92D-07F8EBBDE2B6}" presName="sp" presStyleCnt="0"/>
      <dgm:spPr/>
    </dgm:pt>
    <dgm:pt modelId="{D8888EEC-D5FF-4B88-8AEF-0361B12AA233}" type="pres">
      <dgm:prSet presAssocID="{05012DE6-7C45-44A2-ACD5-0E20317FFB1D}" presName="linNode" presStyleCnt="0"/>
      <dgm:spPr/>
    </dgm:pt>
    <dgm:pt modelId="{67407249-5D21-4EB7-A9B8-AB9E7BCFA79E}" type="pres">
      <dgm:prSet presAssocID="{05012DE6-7C45-44A2-ACD5-0E20317FFB1D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D493B185-6EFA-4D45-88B3-6565F68B8192}" type="pres">
      <dgm:prSet presAssocID="{05012DE6-7C45-44A2-ACD5-0E20317FFB1D}" presName="descendantText" presStyleLbl="alignAccFollowNode1" presStyleIdx="1" presStyleCnt="6">
        <dgm:presLayoutVars>
          <dgm:bulletEnabled val="1"/>
        </dgm:presLayoutVars>
      </dgm:prSet>
      <dgm:spPr/>
    </dgm:pt>
    <dgm:pt modelId="{D6660683-4CEB-4AF8-9A33-43734590359D}" type="pres">
      <dgm:prSet presAssocID="{23A67113-353C-48CA-B07A-0A1BF2122182}" presName="sp" presStyleCnt="0"/>
      <dgm:spPr/>
    </dgm:pt>
    <dgm:pt modelId="{A2A6FA6F-DB65-4A0D-864A-A9C00D2A522F}" type="pres">
      <dgm:prSet presAssocID="{9403F56B-EA4D-4AE9-A048-E79C961ABFEE}" presName="linNode" presStyleCnt="0"/>
      <dgm:spPr/>
    </dgm:pt>
    <dgm:pt modelId="{74D250A8-7412-4F4E-BDFC-3BF61A96531E}" type="pres">
      <dgm:prSet presAssocID="{9403F56B-EA4D-4AE9-A048-E79C961ABFEE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09E1A9DB-106A-4758-8EE1-85FFA4A730E6}" type="pres">
      <dgm:prSet presAssocID="{9403F56B-EA4D-4AE9-A048-E79C961ABFEE}" presName="descendantText" presStyleLbl="alignAccFollowNode1" presStyleIdx="2" presStyleCnt="6">
        <dgm:presLayoutVars>
          <dgm:bulletEnabled val="1"/>
        </dgm:presLayoutVars>
      </dgm:prSet>
      <dgm:spPr/>
    </dgm:pt>
    <dgm:pt modelId="{46607277-5A6B-43D7-8B92-1135C85D5548}" type="pres">
      <dgm:prSet presAssocID="{620DC87C-3CE4-45D6-B90A-9ACCED4AA438}" presName="sp" presStyleCnt="0"/>
      <dgm:spPr/>
    </dgm:pt>
    <dgm:pt modelId="{855664B6-2C56-4230-AB8A-35EAB7D3A67B}" type="pres">
      <dgm:prSet presAssocID="{B944520D-AAD9-403D-8768-CEC2A6C4128C}" presName="linNode" presStyleCnt="0"/>
      <dgm:spPr/>
    </dgm:pt>
    <dgm:pt modelId="{561D0396-3714-41B1-B458-E779098721E8}" type="pres">
      <dgm:prSet presAssocID="{B944520D-AAD9-403D-8768-CEC2A6C4128C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C083F056-FA8D-410A-ABF2-E092443FFA8A}" type="pres">
      <dgm:prSet presAssocID="{B944520D-AAD9-403D-8768-CEC2A6C4128C}" presName="descendantText" presStyleLbl="alignAccFollowNode1" presStyleIdx="3" presStyleCnt="6">
        <dgm:presLayoutVars>
          <dgm:bulletEnabled val="1"/>
        </dgm:presLayoutVars>
      </dgm:prSet>
      <dgm:spPr/>
    </dgm:pt>
    <dgm:pt modelId="{3AEDA23A-0070-4553-AEA8-4A227696E1A0}" type="pres">
      <dgm:prSet presAssocID="{8FA8B040-32B9-4993-9D48-920D7556AE53}" presName="sp" presStyleCnt="0"/>
      <dgm:spPr/>
    </dgm:pt>
    <dgm:pt modelId="{2EF5DED7-3DED-49E6-A279-8F25CF1B49AC}" type="pres">
      <dgm:prSet presAssocID="{489035AD-3803-4AB4-886E-8C33FAD1EAE4}" presName="linNode" presStyleCnt="0"/>
      <dgm:spPr/>
    </dgm:pt>
    <dgm:pt modelId="{86613982-21EB-436B-921C-AB16BEE61AD9}" type="pres">
      <dgm:prSet presAssocID="{489035AD-3803-4AB4-886E-8C33FAD1EAE4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FEE064FF-597C-4546-9602-D834B9B23236}" type="pres">
      <dgm:prSet presAssocID="{489035AD-3803-4AB4-886E-8C33FAD1EAE4}" presName="descendantText" presStyleLbl="alignAccFollowNode1" presStyleIdx="4" presStyleCnt="6">
        <dgm:presLayoutVars>
          <dgm:bulletEnabled val="1"/>
        </dgm:presLayoutVars>
      </dgm:prSet>
      <dgm:spPr/>
    </dgm:pt>
    <dgm:pt modelId="{02E0AD2D-D679-4A59-BA8D-13198A99F73E}" type="pres">
      <dgm:prSet presAssocID="{D4323030-0D84-4897-9281-B1C544506E6F}" presName="sp" presStyleCnt="0"/>
      <dgm:spPr/>
    </dgm:pt>
    <dgm:pt modelId="{C4FFDD6B-31FB-4C25-9167-1A02C469A899}" type="pres">
      <dgm:prSet presAssocID="{AEA9C1AD-4229-49BC-AD15-E4B38FB768EA}" presName="linNode" presStyleCnt="0"/>
      <dgm:spPr/>
    </dgm:pt>
    <dgm:pt modelId="{C5931E85-9142-4B98-A7D4-41EE1C63A322}" type="pres">
      <dgm:prSet presAssocID="{AEA9C1AD-4229-49BC-AD15-E4B38FB768EA}" presName="parentText" presStyleLbl="node1" presStyleIdx="5" presStyleCnt="6">
        <dgm:presLayoutVars>
          <dgm:chMax val="1"/>
          <dgm:bulletEnabled val="1"/>
        </dgm:presLayoutVars>
      </dgm:prSet>
      <dgm:spPr/>
    </dgm:pt>
    <dgm:pt modelId="{046CD431-1EF8-47E7-9682-94304F68F11F}" type="pres">
      <dgm:prSet presAssocID="{AEA9C1AD-4229-49BC-AD15-E4B38FB768EA}" presName="descendantText" presStyleLbl="alignAccFollowNode1" presStyleIdx="5" presStyleCnt="6">
        <dgm:presLayoutVars>
          <dgm:bulletEnabled val="1"/>
        </dgm:presLayoutVars>
      </dgm:prSet>
      <dgm:spPr/>
    </dgm:pt>
  </dgm:ptLst>
  <dgm:cxnLst>
    <dgm:cxn modelId="{9A79B615-9924-49A6-9531-4744CD2F748B}" srcId="{CAAD40DB-FCA3-477D-BFB4-F68D17869E0D}" destId="{0225CFAA-9740-42B7-809A-9AFA8CAF9BF3}" srcOrd="0" destOrd="0" parTransId="{0F4201E8-1F83-4C5B-B85F-59B89814E9D8}" sibTransId="{A3C3E9BC-F551-4A1B-B92D-07F8EBBDE2B6}"/>
    <dgm:cxn modelId="{CF240920-BB87-413D-809C-C9564EFB6ADB}" srcId="{489035AD-3803-4AB4-886E-8C33FAD1EAE4}" destId="{B1DDF39D-ABA5-461A-A153-2D79F79EA940}" srcOrd="0" destOrd="0" parTransId="{2A29BA8E-D220-4EE6-88F9-8FB4B2E3C7A5}" sibTransId="{D32C4501-4C86-485F-89AA-F2D9C2265B23}"/>
    <dgm:cxn modelId="{2264E124-96CC-4614-A880-C89AD6E48470}" srcId="{CAAD40DB-FCA3-477D-BFB4-F68D17869E0D}" destId="{489035AD-3803-4AB4-886E-8C33FAD1EAE4}" srcOrd="4" destOrd="0" parTransId="{73CBE129-30E2-447E-9F03-199996D1A0CE}" sibTransId="{D4323030-0D84-4897-9281-B1C544506E6F}"/>
    <dgm:cxn modelId="{878BBE36-2F33-4879-BB49-267F795E68B8}" srcId="{CAAD40DB-FCA3-477D-BFB4-F68D17869E0D}" destId="{9403F56B-EA4D-4AE9-A048-E79C961ABFEE}" srcOrd="2" destOrd="0" parTransId="{4D87F6BA-DBF0-432C-9F27-CD51CC0ED781}" sibTransId="{620DC87C-3CE4-45D6-B90A-9ACCED4AA438}"/>
    <dgm:cxn modelId="{B43BB13E-4645-4B69-BC29-558F5E20A518}" srcId="{05012DE6-7C45-44A2-ACD5-0E20317FFB1D}" destId="{BBA4AC01-6794-4330-B225-8EE2E08E0390}" srcOrd="0" destOrd="0" parTransId="{AD2B4C22-7C34-458B-B4FF-F912524FB01E}" sibTransId="{BFC115E6-BBEB-4E69-957B-C26463B07D3F}"/>
    <dgm:cxn modelId="{2DA5A23F-BFEF-4209-A99C-D63832A24F6A}" type="presOf" srcId="{B1DDF39D-ABA5-461A-A153-2D79F79EA940}" destId="{FEE064FF-597C-4546-9602-D834B9B23236}" srcOrd="0" destOrd="0" presId="urn:microsoft.com/office/officeart/2005/8/layout/vList5"/>
    <dgm:cxn modelId="{B7058463-D1BD-40AE-847D-8E0EB7EA7B58}" srcId="{CAAD40DB-FCA3-477D-BFB4-F68D17869E0D}" destId="{B944520D-AAD9-403D-8768-CEC2A6C4128C}" srcOrd="3" destOrd="0" parTransId="{4AA2D4D2-8F40-4CDD-B0CE-6E9F67995675}" sibTransId="{8FA8B040-32B9-4993-9D48-920D7556AE53}"/>
    <dgm:cxn modelId="{A8D8B745-2689-445B-9F96-E28B512F6EC1}" type="presOf" srcId="{99D92430-B352-4F22-9CC6-912B80C83FFC}" destId="{9ED971B4-2ED7-4B72-BE40-2A1BE3A9A47F}" srcOrd="0" destOrd="0" presId="urn:microsoft.com/office/officeart/2005/8/layout/vList5"/>
    <dgm:cxn modelId="{53AFFD46-99C3-4317-A16F-DF087F7AE6D0}" srcId="{AEA9C1AD-4229-49BC-AD15-E4B38FB768EA}" destId="{29C46180-09DC-43D7-BB42-C28D9F6B7ACD}" srcOrd="0" destOrd="0" parTransId="{1568CA33-FD46-4370-A3D6-87DE67910F46}" sibTransId="{62C728BC-9E5C-474E-A2E5-76BEE0537A5A}"/>
    <dgm:cxn modelId="{C3E5CC59-1B55-4AC1-BEE7-62A55343A1B2}" type="presOf" srcId="{BBA4AC01-6794-4330-B225-8EE2E08E0390}" destId="{D493B185-6EFA-4D45-88B3-6565F68B8192}" srcOrd="0" destOrd="0" presId="urn:microsoft.com/office/officeart/2005/8/layout/vList5"/>
    <dgm:cxn modelId="{DB7AC080-3B2E-41F1-BF80-BF50B20313CF}" type="presOf" srcId="{29C46180-09DC-43D7-BB42-C28D9F6B7ACD}" destId="{046CD431-1EF8-47E7-9682-94304F68F11F}" srcOrd="0" destOrd="0" presId="urn:microsoft.com/office/officeart/2005/8/layout/vList5"/>
    <dgm:cxn modelId="{C97E1392-59E9-4670-ACD3-A48EDA46DD2C}" type="presOf" srcId="{B944520D-AAD9-403D-8768-CEC2A6C4128C}" destId="{561D0396-3714-41B1-B458-E779098721E8}" srcOrd="0" destOrd="0" presId="urn:microsoft.com/office/officeart/2005/8/layout/vList5"/>
    <dgm:cxn modelId="{21038492-FCDF-4CB8-BA45-9BB5AD979E6A}" srcId="{CAAD40DB-FCA3-477D-BFB4-F68D17869E0D}" destId="{AEA9C1AD-4229-49BC-AD15-E4B38FB768EA}" srcOrd="5" destOrd="0" parTransId="{B841D172-BD8F-44EA-89F8-641F2E4690E7}" sibTransId="{EE38B80E-252B-41BF-9A07-9EDA302D08D3}"/>
    <dgm:cxn modelId="{887B98A3-B0EC-41A1-9932-994558F6E068}" type="presOf" srcId="{05012DE6-7C45-44A2-ACD5-0E20317FFB1D}" destId="{67407249-5D21-4EB7-A9B8-AB9E7BCFA79E}" srcOrd="0" destOrd="0" presId="urn:microsoft.com/office/officeart/2005/8/layout/vList5"/>
    <dgm:cxn modelId="{F2E2D3AE-5903-42DE-9463-99970EFE41D9}" srcId="{CAAD40DB-FCA3-477D-BFB4-F68D17869E0D}" destId="{05012DE6-7C45-44A2-ACD5-0E20317FFB1D}" srcOrd="1" destOrd="0" parTransId="{C2ED1801-49A3-49A1-95A4-5BDED93F25B0}" sibTransId="{23A67113-353C-48CA-B07A-0A1BF2122182}"/>
    <dgm:cxn modelId="{594CF8B2-23C4-41ED-9ABA-6D49F382DE45}" type="presOf" srcId="{AEA9C1AD-4229-49BC-AD15-E4B38FB768EA}" destId="{C5931E85-9142-4B98-A7D4-41EE1C63A322}" srcOrd="0" destOrd="0" presId="urn:microsoft.com/office/officeart/2005/8/layout/vList5"/>
    <dgm:cxn modelId="{88D4B7BD-B39F-4C59-9DC8-B4480D3194E1}" srcId="{B944520D-AAD9-403D-8768-CEC2A6C4128C}" destId="{357059A5-007C-477D-A76D-2B44D4943BB2}" srcOrd="0" destOrd="0" parTransId="{9E970C56-B520-4681-A08E-200ACBFC2DBC}" sibTransId="{3ABFD0CE-403A-40B9-925A-8C96FC86368C}"/>
    <dgm:cxn modelId="{E2F70CC1-5554-4E1B-A074-B279641DEA52}" srcId="{9403F56B-EA4D-4AE9-A048-E79C961ABFEE}" destId="{FC71CD69-3F17-4194-9FEF-6FC0D58BE4CF}" srcOrd="0" destOrd="0" parTransId="{F16AE64E-227F-4B2B-808C-1F4C9D650A7F}" sibTransId="{40536624-10E2-41C1-939C-2D8643FD51C5}"/>
    <dgm:cxn modelId="{387524C5-A39D-4DC2-8580-F8F83583BCA9}" type="presOf" srcId="{9403F56B-EA4D-4AE9-A048-E79C961ABFEE}" destId="{74D250A8-7412-4F4E-BDFC-3BF61A96531E}" srcOrd="0" destOrd="0" presId="urn:microsoft.com/office/officeart/2005/8/layout/vList5"/>
    <dgm:cxn modelId="{00952CD2-4A9F-4C4F-B8C2-4DA05059F06F}" type="presOf" srcId="{357059A5-007C-477D-A76D-2B44D4943BB2}" destId="{C083F056-FA8D-410A-ABF2-E092443FFA8A}" srcOrd="0" destOrd="0" presId="urn:microsoft.com/office/officeart/2005/8/layout/vList5"/>
    <dgm:cxn modelId="{0B798DD9-9CDF-4BAA-9EBE-433A3B02A39E}" type="presOf" srcId="{CAAD40DB-FCA3-477D-BFB4-F68D17869E0D}" destId="{550C8104-142F-4B8D-B880-8A33DBA53B02}" srcOrd="0" destOrd="0" presId="urn:microsoft.com/office/officeart/2005/8/layout/vList5"/>
    <dgm:cxn modelId="{4DFC91DF-FC97-408B-AB1B-C0BA561C8658}" type="presOf" srcId="{FC71CD69-3F17-4194-9FEF-6FC0D58BE4CF}" destId="{09E1A9DB-106A-4758-8EE1-85FFA4A730E6}" srcOrd="0" destOrd="0" presId="urn:microsoft.com/office/officeart/2005/8/layout/vList5"/>
    <dgm:cxn modelId="{425A6FF3-385F-4294-AA50-B3E8440E0C69}" srcId="{0225CFAA-9740-42B7-809A-9AFA8CAF9BF3}" destId="{99D92430-B352-4F22-9CC6-912B80C83FFC}" srcOrd="0" destOrd="0" parTransId="{A4A21F82-0EB9-4D9D-94F6-63B106A65D3C}" sibTransId="{4FAE2514-3ECC-4E07-82DE-1CD70DD8DD21}"/>
    <dgm:cxn modelId="{AE5B9EFB-8019-4D51-9041-DA2CD7C4DF58}" type="presOf" srcId="{0225CFAA-9740-42B7-809A-9AFA8CAF9BF3}" destId="{B0CBDFC1-1C5A-484F-8550-792164E5F82A}" srcOrd="0" destOrd="0" presId="urn:microsoft.com/office/officeart/2005/8/layout/vList5"/>
    <dgm:cxn modelId="{458F71FC-B30A-49CF-8052-83DF9C469394}" type="presOf" srcId="{489035AD-3803-4AB4-886E-8C33FAD1EAE4}" destId="{86613982-21EB-436B-921C-AB16BEE61AD9}" srcOrd="0" destOrd="0" presId="urn:microsoft.com/office/officeart/2005/8/layout/vList5"/>
    <dgm:cxn modelId="{9D552C1D-C479-44FD-9971-A4B054ABBD94}" type="presParOf" srcId="{550C8104-142F-4B8D-B880-8A33DBA53B02}" destId="{179532DC-AAE5-447A-BC36-4DA9E6844917}" srcOrd="0" destOrd="0" presId="urn:microsoft.com/office/officeart/2005/8/layout/vList5"/>
    <dgm:cxn modelId="{2F120D5D-F3CC-44B4-978C-BF56ADD6F655}" type="presParOf" srcId="{179532DC-AAE5-447A-BC36-4DA9E6844917}" destId="{B0CBDFC1-1C5A-484F-8550-792164E5F82A}" srcOrd="0" destOrd="0" presId="urn:microsoft.com/office/officeart/2005/8/layout/vList5"/>
    <dgm:cxn modelId="{AECA4161-9FE2-4097-BA1F-8E64ABAA57EB}" type="presParOf" srcId="{179532DC-AAE5-447A-BC36-4DA9E6844917}" destId="{9ED971B4-2ED7-4B72-BE40-2A1BE3A9A47F}" srcOrd="1" destOrd="0" presId="urn:microsoft.com/office/officeart/2005/8/layout/vList5"/>
    <dgm:cxn modelId="{BC7AFFA6-2A4E-410B-BA26-65821DA3D8D6}" type="presParOf" srcId="{550C8104-142F-4B8D-B880-8A33DBA53B02}" destId="{A0F58FE4-C767-417F-A9D8-5C2095AFF4B3}" srcOrd="1" destOrd="0" presId="urn:microsoft.com/office/officeart/2005/8/layout/vList5"/>
    <dgm:cxn modelId="{34DE41A1-EE1F-4C6A-9F5A-4E016A4026AE}" type="presParOf" srcId="{550C8104-142F-4B8D-B880-8A33DBA53B02}" destId="{D8888EEC-D5FF-4B88-8AEF-0361B12AA233}" srcOrd="2" destOrd="0" presId="urn:microsoft.com/office/officeart/2005/8/layout/vList5"/>
    <dgm:cxn modelId="{246693F7-10BB-4220-8755-B0CE42761F58}" type="presParOf" srcId="{D8888EEC-D5FF-4B88-8AEF-0361B12AA233}" destId="{67407249-5D21-4EB7-A9B8-AB9E7BCFA79E}" srcOrd="0" destOrd="0" presId="urn:microsoft.com/office/officeart/2005/8/layout/vList5"/>
    <dgm:cxn modelId="{5E4B3662-DC0F-4E01-BD03-FA2FCECCB48E}" type="presParOf" srcId="{D8888EEC-D5FF-4B88-8AEF-0361B12AA233}" destId="{D493B185-6EFA-4D45-88B3-6565F68B8192}" srcOrd="1" destOrd="0" presId="urn:microsoft.com/office/officeart/2005/8/layout/vList5"/>
    <dgm:cxn modelId="{CFE1BFC2-A7DD-4556-B9CA-05C401936D0D}" type="presParOf" srcId="{550C8104-142F-4B8D-B880-8A33DBA53B02}" destId="{D6660683-4CEB-4AF8-9A33-43734590359D}" srcOrd="3" destOrd="0" presId="urn:microsoft.com/office/officeart/2005/8/layout/vList5"/>
    <dgm:cxn modelId="{CB86E107-D3BE-48B8-9785-C2815966FB2D}" type="presParOf" srcId="{550C8104-142F-4B8D-B880-8A33DBA53B02}" destId="{A2A6FA6F-DB65-4A0D-864A-A9C00D2A522F}" srcOrd="4" destOrd="0" presId="urn:microsoft.com/office/officeart/2005/8/layout/vList5"/>
    <dgm:cxn modelId="{C3DCC382-9673-422B-A914-BF4A856C4A1F}" type="presParOf" srcId="{A2A6FA6F-DB65-4A0D-864A-A9C00D2A522F}" destId="{74D250A8-7412-4F4E-BDFC-3BF61A96531E}" srcOrd="0" destOrd="0" presId="urn:microsoft.com/office/officeart/2005/8/layout/vList5"/>
    <dgm:cxn modelId="{39492FC6-E4AA-4C51-8F8D-8D420E00E6DF}" type="presParOf" srcId="{A2A6FA6F-DB65-4A0D-864A-A9C00D2A522F}" destId="{09E1A9DB-106A-4758-8EE1-85FFA4A730E6}" srcOrd="1" destOrd="0" presId="urn:microsoft.com/office/officeart/2005/8/layout/vList5"/>
    <dgm:cxn modelId="{8AF2FEB2-D479-4DD8-9F7A-5C138E7493EA}" type="presParOf" srcId="{550C8104-142F-4B8D-B880-8A33DBA53B02}" destId="{46607277-5A6B-43D7-8B92-1135C85D5548}" srcOrd="5" destOrd="0" presId="urn:microsoft.com/office/officeart/2005/8/layout/vList5"/>
    <dgm:cxn modelId="{6C3860D6-AE05-4C5E-99AB-83BB153CD2B2}" type="presParOf" srcId="{550C8104-142F-4B8D-B880-8A33DBA53B02}" destId="{855664B6-2C56-4230-AB8A-35EAB7D3A67B}" srcOrd="6" destOrd="0" presId="urn:microsoft.com/office/officeart/2005/8/layout/vList5"/>
    <dgm:cxn modelId="{DEC0ADA9-D5BF-4631-A5F9-11E5CDCECC91}" type="presParOf" srcId="{855664B6-2C56-4230-AB8A-35EAB7D3A67B}" destId="{561D0396-3714-41B1-B458-E779098721E8}" srcOrd="0" destOrd="0" presId="urn:microsoft.com/office/officeart/2005/8/layout/vList5"/>
    <dgm:cxn modelId="{D5E9927E-DD19-40DA-B921-5D8926D009E2}" type="presParOf" srcId="{855664B6-2C56-4230-AB8A-35EAB7D3A67B}" destId="{C083F056-FA8D-410A-ABF2-E092443FFA8A}" srcOrd="1" destOrd="0" presId="urn:microsoft.com/office/officeart/2005/8/layout/vList5"/>
    <dgm:cxn modelId="{4F6ABF64-7172-4C9C-B84E-01199B543BC7}" type="presParOf" srcId="{550C8104-142F-4B8D-B880-8A33DBA53B02}" destId="{3AEDA23A-0070-4553-AEA8-4A227696E1A0}" srcOrd="7" destOrd="0" presId="urn:microsoft.com/office/officeart/2005/8/layout/vList5"/>
    <dgm:cxn modelId="{6FF081CF-7F60-4365-98C5-5BFAB9F0C891}" type="presParOf" srcId="{550C8104-142F-4B8D-B880-8A33DBA53B02}" destId="{2EF5DED7-3DED-49E6-A279-8F25CF1B49AC}" srcOrd="8" destOrd="0" presId="urn:microsoft.com/office/officeart/2005/8/layout/vList5"/>
    <dgm:cxn modelId="{6968A57F-3571-46DA-9EE7-E414F1A105AC}" type="presParOf" srcId="{2EF5DED7-3DED-49E6-A279-8F25CF1B49AC}" destId="{86613982-21EB-436B-921C-AB16BEE61AD9}" srcOrd="0" destOrd="0" presId="urn:microsoft.com/office/officeart/2005/8/layout/vList5"/>
    <dgm:cxn modelId="{0324B704-01BE-4430-B637-956A0D426305}" type="presParOf" srcId="{2EF5DED7-3DED-49E6-A279-8F25CF1B49AC}" destId="{FEE064FF-597C-4546-9602-D834B9B23236}" srcOrd="1" destOrd="0" presId="urn:microsoft.com/office/officeart/2005/8/layout/vList5"/>
    <dgm:cxn modelId="{A1CBC77F-D777-420D-BA61-7EABD6F2F158}" type="presParOf" srcId="{550C8104-142F-4B8D-B880-8A33DBA53B02}" destId="{02E0AD2D-D679-4A59-BA8D-13198A99F73E}" srcOrd="9" destOrd="0" presId="urn:microsoft.com/office/officeart/2005/8/layout/vList5"/>
    <dgm:cxn modelId="{1F046836-E7AC-4EDB-AE88-B979334B29C5}" type="presParOf" srcId="{550C8104-142F-4B8D-B880-8A33DBA53B02}" destId="{C4FFDD6B-31FB-4C25-9167-1A02C469A899}" srcOrd="10" destOrd="0" presId="urn:microsoft.com/office/officeart/2005/8/layout/vList5"/>
    <dgm:cxn modelId="{F83CB414-0108-4907-A81C-F0290085A6D8}" type="presParOf" srcId="{C4FFDD6B-31FB-4C25-9167-1A02C469A899}" destId="{C5931E85-9142-4B98-A7D4-41EE1C63A322}" srcOrd="0" destOrd="0" presId="urn:microsoft.com/office/officeart/2005/8/layout/vList5"/>
    <dgm:cxn modelId="{2611D59A-4BAB-45CD-9A7E-9EC1DA8D150F}" type="presParOf" srcId="{C4FFDD6B-31FB-4C25-9167-1A02C469A899}" destId="{046CD431-1EF8-47E7-9682-94304F68F11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3EB8011-C037-491A-8DB2-5E1EC8E7653A}" type="doc">
      <dgm:prSet loTypeId="urn:microsoft.com/office/officeart/2005/8/layout/defaul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8B9FDB5-0AB5-4A8D-A162-9E638862740A}">
      <dgm:prSet phldrT="[Text]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b="1"/>
            <a:t>Leadership Skills:</a:t>
          </a:r>
          <a:r>
            <a:rPr lang="en-GB"/>
            <a:t> Training on team management and motivation techniques to lead shifts effectively (Armstrong and Taylor, 2023)</a:t>
          </a:r>
        </a:p>
      </dgm:t>
    </dgm:pt>
    <dgm:pt modelId="{E956FA3A-A6A6-4E6E-BFBF-614DA95F7C6D}" type="parTrans" cxnId="{B57F3732-30D6-45C6-A251-83AC55FFB688}">
      <dgm:prSet/>
      <dgm:spPr/>
      <dgm:t>
        <a:bodyPr/>
        <a:lstStyle/>
        <a:p>
          <a:endParaRPr lang="en-GB"/>
        </a:p>
      </dgm:t>
    </dgm:pt>
    <dgm:pt modelId="{9E3059A0-FEF5-4349-AE64-80D9995BCFBB}" type="sibTrans" cxnId="{B57F3732-30D6-45C6-A251-83AC55FFB688}">
      <dgm:prSet/>
      <dgm:spPr/>
      <dgm:t>
        <a:bodyPr/>
        <a:lstStyle/>
        <a:p>
          <a:endParaRPr lang="en-GB"/>
        </a:p>
      </dgm:t>
    </dgm:pt>
    <dgm:pt modelId="{B0E7DED3-E65A-4B5A-8219-BADA2AD0EAF4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b="1"/>
            <a:t>Customer Service:</a:t>
          </a:r>
          <a:r>
            <a:rPr lang="en-GB"/>
            <a:t> Advanced training in handling customer complaints, conflict resolution, and ensuring customer satisfaction.</a:t>
          </a:r>
        </a:p>
      </dgm:t>
    </dgm:pt>
    <dgm:pt modelId="{5BB2B079-FDFE-430A-9E27-EE70BE05E745}" type="parTrans" cxnId="{CFAC9B1B-129F-4515-A77C-5AC802D3C43A}">
      <dgm:prSet/>
      <dgm:spPr/>
      <dgm:t>
        <a:bodyPr/>
        <a:lstStyle/>
        <a:p>
          <a:endParaRPr lang="en-GB"/>
        </a:p>
      </dgm:t>
    </dgm:pt>
    <dgm:pt modelId="{A8F527FE-5AB8-44C4-806F-21F665C325D1}" type="sibTrans" cxnId="{CFAC9B1B-129F-4515-A77C-5AC802D3C43A}">
      <dgm:prSet/>
      <dgm:spPr/>
      <dgm:t>
        <a:bodyPr/>
        <a:lstStyle/>
        <a:p>
          <a:endParaRPr lang="en-GB"/>
        </a:p>
      </dgm:t>
    </dgm:pt>
    <dgm:pt modelId="{CF772599-8136-45B5-8093-3E7BED35C989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b="1"/>
            <a:t>Health &amp; Safety:</a:t>
          </a:r>
          <a:r>
            <a:rPr lang="en-GB"/>
            <a:t> Updating knowledge of safety protocols, emergency procedures, and risk management to ensure a safe environment (Stewart and Brown, 2019)</a:t>
          </a:r>
        </a:p>
      </dgm:t>
    </dgm:pt>
    <dgm:pt modelId="{A93A668F-A2C3-4903-978C-40CBEBB32F1B}" type="parTrans" cxnId="{A2075892-E3E4-4D25-9DA3-4C875E21536D}">
      <dgm:prSet/>
      <dgm:spPr/>
      <dgm:t>
        <a:bodyPr/>
        <a:lstStyle/>
        <a:p>
          <a:endParaRPr lang="en-GB"/>
        </a:p>
      </dgm:t>
    </dgm:pt>
    <dgm:pt modelId="{12C7E0A6-493C-4C8A-98D3-2C89FE7D6D22}" type="sibTrans" cxnId="{A2075892-E3E4-4D25-9DA3-4C875E21536D}">
      <dgm:prSet/>
      <dgm:spPr/>
      <dgm:t>
        <a:bodyPr/>
        <a:lstStyle/>
        <a:p>
          <a:endParaRPr lang="en-GB"/>
        </a:p>
      </dgm:t>
    </dgm:pt>
    <dgm:pt modelId="{75F6939D-248F-4322-AF00-C27072C25393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b="1"/>
            <a:t>Stock Control &amp; Operations:</a:t>
          </a:r>
          <a:r>
            <a:rPr lang="en-GB"/>
            <a:t> Training on inventory management systems, stock monitoring, and efficient store operations.</a:t>
          </a:r>
        </a:p>
      </dgm:t>
    </dgm:pt>
    <dgm:pt modelId="{528E90F4-DC47-4EF1-B1C6-E21E3F05221A}" type="parTrans" cxnId="{DEBA52FF-96CA-4AF7-95BB-CB7033BF91AC}">
      <dgm:prSet/>
      <dgm:spPr/>
      <dgm:t>
        <a:bodyPr/>
        <a:lstStyle/>
        <a:p>
          <a:endParaRPr lang="en-GB"/>
        </a:p>
      </dgm:t>
    </dgm:pt>
    <dgm:pt modelId="{C84DAAA7-B370-4151-8958-4D2117C9B5A1}" type="sibTrans" cxnId="{DEBA52FF-96CA-4AF7-95BB-CB7033BF91AC}">
      <dgm:prSet/>
      <dgm:spPr/>
      <dgm:t>
        <a:bodyPr/>
        <a:lstStyle/>
        <a:p>
          <a:endParaRPr lang="en-GB"/>
        </a:p>
      </dgm:t>
    </dgm:pt>
    <dgm:pt modelId="{3669B23E-88CD-4A2B-977B-24C29956C04D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b="1"/>
            <a:t>Communication Skills:</a:t>
          </a:r>
          <a:r>
            <a:rPr lang="en-GB"/>
            <a:t> Developing clear communication for shift management and team coordination (Stone et al., 2024)</a:t>
          </a:r>
        </a:p>
      </dgm:t>
    </dgm:pt>
    <dgm:pt modelId="{F3A69C3C-9F84-46ED-86AD-852182304BD0}" type="parTrans" cxnId="{E55F6984-5539-47CA-BFCE-DD806F5AE3AC}">
      <dgm:prSet/>
      <dgm:spPr/>
      <dgm:t>
        <a:bodyPr/>
        <a:lstStyle/>
        <a:p>
          <a:endParaRPr lang="en-GB"/>
        </a:p>
      </dgm:t>
    </dgm:pt>
    <dgm:pt modelId="{848F4B5B-54CD-4FC7-B22F-85966AA437CA}" type="sibTrans" cxnId="{E55F6984-5539-47CA-BFCE-DD806F5AE3AC}">
      <dgm:prSet/>
      <dgm:spPr/>
      <dgm:t>
        <a:bodyPr/>
        <a:lstStyle/>
        <a:p>
          <a:endParaRPr lang="en-GB"/>
        </a:p>
      </dgm:t>
    </dgm:pt>
    <dgm:pt modelId="{E2976A1E-D909-4E64-9362-6831F517A488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b="1"/>
            <a:t>Problem-Solving: </a:t>
          </a:r>
          <a:r>
            <a:rPr lang="en-GB"/>
            <a:t>Developing strategies to address operational challenges, ensuring smooth shift transitions.</a:t>
          </a:r>
        </a:p>
      </dgm:t>
    </dgm:pt>
    <dgm:pt modelId="{D7C65C72-2933-4F4D-8E4E-49C650A344ED}" type="parTrans" cxnId="{C0215F97-519E-41D5-8C3B-AB8A598CD4B9}">
      <dgm:prSet/>
      <dgm:spPr/>
      <dgm:t>
        <a:bodyPr/>
        <a:lstStyle/>
        <a:p>
          <a:endParaRPr lang="en-GB"/>
        </a:p>
      </dgm:t>
    </dgm:pt>
    <dgm:pt modelId="{5D641E49-5A3F-43BC-8AAC-0E9AAE93DFB3}" type="sibTrans" cxnId="{C0215F97-519E-41D5-8C3B-AB8A598CD4B9}">
      <dgm:prSet/>
      <dgm:spPr/>
      <dgm:t>
        <a:bodyPr/>
        <a:lstStyle/>
        <a:p>
          <a:endParaRPr lang="en-GB"/>
        </a:p>
      </dgm:t>
    </dgm:pt>
    <dgm:pt modelId="{8EEA793D-5C43-46C3-923C-50CBF3CB993D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b="1"/>
            <a:t>Time Management:</a:t>
          </a:r>
          <a:r>
            <a:rPr lang="en-GB"/>
            <a:t> Training on managing multiple tasks during busy periods to maximise efficiency (Bratton et al., 2021)</a:t>
          </a:r>
        </a:p>
      </dgm:t>
    </dgm:pt>
    <dgm:pt modelId="{D4D45380-2D4C-45BE-9E9F-5E340B933C9F}" type="parTrans" cxnId="{8A83DE6D-135F-410F-8508-BBFE879DF590}">
      <dgm:prSet/>
      <dgm:spPr/>
      <dgm:t>
        <a:bodyPr/>
        <a:lstStyle/>
        <a:p>
          <a:endParaRPr lang="en-GB"/>
        </a:p>
      </dgm:t>
    </dgm:pt>
    <dgm:pt modelId="{A8767D53-2349-49D3-B1F2-9004FD797648}" type="sibTrans" cxnId="{8A83DE6D-135F-410F-8508-BBFE879DF590}">
      <dgm:prSet/>
      <dgm:spPr/>
      <dgm:t>
        <a:bodyPr/>
        <a:lstStyle/>
        <a:p>
          <a:endParaRPr lang="en-GB"/>
        </a:p>
      </dgm:t>
    </dgm:pt>
    <dgm:pt modelId="{CE42A40D-B735-4BB3-B588-480775E59D4E}" type="pres">
      <dgm:prSet presAssocID="{13EB8011-C037-491A-8DB2-5E1EC8E7653A}" presName="diagram" presStyleCnt="0">
        <dgm:presLayoutVars>
          <dgm:dir/>
          <dgm:resizeHandles val="exact"/>
        </dgm:presLayoutVars>
      </dgm:prSet>
      <dgm:spPr/>
    </dgm:pt>
    <dgm:pt modelId="{871A5385-E035-420F-AE9F-413C4ECCF25C}" type="pres">
      <dgm:prSet presAssocID="{48B9FDB5-0AB5-4A8D-A162-9E638862740A}" presName="node" presStyleLbl="node1" presStyleIdx="0" presStyleCnt="7">
        <dgm:presLayoutVars>
          <dgm:bulletEnabled val="1"/>
        </dgm:presLayoutVars>
      </dgm:prSet>
      <dgm:spPr/>
    </dgm:pt>
    <dgm:pt modelId="{33C55B3C-832F-4A80-BBBA-763884B9B524}" type="pres">
      <dgm:prSet presAssocID="{9E3059A0-FEF5-4349-AE64-80D9995BCFBB}" presName="sibTrans" presStyleCnt="0"/>
      <dgm:spPr/>
    </dgm:pt>
    <dgm:pt modelId="{DD6186D8-4F56-458C-9401-4C6A536DB59B}" type="pres">
      <dgm:prSet presAssocID="{B0E7DED3-E65A-4B5A-8219-BADA2AD0EAF4}" presName="node" presStyleLbl="node1" presStyleIdx="1" presStyleCnt="7">
        <dgm:presLayoutVars>
          <dgm:bulletEnabled val="1"/>
        </dgm:presLayoutVars>
      </dgm:prSet>
      <dgm:spPr/>
    </dgm:pt>
    <dgm:pt modelId="{D917B35E-4A33-45E8-AA87-D8613C4FAA48}" type="pres">
      <dgm:prSet presAssocID="{A8F527FE-5AB8-44C4-806F-21F665C325D1}" presName="sibTrans" presStyleCnt="0"/>
      <dgm:spPr/>
    </dgm:pt>
    <dgm:pt modelId="{BB8966D7-B707-41B8-8AA3-578CCEC58AC8}" type="pres">
      <dgm:prSet presAssocID="{CF772599-8136-45B5-8093-3E7BED35C989}" presName="node" presStyleLbl="node1" presStyleIdx="2" presStyleCnt="7">
        <dgm:presLayoutVars>
          <dgm:bulletEnabled val="1"/>
        </dgm:presLayoutVars>
      </dgm:prSet>
      <dgm:spPr/>
    </dgm:pt>
    <dgm:pt modelId="{150FBCF9-2E23-46C8-87C7-047FA5B45C62}" type="pres">
      <dgm:prSet presAssocID="{12C7E0A6-493C-4C8A-98D3-2C89FE7D6D22}" presName="sibTrans" presStyleCnt="0"/>
      <dgm:spPr/>
    </dgm:pt>
    <dgm:pt modelId="{5537D850-C5E1-4A37-9906-9FF595C5878F}" type="pres">
      <dgm:prSet presAssocID="{75F6939D-248F-4322-AF00-C27072C25393}" presName="node" presStyleLbl="node1" presStyleIdx="3" presStyleCnt="7">
        <dgm:presLayoutVars>
          <dgm:bulletEnabled val="1"/>
        </dgm:presLayoutVars>
      </dgm:prSet>
      <dgm:spPr/>
    </dgm:pt>
    <dgm:pt modelId="{ECCDDDB0-CFB0-4BC6-B625-494E5957E62B}" type="pres">
      <dgm:prSet presAssocID="{C84DAAA7-B370-4151-8958-4D2117C9B5A1}" presName="sibTrans" presStyleCnt="0"/>
      <dgm:spPr/>
    </dgm:pt>
    <dgm:pt modelId="{89976360-F98D-4382-A836-D622E003BB1C}" type="pres">
      <dgm:prSet presAssocID="{3669B23E-88CD-4A2B-977B-24C29956C04D}" presName="node" presStyleLbl="node1" presStyleIdx="4" presStyleCnt="7">
        <dgm:presLayoutVars>
          <dgm:bulletEnabled val="1"/>
        </dgm:presLayoutVars>
      </dgm:prSet>
      <dgm:spPr/>
    </dgm:pt>
    <dgm:pt modelId="{4E7F6112-3EF5-4389-9EDF-7BE190776A70}" type="pres">
      <dgm:prSet presAssocID="{848F4B5B-54CD-4FC7-B22F-85966AA437CA}" presName="sibTrans" presStyleCnt="0"/>
      <dgm:spPr/>
    </dgm:pt>
    <dgm:pt modelId="{9BB2DBA8-B1EA-4747-B6F4-C93856BDA4F8}" type="pres">
      <dgm:prSet presAssocID="{E2976A1E-D909-4E64-9362-6831F517A488}" presName="node" presStyleLbl="node1" presStyleIdx="5" presStyleCnt="7">
        <dgm:presLayoutVars>
          <dgm:bulletEnabled val="1"/>
        </dgm:presLayoutVars>
      </dgm:prSet>
      <dgm:spPr/>
    </dgm:pt>
    <dgm:pt modelId="{B69BAE8C-1FA4-4D5C-9D93-DDE5977E1BF1}" type="pres">
      <dgm:prSet presAssocID="{5D641E49-5A3F-43BC-8AAC-0E9AAE93DFB3}" presName="sibTrans" presStyleCnt="0"/>
      <dgm:spPr/>
    </dgm:pt>
    <dgm:pt modelId="{ECF6CAD6-823C-4AB8-8BAE-4F2307FB00AB}" type="pres">
      <dgm:prSet presAssocID="{8EEA793D-5C43-46C3-923C-50CBF3CB993D}" presName="node" presStyleLbl="node1" presStyleIdx="6" presStyleCnt="7">
        <dgm:presLayoutVars>
          <dgm:bulletEnabled val="1"/>
        </dgm:presLayoutVars>
      </dgm:prSet>
      <dgm:spPr/>
    </dgm:pt>
  </dgm:ptLst>
  <dgm:cxnLst>
    <dgm:cxn modelId="{AC9DEF06-3ED7-4749-876D-C1670889D0EB}" type="presOf" srcId="{E2976A1E-D909-4E64-9362-6831F517A488}" destId="{9BB2DBA8-B1EA-4747-B6F4-C93856BDA4F8}" srcOrd="0" destOrd="0" presId="urn:microsoft.com/office/officeart/2005/8/layout/default"/>
    <dgm:cxn modelId="{CC7A5014-4C0E-4E5F-906E-2F0C82A501EF}" type="presOf" srcId="{CF772599-8136-45B5-8093-3E7BED35C989}" destId="{BB8966D7-B707-41B8-8AA3-578CCEC58AC8}" srcOrd="0" destOrd="0" presId="urn:microsoft.com/office/officeart/2005/8/layout/default"/>
    <dgm:cxn modelId="{CFAC9B1B-129F-4515-A77C-5AC802D3C43A}" srcId="{13EB8011-C037-491A-8DB2-5E1EC8E7653A}" destId="{B0E7DED3-E65A-4B5A-8219-BADA2AD0EAF4}" srcOrd="1" destOrd="0" parTransId="{5BB2B079-FDFE-430A-9E27-EE70BE05E745}" sibTransId="{A8F527FE-5AB8-44C4-806F-21F665C325D1}"/>
    <dgm:cxn modelId="{6112C523-FC5F-400E-B943-7755D13A25CB}" type="presOf" srcId="{3669B23E-88CD-4A2B-977B-24C29956C04D}" destId="{89976360-F98D-4382-A836-D622E003BB1C}" srcOrd="0" destOrd="0" presId="urn:microsoft.com/office/officeart/2005/8/layout/default"/>
    <dgm:cxn modelId="{B57F3732-30D6-45C6-A251-83AC55FFB688}" srcId="{13EB8011-C037-491A-8DB2-5E1EC8E7653A}" destId="{48B9FDB5-0AB5-4A8D-A162-9E638862740A}" srcOrd="0" destOrd="0" parTransId="{E956FA3A-A6A6-4E6E-BFBF-614DA95F7C6D}" sibTransId="{9E3059A0-FEF5-4349-AE64-80D9995BCFBB}"/>
    <dgm:cxn modelId="{95EF1A4B-15F7-4EA2-A1C9-BCC443C65AB1}" type="presOf" srcId="{75F6939D-248F-4322-AF00-C27072C25393}" destId="{5537D850-C5E1-4A37-9906-9FF595C5878F}" srcOrd="0" destOrd="0" presId="urn:microsoft.com/office/officeart/2005/8/layout/default"/>
    <dgm:cxn modelId="{8A83DE6D-135F-410F-8508-BBFE879DF590}" srcId="{13EB8011-C037-491A-8DB2-5E1EC8E7653A}" destId="{8EEA793D-5C43-46C3-923C-50CBF3CB993D}" srcOrd="6" destOrd="0" parTransId="{D4D45380-2D4C-45BE-9E9F-5E340B933C9F}" sibTransId="{A8767D53-2349-49D3-B1F2-9004FD797648}"/>
    <dgm:cxn modelId="{4E040951-940F-46D2-9AC0-FFBA59A6FA20}" type="presOf" srcId="{8EEA793D-5C43-46C3-923C-50CBF3CB993D}" destId="{ECF6CAD6-823C-4AB8-8BAE-4F2307FB00AB}" srcOrd="0" destOrd="0" presId="urn:microsoft.com/office/officeart/2005/8/layout/default"/>
    <dgm:cxn modelId="{7CB8FA7B-E230-4FCB-8B45-5340BD6CA965}" type="presOf" srcId="{13EB8011-C037-491A-8DB2-5E1EC8E7653A}" destId="{CE42A40D-B735-4BB3-B588-480775E59D4E}" srcOrd="0" destOrd="0" presId="urn:microsoft.com/office/officeart/2005/8/layout/default"/>
    <dgm:cxn modelId="{E55F6984-5539-47CA-BFCE-DD806F5AE3AC}" srcId="{13EB8011-C037-491A-8DB2-5E1EC8E7653A}" destId="{3669B23E-88CD-4A2B-977B-24C29956C04D}" srcOrd="4" destOrd="0" parTransId="{F3A69C3C-9F84-46ED-86AD-852182304BD0}" sibTransId="{848F4B5B-54CD-4FC7-B22F-85966AA437CA}"/>
    <dgm:cxn modelId="{A2075892-E3E4-4D25-9DA3-4C875E21536D}" srcId="{13EB8011-C037-491A-8DB2-5E1EC8E7653A}" destId="{CF772599-8136-45B5-8093-3E7BED35C989}" srcOrd="2" destOrd="0" parTransId="{A93A668F-A2C3-4903-978C-40CBEBB32F1B}" sibTransId="{12C7E0A6-493C-4C8A-98D3-2C89FE7D6D22}"/>
    <dgm:cxn modelId="{C0215F97-519E-41D5-8C3B-AB8A598CD4B9}" srcId="{13EB8011-C037-491A-8DB2-5E1EC8E7653A}" destId="{E2976A1E-D909-4E64-9362-6831F517A488}" srcOrd="5" destOrd="0" parTransId="{D7C65C72-2933-4F4D-8E4E-49C650A344ED}" sibTransId="{5D641E49-5A3F-43BC-8AAC-0E9AAE93DFB3}"/>
    <dgm:cxn modelId="{CEDAEE9B-1F0D-4065-9B39-FB8F027F2664}" type="presOf" srcId="{B0E7DED3-E65A-4B5A-8219-BADA2AD0EAF4}" destId="{DD6186D8-4F56-458C-9401-4C6A536DB59B}" srcOrd="0" destOrd="0" presId="urn:microsoft.com/office/officeart/2005/8/layout/default"/>
    <dgm:cxn modelId="{19A5D2AF-1E63-48BD-AD45-5C99955CBD2A}" type="presOf" srcId="{48B9FDB5-0AB5-4A8D-A162-9E638862740A}" destId="{871A5385-E035-420F-AE9F-413C4ECCF25C}" srcOrd="0" destOrd="0" presId="urn:microsoft.com/office/officeart/2005/8/layout/default"/>
    <dgm:cxn modelId="{DEBA52FF-96CA-4AF7-95BB-CB7033BF91AC}" srcId="{13EB8011-C037-491A-8DB2-5E1EC8E7653A}" destId="{75F6939D-248F-4322-AF00-C27072C25393}" srcOrd="3" destOrd="0" parTransId="{528E90F4-DC47-4EF1-B1C6-E21E3F05221A}" sibTransId="{C84DAAA7-B370-4151-8958-4D2117C9B5A1}"/>
    <dgm:cxn modelId="{BD97654E-4E62-4DF5-9252-826970156DFD}" type="presParOf" srcId="{CE42A40D-B735-4BB3-B588-480775E59D4E}" destId="{871A5385-E035-420F-AE9F-413C4ECCF25C}" srcOrd="0" destOrd="0" presId="urn:microsoft.com/office/officeart/2005/8/layout/default"/>
    <dgm:cxn modelId="{8AB38A84-C1C2-4E46-8152-552B4715D5EA}" type="presParOf" srcId="{CE42A40D-B735-4BB3-B588-480775E59D4E}" destId="{33C55B3C-832F-4A80-BBBA-763884B9B524}" srcOrd="1" destOrd="0" presId="urn:microsoft.com/office/officeart/2005/8/layout/default"/>
    <dgm:cxn modelId="{BAABC9D1-B7F2-41E5-A728-8D52613A5014}" type="presParOf" srcId="{CE42A40D-B735-4BB3-B588-480775E59D4E}" destId="{DD6186D8-4F56-458C-9401-4C6A536DB59B}" srcOrd="2" destOrd="0" presId="urn:microsoft.com/office/officeart/2005/8/layout/default"/>
    <dgm:cxn modelId="{79647459-B08B-4D38-86C2-7A53D8B5C58F}" type="presParOf" srcId="{CE42A40D-B735-4BB3-B588-480775E59D4E}" destId="{D917B35E-4A33-45E8-AA87-D8613C4FAA48}" srcOrd="3" destOrd="0" presId="urn:microsoft.com/office/officeart/2005/8/layout/default"/>
    <dgm:cxn modelId="{40029D54-83D0-467E-A09E-BCDE2570BE3E}" type="presParOf" srcId="{CE42A40D-B735-4BB3-B588-480775E59D4E}" destId="{BB8966D7-B707-41B8-8AA3-578CCEC58AC8}" srcOrd="4" destOrd="0" presId="urn:microsoft.com/office/officeart/2005/8/layout/default"/>
    <dgm:cxn modelId="{CC299A2D-B693-4271-9E39-D1D32FDB4339}" type="presParOf" srcId="{CE42A40D-B735-4BB3-B588-480775E59D4E}" destId="{150FBCF9-2E23-46C8-87C7-047FA5B45C62}" srcOrd="5" destOrd="0" presId="urn:microsoft.com/office/officeart/2005/8/layout/default"/>
    <dgm:cxn modelId="{3D201BD3-0F01-4B4F-B418-8AD42813D158}" type="presParOf" srcId="{CE42A40D-B735-4BB3-B588-480775E59D4E}" destId="{5537D850-C5E1-4A37-9906-9FF595C5878F}" srcOrd="6" destOrd="0" presId="urn:microsoft.com/office/officeart/2005/8/layout/default"/>
    <dgm:cxn modelId="{B691D292-5E58-4A25-897C-CE332CFE07A0}" type="presParOf" srcId="{CE42A40D-B735-4BB3-B588-480775E59D4E}" destId="{ECCDDDB0-CFB0-4BC6-B625-494E5957E62B}" srcOrd="7" destOrd="0" presId="urn:microsoft.com/office/officeart/2005/8/layout/default"/>
    <dgm:cxn modelId="{FFDCFC0A-D461-4961-85E5-ECA7D6D5E91E}" type="presParOf" srcId="{CE42A40D-B735-4BB3-B588-480775E59D4E}" destId="{89976360-F98D-4382-A836-D622E003BB1C}" srcOrd="8" destOrd="0" presId="urn:microsoft.com/office/officeart/2005/8/layout/default"/>
    <dgm:cxn modelId="{B83572FA-8F3F-4C07-826C-30AA748B3B32}" type="presParOf" srcId="{CE42A40D-B735-4BB3-B588-480775E59D4E}" destId="{4E7F6112-3EF5-4389-9EDF-7BE190776A70}" srcOrd="9" destOrd="0" presId="urn:microsoft.com/office/officeart/2005/8/layout/default"/>
    <dgm:cxn modelId="{38F7FDCF-49CD-4A45-98C1-6A794C2A6129}" type="presParOf" srcId="{CE42A40D-B735-4BB3-B588-480775E59D4E}" destId="{9BB2DBA8-B1EA-4747-B6F4-C93856BDA4F8}" srcOrd="10" destOrd="0" presId="urn:microsoft.com/office/officeart/2005/8/layout/default"/>
    <dgm:cxn modelId="{FBD124B2-75A8-4E81-8DF4-E94FE5D0D5C5}" type="presParOf" srcId="{CE42A40D-B735-4BB3-B588-480775E59D4E}" destId="{B69BAE8C-1FA4-4D5C-9D93-DDE5977E1BF1}" srcOrd="11" destOrd="0" presId="urn:microsoft.com/office/officeart/2005/8/layout/default"/>
    <dgm:cxn modelId="{0E608572-60E6-44D3-B2FC-931BAD58A8DC}" type="presParOf" srcId="{CE42A40D-B735-4BB3-B588-480775E59D4E}" destId="{ECF6CAD6-823C-4AB8-8BAE-4F2307FB00AB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C24EED-2B14-45AA-ACA4-1500B6B30C32}">
      <dsp:nvSpPr>
        <dsp:cNvPr id="0" name=""/>
        <dsp:cNvSpPr/>
      </dsp:nvSpPr>
      <dsp:spPr>
        <a:xfrm>
          <a:off x="1694961" y="1241"/>
          <a:ext cx="2340000" cy="72299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2100" kern="1200"/>
            <a:t>Founded in 1919 by Sir Jack Cohen. </a:t>
          </a:r>
          <a:endParaRPr lang="en-GB" sz="2100" kern="1200"/>
        </a:p>
      </dsp:txBody>
      <dsp:txXfrm>
        <a:off x="1694961" y="1241"/>
        <a:ext cx="2340000" cy="722994"/>
      </dsp:txXfrm>
    </dsp:sp>
    <dsp:sp modelId="{05BECB50-BC17-425C-8817-698A32045743}">
      <dsp:nvSpPr>
        <dsp:cNvPr id="0" name=""/>
        <dsp:cNvSpPr/>
      </dsp:nvSpPr>
      <dsp:spPr>
        <a:xfrm>
          <a:off x="749961" y="760386"/>
          <a:ext cx="4230000" cy="72299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2100" kern="1200" dirty="0"/>
            <a:t>Leading UK retailer with a market share of 28.4% (Tesco, 2026)</a:t>
          </a:r>
          <a:endParaRPr lang="en-GB" sz="2100" kern="1200" dirty="0"/>
        </a:p>
      </dsp:txBody>
      <dsp:txXfrm>
        <a:off x="749961" y="760386"/>
        <a:ext cx="4230000" cy="722994"/>
      </dsp:txXfrm>
    </dsp:sp>
    <dsp:sp modelId="{5991CE08-0F30-44E4-9AA6-10C4213D7BB7}">
      <dsp:nvSpPr>
        <dsp:cNvPr id="0" name=""/>
        <dsp:cNvSpPr/>
      </dsp:nvSpPr>
      <dsp:spPr>
        <a:xfrm>
          <a:off x="389961" y="1519530"/>
          <a:ext cx="4950000" cy="72299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2100" kern="1200"/>
            <a:t>Operates in several countries, including Ireland, Hungary, and Slovakia. </a:t>
          </a:r>
          <a:endParaRPr lang="en-GB" sz="2100" kern="1200"/>
        </a:p>
      </dsp:txBody>
      <dsp:txXfrm>
        <a:off x="389961" y="1519530"/>
        <a:ext cx="4950000" cy="722994"/>
      </dsp:txXfrm>
    </dsp:sp>
    <dsp:sp modelId="{B1831BE1-4CF3-461B-9802-2D4FBB39A1BB}">
      <dsp:nvSpPr>
        <dsp:cNvPr id="0" name=""/>
        <dsp:cNvSpPr/>
      </dsp:nvSpPr>
      <dsp:spPr>
        <a:xfrm>
          <a:off x="254961" y="2278674"/>
          <a:ext cx="5220000" cy="72299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2100" kern="1200"/>
            <a:t>Known for diverse products like groceries, clothing, electronics, and more. </a:t>
          </a:r>
          <a:endParaRPr lang="en-GB" sz="2100" kern="1200"/>
        </a:p>
      </dsp:txBody>
      <dsp:txXfrm>
        <a:off x="254961" y="2278674"/>
        <a:ext cx="5220000" cy="722994"/>
      </dsp:txXfrm>
    </dsp:sp>
    <dsp:sp modelId="{004A8D67-04E9-4B80-AA41-7B9E0AEA683F}">
      <dsp:nvSpPr>
        <dsp:cNvPr id="0" name=""/>
        <dsp:cNvSpPr/>
      </dsp:nvSpPr>
      <dsp:spPr>
        <a:xfrm>
          <a:off x="29961" y="3037819"/>
          <a:ext cx="5670000" cy="72299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2100" kern="1200"/>
            <a:t>Revenue of £69.191 billion and operating income of £3.128 billion in 2025 (Tesco, 2026)</a:t>
          </a:r>
          <a:endParaRPr lang="en-GB" sz="2100" kern="1200"/>
        </a:p>
      </dsp:txBody>
      <dsp:txXfrm>
        <a:off x="29961" y="3037819"/>
        <a:ext cx="5670000" cy="722994"/>
      </dsp:txXfrm>
    </dsp:sp>
    <dsp:sp modelId="{EEBD0BCD-D78D-4A41-A611-31997456E669}">
      <dsp:nvSpPr>
        <dsp:cNvPr id="0" name=""/>
        <dsp:cNvSpPr/>
      </dsp:nvSpPr>
      <dsp:spPr>
        <a:xfrm>
          <a:off x="1492461" y="3796963"/>
          <a:ext cx="2745000" cy="72299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2100" kern="1200" dirty="0"/>
            <a:t>Employs over 330,000 people globally.</a:t>
          </a:r>
          <a:endParaRPr lang="en-GB" sz="2100" kern="1200" dirty="0"/>
        </a:p>
      </dsp:txBody>
      <dsp:txXfrm>
        <a:off x="1492461" y="3796963"/>
        <a:ext cx="2745000" cy="7229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D971B4-2ED7-4B72-BE40-2A1BE3A9A47F}">
      <dsp:nvSpPr>
        <dsp:cNvPr id="0" name=""/>
        <dsp:cNvSpPr/>
      </dsp:nvSpPr>
      <dsp:spPr>
        <a:xfrm rot="5400000">
          <a:off x="4746087" y="-2041839"/>
          <a:ext cx="488992" cy="469702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400" kern="1200" dirty="0"/>
            <a:t>Assessing team requirements and operational gaps.</a:t>
          </a:r>
          <a:endParaRPr lang="en-GB" sz="1400" kern="1200" dirty="0"/>
        </a:p>
      </dsp:txBody>
      <dsp:txXfrm rot="-5400000">
        <a:off x="2642074" y="86045"/>
        <a:ext cx="4673149" cy="441250"/>
      </dsp:txXfrm>
    </dsp:sp>
    <dsp:sp modelId="{B0CBDFC1-1C5A-484F-8550-792164E5F82A}">
      <dsp:nvSpPr>
        <dsp:cNvPr id="0" name=""/>
        <dsp:cNvSpPr/>
      </dsp:nvSpPr>
      <dsp:spPr>
        <a:xfrm>
          <a:off x="0" y="1049"/>
          <a:ext cx="2642073" cy="6112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1800" b="1" kern="1200" dirty="0"/>
            <a:t>Identifying Hiring Needs:</a:t>
          </a:r>
          <a:endParaRPr lang="en-GB" sz="1800" kern="1200" dirty="0"/>
        </a:p>
      </dsp:txBody>
      <dsp:txXfrm>
        <a:off x="29838" y="30887"/>
        <a:ext cx="2582397" cy="551565"/>
      </dsp:txXfrm>
    </dsp:sp>
    <dsp:sp modelId="{D493B185-6EFA-4D45-88B3-6565F68B8192}">
      <dsp:nvSpPr>
        <dsp:cNvPr id="0" name=""/>
        <dsp:cNvSpPr/>
      </dsp:nvSpPr>
      <dsp:spPr>
        <a:xfrm rot="5400000">
          <a:off x="4746087" y="-1400036"/>
          <a:ext cx="488992" cy="469702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400" kern="1200" dirty="0"/>
            <a:t>Deciding on internal promotions or external hires (Armstrong and Taylor, 2023)</a:t>
          </a:r>
          <a:endParaRPr lang="en-GB" sz="1400" kern="1200" dirty="0"/>
        </a:p>
      </dsp:txBody>
      <dsp:txXfrm rot="-5400000">
        <a:off x="2642074" y="727848"/>
        <a:ext cx="4673149" cy="441250"/>
      </dsp:txXfrm>
    </dsp:sp>
    <dsp:sp modelId="{67407249-5D21-4EB7-A9B8-AB9E7BCFA79E}">
      <dsp:nvSpPr>
        <dsp:cNvPr id="0" name=""/>
        <dsp:cNvSpPr/>
      </dsp:nvSpPr>
      <dsp:spPr>
        <a:xfrm>
          <a:off x="0" y="642853"/>
          <a:ext cx="2642073" cy="6112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1800" kern="1200" dirty="0"/>
            <a:t>Strategy Development:</a:t>
          </a:r>
          <a:endParaRPr lang="en-GB" sz="1800" kern="1200" dirty="0"/>
        </a:p>
      </dsp:txBody>
      <dsp:txXfrm>
        <a:off x="29838" y="672691"/>
        <a:ext cx="2582397" cy="551565"/>
      </dsp:txXfrm>
    </dsp:sp>
    <dsp:sp modelId="{09E1A9DB-106A-4758-8EE1-85FFA4A730E6}">
      <dsp:nvSpPr>
        <dsp:cNvPr id="0" name=""/>
        <dsp:cNvSpPr/>
      </dsp:nvSpPr>
      <dsp:spPr>
        <a:xfrm rot="5400000">
          <a:off x="4746087" y="-758233"/>
          <a:ext cx="488992" cy="469702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400" kern="1200" dirty="0"/>
            <a:t>Posting openings on Tesco’s website, job boards, and social media.</a:t>
          </a:r>
          <a:endParaRPr lang="en-GB" sz="1400" kern="1200" dirty="0"/>
        </a:p>
      </dsp:txBody>
      <dsp:txXfrm rot="-5400000">
        <a:off x="2642074" y="1369651"/>
        <a:ext cx="4673149" cy="441250"/>
      </dsp:txXfrm>
    </dsp:sp>
    <dsp:sp modelId="{74D250A8-7412-4F4E-BDFC-3BF61A96531E}">
      <dsp:nvSpPr>
        <dsp:cNvPr id="0" name=""/>
        <dsp:cNvSpPr/>
      </dsp:nvSpPr>
      <dsp:spPr>
        <a:xfrm>
          <a:off x="0" y="1284656"/>
          <a:ext cx="2642073" cy="6112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1800" kern="1200" dirty="0"/>
            <a:t>Job Advertisement:</a:t>
          </a:r>
          <a:endParaRPr lang="en-GB" sz="1800" kern="1200" dirty="0"/>
        </a:p>
      </dsp:txBody>
      <dsp:txXfrm>
        <a:off x="29838" y="1314494"/>
        <a:ext cx="2582397" cy="551565"/>
      </dsp:txXfrm>
    </dsp:sp>
    <dsp:sp modelId="{C083F056-FA8D-410A-ABF2-E092443FFA8A}">
      <dsp:nvSpPr>
        <dsp:cNvPr id="0" name=""/>
        <dsp:cNvSpPr/>
      </dsp:nvSpPr>
      <dsp:spPr>
        <a:xfrm rot="5400000">
          <a:off x="4746087" y="-116429"/>
          <a:ext cx="488992" cy="469702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400" kern="1200" dirty="0"/>
            <a:t>Reviewing applications and shortlisting candidates (Stewart and Brown, 2019)</a:t>
          </a:r>
          <a:endParaRPr lang="en-GB" sz="1400" kern="1200" dirty="0"/>
        </a:p>
      </dsp:txBody>
      <dsp:txXfrm rot="-5400000">
        <a:off x="2642074" y="2011455"/>
        <a:ext cx="4673149" cy="441250"/>
      </dsp:txXfrm>
    </dsp:sp>
    <dsp:sp modelId="{561D0396-3714-41B1-B458-E779098721E8}">
      <dsp:nvSpPr>
        <dsp:cNvPr id="0" name=""/>
        <dsp:cNvSpPr/>
      </dsp:nvSpPr>
      <dsp:spPr>
        <a:xfrm>
          <a:off x="0" y="1926459"/>
          <a:ext cx="2642073" cy="6112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1800" kern="1200" dirty="0"/>
            <a:t>Screening and Shortlisting:</a:t>
          </a:r>
          <a:endParaRPr lang="en-GB" sz="1800" kern="1200" dirty="0"/>
        </a:p>
      </dsp:txBody>
      <dsp:txXfrm>
        <a:off x="29838" y="1956297"/>
        <a:ext cx="2582397" cy="551565"/>
      </dsp:txXfrm>
    </dsp:sp>
    <dsp:sp modelId="{FEE064FF-597C-4546-9602-D834B9B23236}">
      <dsp:nvSpPr>
        <dsp:cNvPr id="0" name=""/>
        <dsp:cNvSpPr/>
      </dsp:nvSpPr>
      <dsp:spPr>
        <a:xfrm rot="5400000">
          <a:off x="4746087" y="525373"/>
          <a:ext cx="488992" cy="469702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400" kern="1200" dirty="0"/>
            <a:t>Conducting assessments, interviews, and select the best candidate.</a:t>
          </a:r>
          <a:endParaRPr lang="en-GB" sz="1400" kern="1200" dirty="0"/>
        </a:p>
      </dsp:txBody>
      <dsp:txXfrm rot="-5400000">
        <a:off x="2642074" y="2653258"/>
        <a:ext cx="4673149" cy="441250"/>
      </dsp:txXfrm>
    </dsp:sp>
    <dsp:sp modelId="{86613982-21EB-436B-921C-AB16BEE61AD9}">
      <dsp:nvSpPr>
        <dsp:cNvPr id="0" name=""/>
        <dsp:cNvSpPr/>
      </dsp:nvSpPr>
      <dsp:spPr>
        <a:xfrm>
          <a:off x="0" y="2568262"/>
          <a:ext cx="2642073" cy="6112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1800" kern="1200" dirty="0"/>
            <a:t>Employment Test and Hiring:</a:t>
          </a:r>
          <a:endParaRPr lang="en-GB" sz="1800" kern="1200" dirty="0"/>
        </a:p>
      </dsp:txBody>
      <dsp:txXfrm>
        <a:off x="29838" y="2598100"/>
        <a:ext cx="2582397" cy="551565"/>
      </dsp:txXfrm>
    </dsp:sp>
    <dsp:sp modelId="{046CD431-1EF8-47E7-9682-94304F68F11F}">
      <dsp:nvSpPr>
        <dsp:cNvPr id="0" name=""/>
        <dsp:cNvSpPr/>
      </dsp:nvSpPr>
      <dsp:spPr>
        <a:xfrm rot="5400000">
          <a:off x="4746087" y="1167176"/>
          <a:ext cx="488992" cy="469702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400" kern="1200" dirty="0"/>
            <a:t>Integrate new hires with training and company culture (Stone et al., 2024)</a:t>
          </a:r>
          <a:endParaRPr lang="en-GB" sz="1400" kern="1200" dirty="0"/>
        </a:p>
      </dsp:txBody>
      <dsp:txXfrm rot="-5400000">
        <a:off x="2642074" y="3295061"/>
        <a:ext cx="4673149" cy="441250"/>
      </dsp:txXfrm>
    </dsp:sp>
    <dsp:sp modelId="{C5931E85-9142-4B98-A7D4-41EE1C63A322}">
      <dsp:nvSpPr>
        <dsp:cNvPr id="0" name=""/>
        <dsp:cNvSpPr/>
      </dsp:nvSpPr>
      <dsp:spPr>
        <a:xfrm>
          <a:off x="0" y="3210065"/>
          <a:ext cx="2642073" cy="6112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1800" b="1" kern="1200" dirty="0"/>
            <a:t>Onboarding:</a:t>
          </a:r>
          <a:endParaRPr lang="en-GB" sz="1800" kern="1200" dirty="0"/>
        </a:p>
      </dsp:txBody>
      <dsp:txXfrm>
        <a:off x="29838" y="3239903"/>
        <a:ext cx="2582397" cy="55156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1A5385-E035-420F-AE9F-413C4ECCF25C}">
      <dsp:nvSpPr>
        <dsp:cNvPr id="0" name=""/>
        <dsp:cNvSpPr/>
      </dsp:nvSpPr>
      <dsp:spPr>
        <a:xfrm>
          <a:off x="3223" y="137167"/>
          <a:ext cx="2557329" cy="15343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500" b="1" kern="1200"/>
            <a:t>Leadership Skills:</a:t>
          </a:r>
          <a:r>
            <a:rPr lang="en-GB" sz="1500" kern="1200"/>
            <a:t> Training on team management and motivation techniques to lead shifts effectively (Armstrong and Taylor, 2023)</a:t>
          </a:r>
        </a:p>
      </dsp:txBody>
      <dsp:txXfrm>
        <a:off x="3223" y="137167"/>
        <a:ext cx="2557329" cy="1534397"/>
      </dsp:txXfrm>
    </dsp:sp>
    <dsp:sp modelId="{DD6186D8-4F56-458C-9401-4C6A536DB59B}">
      <dsp:nvSpPr>
        <dsp:cNvPr id="0" name=""/>
        <dsp:cNvSpPr/>
      </dsp:nvSpPr>
      <dsp:spPr>
        <a:xfrm>
          <a:off x="2816285" y="137167"/>
          <a:ext cx="2557329" cy="15343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500" b="1" kern="1200"/>
            <a:t>Customer Service:</a:t>
          </a:r>
          <a:r>
            <a:rPr lang="en-GB" sz="1500" kern="1200"/>
            <a:t> Advanced training in handling customer complaints, conflict resolution, and ensuring customer satisfaction.</a:t>
          </a:r>
        </a:p>
      </dsp:txBody>
      <dsp:txXfrm>
        <a:off x="2816285" y="137167"/>
        <a:ext cx="2557329" cy="1534397"/>
      </dsp:txXfrm>
    </dsp:sp>
    <dsp:sp modelId="{BB8966D7-B707-41B8-8AA3-578CCEC58AC8}">
      <dsp:nvSpPr>
        <dsp:cNvPr id="0" name=""/>
        <dsp:cNvSpPr/>
      </dsp:nvSpPr>
      <dsp:spPr>
        <a:xfrm>
          <a:off x="5629347" y="137167"/>
          <a:ext cx="2557329" cy="15343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500" b="1" kern="1200"/>
            <a:t>Health &amp; Safety:</a:t>
          </a:r>
          <a:r>
            <a:rPr lang="en-GB" sz="1500" kern="1200"/>
            <a:t> Updating knowledge of safety protocols, emergency procedures, and risk management to ensure a safe environment (Stewart and Brown, 2019)</a:t>
          </a:r>
        </a:p>
      </dsp:txBody>
      <dsp:txXfrm>
        <a:off x="5629347" y="137167"/>
        <a:ext cx="2557329" cy="1534397"/>
      </dsp:txXfrm>
    </dsp:sp>
    <dsp:sp modelId="{5537D850-C5E1-4A37-9906-9FF595C5878F}">
      <dsp:nvSpPr>
        <dsp:cNvPr id="0" name=""/>
        <dsp:cNvSpPr/>
      </dsp:nvSpPr>
      <dsp:spPr>
        <a:xfrm>
          <a:off x="8442409" y="137167"/>
          <a:ext cx="2557329" cy="15343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500" b="1" kern="1200"/>
            <a:t>Stock Control &amp; Operations:</a:t>
          </a:r>
          <a:r>
            <a:rPr lang="en-GB" sz="1500" kern="1200"/>
            <a:t> Training on inventory management systems, stock monitoring, and efficient store operations.</a:t>
          </a:r>
        </a:p>
      </dsp:txBody>
      <dsp:txXfrm>
        <a:off x="8442409" y="137167"/>
        <a:ext cx="2557329" cy="1534397"/>
      </dsp:txXfrm>
    </dsp:sp>
    <dsp:sp modelId="{89976360-F98D-4382-A836-D622E003BB1C}">
      <dsp:nvSpPr>
        <dsp:cNvPr id="0" name=""/>
        <dsp:cNvSpPr/>
      </dsp:nvSpPr>
      <dsp:spPr>
        <a:xfrm>
          <a:off x="1409754" y="1927297"/>
          <a:ext cx="2557329" cy="15343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500" b="1" kern="1200"/>
            <a:t>Communication Skills:</a:t>
          </a:r>
          <a:r>
            <a:rPr lang="en-GB" sz="1500" kern="1200"/>
            <a:t> Developing clear communication for shift management and team coordination (Stone et al., 2024)</a:t>
          </a:r>
        </a:p>
      </dsp:txBody>
      <dsp:txXfrm>
        <a:off x="1409754" y="1927297"/>
        <a:ext cx="2557329" cy="1534397"/>
      </dsp:txXfrm>
    </dsp:sp>
    <dsp:sp modelId="{9BB2DBA8-B1EA-4747-B6F4-C93856BDA4F8}">
      <dsp:nvSpPr>
        <dsp:cNvPr id="0" name=""/>
        <dsp:cNvSpPr/>
      </dsp:nvSpPr>
      <dsp:spPr>
        <a:xfrm>
          <a:off x="4222816" y="1927297"/>
          <a:ext cx="2557329" cy="15343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500" b="1" kern="1200"/>
            <a:t>Problem-Solving: </a:t>
          </a:r>
          <a:r>
            <a:rPr lang="en-GB" sz="1500" kern="1200"/>
            <a:t>Developing strategies to address operational challenges, ensuring smooth shift transitions.</a:t>
          </a:r>
        </a:p>
      </dsp:txBody>
      <dsp:txXfrm>
        <a:off x="4222816" y="1927297"/>
        <a:ext cx="2557329" cy="1534397"/>
      </dsp:txXfrm>
    </dsp:sp>
    <dsp:sp modelId="{ECF6CAD6-823C-4AB8-8BAE-4F2307FB00AB}">
      <dsp:nvSpPr>
        <dsp:cNvPr id="0" name=""/>
        <dsp:cNvSpPr/>
      </dsp:nvSpPr>
      <dsp:spPr>
        <a:xfrm>
          <a:off x="7035878" y="1927297"/>
          <a:ext cx="2557329" cy="15343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500" b="1" kern="1200"/>
            <a:t>Time Management:</a:t>
          </a:r>
          <a:r>
            <a:rPr lang="en-GB" sz="1500" kern="1200"/>
            <a:t> Training on managing multiple tasks during busy periods to maximise efficiency (Bratton et al., 2021)</a:t>
          </a:r>
        </a:p>
      </dsp:txBody>
      <dsp:txXfrm>
        <a:off x="7035878" y="1927297"/>
        <a:ext cx="2557329" cy="15343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742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265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559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530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83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868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17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434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868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829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6939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518672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2667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344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8119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0378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0032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804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20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76C62C-37E2-4CF6-A28F-25A162306CF2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11E6A1-8D85-4026-A63C-B4AAD9A16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9564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  <p:sldLayoutId id="2147483794" r:id="rId12"/>
    <p:sldLayoutId id="2147483795" r:id="rId13"/>
    <p:sldLayoutId id="2147483796" r:id="rId14"/>
    <p:sldLayoutId id="2147483797" r:id="rId15"/>
    <p:sldLayoutId id="2147483798" r:id="rId16"/>
    <p:sldLayoutId id="2147483799" r:id="rId17"/>
    <p:sldLayoutId id="2147483800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7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scoplc.com/media/ky0bfwpo/tesco_ar25_interactive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BFBBE-31C2-4C71-929D-F926571813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Welcome to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B8DB96-1011-48F8-8623-E8058D4E22F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pPr algn="ctr"/>
            <a:r>
              <a:rPr lang="en-GB" b="1" dirty="0"/>
              <a:t>LCLM5002 Developing and Managing Individuals and Teams </a:t>
            </a:r>
          </a:p>
          <a:p>
            <a:pPr algn="ctr"/>
            <a:r>
              <a:rPr lang="en-GB" dirty="0"/>
              <a:t>Name: </a:t>
            </a:r>
            <a:r>
              <a:rPr lang="en-GB" dirty="0" err="1"/>
              <a:t>Nahidur</a:t>
            </a:r>
            <a:r>
              <a:rPr lang="en-GB" dirty="0"/>
              <a:t> Rahman </a:t>
            </a:r>
          </a:p>
          <a:p>
            <a:pPr algn="ctr"/>
            <a:r>
              <a:rPr lang="en-GB" dirty="0"/>
              <a:t>Student id:2430028</a:t>
            </a:r>
          </a:p>
          <a:p>
            <a:pPr algn="ctr"/>
            <a:r>
              <a:rPr lang="en-GB" dirty="0"/>
              <a:t>Tutor </a:t>
            </a:r>
            <a:r>
              <a:rPr lang="en-GB" dirty="0" err="1"/>
              <a:t>Name:Amir</a:t>
            </a:r>
            <a:r>
              <a:rPr lang="en-GB" dirty="0"/>
              <a:t> </a:t>
            </a:r>
            <a:r>
              <a:rPr lang="en-GB" dirty="0" err="1"/>
              <a:t>Homayounfard</a:t>
            </a:r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60B756-7DD1-400B-A95A-29B454517F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6117" y="2978329"/>
            <a:ext cx="3045883" cy="8838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DAA1D59-EDD3-4288-AE19-C43E8ADD1E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154" y="994597"/>
            <a:ext cx="2589691" cy="956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0728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CD07A-B8A5-45B9-8296-38F5F5768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A0086-AE54-43A1-B6B4-2BB827263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10787779" cy="407996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Introduction </a:t>
            </a:r>
          </a:p>
          <a:p>
            <a:r>
              <a:rPr lang="en-GB" dirty="0"/>
              <a:t>Introduction to Tesco PLC</a:t>
            </a:r>
          </a:p>
          <a:p>
            <a:r>
              <a:rPr lang="en-GB" dirty="0"/>
              <a:t>Recruitment Process of Tesco for a Shift Leader</a:t>
            </a:r>
          </a:p>
          <a:p>
            <a:r>
              <a:rPr lang="en-GB" dirty="0"/>
              <a:t>Job analysis, Job description and Person specification </a:t>
            </a:r>
          </a:p>
          <a:p>
            <a:r>
              <a:rPr lang="en-GB" dirty="0"/>
              <a:t>Job Advertisement for the Shift Leader of Tesco</a:t>
            </a:r>
          </a:p>
          <a:p>
            <a:r>
              <a:rPr lang="en-GB" dirty="0"/>
              <a:t>Learning/Training and Development Needs (Shift Leader at Tesco)</a:t>
            </a:r>
          </a:p>
          <a:p>
            <a:r>
              <a:rPr lang="en-GB" dirty="0"/>
              <a:t>Learning/Training Theories Supporting Development (Behaviourist &amp; Experiential Learning)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References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8523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8D367-0A3B-4F50-BE8B-396AFF1D3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DAEF9-C3C3-402A-9975-0F785ACA95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Recruitment and training the employees are important functions of Tesco Plc. That helps to create strong teams.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presentation includes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Recruitment process for selecting a Shift Leader at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Tesco.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job analysis, job description and person specification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 Shift Leader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Identifying learning and development needs for Shift Leader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Analysis using learning theories (e.g.,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Behaviourist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Experiential)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19446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0EC69-B91F-47B3-B069-2712E6B03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to Tesco PLC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8F06349-37E2-4F8C-A4BB-04FDBB3F02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543414"/>
              </p:ext>
            </p:extLst>
          </p:nvPr>
        </p:nvGraphicFramePr>
        <p:xfrm>
          <a:off x="264478" y="2062480"/>
          <a:ext cx="5729922" cy="4521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6A52530A-AFCC-47BC-98D0-FD4F893A3E6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7602" y="2062480"/>
            <a:ext cx="5845047" cy="4343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033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D2327-F9E1-447B-8B70-A7E9D7ECE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Recruitment Process of Tesco for a Shift Leader</a:t>
            </a:r>
            <a:endParaRPr lang="en-GB" dirty="0"/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D1F556F9-70AE-48E5-B507-7E965438C0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02641245"/>
              </p:ext>
            </p:extLst>
          </p:nvPr>
        </p:nvGraphicFramePr>
        <p:xfrm>
          <a:off x="240266" y="2244198"/>
          <a:ext cx="7339094" cy="3822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8549A759-048B-4B29-8FBA-60D4398750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68339" y="2468754"/>
            <a:ext cx="4423661" cy="3373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067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D0F52-8411-4C67-9FF7-FD0DCFBF5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Job analysis, Job description and Person specification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9518C-5835-435A-AA6B-318FC96FB0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Job Analysis (Shift Leader at Tesco):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Job Analysis means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examining the role’s tasks, responsibilities, and work environment to determine required skills and qualifications (Bratton et al., 2021)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Role Focus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Oversee daily store operations, manage a team, ensure customer satisfaction, and maintain safety standards (Noe et al., 2016)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Key Tasks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Supervise staff, manage stock levels, handle customer issues, and ensure operational efficiency (Noe and Peacock, 2008)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Work Environment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High-paced retail environment with varied shifts.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795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F83DE-91B3-4B61-AC3E-E67D7FBFC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Job analysis, Job description and Person specification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7EC1F-DC7F-4AA4-A484-15805B20C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Responsibilities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Team Management: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Lead and motivate staff during shifts (Salas et al., 2012)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Customer Service: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Handle complaints and ensure satisfaction.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Operations: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Oversee stock control, store cleanliness, and safety (Kozlowski and Salas, 2009)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Training: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Provide guidance and support to new staff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Problem-Solving: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Resolve operational issues efficiently (Buckley and Caple, 2009)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5F1D8C-04AE-4386-BACC-58953D0BE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Job Description: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Job Description is the details of the role, responsibilities, reporting structure, and specific duties (</a:t>
            </a: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Topno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2012)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Title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Shift Leader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Reports To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Store Manager </a:t>
            </a:r>
          </a:p>
        </p:txBody>
      </p:sp>
    </p:spTree>
    <p:extLst>
      <p:ext uri="{BB962C8B-B14F-4D97-AF65-F5344CB8AC3E}">
        <p14:creationId xmlns:p14="http://schemas.microsoft.com/office/powerpoint/2010/main" val="592187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1B29F-910D-40B9-9389-43BB98618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Job analysis, Job description and Person specification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D2E5C-80A5-428B-8750-B516C676A0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Person Specification: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Person Specification defines the skills, experience, qualifications, and qualities required for the role (Bratton et al., 2021)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Essential Skills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Leadership, communication, problem-solving, and time management (Stone et al., 2024)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Experience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 years if experience. Previous retail or supervisory experience preferred.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Qualities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Team-oriented, proactive, customer-focused, reliable (Noe et al., 2016)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Qualifications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GCSE or equivalent, with relevant training or certifications beneficial.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3E07271-5285-4780-84CB-8A9DFD7DDD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132" y="2134789"/>
            <a:ext cx="3797033" cy="3801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6847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CD161-D907-4AC7-8493-58FAF8B0D86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904240" y="2245894"/>
            <a:ext cx="3566160" cy="2261937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Job Advertisement for the Shift Leader of Tesco</a:t>
            </a:r>
            <a:endParaRPr lang="en-GB" sz="54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CF80BEB-458C-43D0-8ECE-E21BE122B3C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216213" y="0"/>
            <a:ext cx="50107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844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13E52-74E0-481C-8C99-B326B7E18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Learning/Training and Development Needs (Shift Leader at Tesco)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23EB20A-B5B8-4964-A96B-0B4A946B67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928022"/>
              </p:ext>
            </p:extLst>
          </p:nvPr>
        </p:nvGraphicFramePr>
        <p:xfrm>
          <a:off x="681038" y="2336800"/>
          <a:ext cx="11002962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31484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8BB08-8D4D-4E08-BDEF-451475DEE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Learning/Training Theories Supporting Development (Behaviourist &amp; Experiential Learning)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AB545-0166-4B32-90CF-879BC48447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5846" y="2133601"/>
            <a:ext cx="5608336" cy="4459932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Behaviourist Theory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Behaviourist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Theory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emphasises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learning through repetition, reinforcement, and feedback.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Training sessions on customer service, stock management, and safety protocols should be repetitive, with feedback reinforcing the desired behaviours (Salas et al., 2012)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 a Shift Leader, repetition in handling daily tasks like stock management, customer service, and adhering to safety protocols reinforces efficient performance.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Positive reinforcement in the form of feedback boosts confidence and encourages high performance, while corrective feedback identifies areas for improvement (Stone et al., 2024)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3322CC1-469D-41A7-A6ED-4F8F1D04DA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41" y="2133601"/>
            <a:ext cx="3763219" cy="4256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9170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3BC3C-6145-4793-8C75-E9F3FC119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Learning/Training Theories Supporting Development (Behaviourist &amp; Experiential Learning)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3C965D-E4CA-4CA3-B082-BC914E90A9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4050" y="2113353"/>
            <a:ext cx="5608336" cy="4283343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Experiential Learning Theory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Concrete experience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involves learning by shadowing experienced Shift Leaders and taking on real shift challenges (Stone et al., 2024)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Reflective observation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encourages evaluating shift performance and team dynamics. 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Abstract conceptualisation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involves formulating strategies for improving leadership and operational efficiency (Buckley and Caple, 2009)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Active experimentation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allows Shift Leaders to apply newly learned skills during future shifts, enhancing decision-making and problem-solving abilities.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6B58606-4768-49DC-AE8C-792A519685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52" y="2113353"/>
            <a:ext cx="4417354" cy="4283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9536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3C2B5-210A-44A6-8D2E-C0BDBAB2B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Conclusion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39695C8-122E-47D9-8F1D-970FC7257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recruitment process at Tesco for a Shift Leader includes job analysis, job description, and person specification to ensure the right candidate is selected. 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Learning and development needs are identified through performance reviews and feedback.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Theories like </a:t>
            </a: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Behaviourist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Experiential Learning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support this, focusing on skill reinforcement through repetition and hands-on learning experiences for continuous improvement and growth.</a:t>
            </a:r>
          </a:p>
        </p:txBody>
      </p:sp>
    </p:spTree>
    <p:extLst>
      <p:ext uri="{BB962C8B-B14F-4D97-AF65-F5344CB8AC3E}">
        <p14:creationId xmlns:p14="http://schemas.microsoft.com/office/powerpoint/2010/main" val="30077736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93BFB-AA7B-4D4B-80BB-E63762251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42AD8-5F96-4E14-A4D7-CD49EB2FCC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072640"/>
            <a:ext cx="9613861" cy="4511039"/>
          </a:xfrm>
        </p:spPr>
        <p:txBody>
          <a:bodyPr>
            <a:normAutofit fontScale="47500" lnSpcReduction="2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Armstrong, M. and Taylor, S., (2023). </a:t>
            </a:r>
            <a:r>
              <a:rPr lang="en-GB" sz="1800" i="1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Armstrong's handbook of human resource management practice: A guide to the theory and practice of people management</a:t>
            </a:r>
            <a:r>
              <a:rPr lang="en-GB" sz="18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Kogan Page Publishers.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Bratton, J., Gold, J., Bratton, A. and Steele, L., (2021).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Human resource management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Bloomsbury Publishing.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Buckley, R. and Caple, J., (2009).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theory and practice of training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Kogan Page Publishers.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Kozlowski, S.W. and Salas, E. eds., (2009).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Learning, training, and development in organizations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Taylor &amp; Francis.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Noe, R.A. and Peacock, M., (2008). Employee training and development.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Noe, R.A., Hollenbeck, J.R., Gerhart, B.A. and Wright, P.M., (2016).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Fundamentals of human resource management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(p. 608). New York, NY: McGraw-Hill Education.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Salas, E., Tannenbaum, S.I.,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Kraiger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and Smith-Jentsch, K.A., (2012). The science of training and development in organizations: What matters in practice.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Psychological science in the public interest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pp.74-101.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Stewart, G.L. and Brown, K.G., (2019).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Human resource management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John Wiley &amp; Sons.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Stone, R.J., Cox, A., Gavin, M. and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Carpini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(2024).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Human resource management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John Wiley &amp; Sons.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Tesco, (2026). Tesco Plc. Annual Report 2025. [Online] Available at: </a:t>
            </a:r>
            <a:r>
              <a:rPr lang="en-GB" sz="18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https://www.tescoplc.com/media/ky0bfwpo/tesco_ar25_interactive.pdf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at: 9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April, 2026)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Topno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H., (2012). Evaluation of training and development: An analysis of various models.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Business and Management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pp.16-22. </a:t>
            </a:r>
          </a:p>
        </p:txBody>
      </p:sp>
    </p:spTree>
    <p:extLst>
      <p:ext uri="{BB962C8B-B14F-4D97-AF65-F5344CB8AC3E}">
        <p14:creationId xmlns:p14="http://schemas.microsoft.com/office/powerpoint/2010/main" val="2429431840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55</TotalTime>
  <Words>1420</Words>
  <Application>Microsoft Office PowerPoint</Application>
  <PresentationFormat>Widescreen</PresentationFormat>
  <Paragraphs>104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Symbol</vt:lpstr>
      <vt:lpstr>Times New Roman</vt:lpstr>
      <vt:lpstr>Trebuchet MS</vt:lpstr>
      <vt:lpstr>Berlin</vt:lpstr>
      <vt:lpstr>Welcome to Presentation</vt:lpstr>
      <vt:lpstr>Contents </vt:lpstr>
      <vt:lpstr>Introduction </vt:lpstr>
      <vt:lpstr>Introduction to Tesco PLC</vt:lpstr>
      <vt:lpstr>Recruitment Process of Tesco for a Shift Leader</vt:lpstr>
      <vt:lpstr>Job analysis, Job description and Person specification </vt:lpstr>
      <vt:lpstr>Job analysis, Job description and Person specification </vt:lpstr>
      <vt:lpstr>Job analysis, Job description and Person specification </vt:lpstr>
      <vt:lpstr> Job Advertisement for the Shift Leader of Tesco</vt:lpstr>
      <vt:lpstr>Learning/Training and Development Needs (Shift Leader at Tesco)</vt:lpstr>
      <vt:lpstr>Learning/Training Theories Supporting Development (Behaviourist &amp; Experiential Learning)</vt:lpstr>
      <vt:lpstr>Learning/Training Theories Supporting Development (Behaviourist &amp; Experiential Learning)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Nahidur Rahman (2430028)</cp:lastModifiedBy>
  <cp:revision>1</cp:revision>
  <dcterms:created xsi:type="dcterms:W3CDTF">2026-04-10T11:17:24Z</dcterms:created>
  <dcterms:modified xsi:type="dcterms:W3CDTF">2026-04-10T13:42:32Z</dcterms:modified>
</cp:coreProperties>
</file>