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4" r:id="rId9"/>
    <p:sldId id="263" r:id="rId10"/>
    <p:sldId id="270" r:id="rId11"/>
    <p:sldId id="264" r:id="rId12"/>
    <p:sldId id="265" r:id="rId13"/>
    <p:sldId id="266" r:id="rId14"/>
    <p:sldId id="267" r:id="rId15"/>
    <p:sldId id="271" r:id="rId16"/>
    <p:sldId id="275" r:id="rId17"/>
    <p:sldId id="273" r:id="rId18"/>
    <p:sldId id="272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3" d="100"/>
          <a:sy n="103" d="100"/>
        </p:scale>
        <p:origin x="-1704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C91FB97-A5C6-480C-8191-2FEDD44B8B56}" type="datetimeFigureOut">
              <a:rPr lang="en-GB" smtClean="0"/>
              <a:t>01/11/2016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A8E3CBA-394B-4B5D-88ED-F36105AFD72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sevencountriesstudy.com/about-the-study/investigators/ancel-keys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hs.uk/Livewell/Goodfood/Pages/the-eatwell-guide.aspx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ealth.gov/dietaryguidelines/2015/guidelines/executive-summary/%23figure-es-1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utrition.org.uk/healthyliving/eatwellguide/eatwellvideo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Healthy Eating Guidelines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450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had these for many years – published in 1991 with a few updates!</a:t>
            </a:r>
          </a:p>
          <a:p>
            <a:endParaRPr lang="en-GB" dirty="0"/>
          </a:p>
          <a:p>
            <a:r>
              <a:rPr lang="en-GB" dirty="0" smtClean="0"/>
              <a:t>These are the basis for Dietary Guidelines in most countries.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Dietary Reference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047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Since the 1950s nutritional epidemiology has been emerging and diet related disease has been of increasing concern</a:t>
            </a:r>
          </a:p>
          <a:p>
            <a:r>
              <a:rPr lang="en-GB" dirty="0" smtClean="0"/>
              <a:t>Nutrition agencies have sought to provide populations with healthy lifestyle advice that will reduce these risks.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Guidelines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654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are a statement of intent and aspiration used for planning policies and programmes at national level.</a:t>
            </a:r>
          </a:p>
          <a:p>
            <a:r>
              <a:rPr lang="en-GB" dirty="0" smtClean="0"/>
              <a:t>We have national goals but there are also regional goals- in Europe ( EURODIET) , WHO and FAO. </a:t>
            </a:r>
          </a:p>
          <a:p>
            <a:r>
              <a:rPr lang="en-GB" dirty="0" smtClean="0"/>
              <a:t>They also form the basis for health promotion activities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Dietary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71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Yes the best available at the time – which would have been from the 60s and 70s</a:t>
            </a:r>
          </a:p>
          <a:p>
            <a:r>
              <a:rPr lang="en-GB" dirty="0" smtClean="0"/>
              <a:t>The Seven Countries Study – Ancel Keys has come under a lot of scrutiny of late </a:t>
            </a:r>
          </a:p>
          <a:p>
            <a:r>
              <a:rPr lang="en-GB" dirty="0" smtClean="0"/>
              <a:t>Was his work reported correctly or was it misrepresented?</a:t>
            </a:r>
          </a:p>
          <a:p>
            <a:endParaRPr lang="en-GB" dirty="0"/>
          </a:p>
          <a:p>
            <a:r>
              <a:rPr lang="en-GB" dirty="0" smtClean="0"/>
              <a:t>Class discussion!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they based on Evidence?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443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http://www.sevencountriesstudy.com/about-the-study/investigators/ancel-keys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are many questioning if his cholesterol theory is correct – however there is not enough conclusive evidence which makes planning guidelines very difficult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55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Plus when the first guidelines were published in the 70s and 80s people did not have the exposure to them as we have now – social media , media etc.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32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6709" b="26709"/>
          <a:stretch>
            <a:fillRect/>
          </a:stretch>
        </p:blipFill>
        <p:spPr>
          <a:xfrm>
            <a:off x="872067" y="2492897"/>
            <a:ext cx="7800293" cy="363326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61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SET OF GUIDELINES </a:t>
            </a:r>
          </a:p>
          <a:p>
            <a:r>
              <a:rPr lang="en-GB" dirty="0" smtClean="0"/>
              <a:t>1) Base your meals on starchy foods</a:t>
            </a:r>
          </a:p>
          <a:p>
            <a:r>
              <a:rPr lang="en-GB" dirty="0" smtClean="0"/>
              <a:t>2)Eat lots of fruit and vegetable</a:t>
            </a:r>
          </a:p>
          <a:p>
            <a:r>
              <a:rPr lang="en-GB" dirty="0" smtClean="0"/>
              <a:t>3)Eat more fish </a:t>
            </a:r>
          </a:p>
          <a:p>
            <a:r>
              <a:rPr lang="en-GB" dirty="0" smtClean="0"/>
              <a:t>4)Cut down on saturated fat and sugar</a:t>
            </a:r>
          </a:p>
          <a:p>
            <a:r>
              <a:rPr lang="en-GB" dirty="0" smtClean="0"/>
              <a:t>5) Try to eat less salt</a:t>
            </a:r>
          </a:p>
          <a:p>
            <a:r>
              <a:rPr lang="en-GB" dirty="0" smtClean="0"/>
              <a:t>6) Get active and try to be a healthy weight</a:t>
            </a:r>
          </a:p>
          <a:p>
            <a:r>
              <a:rPr lang="en-GB" dirty="0" smtClean="0"/>
              <a:t>7) Drink plenty of water</a:t>
            </a:r>
          </a:p>
          <a:p>
            <a:r>
              <a:rPr lang="en-GB" dirty="0" smtClean="0"/>
              <a:t>8) Don’t skip breakfast </a:t>
            </a:r>
          </a:p>
          <a:p>
            <a:r>
              <a:rPr lang="en-GB" dirty="0" smtClean="0"/>
              <a:t>AND ENJOY YOUR FOOD!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1982 - COMA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384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principle is to turn the dietary guidelines into an easy to understand pictorial plate</a:t>
            </a:r>
          </a:p>
          <a:p>
            <a:r>
              <a:rPr lang="en-GB" dirty="0" smtClean="0"/>
              <a:t>You also have to consider that in the 70s and 80s the population did not have the same level of understanding that we have now!</a:t>
            </a:r>
          </a:p>
          <a:p>
            <a:r>
              <a:rPr lang="en-GB" dirty="0" smtClean="0"/>
              <a:t>They are based around nutrient profiles – they aim to illustrate the types and proportion of foods which make up a healthy balanced diet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a food guide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0030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Balance of Good Health</a:t>
            </a:r>
            <a:r>
              <a:rPr lang="en-GB" dirty="0"/>
              <a:t> makes </a:t>
            </a:r>
            <a:r>
              <a:rPr lang="en-GB" b="1" dirty="0"/>
              <a:t>healthy</a:t>
            </a:r>
            <a:r>
              <a:rPr lang="en-GB" dirty="0"/>
              <a:t> eating easier to understand by showing the types and proportion of foods needed to make a well-</a:t>
            </a:r>
            <a:r>
              <a:rPr lang="en-GB" b="1" dirty="0"/>
              <a:t>balanced</a:t>
            </a:r>
            <a:r>
              <a:rPr lang="en-GB" dirty="0"/>
              <a:t> and </a:t>
            </a:r>
            <a:r>
              <a:rPr lang="en-GB" b="1" dirty="0"/>
              <a:t>healthy</a:t>
            </a:r>
            <a:r>
              <a:rPr lang="en-GB" dirty="0"/>
              <a:t> diet. </a:t>
            </a:r>
            <a:r>
              <a:rPr lang="en-GB" b="1" dirty="0"/>
              <a:t>The Balance of Good Health</a:t>
            </a:r>
            <a:r>
              <a:rPr lang="en-GB" dirty="0"/>
              <a:t> is based on the five commonly accepted food groups, which are: Bread, cereals and potatoes. Fruit and vegetables.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BALANCE OF GOOD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027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151" y="2674938"/>
            <a:ext cx="4633635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681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Eatwell Plate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53" y="2674938"/>
            <a:ext cx="489623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1500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Eatwell Guide - 2015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www.nhs.uk/Livewell/Goodfood/Pages/the-eatwell-guide.aspx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Interactive Guide.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8802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Australian Guide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594" y="2674938"/>
            <a:ext cx="2464749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59670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68758" r="-68758"/>
          <a:stretch>
            <a:fillRect/>
          </a:stretch>
        </p:blipFill>
        <p:spPr>
          <a:xfrm>
            <a:off x="827088" y="1844675"/>
            <a:ext cx="7408862" cy="43862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Australian Dietitians Food Plate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9658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46" y="188640"/>
            <a:ext cx="10477500" cy="952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9744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https://health.gov/dietaryguidelines/2015/guidelines/executive-summary/#</a:t>
            </a:r>
            <a:r>
              <a:rPr lang="en-GB" dirty="0" smtClean="0">
                <a:hlinkClick r:id="rId2"/>
              </a:rPr>
              <a:t>figure-es-1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American Food Guidelines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266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Therefore most of these plates/pyramids are trying to relay a healthy food message</a:t>
            </a:r>
          </a:p>
          <a:p>
            <a:r>
              <a:rPr lang="en-US" dirty="0" smtClean="0"/>
              <a:t>It is very difficult to replicate a healthy diet in one dimension</a:t>
            </a:r>
          </a:p>
          <a:p>
            <a:r>
              <a:rPr lang="en-US" dirty="0" smtClean="0"/>
              <a:t>Should we provide meals and plans to go with it</a:t>
            </a:r>
          </a:p>
          <a:p>
            <a:r>
              <a:rPr lang="en-US" dirty="0">
                <a:hlinkClick r:id="rId2"/>
              </a:rPr>
              <a:t>https://www.nutrition.org.uk/healthyliving/eatwellguide/</a:t>
            </a:r>
            <a:r>
              <a:rPr lang="en-US" dirty="0" smtClean="0">
                <a:hlinkClick r:id="rId2"/>
              </a:rPr>
              <a:t>eatwellvideo.html</a:t>
            </a:r>
            <a:endParaRPr lang="en-US" dirty="0" smtClean="0"/>
          </a:p>
          <a:p>
            <a:r>
              <a:rPr lang="en-US" dirty="0" smtClean="0"/>
              <a:t>Video from the BNF 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5565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135</TotalTime>
  <Words>561</Words>
  <Application>Microsoft Macintosh PowerPoint</Application>
  <PresentationFormat>On-screen Show (4:3)</PresentationFormat>
  <Paragraphs>56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Waveform</vt:lpstr>
      <vt:lpstr>Session 5</vt:lpstr>
      <vt:lpstr>Dietary Reference Values</vt:lpstr>
      <vt:lpstr>Uk Guidelines</vt:lpstr>
      <vt:lpstr>Dietary Goals</vt:lpstr>
      <vt:lpstr>Are they based on Evidence?</vt:lpstr>
      <vt:lpstr>PowerPoint Presentation</vt:lpstr>
      <vt:lpstr>PowerPoint Presentation</vt:lpstr>
      <vt:lpstr>PowerPoint Presentation</vt:lpstr>
      <vt:lpstr>1982 - COMA</vt:lpstr>
      <vt:lpstr>Aim of a food guide</vt:lpstr>
      <vt:lpstr>The BALANCE OF GOOD HEALTH</vt:lpstr>
      <vt:lpstr>PowerPoint Presentation</vt:lpstr>
      <vt:lpstr>The Eatwell Plate </vt:lpstr>
      <vt:lpstr>Eatwell Guide - 2015</vt:lpstr>
      <vt:lpstr>Australian Guide</vt:lpstr>
      <vt:lpstr>Australian Dietitians Food Plate</vt:lpstr>
      <vt:lpstr>PowerPoint Presentation</vt:lpstr>
      <vt:lpstr>American Food Guidelines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5</dc:title>
  <dc:creator>Administrator</dc:creator>
  <cp:lastModifiedBy>Chris Cashin</cp:lastModifiedBy>
  <cp:revision>13</cp:revision>
  <dcterms:created xsi:type="dcterms:W3CDTF">2016-10-31T09:40:15Z</dcterms:created>
  <dcterms:modified xsi:type="dcterms:W3CDTF">2016-11-01T13:02:49Z</dcterms:modified>
</cp:coreProperties>
</file>