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8" r:id="rId3"/>
  </p:sldIdLst>
  <p:sldSz cx="43891200" cy="21945600"/>
  <p:notesSz cx="6858000" cy="9144000"/>
  <p:defaultTextStyle>
    <a:defPPr>
      <a:defRPr lang="en-US"/>
    </a:defPPr>
    <a:lvl1pPr marL="0" algn="l" defTabSz="3761486" rtl="0" eaLnBrk="1" latinLnBrk="0" hangingPunct="1">
      <a:defRPr sz="7370" kern="1200">
        <a:solidFill>
          <a:schemeClr val="tx1"/>
        </a:solidFill>
        <a:latin typeface="+mn-lt"/>
        <a:ea typeface="+mn-ea"/>
        <a:cs typeface="+mn-cs"/>
      </a:defRPr>
    </a:lvl1pPr>
    <a:lvl2pPr marL="1880744" algn="l" defTabSz="3761486" rtl="0" eaLnBrk="1" latinLnBrk="0" hangingPunct="1">
      <a:defRPr sz="7370" kern="1200">
        <a:solidFill>
          <a:schemeClr val="tx1"/>
        </a:solidFill>
        <a:latin typeface="+mn-lt"/>
        <a:ea typeface="+mn-ea"/>
        <a:cs typeface="+mn-cs"/>
      </a:defRPr>
    </a:lvl2pPr>
    <a:lvl3pPr marL="3761486" algn="l" defTabSz="3761486" rtl="0" eaLnBrk="1" latinLnBrk="0" hangingPunct="1">
      <a:defRPr sz="7370" kern="1200">
        <a:solidFill>
          <a:schemeClr val="tx1"/>
        </a:solidFill>
        <a:latin typeface="+mn-lt"/>
        <a:ea typeface="+mn-ea"/>
        <a:cs typeface="+mn-cs"/>
      </a:defRPr>
    </a:lvl3pPr>
    <a:lvl4pPr marL="5642230" algn="l" defTabSz="3761486" rtl="0" eaLnBrk="1" latinLnBrk="0" hangingPunct="1">
      <a:defRPr sz="7370" kern="1200">
        <a:solidFill>
          <a:schemeClr val="tx1"/>
        </a:solidFill>
        <a:latin typeface="+mn-lt"/>
        <a:ea typeface="+mn-ea"/>
        <a:cs typeface="+mn-cs"/>
      </a:defRPr>
    </a:lvl4pPr>
    <a:lvl5pPr marL="7522972" algn="l" defTabSz="3761486" rtl="0" eaLnBrk="1" latinLnBrk="0" hangingPunct="1">
      <a:defRPr sz="7370" kern="1200">
        <a:solidFill>
          <a:schemeClr val="tx1"/>
        </a:solidFill>
        <a:latin typeface="+mn-lt"/>
        <a:ea typeface="+mn-ea"/>
        <a:cs typeface="+mn-cs"/>
      </a:defRPr>
    </a:lvl5pPr>
    <a:lvl6pPr marL="9403717" algn="l" defTabSz="3761486" rtl="0" eaLnBrk="1" latinLnBrk="0" hangingPunct="1">
      <a:defRPr sz="7370" kern="1200">
        <a:solidFill>
          <a:schemeClr val="tx1"/>
        </a:solidFill>
        <a:latin typeface="+mn-lt"/>
        <a:ea typeface="+mn-ea"/>
        <a:cs typeface="+mn-cs"/>
      </a:defRPr>
    </a:lvl6pPr>
    <a:lvl7pPr marL="11284461" algn="l" defTabSz="3761486" rtl="0" eaLnBrk="1" latinLnBrk="0" hangingPunct="1">
      <a:defRPr sz="7370" kern="1200">
        <a:solidFill>
          <a:schemeClr val="tx1"/>
        </a:solidFill>
        <a:latin typeface="+mn-lt"/>
        <a:ea typeface="+mn-ea"/>
        <a:cs typeface="+mn-cs"/>
      </a:defRPr>
    </a:lvl7pPr>
    <a:lvl8pPr marL="13165203" algn="l" defTabSz="3761486" rtl="0" eaLnBrk="1" latinLnBrk="0" hangingPunct="1">
      <a:defRPr sz="7370" kern="1200">
        <a:solidFill>
          <a:schemeClr val="tx1"/>
        </a:solidFill>
        <a:latin typeface="+mn-lt"/>
        <a:ea typeface="+mn-ea"/>
        <a:cs typeface="+mn-cs"/>
      </a:defRPr>
    </a:lvl8pPr>
    <a:lvl9pPr marL="15045947" algn="l" defTabSz="3761486" rtl="0" eaLnBrk="1" latinLnBrk="0" hangingPunct="1">
      <a:defRPr sz="737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7D5ED"/>
    <a:srgbClr val="F6F8FC"/>
    <a:srgbClr val="545554"/>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50350E-2649-4B67-8809-0203A3B8DAD5}" v="56" dt="2024-05-07T10:49:51.8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056" autoAdjust="0"/>
    <p:restoredTop sz="94632" autoAdjust="0"/>
  </p:normalViewPr>
  <p:slideViewPr>
    <p:cSldViewPr snapToGrid="0" snapToObjects="1" showGuides="1">
      <p:cViewPr varScale="1">
        <p:scale>
          <a:sx n="29" d="100"/>
          <a:sy n="29" d="100"/>
        </p:scale>
        <p:origin x="120" y="387"/>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5/7/2024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5/7/2024</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3761486" rtl="0" eaLnBrk="1" latinLnBrk="0" hangingPunct="1">
      <a:defRPr sz="4971" kern="1200">
        <a:solidFill>
          <a:schemeClr val="tx1"/>
        </a:solidFill>
        <a:latin typeface="+mn-lt"/>
        <a:ea typeface="+mn-ea"/>
        <a:cs typeface="+mn-cs"/>
      </a:defRPr>
    </a:lvl1pPr>
    <a:lvl2pPr marL="1880744" algn="l" defTabSz="3761486" rtl="0" eaLnBrk="1" latinLnBrk="0" hangingPunct="1">
      <a:defRPr sz="4971" kern="1200">
        <a:solidFill>
          <a:schemeClr val="tx1"/>
        </a:solidFill>
        <a:latin typeface="+mn-lt"/>
        <a:ea typeface="+mn-ea"/>
        <a:cs typeface="+mn-cs"/>
      </a:defRPr>
    </a:lvl2pPr>
    <a:lvl3pPr marL="3761486" algn="l" defTabSz="3761486" rtl="0" eaLnBrk="1" latinLnBrk="0" hangingPunct="1">
      <a:defRPr sz="4971" kern="1200">
        <a:solidFill>
          <a:schemeClr val="tx1"/>
        </a:solidFill>
        <a:latin typeface="+mn-lt"/>
        <a:ea typeface="+mn-ea"/>
        <a:cs typeface="+mn-cs"/>
      </a:defRPr>
    </a:lvl3pPr>
    <a:lvl4pPr marL="5642230" algn="l" defTabSz="3761486" rtl="0" eaLnBrk="1" latinLnBrk="0" hangingPunct="1">
      <a:defRPr sz="4971" kern="1200">
        <a:solidFill>
          <a:schemeClr val="tx1"/>
        </a:solidFill>
        <a:latin typeface="+mn-lt"/>
        <a:ea typeface="+mn-ea"/>
        <a:cs typeface="+mn-cs"/>
      </a:defRPr>
    </a:lvl4pPr>
    <a:lvl5pPr marL="7522972" algn="l" defTabSz="3761486" rtl="0" eaLnBrk="1" latinLnBrk="0" hangingPunct="1">
      <a:defRPr sz="4971" kern="1200">
        <a:solidFill>
          <a:schemeClr val="tx1"/>
        </a:solidFill>
        <a:latin typeface="+mn-lt"/>
        <a:ea typeface="+mn-ea"/>
        <a:cs typeface="+mn-cs"/>
      </a:defRPr>
    </a:lvl5pPr>
    <a:lvl6pPr marL="9403717" algn="l" defTabSz="3761486" rtl="0" eaLnBrk="1" latinLnBrk="0" hangingPunct="1">
      <a:defRPr sz="4971" kern="1200">
        <a:solidFill>
          <a:schemeClr val="tx1"/>
        </a:solidFill>
        <a:latin typeface="+mn-lt"/>
        <a:ea typeface="+mn-ea"/>
        <a:cs typeface="+mn-cs"/>
      </a:defRPr>
    </a:lvl6pPr>
    <a:lvl7pPr marL="11284461" algn="l" defTabSz="3761486" rtl="0" eaLnBrk="1" latinLnBrk="0" hangingPunct="1">
      <a:defRPr sz="4971" kern="1200">
        <a:solidFill>
          <a:schemeClr val="tx1"/>
        </a:solidFill>
        <a:latin typeface="+mn-lt"/>
        <a:ea typeface="+mn-ea"/>
        <a:cs typeface="+mn-cs"/>
      </a:defRPr>
    </a:lvl7pPr>
    <a:lvl8pPr marL="13165203" algn="l" defTabSz="3761486" rtl="0" eaLnBrk="1" latinLnBrk="0" hangingPunct="1">
      <a:defRPr sz="4971" kern="1200">
        <a:solidFill>
          <a:schemeClr val="tx1"/>
        </a:solidFill>
        <a:latin typeface="+mn-lt"/>
        <a:ea typeface="+mn-ea"/>
        <a:cs typeface="+mn-cs"/>
      </a:defRPr>
    </a:lvl8pPr>
    <a:lvl9pPr marL="15045947" algn="l" defTabSz="3761486" rtl="0" eaLnBrk="1" latinLnBrk="0" hangingPunct="1">
      <a:defRPr sz="497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ADADD297-FE83-D242-8646-E0FBED21E5A3}"/>
              </a:ext>
            </a:extLst>
          </p:cNvPr>
          <p:cNvSpPr>
            <a:spLocks noGrp="1"/>
          </p:cNvSpPr>
          <p:nvPr>
            <p:ph type="body" sz="quarter" idx="12" hasCustomPrompt="1"/>
          </p:nvPr>
        </p:nvSpPr>
        <p:spPr>
          <a:xfrm>
            <a:off x="9001125" y="331481"/>
            <a:ext cx="25888950" cy="830997"/>
          </a:xfrm>
          <a:prstGeom prst="rect">
            <a:avLst/>
          </a:prstGeom>
        </p:spPr>
        <p:txBody>
          <a:bodyPr wrap="square">
            <a:spAutoFit/>
          </a:bodyPr>
          <a:lstStyle>
            <a:lvl1pPr marL="0" indent="0" algn="ctr">
              <a:buNone/>
              <a:defRPr sz="4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1455FB10-ED84-6B45-B598-90DB2A21EE32}"/>
              </a:ext>
            </a:extLst>
          </p:cNvPr>
          <p:cNvSpPr>
            <a:spLocks noGrp="1"/>
          </p:cNvSpPr>
          <p:nvPr>
            <p:ph type="body" sz="quarter" idx="11" hasCustomPrompt="1"/>
          </p:nvPr>
        </p:nvSpPr>
        <p:spPr>
          <a:xfrm>
            <a:off x="9001125" y="1362504"/>
            <a:ext cx="25888950" cy="646331"/>
          </a:xfrm>
          <a:prstGeom prst="rect">
            <a:avLst/>
          </a:prstGeom>
        </p:spPr>
        <p:txBody>
          <a:bodyPr wrap="square">
            <a:spAutoFit/>
          </a:bodyPr>
          <a:lstStyle>
            <a:lvl1pPr marL="0" indent="0" algn="ctr">
              <a:buNone/>
              <a:defRPr sz="36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953DA586-846E-9645-93C3-FF0ECF684783}"/>
              </a:ext>
            </a:extLst>
          </p:cNvPr>
          <p:cNvSpPr>
            <a:spLocks noGrp="1"/>
          </p:cNvSpPr>
          <p:nvPr>
            <p:ph type="body" sz="quarter" idx="10" hasCustomPrompt="1"/>
          </p:nvPr>
        </p:nvSpPr>
        <p:spPr>
          <a:xfrm>
            <a:off x="9001125" y="2208860"/>
            <a:ext cx="2588895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9CF2BFF-3A35-EE4F-A081-729F9ADE820E}"/>
              </a:ext>
            </a:extLst>
          </p:cNvPr>
          <p:cNvSpPr>
            <a:spLocks noGrp="1"/>
          </p:cNvSpPr>
          <p:nvPr>
            <p:ph type="body" sz="quarter" idx="15" hasCustomPrompt="1"/>
          </p:nvPr>
        </p:nvSpPr>
        <p:spPr>
          <a:xfrm>
            <a:off x="304800" y="3842853"/>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INTRODUCTION or ABSTRACT</a:t>
            </a:r>
          </a:p>
        </p:txBody>
      </p:sp>
      <p:sp>
        <p:nvSpPr>
          <p:cNvPr id="6" name="Text Placeholder 9">
            <a:extLst>
              <a:ext uri="{FF2B5EF4-FFF2-40B4-BE49-F238E27FC236}">
                <a16:creationId xmlns:a16="http://schemas.microsoft.com/office/drawing/2014/main" id="{55770211-E200-F64C-85FC-367A25F1C2B6}"/>
              </a:ext>
            </a:extLst>
          </p:cNvPr>
          <p:cNvSpPr>
            <a:spLocks noGrp="1"/>
          </p:cNvSpPr>
          <p:nvPr>
            <p:ph type="body" sz="quarter" idx="17" hasCustomPrompt="1"/>
          </p:nvPr>
        </p:nvSpPr>
        <p:spPr>
          <a:xfrm>
            <a:off x="304799" y="10259200"/>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OBJECTIVES</a:t>
            </a:r>
          </a:p>
        </p:txBody>
      </p:sp>
      <p:sp>
        <p:nvSpPr>
          <p:cNvPr id="7" name="Text Placeholder 9">
            <a:extLst>
              <a:ext uri="{FF2B5EF4-FFF2-40B4-BE49-F238E27FC236}">
                <a16:creationId xmlns:a16="http://schemas.microsoft.com/office/drawing/2014/main" id="{8117EC9E-3A72-D043-936E-E3DBF8CD586B}"/>
              </a:ext>
            </a:extLst>
          </p:cNvPr>
          <p:cNvSpPr>
            <a:spLocks noGrp="1"/>
          </p:cNvSpPr>
          <p:nvPr>
            <p:ph type="body" sz="quarter" idx="18" hasCustomPrompt="1"/>
          </p:nvPr>
        </p:nvSpPr>
        <p:spPr>
          <a:xfrm>
            <a:off x="9001125"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8" name="Text Placeholder 9">
            <a:extLst>
              <a:ext uri="{FF2B5EF4-FFF2-40B4-BE49-F238E27FC236}">
                <a16:creationId xmlns:a16="http://schemas.microsoft.com/office/drawing/2014/main" id="{9C20A944-6F30-D64E-9031-D49D45A3AA54}"/>
              </a:ext>
            </a:extLst>
          </p:cNvPr>
          <p:cNvSpPr>
            <a:spLocks noGrp="1"/>
          </p:cNvSpPr>
          <p:nvPr>
            <p:ph type="body" sz="quarter" idx="19" hasCustomPrompt="1"/>
          </p:nvPr>
        </p:nvSpPr>
        <p:spPr>
          <a:xfrm>
            <a:off x="17716500" y="3842822"/>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9" name="Text Placeholder 9">
            <a:extLst>
              <a:ext uri="{FF2B5EF4-FFF2-40B4-BE49-F238E27FC236}">
                <a16:creationId xmlns:a16="http://schemas.microsoft.com/office/drawing/2014/main" id="{F46554E1-E4E3-EE4E-9DF6-8D1B63BE4849}"/>
              </a:ext>
            </a:extLst>
          </p:cNvPr>
          <p:cNvSpPr>
            <a:spLocks noGrp="1"/>
          </p:cNvSpPr>
          <p:nvPr>
            <p:ph type="body" sz="quarter" idx="20" hasCustomPrompt="1"/>
          </p:nvPr>
        </p:nvSpPr>
        <p:spPr>
          <a:xfrm>
            <a:off x="35109151"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CONCLUSIONS</a:t>
            </a:r>
          </a:p>
        </p:txBody>
      </p:sp>
      <p:sp>
        <p:nvSpPr>
          <p:cNvPr id="10" name="Text Placeholder 9">
            <a:extLst>
              <a:ext uri="{FF2B5EF4-FFF2-40B4-BE49-F238E27FC236}">
                <a16:creationId xmlns:a16="http://schemas.microsoft.com/office/drawing/2014/main" id="{7E3532DD-53B8-2745-A8D3-D0E0621F4D56}"/>
              </a:ext>
            </a:extLst>
          </p:cNvPr>
          <p:cNvSpPr>
            <a:spLocks noGrp="1"/>
          </p:cNvSpPr>
          <p:nvPr>
            <p:ph type="body" sz="quarter" idx="21" hasCustomPrompt="1"/>
          </p:nvPr>
        </p:nvSpPr>
        <p:spPr>
          <a:xfrm>
            <a:off x="26431875" y="3821194"/>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11" name="Text Placeholder 9">
            <a:extLst>
              <a:ext uri="{FF2B5EF4-FFF2-40B4-BE49-F238E27FC236}">
                <a16:creationId xmlns:a16="http://schemas.microsoft.com/office/drawing/2014/main" id="{19345576-4766-4642-9022-C5F9E3C00EB9}"/>
              </a:ext>
            </a:extLst>
          </p:cNvPr>
          <p:cNvSpPr>
            <a:spLocks noGrp="1"/>
          </p:cNvSpPr>
          <p:nvPr>
            <p:ph type="body" sz="quarter" idx="22" hasCustomPrompt="1"/>
          </p:nvPr>
        </p:nvSpPr>
        <p:spPr>
          <a:xfrm>
            <a:off x="35128199" y="12449906"/>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REFERENCES</a:t>
            </a:r>
          </a:p>
        </p:txBody>
      </p:sp>
      <p:sp>
        <p:nvSpPr>
          <p:cNvPr id="12" name="Text Placeholder 9">
            <a:extLst>
              <a:ext uri="{FF2B5EF4-FFF2-40B4-BE49-F238E27FC236}">
                <a16:creationId xmlns:a16="http://schemas.microsoft.com/office/drawing/2014/main" id="{3E3DEF36-01D1-C047-A55D-EAA3720C9524}"/>
              </a:ext>
            </a:extLst>
          </p:cNvPr>
          <p:cNvSpPr>
            <a:spLocks noGrp="1"/>
          </p:cNvSpPr>
          <p:nvPr>
            <p:ph type="body" sz="quarter" idx="23" hasCustomPrompt="1"/>
          </p:nvPr>
        </p:nvSpPr>
        <p:spPr>
          <a:xfrm>
            <a:off x="35152013" y="18850477"/>
            <a:ext cx="8467723"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ACKNOWLEDGEMENTS or  CONTACT</a:t>
            </a:r>
          </a:p>
        </p:txBody>
      </p:sp>
      <p:sp>
        <p:nvSpPr>
          <p:cNvPr id="13" name="Text Placeholder 13">
            <a:extLst>
              <a:ext uri="{FF2B5EF4-FFF2-40B4-BE49-F238E27FC236}">
                <a16:creationId xmlns:a16="http://schemas.microsoft.com/office/drawing/2014/main" id="{121431B4-478B-EA4B-B694-FDF84187751C}"/>
              </a:ext>
            </a:extLst>
          </p:cNvPr>
          <p:cNvSpPr>
            <a:spLocks noGrp="1"/>
          </p:cNvSpPr>
          <p:nvPr>
            <p:ph type="body" sz="quarter" idx="34" hasCustomPrompt="1"/>
          </p:nvPr>
        </p:nvSpPr>
        <p:spPr>
          <a:xfrm>
            <a:off x="30480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3">
            <a:extLst>
              <a:ext uri="{FF2B5EF4-FFF2-40B4-BE49-F238E27FC236}">
                <a16:creationId xmlns:a16="http://schemas.microsoft.com/office/drawing/2014/main" id="{92E95DE9-2619-7E43-A330-A3A50866501C}"/>
              </a:ext>
            </a:extLst>
          </p:cNvPr>
          <p:cNvSpPr>
            <a:spLocks noGrp="1"/>
          </p:cNvSpPr>
          <p:nvPr>
            <p:ph type="body" sz="quarter" idx="33" hasCustomPrompt="1"/>
          </p:nvPr>
        </p:nvSpPr>
        <p:spPr>
          <a:xfrm>
            <a:off x="304803" y="1076467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3">
            <a:extLst>
              <a:ext uri="{FF2B5EF4-FFF2-40B4-BE49-F238E27FC236}">
                <a16:creationId xmlns:a16="http://schemas.microsoft.com/office/drawing/2014/main" id="{9153C067-9D47-EC40-9244-1054555612DD}"/>
              </a:ext>
            </a:extLst>
          </p:cNvPr>
          <p:cNvSpPr>
            <a:spLocks noGrp="1"/>
          </p:cNvSpPr>
          <p:nvPr>
            <p:ph type="body" sz="quarter" idx="35" hasCustomPrompt="1"/>
          </p:nvPr>
        </p:nvSpPr>
        <p:spPr>
          <a:xfrm>
            <a:off x="900112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Text Placeholder 13">
            <a:extLst>
              <a:ext uri="{FF2B5EF4-FFF2-40B4-BE49-F238E27FC236}">
                <a16:creationId xmlns:a16="http://schemas.microsoft.com/office/drawing/2014/main" id="{441C9C29-ED21-A743-9FC9-5E878BDC4379}"/>
              </a:ext>
            </a:extLst>
          </p:cNvPr>
          <p:cNvSpPr>
            <a:spLocks noGrp="1"/>
          </p:cNvSpPr>
          <p:nvPr>
            <p:ph type="body" sz="quarter" idx="36" hasCustomPrompt="1"/>
          </p:nvPr>
        </p:nvSpPr>
        <p:spPr>
          <a:xfrm>
            <a:off x="1773555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13">
            <a:extLst>
              <a:ext uri="{FF2B5EF4-FFF2-40B4-BE49-F238E27FC236}">
                <a16:creationId xmlns:a16="http://schemas.microsoft.com/office/drawing/2014/main" id="{78709FFA-2CB5-AA45-888E-20D59F5621B9}"/>
              </a:ext>
            </a:extLst>
          </p:cNvPr>
          <p:cNvSpPr>
            <a:spLocks noGrp="1"/>
          </p:cNvSpPr>
          <p:nvPr>
            <p:ph type="body" sz="quarter" idx="37" hasCustomPrompt="1"/>
          </p:nvPr>
        </p:nvSpPr>
        <p:spPr>
          <a:xfrm>
            <a:off x="2643187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13">
            <a:extLst>
              <a:ext uri="{FF2B5EF4-FFF2-40B4-BE49-F238E27FC236}">
                <a16:creationId xmlns:a16="http://schemas.microsoft.com/office/drawing/2014/main" id="{C470B429-923F-6346-892B-1A1ADBEF9E52}"/>
              </a:ext>
            </a:extLst>
          </p:cNvPr>
          <p:cNvSpPr>
            <a:spLocks noGrp="1"/>
          </p:cNvSpPr>
          <p:nvPr>
            <p:ph type="body" sz="quarter" idx="38" hasCustomPrompt="1"/>
          </p:nvPr>
        </p:nvSpPr>
        <p:spPr>
          <a:xfrm>
            <a:off x="35128199" y="4316553"/>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13">
            <a:extLst>
              <a:ext uri="{FF2B5EF4-FFF2-40B4-BE49-F238E27FC236}">
                <a16:creationId xmlns:a16="http://schemas.microsoft.com/office/drawing/2014/main" id="{0E8C8969-FF9B-0B43-B8B7-059C5B8267AE}"/>
              </a:ext>
            </a:extLst>
          </p:cNvPr>
          <p:cNvSpPr>
            <a:spLocks noGrp="1"/>
          </p:cNvSpPr>
          <p:nvPr>
            <p:ph type="body" sz="quarter" idx="39" hasCustomPrompt="1"/>
          </p:nvPr>
        </p:nvSpPr>
        <p:spPr>
          <a:xfrm>
            <a:off x="35128199" y="1285001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13">
            <a:extLst>
              <a:ext uri="{FF2B5EF4-FFF2-40B4-BE49-F238E27FC236}">
                <a16:creationId xmlns:a16="http://schemas.microsoft.com/office/drawing/2014/main" id="{7DAE2197-DA95-D243-BD62-1C61EAA2D1FA}"/>
              </a:ext>
            </a:extLst>
          </p:cNvPr>
          <p:cNvSpPr>
            <a:spLocks noGrp="1"/>
          </p:cNvSpPr>
          <p:nvPr>
            <p:ph type="body" sz="quarter" idx="40" hasCustomPrompt="1"/>
          </p:nvPr>
        </p:nvSpPr>
        <p:spPr>
          <a:xfrm>
            <a:off x="35152013" y="19386419"/>
            <a:ext cx="842486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2256" userDrawn="1">
          <p15:clr>
            <a:srgbClr val="FBAE40"/>
          </p15:clr>
        </p15:guide>
        <p15:guide id="2" pos="192" userDrawn="1">
          <p15:clr>
            <a:srgbClr val="FBAE40"/>
          </p15:clr>
        </p15:guide>
        <p15:guide id="3" pos="5526" userDrawn="1">
          <p15:clr>
            <a:srgbClr val="FBAE40"/>
          </p15:clr>
        </p15:guide>
        <p15:guide id="4" pos="5670" userDrawn="1">
          <p15:clr>
            <a:srgbClr val="FBAE40"/>
          </p15:clr>
        </p15:guide>
        <p15:guide id="5" pos="11016" userDrawn="1">
          <p15:clr>
            <a:srgbClr val="FBAE40"/>
          </p15:clr>
        </p15:guide>
        <p15:guide id="6" pos="11160" userDrawn="1">
          <p15:clr>
            <a:srgbClr val="FBAE40"/>
          </p15:clr>
        </p15:guide>
        <p15:guide id="7" pos="16488" userDrawn="1">
          <p15:clr>
            <a:srgbClr val="FBAE40"/>
          </p15:clr>
        </p15:guide>
        <p15:guide id="8" pos="16632" userDrawn="1">
          <p15:clr>
            <a:srgbClr val="FBAE40"/>
          </p15:clr>
        </p15:guide>
        <p15:guide id="9" pos="21978" userDrawn="1">
          <p15:clr>
            <a:srgbClr val="FBAE40"/>
          </p15:clr>
        </p15:guide>
        <p15:guide id="10" pos="22122" userDrawn="1">
          <p15:clr>
            <a:srgbClr val="FBAE40"/>
          </p15:clr>
        </p15:guide>
        <p15:guide id="11" pos="27450" userDrawn="1">
          <p15:clr>
            <a:srgbClr val="FBAE40"/>
          </p15:clr>
        </p15:guide>
        <p15:guide id="12" orient="horz" pos="1348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9211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4" name="Table 13">
            <a:extLst>
              <a:ext uri="{FF2B5EF4-FFF2-40B4-BE49-F238E27FC236}">
                <a16:creationId xmlns:a16="http://schemas.microsoft.com/office/drawing/2014/main" id="{B0C08646-AEC3-6C4B-9109-08F410BF9529}"/>
              </a:ext>
            </a:extLst>
          </p:cNvPr>
          <p:cNvGraphicFramePr>
            <a:graphicFrameLocks noGrp="1"/>
          </p:cNvGraphicFramePr>
          <p:nvPr userDrawn="1">
            <p:extLst>
              <p:ext uri="{D42A27DB-BD31-4B8C-83A1-F6EECF244321}">
                <p14:modId xmlns:p14="http://schemas.microsoft.com/office/powerpoint/2010/main" val="2243902014"/>
              </p:ext>
            </p:extLst>
          </p:nvPr>
        </p:nvGraphicFramePr>
        <p:xfrm>
          <a:off x="-6404644" y="23446"/>
          <a:ext cx="6099844" cy="21945600"/>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849594">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400" b="0" spc="600" dirty="0">
                          <a:solidFill>
                            <a:srgbClr val="1F3A4E"/>
                          </a:solidFill>
                          <a:latin typeface="Arial Black" panose="020B0A04020102020204" pitchFamily="34" charset="0"/>
                        </a:rPr>
                        <a:t>QUICK START GUIDE</a:t>
                      </a:r>
                      <a:br>
                        <a:rPr lang="en-US" sz="2400" b="0" spc="600" dirty="0">
                          <a:solidFill>
                            <a:srgbClr val="1F3A4E"/>
                          </a:solidFill>
                          <a:latin typeface="Arial Black" panose="020B0A04020102020204" pitchFamily="34" charset="0"/>
                        </a:rPr>
                      </a:br>
                      <a:r>
                        <a:rPr lang="en-US" sz="1800" b="1" spc="0" dirty="0">
                          <a:solidFill>
                            <a:srgbClr val="FF0000"/>
                          </a:solidFill>
                          <a:latin typeface="Trebuchet MS" pitchFamily="34" charset="0"/>
                        </a:rPr>
                        <a:t>(THIS SIDEBAR WILL NOT PRINT)</a:t>
                      </a:r>
                      <a:endParaRPr lang="en-US" sz="24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611714">
                <a:tc gridSpan="2">
                  <a:txBody>
                    <a:bodyPr/>
                    <a:lstStyle/>
                    <a:p>
                      <a:pPr defTabSz="3765639"/>
                      <a:r>
                        <a:rPr lang="en-US" sz="1400" i="0" dirty="0">
                          <a:solidFill>
                            <a:srgbClr val="D9D9D9"/>
                          </a:solidFill>
                          <a:latin typeface="Arial"/>
                          <a:cs typeface="Arial"/>
                        </a:rPr>
                        <a:t>This PowerPoint template produces a </a:t>
                      </a:r>
                      <a:r>
                        <a:rPr lang="en-US" sz="1400" b="1" i="0" dirty="0">
                          <a:solidFill>
                            <a:srgbClr val="FFC000"/>
                          </a:solidFill>
                          <a:latin typeface="Arial"/>
                          <a:cs typeface="Arial"/>
                        </a:rPr>
                        <a:t>48x96”</a:t>
                      </a:r>
                      <a:r>
                        <a:rPr lang="en-US" sz="1400" i="0" dirty="0">
                          <a:solidFill>
                            <a:srgbClr val="FFC000"/>
                          </a:solidFill>
                          <a:latin typeface="Arial"/>
                          <a:cs typeface="Arial"/>
                        </a:rPr>
                        <a:t> </a:t>
                      </a:r>
                      <a:r>
                        <a:rPr lang="en-US" sz="1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the  </a:t>
                      </a:r>
                      <a:r>
                        <a:rPr lang="en-US" sz="1400" i="0" dirty="0">
                          <a:solidFill>
                            <a:srgbClr val="FFC000"/>
                          </a:solidFill>
                          <a:latin typeface="Arial"/>
                          <a:cs typeface="Arial"/>
                        </a:rPr>
                        <a:t>HELP DESK</a:t>
                      </a:r>
                      <a:r>
                        <a:rPr lang="en-US" sz="1400" i="0" baseline="0" dirty="0">
                          <a:solidFill>
                            <a:srgbClr val="D9D9D9"/>
                          </a:solidFill>
                          <a:latin typeface="Arial"/>
                          <a:cs typeface="Arial"/>
                        </a:rPr>
                        <a:t> </a:t>
                      </a:r>
                      <a:r>
                        <a:rPr lang="en-US" sz="1400" i="0" dirty="0">
                          <a:solidFill>
                            <a:srgbClr val="D9D9D9"/>
                          </a:solidFill>
                          <a:latin typeface="Arial"/>
                          <a:cs typeface="Arial"/>
                        </a:rPr>
                        <a:t>tab.</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To print your poster using our same-day professional printing service,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a:t>
                      </a:r>
                      <a:r>
                        <a:rPr lang="en-US" sz="1400" i="0" dirty="0">
                          <a:solidFill>
                            <a:srgbClr val="FFC000"/>
                          </a:solidFill>
                          <a:latin typeface="Arial"/>
                          <a:cs typeface="Arial"/>
                        </a:rPr>
                        <a:t>Order your poster</a:t>
                      </a:r>
                      <a:r>
                        <a:rPr lang="en-US" sz="1400" i="0" dirty="0">
                          <a:solidFill>
                            <a:srgbClr val="D9D9D9"/>
                          </a:solidFill>
                          <a:latin typeface="Arial"/>
                          <a:cs typeface="Arial"/>
                        </a:rPr>
                        <a:t>".</a:t>
                      </a:r>
                      <a:endParaRPr lang="en-US" sz="14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3115177">
                <a:tc>
                  <a:txBody>
                    <a:bodyPr/>
                    <a:lstStyle/>
                    <a:p>
                      <a:pPr algn="ctr"/>
                      <a:endParaRPr lang="en-US" sz="1400" dirty="0">
                        <a:solidFill>
                          <a:srgbClr val="1F3A4E"/>
                        </a:solidFill>
                      </a:endParaRPr>
                    </a:p>
                    <a:p>
                      <a:pPr algn="ctr"/>
                      <a:endParaRPr lang="en-US" sz="1400" dirty="0">
                        <a:solidFill>
                          <a:srgbClr val="1F3A4E"/>
                        </a:solidFill>
                      </a:endParaRPr>
                    </a:p>
                    <a:p>
                      <a:pPr algn="ctr"/>
                      <a:r>
                        <a:rPr lang="en-US" sz="1400" dirty="0">
                          <a:solidFill>
                            <a:schemeClr val="bg1"/>
                          </a:solidFill>
                          <a:latin typeface="Arial" panose="020B0604020202020204" pitchFamily="34" charset="0"/>
                          <a:cs typeface="Arial" panose="020B0604020202020204" pitchFamily="34" charset="0"/>
                        </a:rPr>
                        <a:t>This is a template for a</a:t>
                      </a:r>
                    </a:p>
                    <a:p>
                      <a:pPr algn="ctr"/>
                      <a:r>
                        <a:rPr lang="en-US" sz="1400" dirty="0">
                          <a:solidFill>
                            <a:schemeClr val="bg1"/>
                          </a:solidFill>
                          <a:latin typeface="Arial" panose="020B0604020202020204" pitchFamily="34" charset="0"/>
                          <a:cs typeface="Arial" panose="020B0604020202020204" pitchFamily="34" charset="0"/>
                        </a:rPr>
                        <a:t>presentation poster </a:t>
                      </a:r>
                      <a:br>
                        <a:rPr lang="en-US" sz="1400" dirty="0">
                          <a:solidFill>
                            <a:schemeClr val="bg1"/>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48 inches tall</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by</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96 inches wide</a:t>
                      </a:r>
                      <a:br>
                        <a:rPr lang="en-US" sz="1400" dirty="0">
                          <a:solidFill>
                            <a:schemeClr val="bg1"/>
                          </a:solidFill>
                          <a:latin typeface="Arial" panose="020B0604020202020204" pitchFamily="34" charset="0"/>
                          <a:cs typeface="Arial" panose="020B0604020202020204" pitchFamily="34" charset="0"/>
                        </a:rPr>
                      </a:br>
                      <a:endParaRPr lang="en-US" sz="14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Important: </a:t>
                      </a:r>
                      <a:br>
                        <a:rPr lang="en-US" sz="1600" b="1" baseline="0" dirty="0">
                          <a:solidFill>
                            <a:srgbClr val="FFC000"/>
                          </a:solidFill>
                          <a:latin typeface="Arial" panose="020B0604020202020204" pitchFamily="34" charset="0"/>
                          <a:cs typeface="Arial" panose="020B0604020202020204" pitchFamily="34" charset="0"/>
                        </a:rPr>
                      </a:br>
                      <a:r>
                        <a:rPr lang="en-US" sz="1600" b="1" baseline="0" dirty="0">
                          <a:solidFill>
                            <a:srgbClr val="FFC000"/>
                          </a:solidFill>
                          <a:latin typeface="Arial" panose="020B0604020202020204" pitchFamily="34" charset="0"/>
                          <a:cs typeface="Arial" panose="020B0604020202020204" pitchFamily="34" charset="0"/>
                        </a:rPr>
                        <a:t>Check the template size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24 tall x 48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42 tall x 84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36 tall x 72 wide</a:t>
                      </a:r>
                    </a:p>
                  </a:txBody>
                  <a:tcPr marL="182880" marT="137160">
                    <a:solidFill>
                      <a:srgbClr val="010101"/>
                    </a:solidFill>
                  </a:tcPr>
                </a:tc>
                <a:extLst>
                  <a:ext uri="{0D108BD9-81ED-4DB2-BD59-A6C34878D82A}">
                    <a16:rowId xmlns:a16="http://schemas.microsoft.com/office/drawing/2014/main" val="10008"/>
                  </a:ext>
                </a:extLst>
              </a:tr>
              <a:tr h="3052245">
                <a:tc>
                  <a:txBody>
                    <a:bodyPr/>
                    <a:lstStyle/>
                    <a:p>
                      <a:endParaRPr lang="en-US" sz="1400" dirty="0">
                        <a:solidFill>
                          <a:srgbClr val="1F3A4E"/>
                        </a:solidFill>
                      </a:endParaRPr>
                    </a:p>
                  </a:txBody>
                  <a:tcPr>
                    <a:blipFill rotWithShape="1">
                      <a:blip r:embed="rId3"/>
                      <a:stretch>
                        <a:fillRect/>
                      </a:stretch>
                    </a:blipFill>
                  </a:tcPr>
                </a:tc>
                <a:tc>
                  <a:txBody>
                    <a:bodyPr/>
                    <a:lstStyle/>
                    <a:p>
                      <a:pPr algn="l"/>
                      <a:r>
                        <a:rPr lang="en-US" sz="1600" b="1" baseline="0" dirty="0">
                          <a:solidFill>
                            <a:srgbClr val="FFC000"/>
                          </a:solidFill>
                          <a:latin typeface="Arial" panose="020B0604020202020204" pitchFamily="34" charset="0"/>
                          <a:cs typeface="Arial" panose="020B0604020202020204" pitchFamily="34" charset="0"/>
                        </a:rPr>
                        <a:t>How to </a:t>
                      </a:r>
                      <a:r>
                        <a:rPr lang="en-US" sz="2800" b="1" baseline="0" dirty="0">
                          <a:solidFill>
                            <a:srgbClr val="FFC000"/>
                          </a:solidFill>
                          <a:latin typeface="Arial" panose="020B0604020202020204" pitchFamily="34" charset="0"/>
                          <a:cs typeface="Arial" panose="020B0604020202020204" pitchFamily="34" charset="0"/>
                        </a:rPr>
                        <a:t>Zoom in </a:t>
                      </a:r>
                      <a:r>
                        <a:rPr lang="en-US" sz="1600" b="1" baseline="0" dirty="0">
                          <a:solidFill>
                            <a:srgbClr val="FFC000"/>
                          </a:solidFill>
                          <a:latin typeface="Arial" panose="020B0604020202020204" pitchFamily="34" charset="0"/>
                          <a:cs typeface="Arial" panose="020B0604020202020204" pitchFamily="34" charset="0"/>
                        </a:rPr>
                        <a:t>and </a:t>
                      </a:r>
                      <a:r>
                        <a:rPr lang="en-US" sz="1200" b="1" baseline="0" dirty="0">
                          <a:solidFill>
                            <a:srgbClr val="FFC000"/>
                          </a:solidFill>
                          <a:latin typeface="Arial" panose="020B0604020202020204" pitchFamily="34" charset="0"/>
                          <a:cs typeface="Arial" panose="020B0604020202020204" pitchFamily="34" charset="0"/>
                        </a:rPr>
                        <a:t>out</a:t>
                      </a:r>
                      <a:endParaRPr lang="en-US" sz="1600" b="1" baseline="0" dirty="0">
                        <a:solidFill>
                          <a:srgbClr val="FFC000"/>
                        </a:solidFill>
                        <a:latin typeface="Arial" panose="020B0604020202020204" pitchFamily="34" charset="0"/>
                        <a:cs typeface="Arial" panose="020B0604020202020204" pitchFamily="34" charset="0"/>
                      </a:endParaRPr>
                    </a:p>
                    <a:p>
                      <a:pPr algn="l"/>
                      <a:r>
                        <a:rPr lang="en-US" sz="1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1. </a:t>
                      </a:r>
                      <a:r>
                        <a:rPr lang="en-US" sz="1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 </a:t>
                      </a:r>
                      <a:r>
                        <a:rPr lang="en-US" sz="1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447457">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Ruler and Guides</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2863446">
                <a:tc>
                  <a:txBody>
                    <a:bodyPr/>
                    <a:lstStyle/>
                    <a:p>
                      <a:endParaRPr lang="en-US" sz="1400" dirty="0">
                        <a:solidFill>
                          <a:srgbClr val="1F3A4E"/>
                        </a:solidFill>
                      </a:endParaRPr>
                    </a:p>
                  </a:txBody>
                  <a:tcPr>
                    <a:blipFill rotWithShape="1">
                      <a:blip r:embed="rId4"/>
                      <a:stretch>
                        <a:fillRect/>
                      </a:stretch>
                    </a:blipFill>
                  </a:tcPr>
                </a:tc>
                <a:tc>
                  <a:txBody>
                    <a:bodyPr/>
                    <a:lstStyle/>
                    <a:p>
                      <a:pPr marL="0" lvl="1" indent="0" algn="l" defTabSz="114300"/>
                      <a:r>
                        <a:rPr lang="en-US" sz="1600" b="1" baseline="0" dirty="0">
                          <a:solidFill>
                            <a:srgbClr val="FFC000"/>
                          </a:solidFill>
                          <a:latin typeface="Arial" panose="020B0604020202020204" pitchFamily="34" charset="0"/>
                          <a:cs typeface="Arial" panose="020B0604020202020204" pitchFamily="34" charset="0"/>
                        </a:rPr>
                        <a:t>Headers and text containers</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2328517">
                <a:tc gridSpan="2">
                  <a:txBody>
                    <a:bodyPr/>
                    <a:lstStyle/>
                    <a:p>
                      <a:r>
                        <a:rPr lang="en-US" sz="1600" b="1" dirty="0">
                          <a:solidFill>
                            <a:srgbClr val="FFC000"/>
                          </a:solidFill>
                          <a:latin typeface="Arial" panose="020B0604020202020204" pitchFamily="34" charset="0"/>
                          <a:cs typeface="Arial" panose="020B0604020202020204" pitchFamily="34" charset="0"/>
                        </a:rPr>
                        <a:t>Adding content to the poster</a:t>
                      </a:r>
                    </a:p>
                    <a:p>
                      <a:r>
                        <a:rPr lang="en-US" sz="1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4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54185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356088">
                <a:tc gridSpan="2">
                  <a:txBody>
                    <a:bodyPr/>
                    <a:lstStyle/>
                    <a:p>
                      <a:endParaRPr lang="en-US" sz="14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89468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4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88482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4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EA1CC77-A871-8F4C-84A1-F0963AACAD18}"/>
              </a:ext>
            </a:extLst>
          </p:cNvPr>
          <p:cNvGraphicFramePr>
            <a:graphicFrameLocks noGrp="1"/>
          </p:cNvGraphicFramePr>
          <p:nvPr userDrawn="1">
            <p:extLst>
              <p:ext uri="{D42A27DB-BD31-4B8C-83A1-F6EECF244321}">
                <p14:modId xmlns:p14="http://schemas.microsoft.com/office/powerpoint/2010/main" val="629938170"/>
              </p:ext>
            </p:extLst>
          </p:nvPr>
        </p:nvGraphicFramePr>
        <p:xfrm>
          <a:off x="44086271" y="0"/>
          <a:ext cx="6103334" cy="22286349"/>
        </p:xfrm>
        <a:graphic>
          <a:graphicData uri="http://schemas.openxmlformats.org/drawingml/2006/table">
            <a:tbl>
              <a:tblPr firstRow="1" bandRow="1">
                <a:tableStyleId>{5C22544A-7EE6-4342-B048-85BDC9FD1C3A}</a:tableStyleId>
              </a:tblPr>
              <a:tblGrid>
                <a:gridCol w="2906147">
                  <a:extLst>
                    <a:ext uri="{9D8B030D-6E8A-4147-A177-3AD203B41FA5}">
                      <a16:colId xmlns:a16="http://schemas.microsoft.com/office/drawing/2014/main" val="20000"/>
                    </a:ext>
                  </a:extLst>
                </a:gridCol>
                <a:gridCol w="208280">
                  <a:extLst>
                    <a:ext uri="{9D8B030D-6E8A-4147-A177-3AD203B41FA5}">
                      <a16:colId xmlns:a16="http://schemas.microsoft.com/office/drawing/2014/main" val="764104496"/>
                    </a:ext>
                  </a:extLst>
                </a:gridCol>
                <a:gridCol w="2988907">
                  <a:extLst>
                    <a:ext uri="{9D8B030D-6E8A-4147-A177-3AD203B41FA5}">
                      <a16:colId xmlns:a16="http://schemas.microsoft.com/office/drawing/2014/main" val="4164475170"/>
                    </a:ext>
                  </a:extLst>
                </a:gridCol>
              </a:tblGrid>
              <a:tr h="86756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800" b="0" spc="600" dirty="0">
                          <a:solidFill>
                            <a:srgbClr val="1F3A4E"/>
                          </a:solidFill>
                          <a:latin typeface="Arial Black" panose="020B0A04020102020204" pitchFamily="34" charset="0"/>
                        </a:rPr>
                        <a:t>QUICK START GUIDE</a:t>
                      </a:r>
                      <a:br>
                        <a:rPr lang="en-US" sz="2800" b="0" spc="600" dirty="0">
                          <a:solidFill>
                            <a:srgbClr val="1F3A4E"/>
                          </a:solidFill>
                          <a:latin typeface="Arial Black" panose="020B0A04020102020204" pitchFamily="34" charset="0"/>
                        </a:rPr>
                      </a:br>
                      <a:r>
                        <a:rPr lang="en-US" sz="2000" b="1" spc="0" dirty="0">
                          <a:solidFill>
                            <a:srgbClr val="FF0000"/>
                          </a:solidFill>
                          <a:latin typeface="Trebuchet MS" pitchFamily="34" charset="0"/>
                        </a:rPr>
                        <a:t>(THIS SIDEBAR WILL NOT PRINT)</a:t>
                      </a:r>
                      <a:endParaRPr lang="en-US" sz="28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929866">
                <a:tc gridSpan="3">
                  <a:txBody>
                    <a:bodyPr/>
                    <a:lstStyle/>
                    <a:p>
                      <a:pPr algn="l"/>
                      <a:r>
                        <a:rPr lang="en-US" sz="1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600" dirty="0">
                        <a:solidFill>
                          <a:srgbClr val="FFC000"/>
                        </a:solidFill>
                      </a:endParaRP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701888">
                <a:tc gridSpan="3">
                  <a:txBody>
                    <a:bodyPr/>
                    <a:lstStyle/>
                    <a:p>
                      <a:r>
                        <a:rPr lang="en-US" sz="1800" b="1" dirty="0">
                          <a:solidFill>
                            <a:srgbClr val="FFC000"/>
                          </a:solidFill>
                          <a:latin typeface="Arial" panose="020B0604020202020204" pitchFamily="34" charset="0"/>
                          <a:cs typeface="Arial" panose="020B0604020202020204" pitchFamily="34" charset="0"/>
                        </a:rPr>
                        <a:t>How to change the column layout configuration</a:t>
                      </a:r>
                    </a:p>
                    <a:p>
                      <a:r>
                        <a:rPr lang="en-US" sz="1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600" dirty="0">
                          <a:solidFill>
                            <a:srgbClr val="D9D9D9"/>
                          </a:solidFill>
                          <a:latin typeface="Arial" panose="020B0604020202020204" pitchFamily="34" charset="0"/>
                          <a:cs typeface="Arial" panose="020B0604020202020204" pitchFamily="34" charset="0"/>
                        </a:rPr>
                        <a:t>You can see a tutorial here: </a:t>
                      </a:r>
                      <a:r>
                        <a:rPr lang="en-US" sz="1600" u="sng" dirty="0">
                          <a:solidFill>
                            <a:srgbClr val="FFC000"/>
                          </a:solidFill>
                          <a:latin typeface="Arial" panose="020B0604020202020204" pitchFamily="34" charset="0"/>
                          <a:cs typeface="Arial" panose="020B0604020202020204" pitchFamily="34" charset="0"/>
                        </a:rPr>
                        <a:t>https://</a:t>
                      </a:r>
                      <a:r>
                        <a:rPr lang="en-US" sz="1600" u="sng" dirty="0" err="1">
                          <a:solidFill>
                            <a:srgbClr val="FFC000"/>
                          </a:solidFill>
                          <a:latin typeface="Arial" panose="020B0604020202020204" pitchFamily="34" charset="0"/>
                          <a:cs typeface="Arial" panose="020B0604020202020204" pitchFamily="34" charset="0"/>
                        </a:rPr>
                        <a:t>www.posterpresentations.com</a:t>
                      </a:r>
                      <a:r>
                        <a:rPr lang="en-US" sz="1600" u="sng" dirty="0">
                          <a:solidFill>
                            <a:srgbClr val="FFC000"/>
                          </a:solidFill>
                          <a:latin typeface="Arial" panose="020B0604020202020204" pitchFamily="34" charset="0"/>
                          <a:cs typeface="Arial" panose="020B0604020202020204" pitchFamily="34" charset="0"/>
                        </a:rPr>
                        <a:t>/how-to-change-the-column-</a:t>
                      </a:r>
                      <a:r>
                        <a:rPr lang="en-US" sz="1600" u="sng" dirty="0" err="1">
                          <a:solidFill>
                            <a:srgbClr val="FFC000"/>
                          </a:solidFill>
                          <a:latin typeface="Arial" panose="020B0604020202020204" pitchFamily="34" charset="0"/>
                          <a:cs typeface="Arial" panose="020B0604020202020204" pitchFamily="34" charset="0"/>
                        </a:rPr>
                        <a:t>configuration.html</a:t>
                      </a:r>
                      <a:endParaRPr lang="en-US" sz="40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464849">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panose="020B0604020202020204" pitchFamily="34" charset="0"/>
                          <a:cs typeface="Arial" panose="020B0604020202020204" pitchFamily="34" charset="0"/>
                        </a:rPr>
                        <a:t>The Quick Start</a:t>
                      </a:r>
                      <a:r>
                        <a:rPr lang="en-US" sz="1600" baseline="0" noProof="0" dirty="0">
                          <a:solidFill>
                            <a:srgbClr val="D9D9D9"/>
                          </a:solidFill>
                          <a:latin typeface="Arial" panose="020B0604020202020204" pitchFamily="34" charset="0"/>
                          <a:cs typeface="Arial" panose="020B0604020202020204" pitchFamily="34" charset="0"/>
                        </a:rPr>
                        <a:t> Guides</a:t>
                      </a:r>
                      <a:r>
                        <a:rPr lang="en-US" sz="1600" noProof="0" dirty="0">
                          <a:solidFill>
                            <a:srgbClr val="D9D9D9"/>
                          </a:solidFill>
                          <a:latin typeface="Arial" panose="020B0604020202020204" pitchFamily="34" charset="0"/>
                          <a:cs typeface="Arial" panose="020B0604020202020204" pitchFamily="34" charset="0"/>
                        </a:rPr>
                        <a:t> </a:t>
                      </a:r>
                      <a:r>
                        <a:rPr lang="en-US" sz="1600" u="sng" noProof="0" dirty="0">
                          <a:solidFill>
                            <a:srgbClr val="D9D9D9"/>
                          </a:solidFill>
                          <a:latin typeface="Arial" panose="020B0604020202020204" pitchFamily="34" charset="0"/>
                          <a:cs typeface="Arial" panose="020B0604020202020204" pitchFamily="34" charset="0"/>
                        </a:rPr>
                        <a:t>are outside the template’s printable area</a:t>
                      </a:r>
                      <a:r>
                        <a:rPr lang="en-US" sz="1600" noProof="0" dirty="0">
                          <a:solidFill>
                            <a:srgbClr val="D9D9D9"/>
                          </a:solidFill>
                          <a:latin typeface="Arial" panose="020B0604020202020204" pitchFamily="34" charset="0"/>
                          <a:cs typeface="Arial" panose="020B0604020202020204" pitchFamily="34" charset="0"/>
                        </a:rPr>
                        <a:t> and they will not be on the printed poster</a:t>
                      </a:r>
                      <a:r>
                        <a:rPr lang="en-US" sz="1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To hide the guides click on the </a:t>
                      </a:r>
                      <a:r>
                        <a:rPr lang="en-US" sz="1600" b="1" baseline="0" noProof="0" dirty="0">
                          <a:solidFill>
                            <a:srgbClr val="D9D9D9"/>
                          </a:solidFill>
                          <a:latin typeface="Arial" panose="020B0604020202020204" pitchFamily="34" charset="0"/>
                          <a:cs typeface="Arial" panose="020B0604020202020204" pitchFamily="34" charset="0"/>
                        </a:rPr>
                        <a:t>Home</a:t>
                      </a:r>
                      <a:r>
                        <a:rPr lang="en-US" sz="1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600" b="1"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600" b="1" baseline="0" noProof="0" dirty="0">
                          <a:solidFill>
                            <a:srgbClr val="D9D9D9"/>
                          </a:solidFill>
                          <a:latin typeface="Arial" panose="020B0604020202020204" pitchFamily="34" charset="0"/>
                          <a:cs typeface="Arial" panose="020B0604020202020204" pitchFamily="34" charset="0"/>
                        </a:rPr>
                        <a:t>Without Guides </a:t>
                      </a:r>
                      <a:r>
                        <a:rPr lang="en-US" sz="1600" b="0"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a:t>
                      </a: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3206966">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val="1766341567"/>
                  </a:ext>
                </a:extLst>
              </a:tr>
              <a:tr h="4037654">
                <a:tc>
                  <a:txBody>
                    <a:bodyPr/>
                    <a:lstStyle/>
                    <a:p>
                      <a:pPr rtl="0"/>
                      <a:r>
                        <a:rPr lang="en-US" sz="1800" b="1" dirty="0">
                          <a:solidFill>
                            <a:srgbClr val="FFC000"/>
                          </a:solidFill>
                          <a:latin typeface="Arial" panose="020B0604020202020204" pitchFamily="34" charset="0"/>
                          <a:cs typeface="Arial" panose="020B0604020202020204" pitchFamily="34" charset="0"/>
                        </a:rPr>
                        <a:t>How to</a:t>
                      </a:r>
                      <a:r>
                        <a:rPr lang="en-US" sz="1800" b="1" baseline="0" dirty="0">
                          <a:solidFill>
                            <a:srgbClr val="FFC000"/>
                          </a:solidFill>
                          <a:latin typeface="Arial" panose="020B0604020202020204" pitchFamily="34" charset="0"/>
                          <a:cs typeface="Arial" panose="020B0604020202020204" pitchFamily="34" charset="0"/>
                        </a:rPr>
                        <a:t> preview your poster prior to printing</a:t>
                      </a:r>
                      <a:endParaRPr lang="en-US" sz="1800" b="1" dirty="0">
                        <a:solidFill>
                          <a:srgbClr val="FFC000"/>
                        </a:solidFill>
                        <a:latin typeface="Arial" panose="020B0604020202020204" pitchFamily="34" charset="0"/>
                        <a:cs typeface="Arial" panose="020B0604020202020204" pitchFamily="34" charset="0"/>
                      </a:endParaRPr>
                    </a:p>
                    <a:p>
                      <a:pPr rtl="0"/>
                      <a:r>
                        <a:rPr lang="en-US" sz="1600" dirty="0">
                          <a:solidFill>
                            <a:srgbClr val="D9D9D9"/>
                          </a:solidFill>
                          <a:latin typeface="Arial" panose="020B0604020202020204" pitchFamily="34" charset="0"/>
                          <a:cs typeface="Arial" panose="020B0604020202020204" pitchFamily="34" charset="0"/>
                        </a:rPr>
                        <a:t>You can preview your poster at any time by pressing the </a:t>
                      </a:r>
                      <a:r>
                        <a:rPr lang="en-US" sz="1600" dirty="0">
                          <a:solidFill>
                            <a:srgbClr val="FFC000"/>
                          </a:solidFill>
                          <a:latin typeface="Arial" panose="020B0604020202020204" pitchFamily="34" charset="0"/>
                          <a:cs typeface="Arial" panose="020B0604020202020204" pitchFamily="34" charset="0"/>
                        </a:rPr>
                        <a:t>F5 key</a:t>
                      </a:r>
                      <a:r>
                        <a:rPr lang="en-US" sz="1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600" dirty="0">
                          <a:solidFill>
                            <a:srgbClr val="FFC000"/>
                          </a:solidFill>
                          <a:latin typeface="Arial" panose="020B0604020202020204" pitchFamily="34" charset="0"/>
                          <a:cs typeface="Arial" panose="020B0604020202020204" pitchFamily="34" charset="0"/>
                        </a:rPr>
                        <a:t>ESC key </a:t>
                      </a:r>
                      <a:r>
                        <a:rPr lang="en-US" sz="16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000" b="1" dirty="0">
                          <a:solidFill>
                            <a:srgbClr val="D9D9D9"/>
                          </a:solidFill>
                          <a:latin typeface="Arial" panose="020B0604020202020204" pitchFamily="34" charset="0"/>
                          <a:cs typeface="Arial" panose="020B0604020202020204" pitchFamily="34" charset="0"/>
                        </a:rPr>
                        <a:t>F5</a:t>
                      </a:r>
                      <a:r>
                        <a:rPr lang="en-US" sz="1600" baseline="0" dirty="0">
                          <a:solidFill>
                            <a:srgbClr val="D9D9D9"/>
                          </a:solidFill>
                          <a:latin typeface="Arial" panose="020B0604020202020204" pitchFamily="34" charset="0"/>
                          <a:cs typeface="Arial" panose="020B0604020202020204" pitchFamily="34" charset="0"/>
                        </a:rPr>
                        <a:t> </a:t>
                      </a:r>
                      <a:endParaRPr lang="en-US" sz="16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38747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When you are ready to have your poster printed go online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and click on the "</a:t>
                      </a:r>
                      <a:r>
                        <a:rPr lang="en-US" sz="1600" noProof="0" dirty="0">
                          <a:solidFill>
                            <a:srgbClr val="FFC000"/>
                          </a:solidFill>
                          <a:latin typeface="Arial"/>
                          <a:cs typeface="Arial"/>
                        </a:rPr>
                        <a:t>Order Your Poster</a:t>
                      </a:r>
                      <a:r>
                        <a:rPr lang="en-US" sz="1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600" noProof="0" dirty="0">
                          <a:solidFill>
                            <a:srgbClr val="D9D9D9"/>
                          </a:solidFill>
                          <a:latin typeface="Arial"/>
                          <a:cs typeface="Arial"/>
                        </a:rPr>
                      </a:br>
                      <a:r>
                        <a:rPr lang="en-US" sz="1600" noProof="0" dirty="0">
                          <a:solidFill>
                            <a:srgbClr val="D9D9D9"/>
                          </a:solidFill>
                          <a:latin typeface="Arial"/>
                          <a:cs typeface="Arial"/>
                        </a:rPr>
                        <a:t>Go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913821">
                <a:tc gridSpan="3">
                  <a:txBody>
                    <a:bodyPr/>
                    <a:lstStyle/>
                    <a:p>
                      <a:endParaRPr lang="en-US" sz="16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42160">
                <a:tc gridSpan="2">
                  <a:txBody>
                    <a:bodyPr/>
                    <a:lstStyle/>
                    <a:p>
                      <a:pPr>
                        <a:lnSpc>
                          <a:spcPts val="2600"/>
                        </a:lnSpc>
                      </a:pPr>
                      <a:r>
                        <a:rPr lang="en-US" sz="1400" dirty="0">
                          <a:solidFill>
                            <a:schemeClr val="bg1">
                              <a:lumMod val="85000"/>
                            </a:schemeClr>
                          </a:solidFill>
                          <a:latin typeface="Arial"/>
                          <a:cs typeface="Arial"/>
                        </a:rPr>
                        <a:t>© 2019</a:t>
                      </a:r>
                      <a:r>
                        <a:rPr lang="en-US" sz="1400" baseline="0" dirty="0">
                          <a:solidFill>
                            <a:schemeClr val="bg1">
                              <a:lumMod val="85000"/>
                            </a:schemeClr>
                          </a:solidFill>
                          <a:latin typeface="Arial"/>
                          <a:cs typeface="Arial"/>
                        </a:rPr>
                        <a:t> </a:t>
                      </a:r>
                      <a:r>
                        <a:rPr lang="en-US" sz="1400" dirty="0" err="1">
                          <a:solidFill>
                            <a:schemeClr val="bg1">
                              <a:lumMod val="85000"/>
                            </a:schemeClr>
                          </a:solidFill>
                          <a:latin typeface="Arial"/>
                          <a:cs typeface="Arial"/>
                        </a:rPr>
                        <a:t>PosterPresentations.com</a:t>
                      </a:r>
                      <a:br>
                        <a:rPr lang="en-US" sz="1400" dirty="0">
                          <a:solidFill>
                            <a:schemeClr val="bg1">
                              <a:lumMod val="85000"/>
                            </a:schemeClr>
                          </a:solidFill>
                          <a:latin typeface="Arial"/>
                          <a:cs typeface="Arial"/>
                        </a:rPr>
                      </a:br>
                      <a:r>
                        <a:rPr lang="en-US" sz="1400" dirty="0">
                          <a:solidFill>
                            <a:schemeClr val="bg1">
                              <a:lumMod val="85000"/>
                            </a:schemeClr>
                          </a:solidFill>
                          <a:latin typeface="Arial"/>
                          <a:cs typeface="Arial"/>
                        </a:rPr>
                        <a:t>2117 Fourth Street ,</a:t>
                      </a:r>
                      <a:r>
                        <a:rPr lang="en-US" sz="1400" baseline="0" dirty="0">
                          <a:solidFill>
                            <a:schemeClr val="bg1">
                              <a:lumMod val="85000"/>
                            </a:schemeClr>
                          </a:solidFill>
                          <a:latin typeface="Arial"/>
                          <a:cs typeface="Arial"/>
                        </a:rPr>
                        <a:t> STE C        </a:t>
                      </a:r>
                    </a:p>
                    <a:p>
                      <a:pPr>
                        <a:lnSpc>
                          <a:spcPts val="2600"/>
                        </a:lnSpc>
                      </a:pPr>
                      <a:r>
                        <a:rPr lang="en-US" sz="1400" baseline="0" dirty="0">
                          <a:solidFill>
                            <a:schemeClr val="bg1">
                              <a:lumMod val="85000"/>
                            </a:schemeClr>
                          </a:solidFill>
                          <a:latin typeface="Arial"/>
                          <a:cs typeface="Arial"/>
                        </a:rPr>
                        <a:t>Berkeley CA 94710 USA</a:t>
                      </a:r>
                      <a:endParaRPr lang="en-US" sz="14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dirty="0">
                          <a:solidFill>
                            <a:srgbClr val="D0D0D0"/>
                          </a:solidFill>
                          <a:latin typeface="Arial"/>
                          <a:cs typeface="Arial"/>
                        </a:rPr>
                        <a:t>For complete tutorials</a:t>
                      </a:r>
                      <a:r>
                        <a:rPr lang="en-US" sz="1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FFC000"/>
                          </a:solidFill>
                          <a:latin typeface="Arial"/>
                          <a:cs typeface="Arial"/>
                        </a:rPr>
                        <a:t>https://</a:t>
                      </a:r>
                      <a:r>
                        <a:rPr lang="en-US" sz="1200" b="1" dirty="0" err="1">
                          <a:solidFill>
                            <a:srgbClr val="FFC000"/>
                          </a:solidFill>
                          <a:latin typeface="Arial"/>
                          <a:cs typeface="Arial"/>
                        </a:rPr>
                        <a:t>www.posterpresentations.com</a:t>
                      </a:r>
                      <a:r>
                        <a:rPr lang="en-US" sz="1200" b="1" dirty="0">
                          <a:solidFill>
                            <a:srgbClr val="FFC000"/>
                          </a:solidFill>
                          <a:latin typeface="Arial"/>
                          <a:cs typeface="Arial"/>
                        </a:rPr>
                        <a:t>/</a:t>
                      </a:r>
                      <a:r>
                        <a:rPr lang="en-US" sz="1200" b="1" dirty="0" err="1">
                          <a:solidFill>
                            <a:srgbClr val="FFC000"/>
                          </a:solidFill>
                          <a:latin typeface="Arial"/>
                          <a:cs typeface="Arial"/>
                        </a:rPr>
                        <a:t>helpdesk.html</a:t>
                      </a:r>
                      <a:endParaRPr lang="en-US" sz="8800" dirty="0"/>
                    </a:p>
                  </a:txBody>
                  <a:tcPr marL="182880" marT="1371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5919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hyperlink" Target="https://doi.org/10.1016/j.jbmt.2007.08.002"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doi.org/10.1002/pan3.10451" TargetMode="External"/><Relationship Id="rId5" Type="http://schemas.microsoft.com/office/2007/relationships/hdphoto" Target="../media/hdphoto1.wdp"/><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0B0EBD1-AC97-DD45-91D9-EA47B4787B48}"/>
              </a:ext>
            </a:extLst>
          </p:cNvPr>
          <p:cNvSpPr>
            <a:spLocks noGrp="1"/>
          </p:cNvSpPr>
          <p:nvPr>
            <p:ph type="body" sz="quarter" idx="4294967295"/>
          </p:nvPr>
        </p:nvSpPr>
        <p:spPr>
          <a:xfrm>
            <a:off x="0" y="3843338"/>
            <a:ext cx="8467725" cy="646112"/>
          </a:xfrm>
          <a:prstGeom prst="rect">
            <a:avLst/>
          </a:prstGeom>
        </p:spPr>
        <p:txBody>
          <a:bodyPr/>
          <a:lstStyle/>
          <a:p>
            <a:pPr marL="0" indent="0" algn="ctr">
              <a:buNone/>
            </a:pPr>
            <a:r>
              <a:rPr lang="en-US" sz="3600" b="1" dirty="0"/>
              <a:t>Introduction</a:t>
            </a:r>
          </a:p>
        </p:txBody>
      </p:sp>
      <p:sp>
        <p:nvSpPr>
          <p:cNvPr id="13" name="Text Placeholder 12">
            <a:extLst>
              <a:ext uri="{FF2B5EF4-FFF2-40B4-BE49-F238E27FC236}">
                <a16:creationId xmlns:a16="http://schemas.microsoft.com/office/drawing/2014/main" id="{0BAAD497-C459-A845-864D-5301363BE5F4}"/>
              </a:ext>
            </a:extLst>
          </p:cNvPr>
          <p:cNvSpPr>
            <a:spLocks noGrp="1"/>
          </p:cNvSpPr>
          <p:nvPr>
            <p:ph type="body" sz="quarter" idx="4294967295"/>
          </p:nvPr>
        </p:nvSpPr>
        <p:spPr>
          <a:xfrm>
            <a:off x="0" y="4355870"/>
            <a:ext cx="8806880" cy="17007840"/>
          </a:xfrm>
          <a:prstGeom prst="rect">
            <a:avLst/>
          </a:prstGeom>
        </p:spPr>
        <p:txBody>
          <a:bodyPr/>
          <a:lstStyle/>
          <a:p>
            <a:r>
              <a:rPr lang="en-GB" sz="3200" dirty="0">
                <a:ea typeface="Verdana" panose="020B0604030504040204" pitchFamily="34" charset="0"/>
              </a:rPr>
              <a:t>In recent centuries, societal changes, urbanization, and technological advancements have led to a significant decrease in human connection with nature. The prevalence of sedentary lifestyles, fuelled by indoor-centric routines and electronic entertainment, has contributed to this disconnection </a:t>
            </a:r>
            <a:r>
              <a:rPr lang="en-GB" sz="2400" dirty="0">
                <a:ea typeface="Verdana" panose="020B0604030504040204" pitchFamily="34" charset="0"/>
              </a:rPr>
              <a:t>(Beery, et al, 2023).</a:t>
            </a:r>
          </a:p>
          <a:p>
            <a:pPr marL="0" indent="0">
              <a:buNone/>
            </a:pPr>
            <a:endParaRPr lang="en-GB" altLang="en-US" sz="3200" dirty="0">
              <a:ea typeface="Verdana" panose="020B0604030504040204" pitchFamily="34" charset="0"/>
            </a:endParaRPr>
          </a:p>
          <a:p>
            <a:r>
              <a:rPr lang="en-GB" altLang="en-US" sz="3200" dirty="0">
                <a:ea typeface="Verdana" panose="020B0604030504040204" pitchFamily="34" charset="0"/>
              </a:rPr>
              <a:t>The COVID-19 pandemic has exacerbated this trend, as remote work arrangements become more common, giving rise to the "indoor generation</a:t>
            </a:r>
            <a:r>
              <a:rPr lang="en-GB" altLang="en-US" sz="2400" dirty="0">
                <a:ea typeface="Verdana" panose="020B0604030504040204" pitchFamily="34" charset="0"/>
              </a:rPr>
              <a:t>” (</a:t>
            </a:r>
            <a:r>
              <a:rPr lang="en-GB" altLang="en-US" sz="2400" dirty="0" err="1">
                <a:ea typeface="Verdana" panose="020B0604030504040204" pitchFamily="34" charset="0"/>
              </a:rPr>
              <a:t>Laiu</a:t>
            </a:r>
            <a:r>
              <a:rPr lang="en-GB" altLang="en-US" sz="2400" dirty="0">
                <a:ea typeface="Verdana" panose="020B0604030504040204" pitchFamily="34" charset="0"/>
              </a:rPr>
              <a:t>, 2022). </a:t>
            </a:r>
          </a:p>
          <a:p>
            <a:pPr marL="0" indent="0">
              <a:buNone/>
            </a:pPr>
            <a:endParaRPr lang="en-GB" altLang="en-US" sz="3200" dirty="0">
              <a:ea typeface="Verdana" panose="020B0604030504040204" pitchFamily="34" charset="0"/>
            </a:endParaRPr>
          </a:p>
          <a:p>
            <a:r>
              <a:rPr lang="en-GB" altLang="en-US" sz="3200" dirty="0">
                <a:ea typeface="Verdana" panose="020B0604030504040204" pitchFamily="34" charset="0"/>
              </a:rPr>
              <a:t>This detachment from nature may have profound implications for physical and mental well-being. Research indicates that limited access to green spaces is associated with higher rates of mental health issues and chronic diseases</a:t>
            </a:r>
            <a:r>
              <a:rPr lang="en-GB" altLang="en-US" dirty="0">
                <a:ea typeface="Verdana" panose="020B0604030504040204" pitchFamily="34" charset="0"/>
              </a:rPr>
              <a:t> </a:t>
            </a:r>
            <a:r>
              <a:rPr lang="en-GB" altLang="en-US" sz="2400" dirty="0">
                <a:ea typeface="Verdana" panose="020B0604030504040204" pitchFamily="34" charset="0"/>
              </a:rPr>
              <a:t>(Bratman et al., 2019)</a:t>
            </a:r>
          </a:p>
          <a:p>
            <a:endParaRPr lang="en-GB" altLang="en-US" sz="3200" dirty="0">
              <a:ea typeface="Verdana" panose="020B0604030504040204" pitchFamily="34" charset="0"/>
            </a:endParaRPr>
          </a:p>
          <a:p>
            <a:r>
              <a:rPr lang="en-GB" altLang="en-US" sz="3200" dirty="0">
                <a:ea typeface="Verdana" panose="020B0604030504040204" pitchFamily="34" charset="0"/>
              </a:rPr>
              <a:t>Conversely, exposure to nature has been linked to improved mood, reduced stress levels, and better overall health. Laboratory studies also suggest that direct contact with natural elements like plant foliage and bare earth can lead to physiological restoration effects and various health benefits, including improved sleep and pain relief. Additionally, barefoot activities like running have been shown to enhance sensory feedback and physical functioning</a:t>
            </a:r>
            <a:r>
              <a:rPr lang="en-GB" altLang="en-US" dirty="0">
                <a:ea typeface="Verdana" panose="020B0604030504040204" pitchFamily="34" charset="0"/>
              </a:rPr>
              <a:t> </a:t>
            </a:r>
            <a:r>
              <a:rPr lang="en-GB" altLang="en-US" sz="2800" dirty="0">
                <a:ea typeface="Verdana" panose="020B0604030504040204" pitchFamily="34" charset="0"/>
              </a:rPr>
              <a:t>(</a:t>
            </a:r>
            <a:r>
              <a:rPr lang="en-GB" altLang="en-US" sz="2800" dirty="0" err="1">
                <a:ea typeface="Verdana" panose="020B0604030504040204" pitchFamily="34" charset="0"/>
              </a:rPr>
              <a:t>Ghaly</a:t>
            </a:r>
            <a:r>
              <a:rPr lang="en-GB" altLang="en-US" sz="2800" dirty="0">
                <a:ea typeface="Verdana" panose="020B0604030504040204" pitchFamily="34" charset="0"/>
              </a:rPr>
              <a:t> and </a:t>
            </a:r>
            <a:r>
              <a:rPr lang="en-GB" altLang="en-US" sz="2800" dirty="0" err="1">
                <a:ea typeface="Verdana" panose="020B0604030504040204" pitchFamily="34" charset="0"/>
              </a:rPr>
              <a:t>Teplitz</a:t>
            </a:r>
            <a:r>
              <a:rPr lang="en-GB" altLang="en-US" sz="2800" dirty="0">
                <a:ea typeface="Verdana" panose="020B0604030504040204" pitchFamily="34" charset="0"/>
              </a:rPr>
              <a:t>, 2004; </a:t>
            </a:r>
            <a:r>
              <a:rPr lang="en-GB" altLang="en-US" sz="2800" dirty="0" err="1">
                <a:ea typeface="Verdana" panose="020B0604030504040204" pitchFamily="34" charset="0"/>
              </a:rPr>
              <a:t>Oschman</a:t>
            </a:r>
            <a:r>
              <a:rPr lang="en-GB" altLang="en-US" sz="2800" dirty="0">
                <a:ea typeface="Verdana" panose="020B0604030504040204" pitchFamily="34" charset="0"/>
              </a:rPr>
              <a:t>, 2008). </a:t>
            </a:r>
          </a:p>
          <a:p>
            <a:endParaRPr lang="en-GB" dirty="0"/>
          </a:p>
          <a:p>
            <a:endParaRPr lang="en-GB" dirty="0"/>
          </a:p>
          <a:p>
            <a:endParaRPr lang="en-US" dirty="0"/>
          </a:p>
        </p:txBody>
      </p:sp>
      <p:sp>
        <p:nvSpPr>
          <p:cNvPr id="6" name="TextBox 5">
            <a:extLst>
              <a:ext uri="{FF2B5EF4-FFF2-40B4-BE49-F238E27FC236}">
                <a16:creationId xmlns:a16="http://schemas.microsoft.com/office/drawing/2014/main" id="{6ED78879-5C2C-55F3-450E-C3FC82A3AC2A}"/>
              </a:ext>
            </a:extLst>
          </p:cNvPr>
          <p:cNvSpPr txBox="1"/>
          <p:nvPr/>
        </p:nvSpPr>
        <p:spPr>
          <a:xfrm>
            <a:off x="3951514" y="303981"/>
            <a:ext cx="34224686" cy="2677656"/>
          </a:xfrm>
          <a:prstGeom prst="rect">
            <a:avLst/>
          </a:prstGeom>
          <a:noFill/>
        </p:spPr>
        <p:txBody>
          <a:bodyPr wrap="square" rtlCol="0">
            <a:spAutoFit/>
          </a:bodyPr>
          <a:lstStyle/>
          <a:p>
            <a:pPr algn="ctr"/>
            <a:r>
              <a:rPr lang="en-GB" sz="4800" b="1" dirty="0">
                <a:solidFill>
                  <a:schemeClr val="bg1"/>
                </a:solidFill>
              </a:rPr>
              <a:t>How Does Disconnection from Nature Impact Mental and Physical Wellbeing and What Role do Practices such as Barefoot Walking and Grounding Play in Mitigating this Effect?</a:t>
            </a:r>
          </a:p>
          <a:p>
            <a:pPr algn="ctr"/>
            <a:endParaRPr lang="en-GB" sz="3600" b="1" dirty="0">
              <a:solidFill>
                <a:schemeClr val="bg1"/>
              </a:solidFill>
            </a:endParaRPr>
          </a:p>
          <a:p>
            <a:pPr algn="ctr"/>
            <a:r>
              <a:rPr lang="en-GB" sz="3600" b="1" dirty="0">
                <a:solidFill>
                  <a:schemeClr val="bg1"/>
                </a:solidFill>
              </a:rPr>
              <a:t>Paul Evans: 2114255</a:t>
            </a:r>
          </a:p>
        </p:txBody>
      </p:sp>
      <p:sp>
        <p:nvSpPr>
          <p:cNvPr id="14" name="TextBox 13">
            <a:extLst>
              <a:ext uri="{FF2B5EF4-FFF2-40B4-BE49-F238E27FC236}">
                <a16:creationId xmlns:a16="http://schemas.microsoft.com/office/drawing/2014/main" id="{1A041AB5-65D2-34F3-132E-54D9344A8F5E}"/>
              </a:ext>
            </a:extLst>
          </p:cNvPr>
          <p:cNvSpPr txBox="1"/>
          <p:nvPr/>
        </p:nvSpPr>
        <p:spPr>
          <a:xfrm>
            <a:off x="9284153" y="3843338"/>
            <a:ext cx="7370989" cy="17318587"/>
          </a:xfrm>
          <a:prstGeom prst="rect">
            <a:avLst/>
          </a:prstGeom>
          <a:noFill/>
        </p:spPr>
        <p:txBody>
          <a:bodyPr wrap="square" rtlCol="0">
            <a:spAutoFit/>
          </a:bodyPr>
          <a:lstStyle/>
          <a:p>
            <a:endParaRPr lang="en-GB" sz="3600" dirty="0">
              <a:latin typeface="Verdana" panose="020B0604030504040204" pitchFamily="34" charset="0"/>
              <a:ea typeface="Verdana" panose="020B0604030504040204" pitchFamily="34" charset="0"/>
            </a:endParaRPr>
          </a:p>
          <a:p>
            <a:endParaRPr lang="en-GB" sz="3600" dirty="0">
              <a:latin typeface="Verdana" panose="020B0604030504040204" pitchFamily="34" charset="0"/>
              <a:ea typeface="Verdana" panose="020B0604030504040204" pitchFamily="34" charset="0"/>
            </a:endParaRPr>
          </a:p>
          <a:p>
            <a:r>
              <a:rPr lang="en-GB" sz="3200" dirty="0">
                <a:ea typeface="Verdana" panose="020B0604030504040204" pitchFamily="34" charset="0"/>
              </a:rPr>
              <a:t>Despite extensive research on the human-nature connection, understanding of disconnection remains limited. The widespread lack of connection to nature in modern life poses significant challenges to well-being, correlating with decreased physical health and increased mental health issues </a:t>
            </a:r>
            <a:r>
              <a:rPr lang="en-GB" sz="2400" dirty="0">
                <a:ea typeface="Verdana" panose="020B0604030504040204" pitchFamily="34" charset="0"/>
              </a:rPr>
              <a:t>(Schultz, 2002 ).</a:t>
            </a: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endParaRPr lang="en-GB" sz="3200" dirty="0">
              <a:ea typeface="Verdana" panose="020B0604030504040204" pitchFamily="34" charset="0"/>
            </a:endParaRPr>
          </a:p>
          <a:p>
            <a:r>
              <a:rPr lang="en-GB" sz="3200" dirty="0">
                <a:ea typeface="Verdana" panose="020B0604030504040204" pitchFamily="34" charset="0"/>
              </a:rPr>
              <a:t>Barefoot walking is proposed as a solution to promote holistic well-being, with this dissertation addressing the gap in understanding disconnection and offering evidence-based approaches for reconnection.</a:t>
            </a:r>
          </a:p>
          <a:p>
            <a:endParaRPr lang="en-GB" sz="3600" dirty="0"/>
          </a:p>
          <a:p>
            <a:endParaRPr lang="en-GB" dirty="0"/>
          </a:p>
          <a:p>
            <a:endParaRPr lang="en-GB" dirty="0"/>
          </a:p>
        </p:txBody>
      </p:sp>
      <p:sp>
        <p:nvSpPr>
          <p:cNvPr id="22" name="Text Placeholder 4">
            <a:extLst>
              <a:ext uri="{FF2B5EF4-FFF2-40B4-BE49-F238E27FC236}">
                <a16:creationId xmlns:a16="http://schemas.microsoft.com/office/drawing/2014/main" id="{2C028787-BA8E-FEF5-774C-FCD5781E91DF}"/>
              </a:ext>
            </a:extLst>
          </p:cNvPr>
          <p:cNvSpPr txBox="1">
            <a:spLocks/>
          </p:cNvSpPr>
          <p:nvPr/>
        </p:nvSpPr>
        <p:spPr>
          <a:xfrm>
            <a:off x="8467725" y="3843338"/>
            <a:ext cx="8467725" cy="646112"/>
          </a:xfrm>
          <a:prstGeom prst="rect">
            <a:avLst/>
          </a:prstGeom>
        </p:spPr>
        <p:txBody>
          <a:bodyPr/>
          <a:lst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a:lstStyle>
          <a:p>
            <a:pPr marL="0" indent="0" algn="ctr">
              <a:buFont typeface="Arial" pitchFamily="34" charset="0"/>
              <a:buNone/>
            </a:pPr>
            <a:r>
              <a:rPr lang="en-US" sz="3600" b="1" dirty="0"/>
              <a:t>Rationale</a:t>
            </a:r>
          </a:p>
        </p:txBody>
      </p:sp>
      <p:pic>
        <p:nvPicPr>
          <p:cNvPr id="24" name="Picture 23">
            <a:extLst>
              <a:ext uri="{FF2B5EF4-FFF2-40B4-BE49-F238E27FC236}">
                <a16:creationId xmlns:a16="http://schemas.microsoft.com/office/drawing/2014/main" id="{6B2B2ADA-B4AC-D0CF-E4EB-2CED517B09F7}"/>
              </a:ext>
            </a:extLst>
          </p:cNvPr>
          <p:cNvPicPr>
            <a:picLocks noChangeAspect="1"/>
          </p:cNvPicPr>
          <p:nvPr/>
        </p:nvPicPr>
        <p:blipFill>
          <a:blip r:embed="rId2"/>
          <a:stretch>
            <a:fillRect/>
          </a:stretch>
        </p:blipFill>
        <p:spPr>
          <a:xfrm>
            <a:off x="10562033" y="9795541"/>
            <a:ext cx="4815228" cy="36067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media. Is walking without shoes ...">
            <a:extLst>
              <a:ext uri="{FF2B5EF4-FFF2-40B4-BE49-F238E27FC236}">
                <a16:creationId xmlns:a16="http://schemas.microsoft.com/office/drawing/2014/main" id="{56F9C8EA-E4DE-7B60-939A-0144568CBD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62033" y="17984694"/>
            <a:ext cx="4815228" cy="319798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7" name="Text Placeholder 4">
            <a:extLst>
              <a:ext uri="{FF2B5EF4-FFF2-40B4-BE49-F238E27FC236}">
                <a16:creationId xmlns:a16="http://schemas.microsoft.com/office/drawing/2014/main" id="{9E6B3548-8E9C-565A-0501-81A33EB17FA6}"/>
              </a:ext>
            </a:extLst>
          </p:cNvPr>
          <p:cNvSpPr txBox="1">
            <a:spLocks/>
          </p:cNvSpPr>
          <p:nvPr/>
        </p:nvSpPr>
        <p:spPr>
          <a:xfrm>
            <a:off x="17087850" y="3918178"/>
            <a:ext cx="8467725" cy="646112"/>
          </a:xfrm>
          <a:prstGeom prst="rect">
            <a:avLst/>
          </a:prstGeom>
        </p:spPr>
        <p:txBody>
          <a:bodyPr/>
          <a:lst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a:lstStyle>
          <a:p>
            <a:pPr marL="0" indent="0" algn="ctr">
              <a:buFont typeface="Arial" pitchFamily="34" charset="0"/>
              <a:buNone/>
            </a:pPr>
            <a:r>
              <a:rPr lang="en-US" sz="3600" b="1" dirty="0"/>
              <a:t>Aim</a:t>
            </a:r>
          </a:p>
        </p:txBody>
      </p:sp>
      <p:sp>
        <p:nvSpPr>
          <p:cNvPr id="28" name="TextBox 27">
            <a:extLst>
              <a:ext uri="{FF2B5EF4-FFF2-40B4-BE49-F238E27FC236}">
                <a16:creationId xmlns:a16="http://schemas.microsoft.com/office/drawing/2014/main" id="{D2CF73B5-40D3-BDCB-581F-C879C554C0AF}"/>
              </a:ext>
            </a:extLst>
          </p:cNvPr>
          <p:cNvSpPr txBox="1"/>
          <p:nvPr/>
        </p:nvSpPr>
        <p:spPr>
          <a:xfrm>
            <a:off x="18213330" y="4479095"/>
            <a:ext cx="7267575" cy="19790033"/>
          </a:xfrm>
          <a:prstGeom prst="rect">
            <a:avLst/>
          </a:prstGeom>
          <a:noFill/>
        </p:spPr>
        <p:txBody>
          <a:bodyPr wrap="square" rtlCol="0">
            <a:spAutoFit/>
          </a:bodyPr>
          <a:lstStyle/>
          <a:p>
            <a:endParaRPr lang="en-GB" sz="3200" b="1" dirty="0"/>
          </a:p>
          <a:p>
            <a:r>
              <a:rPr lang="en-GB" sz="3200" b="1" dirty="0"/>
              <a:t>Aim: </a:t>
            </a:r>
            <a:r>
              <a:rPr lang="en-GB" sz="3200" dirty="0"/>
              <a:t>investigate the phenomenon of human disconnection from nature and explore barefoot walking as a potential solution to foster a deeper connection with the natural world and improve overall well-being. </a:t>
            </a:r>
          </a:p>
          <a:p>
            <a:endParaRPr lang="en-GB" sz="3200" dirty="0"/>
          </a:p>
          <a:p>
            <a:r>
              <a:rPr lang="en-GB" sz="3200" b="1" dirty="0"/>
              <a:t>Method: </a:t>
            </a:r>
            <a:r>
              <a:rPr lang="en-GB" sz="3200" dirty="0"/>
              <a:t>Narrative Review</a:t>
            </a:r>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latin typeface="+mj-lt"/>
            </a:endParaRPr>
          </a:p>
          <a:p>
            <a:r>
              <a:rPr lang="en-GB" altLang="en-US" sz="3200" b="1" dirty="0">
                <a:latin typeface="+mj-lt"/>
              </a:rPr>
              <a:t>Search Strategy: </a:t>
            </a:r>
            <a:r>
              <a:rPr lang="en-GB" altLang="en-US" sz="3200" dirty="0">
                <a:latin typeface="+mj-lt"/>
              </a:rPr>
              <a:t>Online resources known for publishing peer-reviewed journals, including ProQuest, PubMed, Routledge, Taylor &amp; Francis, ScienceDirect, and Google Scholar, were used.</a:t>
            </a:r>
          </a:p>
          <a:p>
            <a:endParaRPr lang="en-GB" altLang="en-US" sz="3200" dirty="0">
              <a:latin typeface="+mj-lt"/>
            </a:endParaRPr>
          </a:p>
          <a:p>
            <a:r>
              <a:rPr lang="en-GB" altLang="en-US" sz="3200" b="1" dirty="0">
                <a:latin typeface="+mj-lt"/>
              </a:rPr>
              <a:t>Inclusion and Exclusion </a:t>
            </a:r>
            <a:r>
              <a:rPr lang="en-GB" altLang="en-US" sz="3200" b="1" dirty="0" err="1">
                <a:latin typeface="+mj-lt"/>
              </a:rPr>
              <a:t>Critera</a:t>
            </a:r>
            <a:r>
              <a:rPr lang="en-GB" altLang="en-US" sz="3200" b="1" dirty="0">
                <a:latin typeface="+mj-lt"/>
              </a:rPr>
              <a:t> </a:t>
            </a:r>
            <a:r>
              <a:rPr lang="en-GB" altLang="en-US" sz="3200" dirty="0">
                <a:latin typeface="+mj-lt"/>
              </a:rPr>
              <a:t>applied.</a:t>
            </a:r>
          </a:p>
          <a:p>
            <a:endParaRPr lang="en-GB" altLang="en-US" sz="3200" dirty="0">
              <a:latin typeface="+mj-lt"/>
            </a:endParaRPr>
          </a:p>
          <a:p>
            <a:r>
              <a:rPr lang="en-GB" altLang="en-US" sz="3200" dirty="0">
                <a:latin typeface="+mj-lt"/>
              </a:rPr>
              <a:t>To guide the interpretation of the research findings, </a:t>
            </a:r>
            <a:r>
              <a:rPr lang="en-GB" altLang="en-US" sz="3200" b="1" dirty="0">
                <a:latin typeface="+mj-lt"/>
              </a:rPr>
              <a:t>post-positivism</a:t>
            </a:r>
            <a:r>
              <a:rPr lang="en-GB" altLang="en-US" sz="3200" dirty="0">
                <a:latin typeface="+mj-lt"/>
              </a:rPr>
              <a:t> was considered. </a:t>
            </a:r>
          </a:p>
          <a:p>
            <a:endParaRPr lang="en-GB" altLang="en-US" sz="3200" dirty="0">
              <a:latin typeface="+mj-lt"/>
            </a:endParaRPr>
          </a:p>
          <a:p>
            <a:endParaRPr lang="en-GB" altLang="en-US" sz="3200" dirty="0">
              <a:latin typeface="+mj-lt"/>
            </a:endParaRPr>
          </a:p>
          <a:p>
            <a:endParaRPr lang="en-GB" altLang="en-US" sz="3200" dirty="0">
              <a:latin typeface="+mj-lt"/>
            </a:endParaRPr>
          </a:p>
          <a:p>
            <a:endParaRPr lang="en-GB" altLang="en-US" sz="3200" dirty="0">
              <a:latin typeface="+mj-lt"/>
            </a:endParaRPr>
          </a:p>
          <a:p>
            <a:endParaRPr lang="en-GB" altLang="en-US" sz="3200" dirty="0">
              <a:latin typeface="+mj-lt"/>
            </a:endParaRPr>
          </a:p>
          <a:p>
            <a:endParaRPr lang="en-GB" altLang="en-US" sz="3200" dirty="0">
              <a:latin typeface="+mj-lt"/>
            </a:endParaRPr>
          </a:p>
          <a:p>
            <a:endParaRPr lang="en-GB" altLang="en-US" sz="3200" dirty="0">
              <a:latin typeface="+mj-lt"/>
            </a:endParaRPr>
          </a:p>
          <a:p>
            <a:endParaRPr lang="en-GB" sz="3200" dirty="0"/>
          </a:p>
        </p:txBody>
      </p:sp>
      <p:pic>
        <p:nvPicPr>
          <p:cNvPr id="32" name="Picture 31">
            <a:extLst>
              <a:ext uri="{FF2B5EF4-FFF2-40B4-BE49-F238E27FC236}">
                <a16:creationId xmlns:a16="http://schemas.microsoft.com/office/drawing/2014/main" id="{0697C79A-135A-A94D-1784-69D08C3A100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backgroundMark x1="83333" y1="54286" x2="83681" y2="41714"/>
                        <a14:backgroundMark x1="83681" y1="41714" x2="85764" y2="55429"/>
                        <a14:backgroundMark x1="85764" y1="55429" x2="82639" y2="39429"/>
                        <a14:backgroundMark x1="82639" y1="39429" x2="79167" y2="52000"/>
                        <a14:backgroundMark x1="79167" y1="52000" x2="88194" y2="51429"/>
                        <a14:backgroundMark x1="88194" y1="51429" x2="82986" y2="33714"/>
                        <a14:backgroundMark x1="82986" y1="33714" x2="82292" y2="48000"/>
                      </a14:backgroundRemoval>
                    </a14:imgEffect>
                  </a14:imgLayer>
                </a14:imgProps>
              </a:ext>
            </a:extLst>
          </a:blip>
          <a:stretch>
            <a:fillRect/>
          </a:stretch>
        </p:blipFill>
        <p:spPr>
          <a:xfrm>
            <a:off x="17933022" y="9116138"/>
            <a:ext cx="8171921" cy="4965578"/>
          </a:xfrm>
          <a:prstGeom prst="rect">
            <a:avLst/>
          </a:prstGeom>
        </p:spPr>
      </p:pic>
      <p:sp>
        <p:nvSpPr>
          <p:cNvPr id="35" name="Text Placeholder 4">
            <a:extLst>
              <a:ext uri="{FF2B5EF4-FFF2-40B4-BE49-F238E27FC236}">
                <a16:creationId xmlns:a16="http://schemas.microsoft.com/office/drawing/2014/main" id="{2708BCEC-6BD5-A0E1-D753-1DDFBBCCD4D2}"/>
              </a:ext>
            </a:extLst>
          </p:cNvPr>
          <p:cNvSpPr txBox="1">
            <a:spLocks/>
          </p:cNvSpPr>
          <p:nvPr/>
        </p:nvSpPr>
        <p:spPr>
          <a:xfrm>
            <a:off x="25403175" y="3832983"/>
            <a:ext cx="8467725" cy="646112"/>
          </a:xfrm>
          <a:prstGeom prst="rect">
            <a:avLst/>
          </a:prstGeom>
        </p:spPr>
        <p:txBody>
          <a:bodyPr/>
          <a:lst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a:lstStyle>
          <a:p>
            <a:pPr marL="0" indent="0" algn="ctr">
              <a:buFont typeface="Arial" pitchFamily="34" charset="0"/>
              <a:buNone/>
            </a:pPr>
            <a:r>
              <a:rPr lang="en-US" sz="3600" b="1" dirty="0"/>
              <a:t>Discussion</a:t>
            </a:r>
          </a:p>
        </p:txBody>
      </p:sp>
      <p:sp>
        <p:nvSpPr>
          <p:cNvPr id="36" name="Text Placeholder 4">
            <a:extLst>
              <a:ext uri="{FF2B5EF4-FFF2-40B4-BE49-F238E27FC236}">
                <a16:creationId xmlns:a16="http://schemas.microsoft.com/office/drawing/2014/main" id="{8155E44D-6699-5660-2D69-9BD4AB25AD63}"/>
              </a:ext>
            </a:extLst>
          </p:cNvPr>
          <p:cNvSpPr txBox="1">
            <a:spLocks/>
          </p:cNvSpPr>
          <p:nvPr/>
        </p:nvSpPr>
        <p:spPr>
          <a:xfrm>
            <a:off x="34607047" y="3918178"/>
            <a:ext cx="8467725" cy="646112"/>
          </a:xfrm>
          <a:prstGeom prst="rect">
            <a:avLst/>
          </a:prstGeom>
        </p:spPr>
        <p:txBody>
          <a:bodyPr/>
          <a:lst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a:lstStyle>
          <a:p>
            <a:pPr marL="0" indent="0" algn="ctr">
              <a:buFont typeface="Arial" pitchFamily="34" charset="0"/>
              <a:buNone/>
            </a:pPr>
            <a:r>
              <a:rPr lang="en-US" sz="3600" b="1" dirty="0"/>
              <a:t>References</a:t>
            </a:r>
          </a:p>
        </p:txBody>
      </p:sp>
      <p:sp>
        <p:nvSpPr>
          <p:cNvPr id="40" name="Text Placeholder 4">
            <a:extLst>
              <a:ext uri="{FF2B5EF4-FFF2-40B4-BE49-F238E27FC236}">
                <a16:creationId xmlns:a16="http://schemas.microsoft.com/office/drawing/2014/main" id="{1881CDAB-77E5-50B6-F52B-E49B810D2D0F}"/>
              </a:ext>
            </a:extLst>
          </p:cNvPr>
          <p:cNvSpPr txBox="1">
            <a:spLocks/>
          </p:cNvSpPr>
          <p:nvPr/>
        </p:nvSpPr>
        <p:spPr>
          <a:xfrm>
            <a:off x="25296584" y="13402314"/>
            <a:ext cx="8467725" cy="646112"/>
          </a:xfrm>
          <a:prstGeom prst="rect">
            <a:avLst/>
          </a:prstGeom>
        </p:spPr>
        <p:txBody>
          <a:bodyPr/>
          <a:lst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a:lstStyle>
          <a:p>
            <a:pPr marL="0" indent="0" algn="ctr">
              <a:buFont typeface="Arial" pitchFamily="34" charset="0"/>
              <a:buNone/>
            </a:pPr>
            <a:r>
              <a:rPr lang="en-US" sz="3600" b="1" dirty="0"/>
              <a:t>Reflection</a:t>
            </a:r>
          </a:p>
        </p:txBody>
      </p:sp>
      <p:sp>
        <p:nvSpPr>
          <p:cNvPr id="43" name="TextBox 42">
            <a:extLst>
              <a:ext uri="{FF2B5EF4-FFF2-40B4-BE49-F238E27FC236}">
                <a16:creationId xmlns:a16="http://schemas.microsoft.com/office/drawing/2014/main" id="{72341CCF-5706-71EC-36E1-F4CFB8F477EE}"/>
              </a:ext>
            </a:extLst>
          </p:cNvPr>
          <p:cNvSpPr txBox="1"/>
          <p:nvPr/>
        </p:nvSpPr>
        <p:spPr>
          <a:xfrm>
            <a:off x="35850547" y="5080684"/>
            <a:ext cx="6889185" cy="15019496"/>
          </a:xfrm>
          <a:prstGeom prst="rect">
            <a:avLst/>
          </a:prstGeom>
          <a:noFill/>
        </p:spPr>
        <p:txBody>
          <a:bodyPr wrap="square" rtlCol="0">
            <a:spAutoFit/>
          </a:bodyPr>
          <a:lstStyle/>
          <a:p>
            <a:pPr marL="457200" indent="-457200">
              <a:lnSpc>
                <a:spcPct val="150000"/>
              </a:lnSpc>
              <a:spcAft>
                <a:spcPts val="800"/>
              </a:spcAft>
            </a:pPr>
            <a:endParaRPr lang="en-GB" sz="2000" kern="100" dirty="0">
              <a:solidFill>
                <a:srgbClr val="000000"/>
              </a:solidFill>
              <a:effectLst/>
              <a:ea typeface="DengXian" panose="02010600030101010101" pitchFamily="2" charset="-122"/>
              <a:cs typeface="Arial" panose="020B0604020202020204" pitchFamily="34" charset="0"/>
            </a:endParaRPr>
          </a:p>
          <a:p>
            <a:pPr marL="457200" indent="-457200">
              <a:spcAft>
                <a:spcPts val="800"/>
              </a:spcAft>
            </a:pPr>
            <a:r>
              <a:rPr lang="en-GB" sz="2000" kern="100" dirty="0">
                <a:solidFill>
                  <a:srgbClr val="000000"/>
                </a:solidFill>
                <a:effectLst/>
                <a:ea typeface="DengXian" panose="02010600030101010101" pitchFamily="2" charset="-122"/>
                <a:cs typeface="Arial" panose="020B0604020202020204" pitchFamily="34" charset="0"/>
              </a:rPr>
              <a:t>Beery, T., Olafsson, A. S., </a:t>
            </a:r>
            <a:r>
              <a:rPr lang="en-GB" sz="2000" kern="100" dirty="0" err="1">
                <a:solidFill>
                  <a:srgbClr val="000000"/>
                </a:solidFill>
                <a:effectLst/>
                <a:ea typeface="DengXian" panose="02010600030101010101" pitchFamily="2" charset="-122"/>
                <a:cs typeface="Arial" panose="020B0604020202020204" pitchFamily="34" charset="0"/>
              </a:rPr>
              <a:t>Gentin</a:t>
            </a:r>
            <a:r>
              <a:rPr lang="en-GB" sz="2000" kern="100" dirty="0">
                <a:solidFill>
                  <a:srgbClr val="000000"/>
                </a:solidFill>
                <a:effectLst/>
                <a:ea typeface="DengXian" panose="02010600030101010101" pitchFamily="2" charset="-122"/>
                <a:cs typeface="Arial" panose="020B0604020202020204" pitchFamily="34" charset="0"/>
              </a:rPr>
              <a:t>, S., Maurer, M., </a:t>
            </a:r>
            <a:r>
              <a:rPr lang="en-GB" sz="2000" kern="100" dirty="0" err="1">
                <a:solidFill>
                  <a:srgbClr val="000000"/>
                </a:solidFill>
                <a:effectLst/>
                <a:ea typeface="DengXian" panose="02010600030101010101" pitchFamily="2" charset="-122"/>
                <a:cs typeface="Arial" panose="020B0604020202020204" pitchFamily="34" charset="0"/>
              </a:rPr>
              <a:t>Stalhammar</a:t>
            </a:r>
            <a:r>
              <a:rPr lang="en-GB" sz="2000" kern="100" dirty="0">
                <a:solidFill>
                  <a:srgbClr val="000000"/>
                </a:solidFill>
                <a:effectLst/>
                <a:ea typeface="DengXian" panose="02010600030101010101" pitchFamily="2" charset="-122"/>
                <a:cs typeface="Arial" panose="020B0604020202020204" pitchFamily="34" charset="0"/>
              </a:rPr>
              <a:t>, S., Albert, C., </a:t>
            </a:r>
            <a:r>
              <a:rPr lang="en-GB" sz="2000" kern="100" dirty="0" err="1">
                <a:solidFill>
                  <a:srgbClr val="000000"/>
                </a:solidFill>
                <a:effectLst/>
                <a:ea typeface="DengXian" panose="02010600030101010101" pitchFamily="2" charset="-122"/>
                <a:cs typeface="Arial" panose="020B0604020202020204" pitchFamily="34" charset="0"/>
              </a:rPr>
              <a:t>Bieling</a:t>
            </a:r>
            <a:r>
              <a:rPr lang="en-GB" sz="2000" kern="100" dirty="0">
                <a:solidFill>
                  <a:srgbClr val="000000"/>
                </a:solidFill>
                <a:effectLst/>
                <a:ea typeface="DengXian" panose="02010600030101010101" pitchFamily="2" charset="-122"/>
                <a:cs typeface="Arial" panose="020B0604020202020204" pitchFamily="34" charset="0"/>
              </a:rPr>
              <a:t>, C., </a:t>
            </a:r>
            <a:r>
              <a:rPr lang="en-GB" sz="2000" kern="100" dirty="0" err="1">
                <a:solidFill>
                  <a:srgbClr val="000000"/>
                </a:solidFill>
                <a:effectLst/>
                <a:ea typeface="DengXian" panose="02010600030101010101" pitchFamily="2" charset="-122"/>
                <a:cs typeface="Arial" panose="020B0604020202020204" pitchFamily="34" charset="0"/>
              </a:rPr>
              <a:t>Buijs</a:t>
            </a:r>
            <a:r>
              <a:rPr lang="en-GB" sz="2000" kern="100" dirty="0">
                <a:solidFill>
                  <a:srgbClr val="000000"/>
                </a:solidFill>
                <a:effectLst/>
                <a:ea typeface="DengXian" panose="02010600030101010101" pitchFamily="2" charset="-122"/>
                <a:cs typeface="Arial" panose="020B0604020202020204" pitchFamily="34" charset="0"/>
              </a:rPr>
              <a:t>, A. E., </a:t>
            </a:r>
            <a:r>
              <a:rPr lang="en-GB" sz="2000" kern="100" dirty="0" err="1">
                <a:solidFill>
                  <a:srgbClr val="000000"/>
                </a:solidFill>
                <a:effectLst/>
                <a:ea typeface="DengXian" panose="02010600030101010101" pitchFamily="2" charset="-122"/>
                <a:cs typeface="Arial" panose="020B0604020202020204" pitchFamily="34" charset="0"/>
              </a:rPr>
              <a:t>Fagerholm</a:t>
            </a:r>
            <a:r>
              <a:rPr lang="en-GB" sz="2000" kern="100" dirty="0">
                <a:solidFill>
                  <a:srgbClr val="000000"/>
                </a:solidFill>
                <a:effectLst/>
                <a:ea typeface="DengXian" panose="02010600030101010101" pitchFamily="2" charset="-122"/>
                <a:cs typeface="Arial" panose="020B0604020202020204" pitchFamily="34" charset="0"/>
              </a:rPr>
              <a:t>, N., Garcia-Martin, M., </a:t>
            </a:r>
            <a:r>
              <a:rPr lang="en-GB" sz="2000" kern="100" dirty="0" err="1">
                <a:solidFill>
                  <a:srgbClr val="000000"/>
                </a:solidFill>
                <a:effectLst/>
                <a:ea typeface="DengXian" panose="02010600030101010101" pitchFamily="2" charset="-122"/>
                <a:cs typeface="Arial" panose="020B0604020202020204" pitchFamily="34" charset="0"/>
              </a:rPr>
              <a:t>Plieninger</a:t>
            </a:r>
            <a:r>
              <a:rPr lang="en-GB" sz="2000" kern="100" dirty="0">
                <a:solidFill>
                  <a:srgbClr val="000000"/>
                </a:solidFill>
                <a:effectLst/>
                <a:ea typeface="DengXian" panose="02010600030101010101" pitchFamily="2" charset="-122"/>
                <a:cs typeface="Arial" panose="020B0604020202020204" pitchFamily="34" charset="0"/>
              </a:rPr>
              <a:t>, T., &amp; </a:t>
            </a:r>
            <a:r>
              <a:rPr lang="en-GB" sz="2000" kern="100" dirty="0" err="1">
                <a:solidFill>
                  <a:srgbClr val="000000"/>
                </a:solidFill>
                <a:effectLst/>
                <a:ea typeface="DengXian" panose="02010600030101010101" pitchFamily="2" charset="-122"/>
                <a:cs typeface="Arial" panose="020B0604020202020204" pitchFamily="34" charset="0"/>
              </a:rPr>
              <a:t>Raymong</a:t>
            </a:r>
            <a:r>
              <a:rPr lang="en-GB" sz="2000" kern="100" dirty="0">
                <a:solidFill>
                  <a:srgbClr val="000000"/>
                </a:solidFill>
                <a:effectLst/>
                <a:ea typeface="DengXian" panose="02010600030101010101" pitchFamily="2" charset="-122"/>
                <a:cs typeface="Arial" panose="020B0604020202020204" pitchFamily="34" charset="0"/>
              </a:rPr>
              <a:t>, C. M. (2023). ‘Disconnection from nature: Expanding our understanding of human–nature relations’, </a:t>
            </a:r>
            <a:r>
              <a:rPr lang="en-GB" sz="2000" i="1" kern="100" dirty="0">
                <a:solidFill>
                  <a:srgbClr val="000000"/>
                </a:solidFill>
                <a:effectLst/>
                <a:ea typeface="DengXian" panose="02010600030101010101" pitchFamily="2" charset="-122"/>
                <a:cs typeface="Arial" panose="020B0604020202020204" pitchFamily="34" charset="0"/>
              </a:rPr>
              <a:t>People and Nature</a:t>
            </a:r>
            <a:r>
              <a:rPr lang="en-GB" sz="2000" kern="100" dirty="0">
                <a:solidFill>
                  <a:srgbClr val="000000"/>
                </a:solidFill>
                <a:effectLst/>
                <a:ea typeface="DengXian" panose="02010600030101010101" pitchFamily="2" charset="-122"/>
                <a:cs typeface="Arial" panose="020B0604020202020204" pitchFamily="34" charset="0"/>
              </a:rPr>
              <a:t>, 5(2), 470-488. DOI: </a:t>
            </a:r>
            <a:r>
              <a:rPr lang="en-GB" sz="2000" kern="100" dirty="0">
                <a:solidFill>
                  <a:srgbClr val="000000"/>
                </a:solidFill>
                <a:effectLst/>
                <a:ea typeface="DengXian" panose="02010600030101010101" pitchFamily="2" charset="-122"/>
                <a:cs typeface="Arial" panose="020B0604020202020204" pitchFamily="34" charset="0"/>
                <a:hlinkClick r:id="rId6"/>
              </a:rPr>
              <a:t>https://doi.org/10.1002/pan3.10451</a:t>
            </a:r>
            <a:endParaRPr lang="en-GB" sz="2000" kern="100" dirty="0">
              <a:solidFill>
                <a:srgbClr val="000000"/>
              </a:solidFill>
              <a:effectLst/>
              <a:ea typeface="DengXian" panose="02010600030101010101" pitchFamily="2" charset="-122"/>
              <a:cs typeface="Arial" panose="020B0604020202020204" pitchFamily="34" charset="0"/>
            </a:endParaRPr>
          </a:p>
          <a:p>
            <a:pPr marL="457200" indent="-457200">
              <a:spcAft>
                <a:spcPts val="800"/>
              </a:spcAft>
            </a:pPr>
            <a:r>
              <a:rPr lang="en-GB" sz="2000" kern="100" dirty="0">
                <a:solidFill>
                  <a:srgbClr val="000000"/>
                </a:solidFill>
                <a:effectLst/>
                <a:ea typeface="DengXian" panose="02010600030101010101" pitchFamily="2" charset="-122"/>
                <a:cs typeface="Arial" panose="020B0604020202020204" pitchFamily="34" charset="0"/>
              </a:rPr>
              <a:t>Bratman, G. N., Anderson, C. B., Berman, M. G., Cochran, B., de Vries, S., Flanders, J and Kahn Jr, P. H (2019). ‘Nature and mental health: An ecosystem service perspective.’ </a:t>
            </a:r>
            <a:r>
              <a:rPr lang="en-GB" sz="2000" i="1" kern="100" dirty="0">
                <a:solidFill>
                  <a:srgbClr val="000000"/>
                </a:solidFill>
                <a:effectLst/>
                <a:ea typeface="DengXian" panose="02010600030101010101" pitchFamily="2" charset="-122"/>
                <a:cs typeface="Arial" panose="020B0604020202020204" pitchFamily="34" charset="0"/>
              </a:rPr>
              <a:t>Science Advances</a:t>
            </a:r>
            <a:r>
              <a:rPr lang="en-GB" sz="2000" kern="100" dirty="0">
                <a:solidFill>
                  <a:srgbClr val="000000"/>
                </a:solidFill>
                <a:effectLst/>
                <a:ea typeface="DengXian" panose="02010600030101010101" pitchFamily="2" charset="-122"/>
                <a:cs typeface="Arial" panose="020B0604020202020204" pitchFamily="34" charset="0"/>
              </a:rPr>
              <a:t>, 5(7)</a:t>
            </a:r>
          </a:p>
          <a:p>
            <a:pPr marL="457200" indent="-457200">
              <a:spcAft>
                <a:spcPts val="800"/>
              </a:spcAft>
            </a:pPr>
            <a:r>
              <a:rPr lang="en-GB" sz="2000" kern="100" dirty="0">
                <a:solidFill>
                  <a:srgbClr val="000000"/>
                </a:solidFill>
                <a:effectLst/>
                <a:ea typeface="DengXian" panose="02010600030101010101" pitchFamily="2" charset="-122"/>
                <a:cs typeface="Arial" panose="020B0604020202020204" pitchFamily="34" charset="0"/>
              </a:rPr>
              <a:t>Chevalier. G., Sinatra. S, T., </a:t>
            </a:r>
            <a:r>
              <a:rPr lang="en-GB" sz="2000" kern="100" dirty="0" err="1">
                <a:solidFill>
                  <a:srgbClr val="000000"/>
                </a:solidFill>
                <a:effectLst/>
                <a:ea typeface="DengXian" panose="02010600030101010101" pitchFamily="2" charset="-122"/>
                <a:cs typeface="Arial" panose="020B0604020202020204" pitchFamily="34" charset="0"/>
              </a:rPr>
              <a:t>Oschman</a:t>
            </a:r>
            <a:r>
              <a:rPr lang="en-GB" sz="2000" kern="100" dirty="0">
                <a:solidFill>
                  <a:srgbClr val="000000"/>
                </a:solidFill>
                <a:effectLst/>
                <a:ea typeface="DengXian" panose="02010600030101010101" pitchFamily="2" charset="-122"/>
                <a:cs typeface="Arial" panose="020B0604020202020204" pitchFamily="34" charset="0"/>
              </a:rPr>
              <a:t>. J, L., </a:t>
            </a:r>
            <a:r>
              <a:rPr lang="en-GB" sz="2000" kern="100" dirty="0" err="1">
                <a:solidFill>
                  <a:srgbClr val="000000"/>
                </a:solidFill>
                <a:effectLst/>
                <a:ea typeface="DengXian" panose="02010600030101010101" pitchFamily="2" charset="-122"/>
                <a:cs typeface="Arial" panose="020B0604020202020204" pitchFamily="34" charset="0"/>
              </a:rPr>
              <a:t>Sokal</a:t>
            </a:r>
            <a:r>
              <a:rPr lang="en-GB" sz="2000" kern="100" dirty="0">
                <a:solidFill>
                  <a:srgbClr val="000000"/>
                </a:solidFill>
                <a:effectLst/>
                <a:ea typeface="DengXian" panose="02010600030101010101" pitchFamily="2" charset="-122"/>
                <a:cs typeface="Arial" panose="020B0604020202020204" pitchFamily="34" charset="0"/>
              </a:rPr>
              <a:t>. K and </a:t>
            </a:r>
            <a:r>
              <a:rPr lang="en-GB" sz="2000" kern="100" dirty="0" err="1">
                <a:solidFill>
                  <a:srgbClr val="000000"/>
                </a:solidFill>
                <a:effectLst/>
                <a:ea typeface="DengXian" panose="02010600030101010101" pitchFamily="2" charset="-122"/>
                <a:cs typeface="Arial" panose="020B0604020202020204" pitchFamily="34" charset="0"/>
              </a:rPr>
              <a:t>Sokal</a:t>
            </a:r>
            <a:r>
              <a:rPr lang="en-GB" sz="2000" kern="100" dirty="0">
                <a:solidFill>
                  <a:srgbClr val="000000"/>
                </a:solidFill>
                <a:effectLst/>
                <a:ea typeface="DengXian" panose="02010600030101010101" pitchFamily="2" charset="-122"/>
                <a:cs typeface="Arial" panose="020B0604020202020204" pitchFamily="34" charset="0"/>
              </a:rPr>
              <a:t>. P. (2012) ‘Earthing: health implications of reconnecting the human body to the Earth's surface electrons.’ </a:t>
            </a:r>
            <a:r>
              <a:rPr lang="en-GB" sz="2000" i="1" kern="100" dirty="0">
                <a:solidFill>
                  <a:srgbClr val="000000"/>
                </a:solidFill>
                <a:effectLst/>
                <a:ea typeface="DengXian" panose="02010600030101010101" pitchFamily="2" charset="-122"/>
                <a:cs typeface="Arial" panose="020B0604020202020204" pitchFamily="34" charset="0"/>
              </a:rPr>
              <a:t>Journal of Environmental Public Health</a:t>
            </a:r>
            <a:r>
              <a:rPr lang="en-GB" sz="2000" kern="100" dirty="0">
                <a:solidFill>
                  <a:srgbClr val="000000"/>
                </a:solidFill>
                <a:effectLst/>
                <a:ea typeface="DengXian" panose="02010600030101010101" pitchFamily="2" charset="-122"/>
                <a:cs typeface="Arial" panose="020B0604020202020204" pitchFamily="34" charset="0"/>
              </a:rPr>
              <a:t>. DOI: 10.1155/2012/291541. </a:t>
            </a:r>
          </a:p>
          <a:p>
            <a:pPr marL="457200" indent="-457200">
              <a:spcAft>
                <a:spcPts val="800"/>
              </a:spcAft>
            </a:pPr>
            <a:r>
              <a:rPr lang="en-GB" sz="2000" kern="100" dirty="0" err="1">
                <a:solidFill>
                  <a:srgbClr val="000000"/>
                </a:solidFill>
                <a:effectLst/>
                <a:ea typeface="DengXian" panose="02010600030101010101" pitchFamily="2" charset="-122"/>
                <a:cs typeface="Arial" panose="020B0604020202020204" pitchFamily="34" charset="0"/>
              </a:rPr>
              <a:t>Ghaly</a:t>
            </a:r>
            <a:r>
              <a:rPr lang="en-GB" sz="2000" kern="100" dirty="0">
                <a:solidFill>
                  <a:srgbClr val="000000"/>
                </a:solidFill>
                <a:effectLst/>
                <a:ea typeface="DengXian" panose="02010600030101010101" pitchFamily="2" charset="-122"/>
                <a:cs typeface="Arial" panose="020B0604020202020204" pitchFamily="34" charset="0"/>
              </a:rPr>
              <a:t>. M and </a:t>
            </a:r>
            <a:r>
              <a:rPr lang="en-GB" sz="2000" kern="100" dirty="0" err="1">
                <a:solidFill>
                  <a:srgbClr val="000000"/>
                </a:solidFill>
                <a:effectLst/>
                <a:ea typeface="DengXian" panose="02010600030101010101" pitchFamily="2" charset="-122"/>
                <a:cs typeface="Arial" panose="020B0604020202020204" pitchFamily="34" charset="0"/>
              </a:rPr>
              <a:t>Teplitz</a:t>
            </a:r>
            <a:r>
              <a:rPr lang="en-GB" sz="2000" kern="100" dirty="0">
                <a:solidFill>
                  <a:srgbClr val="000000"/>
                </a:solidFill>
                <a:effectLst/>
                <a:ea typeface="DengXian" panose="02010600030101010101" pitchFamily="2" charset="-122"/>
                <a:cs typeface="Arial" panose="020B0604020202020204" pitchFamily="34" charset="0"/>
              </a:rPr>
              <a:t>. D. (2004) ‘The biologic effects of grounding the human body during sleep as measured by cortisol levels and subjective reporting of sleep, pain, and stress.’ </a:t>
            </a:r>
            <a:r>
              <a:rPr lang="en-GB" sz="2000" i="1" kern="100" dirty="0">
                <a:solidFill>
                  <a:srgbClr val="000000"/>
                </a:solidFill>
                <a:effectLst/>
                <a:ea typeface="DengXian" panose="02010600030101010101" pitchFamily="2" charset="-122"/>
                <a:cs typeface="Arial" panose="020B0604020202020204" pitchFamily="34" charset="0"/>
              </a:rPr>
              <a:t>Journal of Alternative Complementary Medicine,</a:t>
            </a:r>
            <a:r>
              <a:rPr lang="en-GB" sz="2000" kern="100" dirty="0">
                <a:solidFill>
                  <a:srgbClr val="000000"/>
                </a:solidFill>
                <a:effectLst/>
                <a:ea typeface="DengXian" panose="02010600030101010101" pitchFamily="2" charset="-122"/>
                <a:cs typeface="Arial" panose="020B0604020202020204" pitchFamily="34" charset="0"/>
              </a:rPr>
              <a:t> 10(5):767-76. DOI:10.1089/acm.2004.10.767. PMID: 15650465.</a:t>
            </a:r>
          </a:p>
          <a:p>
            <a:pPr marL="457200" indent="-457200">
              <a:spcAft>
                <a:spcPts val="800"/>
              </a:spcAft>
            </a:pPr>
            <a:r>
              <a:rPr lang="en-GB" sz="2000" kern="100" dirty="0">
                <a:solidFill>
                  <a:srgbClr val="000000"/>
                </a:solidFill>
                <a:effectLst/>
                <a:ea typeface="DengXian" panose="02010600030101010101" pitchFamily="2" charset="-122"/>
                <a:cs typeface="Arial" panose="020B0604020202020204" pitchFamily="34" charset="0"/>
              </a:rPr>
              <a:t>Harvey, M., </a:t>
            </a:r>
            <a:r>
              <a:rPr lang="en-GB" sz="2000" kern="100" dirty="0" err="1">
                <a:solidFill>
                  <a:srgbClr val="000000"/>
                </a:solidFill>
                <a:effectLst/>
                <a:ea typeface="DengXian" panose="02010600030101010101" pitchFamily="2" charset="-122"/>
                <a:cs typeface="Arial" panose="020B0604020202020204" pitchFamily="34" charset="0"/>
              </a:rPr>
              <a:t>Oskins</a:t>
            </a:r>
            <a:r>
              <a:rPr lang="en-GB" sz="2000" kern="100" dirty="0">
                <a:solidFill>
                  <a:srgbClr val="000000"/>
                </a:solidFill>
                <a:effectLst/>
                <a:ea typeface="DengXian" panose="02010600030101010101" pitchFamily="2" charset="-122"/>
                <a:cs typeface="Arial" panose="020B0604020202020204" pitchFamily="34" charset="0"/>
              </a:rPr>
              <a:t>, J., McCarter, K., and Baker, J. (2016). ‘Direct earth contact: </a:t>
            </a:r>
            <a:r>
              <a:rPr lang="en-GB" sz="2000" kern="100" dirty="0" err="1">
                <a:solidFill>
                  <a:srgbClr val="000000"/>
                </a:solidFill>
                <a:effectLst/>
                <a:ea typeface="DengXian" panose="02010600030101010101" pitchFamily="2" charset="-122"/>
                <a:cs typeface="Arial" panose="020B0604020202020204" pitchFamily="34" charset="0"/>
              </a:rPr>
              <a:t>Barefootedness</a:t>
            </a:r>
            <a:r>
              <a:rPr lang="en-GB" sz="2000" kern="100" dirty="0">
                <a:solidFill>
                  <a:srgbClr val="000000"/>
                </a:solidFill>
                <a:effectLst/>
                <a:ea typeface="DengXian" panose="02010600030101010101" pitchFamily="2" charset="-122"/>
                <a:cs typeface="Arial" panose="020B0604020202020204" pitchFamily="34" charset="0"/>
              </a:rPr>
              <a:t> and nature connection’. </a:t>
            </a:r>
            <a:r>
              <a:rPr lang="en-GB" sz="2000" i="1" kern="100" dirty="0">
                <a:solidFill>
                  <a:srgbClr val="000000"/>
                </a:solidFill>
                <a:effectLst/>
                <a:ea typeface="DengXian" panose="02010600030101010101" pitchFamily="2" charset="-122"/>
                <a:cs typeface="Arial" panose="020B0604020202020204" pitchFamily="34" charset="0"/>
              </a:rPr>
              <a:t>Ecopsychology </a:t>
            </a:r>
            <a:r>
              <a:rPr lang="en-GB" sz="2000" kern="100" dirty="0">
                <a:solidFill>
                  <a:srgbClr val="000000"/>
                </a:solidFill>
                <a:effectLst/>
                <a:ea typeface="DengXian" panose="02010600030101010101" pitchFamily="2" charset="-122"/>
                <a:cs typeface="Arial" panose="020B0604020202020204" pitchFamily="34" charset="0"/>
              </a:rPr>
              <a:t>https://doi.org/10.1089/eco. 2015.0075</a:t>
            </a:r>
          </a:p>
          <a:p>
            <a:pPr marL="457200" indent="-457200">
              <a:spcAft>
                <a:spcPts val="800"/>
              </a:spcAft>
            </a:pPr>
            <a:r>
              <a:rPr lang="en-GB" sz="2000" kern="100" dirty="0" err="1">
                <a:solidFill>
                  <a:srgbClr val="000000"/>
                </a:solidFill>
                <a:effectLst/>
                <a:ea typeface="DengXian" panose="02010600030101010101" pitchFamily="2" charset="-122"/>
                <a:cs typeface="Arial" panose="020B0604020202020204" pitchFamily="34" charset="0"/>
              </a:rPr>
              <a:t>Laiu</a:t>
            </a:r>
            <a:r>
              <a:rPr lang="en-GB" sz="2000" kern="100" dirty="0">
                <a:solidFill>
                  <a:srgbClr val="000000"/>
                </a:solidFill>
                <a:effectLst/>
                <a:ea typeface="DengXian" panose="02010600030101010101" pitchFamily="2" charset="-122"/>
                <a:cs typeface="Arial" panose="020B0604020202020204" pitchFamily="34" charset="0"/>
              </a:rPr>
              <a:t>, C (2022</a:t>
            </a:r>
            <a:r>
              <a:rPr lang="en-GB" sz="2000" i="1" kern="100" dirty="0">
                <a:solidFill>
                  <a:srgbClr val="000000"/>
                </a:solidFill>
                <a:effectLst/>
                <a:ea typeface="DengXian" panose="02010600030101010101" pitchFamily="2" charset="-122"/>
                <a:cs typeface="Arial" panose="020B0604020202020204" pitchFamily="34" charset="0"/>
              </a:rPr>
              <a:t>). The return to nature.</a:t>
            </a:r>
            <a:r>
              <a:rPr lang="en-GB" sz="2000" kern="100" dirty="0">
                <a:solidFill>
                  <a:srgbClr val="000000"/>
                </a:solidFill>
                <a:effectLst/>
                <a:ea typeface="DengXian" panose="02010600030101010101" pitchFamily="2" charset="-122"/>
                <a:cs typeface="Arial" panose="020B0604020202020204" pitchFamily="34" charset="0"/>
              </a:rPr>
              <a:t> Available at: https://st.network/health/the-return-to-nature.html (Accessed: 2 December 2023)</a:t>
            </a:r>
          </a:p>
          <a:p>
            <a:pPr marL="457200" indent="-457200">
              <a:spcAft>
                <a:spcPts val="800"/>
              </a:spcAft>
            </a:pPr>
            <a:r>
              <a:rPr lang="en-GB" sz="2000" kern="100" dirty="0" err="1">
                <a:solidFill>
                  <a:srgbClr val="000000"/>
                </a:solidFill>
                <a:effectLst/>
                <a:ea typeface="DengXian" panose="02010600030101010101" pitchFamily="2" charset="-122"/>
                <a:cs typeface="Arial" panose="020B0604020202020204" pitchFamily="34" charset="0"/>
              </a:rPr>
              <a:t>Ochman</a:t>
            </a:r>
            <a:r>
              <a:rPr lang="en-GB" sz="2000" kern="100" dirty="0">
                <a:solidFill>
                  <a:srgbClr val="000000"/>
                </a:solidFill>
                <a:effectLst/>
                <a:ea typeface="DengXian" panose="02010600030101010101" pitchFamily="2" charset="-122"/>
                <a:cs typeface="Arial" panose="020B0604020202020204" pitchFamily="34" charset="0"/>
              </a:rPr>
              <a:t>, J. L (2008) ‘Perspective: Assume a spherical cow: The role of free or mobile electrons in bodywork, energetic and movement therapies</a:t>
            </a:r>
            <a:r>
              <a:rPr lang="en-GB" sz="2000" i="1" kern="100" dirty="0">
                <a:solidFill>
                  <a:srgbClr val="000000"/>
                </a:solidFill>
                <a:effectLst/>
                <a:ea typeface="DengXian" panose="02010600030101010101" pitchFamily="2" charset="-122"/>
                <a:cs typeface="Arial" panose="020B0604020202020204" pitchFamily="34" charset="0"/>
              </a:rPr>
              <a:t>’, Journal of Bodywork and Movement Therapies, </a:t>
            </a:r>
            <a:r>
              <a:rPr lang="en-GB" sz="2000" kern="100" dirty="0">
                <a:solidFill>
                  <a:srgbClr val="000000"/>
                </a:solidFill>
                <a:effectLst/>
                <a:ea typeface="DengXian" panose="02010600030101010101" pitchFamily="2" charset="-122"/>
                <a:cs typeface="Arial" panose="020B0604020202020204" pitchFamily="34" charset="0"/>
              </a:rPr>
              <a:t>12(1), pp. 40-47. DOI:  </a:t>
            </a:r>
            <a:r>
              <a:rPr lang="en-GB" sz="2000" kern="100" dirty="0">
                <a:solidFill>
                  <a:srgbClr val="000000"/>
                </a:solidFill>
                <a:effectLst/>
                <a:ea typeface="DengXian" panose="02010600030101010101" pitchFamily="2" charset="-122"/>
                <a:cs typeface="Arial" panose="020B0604020202020204" pitchFamily="34" charset="0"/>
                <a:hlinkClick r:id="rId7"/>
              </a:rPr>
              <a:t>https://doi.org/10.1016/j.jbmt.2007.08.002</a:t>
            </a:r>
            <a:endParaRPr lang="en-GB" sz="2000" kern="100" dirty="0">
              <a:solidFill>
                <a:srgbClr val="000000"/>
              </a:solidFill>
              <a:effectLst/>
              <a:ea typeface="DengXian" panose="02010600030101010101" pitchFamily="2" charset="-122"/>
              <a:cs typeface="Arial" panose="020B0604020202020204" pitchFamily="34" charset="0"/>
            </a:endParaRPr>
          </a:p>
          <a:p>
            <a:pPr marL="457200" indent="-457200">
              <a:spcAft>
                <a:spcPts val="800"/>
              </a:spcAft>
            </a:pPr>
            <a:r>
              <a:rPr lang="en-GB" sz="2000" kern="100" dirty="0">
                <a:solidFill>
                  <a:srgbClr val="000000"/>
                </a:solidFill>
                <a:effectLst/>
                <a:ea typeface="DengXian" panose="02010600030101010101" pitchFamily="2" charset="-122"/>
                <a:cs typeface="Arial" panose="020B0604020202020204" pitchFamily="34" charset="0"/>
              </a:rPr>
              <a:t>Rickard, S.C. and White, M.P. (2021) ‘Barefoot walking, nature connectedness and psychological restoration: The importance of stimulating the sense of touch for feeling closer to the natural world</a:t>
            </a:r>
            <a:r>
              <a:rPr lang="en-GB" sz="2000" i="1" kern="100" dirty="0">
                <a:solidFill>
                  <a:srgbClr val="000000"/>
                </a:solidFill>
                <a:effectLst/>
                <a:ea typeface="DengXian" panose="02010600030101010101" pitchFamily="2" charset="-122"/>
                <a:cs typeface="Arial" panose="020B0604020202020204" pitchFamily="34" charset="0"/>
              </a:rPr>
              <a:t>’, Landscape Research, </a:t>
            </a:r>
            <a:r>
              <a:rPr lang="en-GB" sz="2000" kern="100" dirty="0">
                <a:solidFill>
                  <a:srgbClr val="000000"/>
                </a:solidFill>
                <a:effectLst/>
                <a:ea typeface="DengXian" panose="02010600030101010101" pitchFamily="2" charset="-122"/>
                <a:cs typeface="Arial" panose="020B0604020202020204" pitchFamily="34" charset="0"/>
              </a:rPr>
              <a:t>46(7), pp. 975–991. doi:10.1080/01426397.2021.1928034</a:t>
            </a:r>
          </a:p>
          <a:p>
            <a:pPr marL="457200" indent="-457200">
              <a:spcAft>
                <a:spcPts val="800"/>
              </a:spcAft>
            </a:pPr>
            <a:r>
              <a:rPr lang="en-GB" sz="2000" kern="100" dirty="0">
                <a:solidFill>
                  <a:srgbClr val="000000"/>
                </a:solidFill>
                <a:effectLst/>
                <a:ea typeface="DengXian" panose="02010600030101010101" pitchFamily="2" charset="-122"/>
                <a:cs typeface="Arial" panose="020B0604020202020204" pitchFamily="34" charset="0"/>
              </a:rPr>
              <a:t>Schultz, P. (2002). Inclusion with nature: ‘The psychology of human-nature relations</a:t>
            </a:r>
            <a:r>
              <a:rPr lang="en-GB" sz="2000" i="1" kern="100" dirty="0">
                <a:solidFill>
                  <a:srgbClr val="000000"/>
                </a:solidFill>
                <a:effectLst/>
                <a:ea typeface="DengXian" panose="02010600030101010101" pitchFamily="2" charset="-122"/>
                <a:cs typeface="Arial" panose="020B0604020202020204" pitchFamily="34" charset="0"/>
              </a:rPr>
              <a:t>’. Psychology of Sustainable Development</a:t>
            </a:r>
            <a:r>
              <a:rPr lang="en-GB" sz="2000" kern="100" dirty="0">
                <a:solidFill>
                  <a:srgbClr val="000000"/>
                </a:solidFill>
                <a:effectLst/>
                <a:ea typeface="DengXian" panose="02010600030101010101" pitchFamily="2" charset="-122"/>
                <a:cs typeface="Arial" panose="020B0604020202020204" pitchFamily="34" charset="0"/>
              </a:rPr>
              <a:t>, DOI: https://doi.org/10.1007/978-1-4615-0995-0_4</a:t>
            </a:r>
          </a:p>
        </p:txBody>
      </p:sp>
      <p:sp>
        <p:nvSpPr>
          <p:cNvPr id="44" name="TextBox 43">
            <a:extLst>
              <a:ext uri="{FF2B5EF4-FFF2-40B4-BE49-F238E27FC236}">
                <a16:creationId xmlns:a16="http://schemas.microsoft.com/office/drawing/2014/main" id="{8A9DF746-FC62-1923-DD47-77D1E55773B7}"/>
              </a:ext>
            </a:extLst>
          </p:cNvPr>
          <p:cNvSpPr txBox="1"/>
          <p:nvPr/>
        </p:nvSpPr>
        <p:spPr>
          <a:xfrm>
            <a:off x="26690237" y="14235384"/>
            <a:ext cx="7267575" cy="9448740"/>
          </a:xfrm>
          <a:prstGeom prst="rect">
            <a:avLst/>
          </a:prstGeom>
          <a:noFill/>
        </p:spPr>
        <p:txBody>
          <a:bodyPr wrap="square" rtlCol="0">
            <a:spAutoFit/>
          </a:bodyPr>
          <a:lstStyle/>
          <a:p>
            <a:pPr marL="457200" indent="-457200">
              <a:buFont typeface="Arial" panose="020B0604020202020204" pitchFamily="34" charset="0"/>
              <a:buChar char="•"/>
            </a:pPr>
            <a:r>
              <a:rPr lang="en-GB" sz="2800" b="1" dirty="0"/>
              <a:t>Initial idea</a:t>
            </a:r>
            <a:r>
              <a:rPr lang="en-GB" sz="2800" dirty="0"/>
              <a:t>– experience in </a:t>
            </a:r>
            <a:r>
              <a:rPr lang="en-GB" sz="2800" dirty="0" err="1"/>
              <a:t>Eqypt</a:t>
            </a:r>
            <a:r>
              <a:rPr lang="en-GB" sz="2800" dirty="0"/>
              <a:t>, spending time with a nomadic tribe and seeing how connected they were with nature and how happy they were. </a:t>
            </a:r>
          </a:p>
          <a:p>
            <a:endParaRPr lang="en-GB" sz="2800" dirty="0"/>
          </a:p>
          <a:p>
            <a:pPr marL="457200" indent="-457200">
              <a:buFont typeface="Arial" panose="020B0604020202020204" pitchFamily="34" charset="0"/>
              <a:buChar char="•"/>
            </a:pPr>
            <a:r>
              <a:rPr lang="en-GB" sz="2800" b="1" dirty="0"/>
              <a:t>Gathering of research</a:t>
            </a:r>
            <a:r>
              <a:rPr lang="en-GB" sz="2800" dirty="0"/>
              <a:t>: Many research articles on connection to nature but very limited on disconnection to nature AND barefoot walking. </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Challenging to synthesise research</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Time-consuming</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Re-affirmed personal beliefs about the benefits of barefoot walking.</a:t>
            </a:r>
          </a:p>
          <a:p>
            <a:endParaRPr lang="en-GB" sz="3200" b="1" dirty="0"/>
          </a:p>
          <a:p>
            <a:endParaRPr lang="en-GB" sz="3200" dirty="0"/>
          </a:p>
          <a:p>
            <a:endParaRPr lang="en-GB" sz="3200" dirty="0"/>
          </a:p>
          <a:p>
            <a:endParaRPr lang="en-GB" sz="3200" dirty="0"/>
          </a:p>
          <a:p>
            <a:endParaRPr lang="en-GB" sz="3200" dirty="0"/>
          </a:p>
        </p:txBody>
      </p:sp>
      <p:sp>
        <p:nvSpPr>
          <p:cNvPr id="45" name="TextBox 44">
            <a:extLst>
              <a:ext uri="{FF2B5EF4-FFF2-40B4-BE49-F238E27FC236}">
                <a16:creationId xmlns:a16="http://schemas.microsoft.com/office/drawing/2014/main" id="{7D212040-94D9-F35D-046C-9C5A5D18364E}"/>
              </a:ext>
            </a:extLst>
          </p:cNvPr>
          <p:cNvSpPr txBox="1"/>
          <p:nvPr/>
        </p:nvSpPr>
        <p:spPr>
          <a:xfrm>
            <a:off x="26899985" y="4762848"/>
            <a:ext cx="7581207" cy="10679847"/>
          </a:xfrm>
          <a:prstGeom prst="rect">
            <a:avLst/>
          </a:prstGeom>
          <a:noFill/>
        </p:spPr>
        <p:txBody>
          <a:bodyPr wrap="square" rtlCol="0">
            <a:spAutoFit/>
          </a:bodyPr>
          <a:lstStyle/>
          <a:p>
            <a:r>
              <a:rPr lang="en-GB" sz="2800" b="1" dirty="0"/>
              <a:t>3 papers: </a:t>
            </a:r>
          </a:p>
          <a:p>
            <a:endParaRPr lang="en-GB" sz="2800" dirty="0"/>
          </a:p>
          <a:p>
            <a:pPr marL="514350" indent="-514350">
              <a:buAutoNum type="arabicParenBoth"/>
            </a:pPr>
            <a:r>
              <a:rPr lang="en-GB" sz="2800" dirty="0"/>
              <a:t>Harvey et al., (2016). The results of this study demonstrate that taking off one's shoes outside, a surprisingly easy and inexpensive habit, is linked to favourable outcomes. </a:t>
            </a:r>
          </a:p>
          <a:p>
            <a:r>
              <a:rPr lang="en-GB" sz="2800" dirty="0"/>
              <a:t>(2) </a:t>
            </a:r>
            <a:r>
              <a:rPr lang="en-GB" sz="2800" dirty="0" err="1"/>
              <a:t>Chevealier</a:t>
            </a:r>
            <a:r>
              <a:rPr lang="en-GB" sz="2800" dirty="0"/>
              <a:t> et al., (2011). —the Earth as</a:t>
            </a:r>
          </a:p>
          <a:p>
            <a:r>
              <a:rPr lang="en-GB" sz="2800" dirty="0"/>
              <a:t>a “global treatment table.” Together with sunshine, clean air and water, a healthy diet, and physical activity, research to date has supported the idea that grounding or earthing the human body may be a crucial component of overall health.</a:t>
            </a:r>
          </a:p>
          <a:p>
            <a:r>
              <a:rPr lang="en-GB" sz="2800" dirty="0"/>
              <a:t>(3) Rickard and White (2021). Feelings of psychological healing and connection to nature can be enhanced by going on barefoot walks in various natural environments. But in both a garden and a beach location, the overall impacts were equally favourable.</a:t>
            </a:r>
          </a:p>
          <a:p>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3458814878"/>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33" id="{3E365DF9-DB1E-1A41-9021-4603668D8D22}" vid="{603F0223-F056-2247-863C-008D2BD7A906}"/>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33" id="{3E365DF9-DB1E-1A41-9021-4603668D8D22}" vid="{99097109-6599-5742-93D6-56BF4CEE910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40</TotalTime>
  <Words>1085</Words>
  <Application>Microsoft Office PowerPoint</Application>
  <PresentationFormat>Custom</PresentationFormat>
  <Paragraphs>88</Paragraphs>
  <Slides>1</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vt:i4>
      </vt:variant>
    </vt:vector>
  </HeadingPairs>
  <TitlesOfParts>
    <vt:vector size="10" baseType="lpstr">
      <vt:lpstr>DengXian</vt:lpstr>
      <vt:lpstr>Arial</vt:lpstr>
      <vt:lpstr>Arial Black</vt:lpstr>
      <vt:lpstr>Arial Narrow</vt:lpstr>
      <vt:lpstr>Calibri</vt:lpstr>
      <vt:lpstr>Trebuchet MS</vt:lpstr>
      <vt:lpstr>Verdana</vt:lpstr>
      <vt:lpstr>With Guides</vt:lpstr>
      <vt:lpstr>Without Guides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Paul Evans (2114255)</cp:lastModifiedBy>
  <cp:revision>19</cp:revision>
  <dcterms:created xsi:type="dcterms:W3CDTF">2019-01-10T00:05:46Z</dcterms:created>
  <dcterms:modified xsi:type="dcterms:W3CDTF">2024-05-07T14:11:53Z</dcterms:modified>
</cp:coreProperties>
</file>