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23"/>
  </p:notesMasterIdLst>
  <p:sldIdLst>
    <p:sldId id="364" r:id="rId3"/>
    <p:sldId id="366" r:id="rId4"/>
    <p:sldId id="367" r:id="rId5"/>
    <p:sldId id="368" r:id="rId6"/>
    <p:sldId id="369" r:id="rId7"/>
    <p:sldId id="370" r:id="rId8"/>
    <p:sldId id="371" r:id="rId9"/>
    <p:sldId id="372" r:id="rId10"/>
    <p:sldId id="373" r:id="rId11"/>
    <p:sldId id="374" r:id="rId12"/>
    <p:sldId id="375" r:id="rId13"/>
    <p:sldId id="376" r:id="rId14"/>
    <p:sldId id="377" r:id="rId15"/>
    <p:sldId id="378" r:id="rId16"/>
    <p:sldId id="379" r:id="rId17"/>
    <p:sldId id="380" r:id="rId18"/>
    <p:sldId id="381" r:id="rId19"/>
    <p:sldId id="382" r:id="rId20"/>
    <p:sldId id="383" r:id="rId21"/>
    <p:sldId id="384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366"/>
            <p14:sldId id="367"/>
            <p14:sldId id="368"/>
            <p14:sldId id="369"/>
            <p14:sldId id="370"/>
            <p14:sldId id="371"/>
            <p14:sldId id="372"/>
            <p14:sldId id="373"/>
            <p14:sldId id="374"/>
            <p14:sldId id="375"/>
            <p14:sldId id="376"/>
            <p14:sldId id="377"/>
            <p14:sldId id="378"/>
            <p14:sldId id="379"/>
            <p14:sldId id="380"/>
            <p14:sldId id="381"/>
            <p14:sldId id="382"/>
            <p14:sldId id="383"/>
            <p14:sldId id="38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14" autoAdjust="0"/>
    <p:restoredTop sz="94660"/>
  </p:normalViewPr>
  <p:slideViewPr>
    <p:cSldViewPr snapToGrid="0">
      <p:cViewPr varScale="1">
        <p:scale>
          <a:sx n="86" d="100"/>
          <a:sy n="86" d="100"/>
        </p:scale>
        <p:origin x="207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1ANV5BQnJA" TargetMode="Externa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psycnet.apa.org/doi/10.1037/amp0000794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US" sz="2000" b="1" dirty="0"/>
              <a:t>ECIE5007C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r>
              <a:rPr lang="cy-GB" dirty="0"/>
              <a:t>SGILIAU AR GYFER CYFLOGADWYEDD</a:t>
            </a:r>
            <a:br>
              <a:rPr lang="cy-GB" dirty="0"/>
            </a:br>
            <a:r>
              <a:rPr lang="cy-GB" dirty="0"/>
              <a:t>YN YR 21AIN GANRIF      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2319E-1A27-B19D-124C-4EF1A6F15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NODAU’R MODWL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AA01E-ECF9-A8A6-AA55-A925807CF2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4400" dirty="0"/>
              <a:t>Datblygu’r sgiliau a’r cymwyseddau sydd eu hangen ar gyfer gwytnwch gyrfaol a datblygiad proffesiynol yng nghyd-destun gwaith y dyfodol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6641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49B73-1A3F-C10C-5B11-88DBE0568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DEILLIANNAU DYSGU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DC606-3DF8-7D8A-DEA6-62BDDF8470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42900" lvl="0" indent="-342900" algn="just">
              <a:lnSpc>
                <a:spcPct val="200000"/>
              </a:lnSpc>
            </a:pPr>
            <a:r>
              <a:rPr lang="cy-GB" dirty="0">
                <a:latin typeface="Arial" panose="020B0604020202020204" pitchFamily="34" charset="0"/>
                <a:cs typeface="Times New Roman" panose="02020603050405020304" pitchFamily="18" charset="0"/>
              </a:rPr>
              <a:t>Gwerthuso sgiliau cyflogadwyedd personol a’r modd y maent yn cyfateb i’r sgiliau sydd eu hangen ar gyfer arfer proffesiynol.</a:t>
            </a:r>
          </a:p>
          <a:p>
            <a:pPr marL="342900" lvl="0" indent="-342900" algn="just">
              <a:lnSpc>
                <a:spcPct val="200000"/>
              </a:lnSpc>
            </a:pPr>
            <a:r>
              <a:rPr lang="cy-GB" dirty="0">
                <a:latin typeface="Arial" panose="020B0604020202020204" pitchFamily="34" charset="0"/>
                <a:cs typeface="Times New Roman" panose="02020603050405020304" pitchFamily="18" charset="0"/>
              </a:rPr>
              <a:t>Adeiladu brand personol a hyrwyddo hunaniaeth broffesiynol ar gyfer cyfle penodol.</a:t>
            </a:r>
          </a:p>
          <a:p>
            <a:pPr marL="342900" lvl="0" indent="-342900" algn="just">
              <a:lnSpc>
                <a:spcPct val="200000"/>
              </a:lnSpc>
            </a:pPr>
            <a:r>
              <a:rPr lang="cy-GB" dirty="0">
                <a:latin typeface="Arial" panose="020B0604020202020204" pitchFamily="34" charset="0"/>
                <a:cs typeface="Times New Roman" panose="02020603050405020304" pitchFamily="18" charset="0"/>
              </a:rPr>
              <a:t>Trefnu eu gwybodaeth a’r hyn y maent wedi’i ddysgu drwy ddefnyddio amrywiaeth o adnoddau gwybodaeth, a chyflwyno’u gwaith ar lefel briodol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11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2B437-F580-7235-0A1A-10B3760DA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CYNNWYS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63AE0-9EBB-5A85-0930-C2027B9AD5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b="1" u="sng" dirty="0">
                <a:cs typeface="Segoe UI"/>
              </a:rPr>
              <a:t>Monkton : Cindy </a:t>
            </a:r>
          </a:p>
          <a:p>
            <a:r>
              <a:rPr lang="en-GB" dirty="0">
                <a:cs typeface="Segoe UI"/>
              </a:rPr>
              <a:t>09/09/2025: Face-to-face </a:t>
            </a:r>
          </a:p>
          <a:p>
            <a:r>
              <a:rPr lang="en-GB" b="1" u="sng" dirty="0">
                <a:solidFill>
                  <a:srgbClr val="FF0000"/>
                </a:solidFill>
                <a:cs typeface="Segoe UI"/>
              </a:rPr>
              <a:t>17/09/2025 </a:t>
            </a:r>
            <a:r>
              <a:rPr lang="en-GB" dirty="0">
                <a:cs typeface="Segoe UI"/>
              </a:rPr>
              <a:t>: Online with Guest Speaker (with Swansea &amp; </a:t>
            </a:r>
            <a:r>
              <a:rPr lang="en-GB" dirty="0" err="1">
                <a:cs typeface="Segoe UI"/>
              </a:rPr>
              <a:t>Gelliswick</a:t>
            </a:r>
            <a:r>
              <a:rPr lang="en-GB" dirty="0">
                <a:cs typeface="Segoe UI"/>
              </a:rPr>
              <a:t>) </a:t>
            </a:r>
          </a:p>
          <a:p>
            <a:r>
              <a:rPr lang="en-GB" dirty="0">
                <a:cs typeface="Segoe UI"/>
              </a:rPr>
              <a:t>23/09/2025: Face-to-face </a:t>
            </a:r>
          </a:p>
          <a:p>
            <a:r>
              <a:rPr lang="en-GB" dirty="0">
                <a:cs typeface="Segoe UI"/>
              </a:rPr>
              <a:t>30/09/2025: Online</a:t>
            </a:r>
            <a:endParaRPr lang="en-GB" b="1" u="sng" dirty="0">
              <a:solidFill>
                <a:srgbClr val="FF0000"/>
              </a:solidFill>
              <a:cs typeface="Segoe UI"/>
            </a:endParaRPr>
          </a:p>
          <a:p>
            <a:r>
              <a:rPr lang="en-GB" b="1" u="sng" dirty="0">
                <a:cs typeface="Segoe UI"/>
              </a:rPr>
              <a:t>Abertawe: Heike</a:t>
            </a:r>
          </a:p>
          <a:p>
            <a:r>
              <a:rPr lang="en-GB" dirty="0">
                <a:cs typeface="Segoe UI"/>
              </a:rPr>
              <a:t>10/09/2025: Face-to-face</a:t>
            </a:r>
          </a:p>
          <a:p>
            <a:r>
              <a:rPr lang="en-GB" b="1" dirty="0">
                <a:solidFill>
                  <a:srgbClr val="FF0000"/>
                </a:solidFill>
                <a:cs typeface="Segoe UI"/>
              </a:rPr>
              <a:t>17/09/2025</a:t>
            </a:r>
            <a:r>
              <a:rPr lang="en-GB" dirty="0">
                <a:cs typeface="Segoe UI"/>
              </a:rPr>
              <a:t>: Online with Guest Speaker (with Monkton &amp; </a:t>
            </a:r>
            <a:r>
              <a:rPr lang="en-GB" dirty="0" err="1">
                <a:cs typeface="Segoe UI"/>
              </a:rPr>
              <a:t>Gelliswick</a:t>
            </a:r>
            <a:r>
              <a:rPr lang="en-GB" dirty="0">
                <a:cs typeface="Segoe UI"/>
              </a:rPr>
              <a:t>) </a:t>
            </a:r>
          </a:p>
          <a:p>
            <a:r>
              <a:rPr lang="en-GB" dirty="0">
                <a:cs typeface="Segoe UI"/>
              </a:rPr>
              <a:t>24/09/2025: Face-to-face</a:t>
            </a:r>
          </a:p>
          <a:p>
            <a:r>
              <a:rPr lang="en-GB" dirty="0">
                <a:cs typeface="Segoe UI"/>
              </a:rPr>
              <a:t>01/10/2025: Online</a:t>
            </a:r>
          </a:p>
          <a:p>
            <a:r>
              <a:rPr lang="en-GB" b="1" dirty="0" err="1">
                <a:cs typeface="Segoe UI"/>
              </a:rPr>
              <a:t>Gelliswick</a:t>
            </a:r>
            <a:r>
              <a:rPr lang="en-GB" b="1" dirty="0">
                <a:cs typeface="Segoe UI"/>
              </a:rPr>
              <a:t>: Sue</a:t>
            </a:r>
          </a:p>
          <a:p>
            <a:r>
              <a:rPr lang="en-GB" dirty="0">
                <a:cs typeface="Segoe UI"/>
              </a:rPr>
              <a:t>11/09/2025:Face-to- face</a:t>
            </a:r>
          </a:p>
          <a:p>
            <a:r>
              <a:rPr lang="en-GB" b="1" dirty="0">
                <a:solidFill>
                  <a:srgbClr val="FF0000"/>
                </a:solidFill>
                <a:cs typeface="Segoe UI"/>
              </a:rPr>
              <a:t>17/09/2025: </a:t>
            </a:r>
            <a:r>
              <a:rPr lang="en-GB" dirty="0">
                <a:cs typeface="Segoe UI"/>
              </a:rPr>
              <a:t>Online with Guest Speaker (with Swansea &amp; Monkton)</a:t>
            </a:r>
          </a:p>
          <a:p>
            <a:r>
              <a:rPr lang="en-GB" dirty="0">
                <a:cs typeface="Segoe UI"/>
              </a:rPr>
              <a:t>25/09/2025: Face-to-face</a:t>
            </a:r>
          </a:p>
          <a:p>
            <a:r>
              <a:rPr lang="en-GB" dirty="0">
                <a:cs typeface="Segoe UI"/>
              </a:rPr>
              <a:t>02/10/2025: Online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4995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44E51-C8EC-D987-3419-50CC7944A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CYNNWYS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B4D70-D9C7-7EEF-3359-CD7F5C9CB5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>
                <a:cs typeface="Segoe UI"/>
              </a:rPr>
              <a:t>Wythnos 1: Cyflwyniad a rhai cysyniadau allweddol; Llythyr </a:t>
            </a:r>
            <a:r>
              <a:rPr lang="cy-GB" dirty="0" err="1">
                <a:cs typeface="Segoe UI"/>
              </a:rPr>
              <a:t>Zander</a:t>
            </a:r>
            <a:endParaRPr lang="cy-GB" dirty="0">
              <a:cs typeface="Segoe UI"/>
            </a:endParaRPr>
          </a:p>
          <a:p>
            <a:endParaRPr lang="cy-GB" dirty="0">
              <a:cs typeface="Segoe UI"/>
            </a:endParaRPr>
          </a:p>
          <a:p>
            <a:r>
              <a:rPr lang="cy-GB" dirty="0">
                <a:cs typeface="Segoe UI"/>
              </a:rPr>
              <a:t>Wythnos 2: Siaradwr gwadd, Bethan Jenkins Sut i ddatblygu eich gyrfa; Datblygiad proffesiynol</a:t>
            </a:r>
          </a:p>
          <a:p>
            <a:endParaRPr lang="cy-GB" sz="4800" dirty="0">
              <a:cs typeface="Segoe UI"/>
            </a:endParaRPr>
          </a:p>
          <a:p>
            <a:r>
              <a:rPr lang="cy-GB" dirty="0">
                <a:cs typeface="Segoe UI"/>
              </a:rPr>
              <a:t>Wythnos 3: Rhwydweithio, theori ac arfer</a:t>
            </a:r>
          </a:p>
          <a:p>
            <a:endParaRPr lang="cy-GB" dirty="0">
              <a:cs typeface="Segoe UI"/>
            </a:endParaRPr>
          </a:p>
          <a:p>
            <a:r>
              <a:rPr lang="cy-GB" dirty="0">
                <a:cs typeface="Segoe UI"/>
              </a:rPr>
              <a:t>Wythnos 4: Adfyfyrio; Credoau sy’n cyfyngu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20201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756FB-9EED-39EF-14C8-72B5D695F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Asesiad 1: I’W gyflwyno 02/11/2025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35FD9-FCEB-CAB8-FD41-6DAE6CB146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  <a:p>
            <a:pPr marL="685800" indent="-685800"/>
            <a:r>
              <a:rPr lang="cy-GB" dirty="0">
                <a:cs typeface="Segoe UI"/>
              </a:rPr>
              <a:t>Elfen 1: Portffolio (3 rhan)  2000 o eiriau</a:t>
            </a:r>
          </a:p>
          <a:p>
            <a:endParaRPr lang="cy-GB" dirty="0">
              <a:cs typeface="Segoe UI"/>
            </a:endParaRPr>
          </a:p>
          <a:p>
            <a:endParaRPr lang="cy-GB" dirty="0">
              <a:cs typeface="Segoe UI"/>
            </a:endParaRPr>
          </a:p>
          <a:p>
            <a:pPr marL="685800" indent="-685800"/>
            <a:r>
              <a:rPr lang="cy-GB" dirty="0">
                <a:cs typeface="Segoe UI"/>
              </a:rPr>
              <a:t>Elfen 2: Aseiniad (Adfyfyrio) 2000 o eiriau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302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A6366-8BD0-7F2D-DD24-91C937B10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ASESIAD 1 ELFEN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ED742-37E4-A2FB-FFA2-B8A28C731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3600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Ysgrifennwch lythyr </a:t>
            </a:r>
            <a:r>
              <a:rPr lang="cy-GB" sz="3600" dirty="0" err="1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Zander</a:t>
            </a:r>
            <a:r>
              <a:rPr lang="cy-GB" sz="3600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atoch chi eich hun (600 o eiriau).</a:t>
            </a:r>
            <a:endParaRPr lang="cy-GB" sz="36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392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A3434-BFD1-0508-022F-4949AFBA9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ASESIAD 1 ELFENNAU 2 A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30220-154D-8BDD-6B5C-B98B07FA4E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lvl="0" algn="just">
              <a:lnSpc>
                <a:spcPct val="150000"/>
              </a:lnSpc>
              <a:spcAft>
                <a:spcPts val="800"/>
              </a:spcAft>
            </a:pPr>
            <a:r>
              <a:rPr lang="cy-GB" b="1" u="sng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Dewiswch 2 o'r canlynol: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Lluniwch gynllun datblygu personol (CDP) sy'n nodi sgiliau y bydd eu hangen arnoch i fod yn llwyddiannus yn eich dewis faes a sut rydych chi'n bwriadu eu datblygu. Darperir templed CDP. (cyfwerth â 700 o eiriau).</a:t>
            </a:r>
            <a:endParaRPr lang="cy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Lluniwch CV proffesiynol (cyfwerth â 700 o eiriau).</a:t>
            </a:r>
            <a:endParaRPr lang="cy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Ysgrifennwch ddatganiad personol ar gyfer gwneud cais am radd ôl-raddedig (cyfwerth â  700 o eiriau).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Ysgrifennwch lythyr eglurhaol ar gyfer gwneud cais am swydd, yn seiliedig ar eich cynlluniau ar gyfer y dyfodol (cyfwerth â 700 o eiriau).</a:t>
            </a:r>
            <a:endParaRPr lang="cy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393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6AC73-D049-83BC-ECB9-E854A9CC7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Asesiad 2: </a:t>
            </a:r>
            <a:r>
              <a:rPr lang="cy-GB" b="1" dirty="0"/>
              <a:t>ysgrifennu </a:t>
            </a:r>
            <a:r>
              <a:rPr lang="cy-GB" b="1" dirty="0" err="1"/>
              <a:t>adfyfyrdod</a:t>
            </a:r>
            <a:br>
              <a:rPr lang="cy-GB" dirty="0"/>
            </a:br>
            <a:r>
              <a:rPr lang="cy-GB" dirty="0"/>
              <a:t>I’W GYFLWYNO 02/11/2025 	2000 O EIRIAU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3908A-ADC7-B5D1-E219-C80262CBF5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171450" indent="-171450">
              <a:lnSpc>
                <a:spcPct val="200000"/>
              </a:lnSpc>
            </a:pPr>
            <a:r>
              <a:rPr lang="cy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Eich adroddiad adfyfyriol yw eich cyfle i adfyfyrio’n feirniadol a thrafod pa mor dda rydych chi wedi datblygu sgiliau yn ystod y modwl a'ch anghenion datblygu personol, er enghraifft sut y gallai datblygu'r sgiliau hyn eich cynorthwyo mewn cyflogaeth yn y dyfodol.  </a:t>
            </a:r>
          </a:p>
          <a:p>
            <a:pPr marL="171450" indent="-171450">
              <a:lnSpc>
                <a:spcPct val="200000"/>
              </a:lnSpc>
            </a:pPr>
            <a:r>
              <a:rPr lang="cy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Bydd angen i chi gysylltu eich </a:t>
            </a:r>
            <a:r>
              <a:rPr lang="cy-GB" sz="32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adfyfyrdod</a:t>
            </a:r>
            <a:r>
              <a:rPr lang="cy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â llenyddiaeth berthnasol ac o leiaf </a:t>
            </a:r>
            <a:r>
              <a:rPr lang="cy-GB" sz="3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 model adfyfyriol</a:t>
            </a:r>
            <a:r>
              <a:rPr lang="cy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cy-GB" sz="3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endParaRPr lang="cy-GB" sz="3200" b="1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200000"/>
              </a:lnSpc>
            </a:pPr>
            <a:r>
              <a:rPr lang="cy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Dylai eich darn adfyfyriol gynnwys y canlynol: </a:t>
            </a:r>
            <a:endParaRPr lang="cy-GB" sz="32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-"/>
            </a:pPr>
            <a:r>
              <a:rPr lang="cy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Cyflwyniad i'r model adfyfyriol y byddwch chi'n ei ddefnyddio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-"/>
            </a:pPr>
            <a:r>
              <a:rPr lang="cy-GB" sz="3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Cyflwyniad byr i’r modwl, eich disgwyliadau a’ch meddyliau cychwynnol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-"/>
            </a:pPr>
            <a:r>
              <a:rPr lang="cy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Sut roeddech chi'n teimlo ynglŷn â datblygu eich sgiliau cyflogadwyedd cyfredol a'ch 'brand personol' ymhellach</a:t>
            </a:r>
            <a:endParaRPr lang="cy-GB" sz="32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-"/>
            </a:pPr>
            <a:r>
              <a:rPr lang="cy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Eich ymgysylltiad a'ch cyfranogiad mewn sesiynau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-"/>
            </a:pPr>
            <a:r>
              <a:rPr lang="cy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Unrhyw heriau? Pam? Meysydd rydych chi'n teimlo rydych wedi llwyddo ynddynt fwyaf. A oes unrhyw beth oedd yn peri trafferth i chi?</a:t>
            </a:r>
            <a:endParaRPr lang="cy-GB" sz="32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-"/>
            </a:pPr>
            <a:r>
              <a:rPr lang="cy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Sut mae'r modwl hwn wedi eich helpu i symud ymlaen o ran nodi llwybr cynnydd gyrfaol?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-"/>
            </a:pPr>
            <a:r>
              <a:rPr lang="cy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Unrhyw sgiliau pellach y mae angen i chi eu datblygu ar ôl y modwl hwn a fydd yn eich helpu i gael cyfleoedd cyflogaeth? </a:t>
            </a:r>
            <a:r>
              <a:rPr lang="cy-GB" sz="5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</a:t>
            </a:r>
            <a:endParaRPr lang="en-GB" sz="5600" dirty="0"/>
          </a:p>
        </p:txBody>
      </p:sp>
    </p:spTree>
    <p:extLst>
      <p:ext uri="{BB962C8B-B14F-4D97-AF65-F5344CB8AC3E}">
        <p14:creationId xmlns:p14="http://schemas.microsoft.com/office/powerpoint/2010/main" val="1397706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08ED3-8ECD-3449-7552-70615CB3E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cs typeface="Segoe UI Light"/>
              </a:rPr>
              <a:t>Ymchwil ar Feddylfryd Twf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6935B-D4BD-ACE5-32D1-F2186F6FF3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ProximaNova-n4"/>
              </a:rPr>
              <a:t>‘</a:t>
            </a:r>
            <a:r>
              <a:rPr lang="cy-GB" i="1" dirty="0">
                <a:latin typeface="ProximaNova-n4"/>
              </a:rPr>
              <a:t>Mae ymchwil ar feddylfryd twf – y gred y gellir datblygu gallu deallusol – wedi canfod y gall meddylfryd twf arwain at fwy o wydnwch a chyflawniad academaidd ymhlith myfyrwyr sy'n wynebu anawsterau.’ </a:t>
            </a:r>
          </a:p>
          <a:p>
            <a:endParaRPr lang="cy-GB" i="1" dirty="0">
              <a:latin typeface="ProximaNova-n4"/>
            </a:endParaRPr>
          </a:p>
          <a:p>
            <a:pPr marL="0" indent="0">
              <a:buNone/>
            </a:pPr>
            <a:r>
              <a:rPr lang="cy-GB" i="1" dirty="0">
                <a:latin typeface="ProximaNova-n4"/>
              </a:rPr>
              <a:t>(</a:t>
            </a:r>
            <a:r>
              <a:rPr lang="cy-GB" i="1" dirty="0" err="1">
                <a:latin typeface="ProximaNova-n4"/>
              </a:rPr>
              <a:t>Yeager</a:t>
            </a:r>
            <a:r>
              <a:rPr lang="cy-GB" i="1" dirty="0">
                <a:latin typeface="ProximaNova-n4"/>
              </a:rPr>
              <a:t> &amp; </a:t>
            </a:r>
            <a:r>
              <a:rPr lang="cy-GB" i="1" dirty="0" err="1">
                <a:latin typeface="ProximaNova-n4"/>
              </a:rPr>
              <a:t>Dweck</a:t>
            </a:r>
            <a:r>
              <a:rPr lang="cy-GB" i="1" dirty="0">
                <a:latin typeface="ProximaNova-n4"/>
              </a:rPr>
              <a:t>, t.1270, 2020)</a:t>
            </a:r>
            <a:endParaRPr lang="cy-GB" dirty="0">
              <a:latin typeface="ProximaNova-n4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668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F1DB9-9C95-4DF4-9A97-27DEF87F6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cs typeface="Segoe UI Light"/>
              </a:rPr>
              <a:t>Arweinyddiaeth Gatalytig: asiantau newid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F0221-14CF-296F-9AEE-37E2A9D723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>
                <a:latin typeface="Open Sans" panose="020B0606030504020204" pitchFamily="34" charset="0"/>
              </a:rPr>
              <a:t>‘</a:t>
            </a:r>
            <a:r>
              <a:rPr lang="cy-GB" i="1" dirty="0">
                <a:latin typeface="Open Sans" panose="020B0606030504020204" pitchFamily="34" charset="0"/>
              </a:rPr>
              <a:t>Diffinnir catalydd fel asiant sy'n ysgogi neu'n cyflymu newid neu weithredu sylweddol. Mae arweinydd catalytig, felly, yn asiant newid</a:t>
            </a:r>
            <a:r>
              <a:rPr lang="cy-GB" dirty="0">
                <a:latin typeface="Open Sans" panose="020B0606030504020204" pitchFamily="34" charset="0"/>
              </a:rPr>
              <a:t>.’       (</a:t>
            </a:r>
            <a:r>
              <a:rPr lang="cy-GB" dirty="0" err="1">
                <a:latin typeface="Open Sans" panose="020B0606030504020204" pitchFamily="34" charset="0"/>
              </a:rPr>
              <a:t>Attaway</a:t>
            </a:r>
            <a:r>
              <a:rPr lang="cy-GB" dirty="0">
                <a:latin typeface="Open Sans" panose="020B0606030504020204" pitchFamily="34" charset="0"/>
              </a:rPr>
              <a:t>, t.4, 2022)</a:t>
            </a:r>
          </a:p>
          <a:p>
            <a:endParaRPr lang="cy-GB" dirty="0">
              <a:latin typeface="Open Sans" panose="020B0606030504020204" pitchFamily="34" charset="0"/>
            </a:endParaRPr>
          </a:p>
          <a:p>
            <a:pPr marL="0" indent="0">
              <a:buNone/>
            </a:pPr>
            <a:r>
              <a:rPr lang="cy-GB" b="1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Ni </a:t>
            </a:r>
            <a:r>
              <a:rPr lang="cy-GB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ddaw hyn </a:t>
            </a:r>
            <a:r>
              <a:rPr lang="cy-GB" b="1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oddi uchod </a:t>
            </a:r>
            <a:r>
              <a:rPr lang="cy-GB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neu o’r </a:t>
            </a:r>
            <a:r>
              <a:rPr lang="cy-GB" b="1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tu blaen</a:t>
            </a:r>
            <a:r>
              <a:rPr lang="cy-GB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</a:p>
          <a:p>
            <a:r>
              <a:rPr lang="cy-GB" b="1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Daw hyn o unrhyw le ac o bob man</a:t>
            </a:r>
            <a:r>
              <a:rPr lang="cy-GB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(Reed a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Canning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2012)</a:t>
            </a:r>
            <a:endParaRPr lang="cy-GB" dirty="0">
              <a:latin typeface="Open Sans" panose="020B0606030504020204" pitchFamily="34" charset="0"/>
            </a:endParaRPr>
          </a:p>
          <a:p>
            <a:endParaRPr lang="cy-GB" sz="3200" dirty="0">
              <a:latin typeface="Open Sans" panose="020B0606030504020204" pitchFamily="34" charset="0"/>
            </a:endParaRPr>
          </a:p>
          <a:p>
            <a:pPr algn="ctr"/>
            <a:r>
              <a:rPr lang="cy-GB" sz="3600" b="1" dirty="0">
                <a:latin typeface="Open Sans" panose="020B0606030504020204" pitchFamily="34" charset="0"/>
              </a:rPr>
              <a:t>Gall unrhyw un fod yn arweinydd catalytig</a:t>
            </a:r>
            <a:endParaRPr lang="cy-GB" sz="3200" dirty="0">
              <a:latin typeface="Open Sans" panose="020B0606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9331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F3FB0-BC8D-B741-4C00-97EFE9408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Arweinyddiaeth Gatalytig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AC07A-0CDD-7D51-BE2F-174DCB358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indent="-34290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Adnabod y broblem / mater</a:t>
            </a:r>
          </a:p>
          <a:p>
            <a:pPr marL="342900" indent="-34290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Mynegi’r broblem / mater</a:t>
            </a:r>
          </a:p>
          <a:p>
            <a:pPr marL="342900" indent="-34290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Cynnwys eraill wrth ganfod atebion</a:t>
            </a:r>
          </a:p>
          <a:p>
            <a:pPr marL="342900" indent="-34290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Parhau i ymgysylltu â'r mater a chynnal ymgysylltiad a diddordeb pobl eraill</a:t>
            </a:r>
            <a:endParaRPr lang="cy-GB" sz="5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y-GB" sz="5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Gall arweinydd sydd ag awdurdod yn ôl ei deitl swydd orfodi newid, ond mae arweinydd catalytig yn esgor ar newid trwy weithredu blaengar.’ 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(Reed a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Canning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2012, dyfynnwyd yn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Siraj-Blatchford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Hallett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2014, t. 103)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66432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4F276-9495-959C-8A01-27C96EF6B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cs typeface="Segoe UI Light"/>
              </a:rPr>
              <a:t>Arweinyddiaeth Gatalytig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E9CBB1-D929-7606-FBD5-72A10C5F57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indent="-342900"/>
            <a:r>
              <a:rPr lang="cy-GB" dirty="0"/>
              <a:t>Mae safle o </a:t>
            </a:r>
            <a:r>
              <a:rPr lang="cy-GB" b="1" dirty="0"/>
              <a:t>ddylanwad</a:t>
            </a:r>
            <a:r>
              <a:rPr lang="cy-GB" dirty="0"/>
              <a:t> yn hytrach na safle o </a:t>
            </a:r>
            <a:r>
              <a:rPr lang="cy-GB" b="1" dirty="0"/>
              <a:t>awdurdod</a:t>
            </a:r>
            <a:r>
              <a:rPr lang="cy-GB" dirty="0"/>
              <a:t> yn allweddol i ddod yn asiant newid</a:t>
            </a:r>
          </a:p>
          <a:p>
            <a:pPr marL="342900" indent="-342900"/>
            <a:r>
              <a:rPr lang="cy-GB" dirty="0"/>
              <a:t>Newid trwy gamau bach cynyddol </a:t>
            </a:r>
          </a:p>
          <a:p>
            <a:pPr marL="342900" indent="-342900"/>
            <a:r>
              <a:rPr lang="cy-GB" dirty="0"/>
              <a:t>Newid drwy gydnabod potensial yn hytrach na'i orfodi oddi uchod</a:t>
            </a:r>
          </a:p>
          <a:p>
            <a:pPr marL="342900" indent="-342900"/>
            <a:r>
              <a:rPr lang="cy-GB" dirty="0"/>
              <a:t>Proses greadigol a dynamig yn hytrach na set o agweddau ac ymddygiadau</a:t>
            </a:r>
          </a:p>
          <a:p>
            <a:pPr marL="342900" indent="-342900"/>
            <a:endParaRPr lang="cy-GB" dirty="0"/>
          </a:p>
          <a:p>
            <a:pPr marL="342900" indent="-342900"/>
            <a:r>
              <a:rPr lang="cy-GB" dirty="0"/>
              <a:t>Ydych chi'n adnabod arweinydd catalytig yn eich gweithle chi?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67543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76093-7B9D-9188-EE53-61244ED8C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Eich set </a:t>
            </a:r>
            <a:r>
              <a:rPr lang="en-GB" dirty="0" err="1"/>
              <a:t>sgiliau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CFAF7-A243-43FB-368C-796953076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/>
            <a:r>
              <a:rPr lang="cy-GB" dirty="0"/>
              <a:t>Yn nodi eich cyflawniadau, sgiliau a chymwyseddau academaidd</a:t>
            </a:r>
          </a:p>
          <a:p>
            <a:pPr marL="457200" indent="-457200"/>
            <a:endParaRPr lang="cy-GB" dirty="0"/>
          </a:p>
          <a:p>
            <a:pPr marL="457200" indent="-457200"/>
            <a:r>
              <a:rPr lang="cy-GB" dirty="0"/>
              <a:t>Offer i gefnogi eich cynnydd gyrfaol yn eich gweithle presennol</a:t>
            </a:r>
          </a:p>
          <a:p>
            <a:pPr marL="457200" indent="-457200"/>
            <a:endParaRPr lang="cy-GB" dirty="0"/>
          </a:p>
          <a:p>
            <a:pPr marL="457200" indent="-457200"/>
            <a:r>
              <a:rPr lang="cy-GB" dirty="0"/>
              <a:t>Offer i gael eich troed yn y drws gyda darpar gyflogwr (Morgan, 2020)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13706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6E0F9-4E93-B736-B065-FD9DD76B5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Pa sgiliau a chymwyseddau fyddwch chi'n eu rhestru?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5FE66-A4D3-4C9E-A5AF-89202E9F47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cy-GB" dirty="0"/>
              <a:t>Gall llythyr </a:t>
            </a:r>
            <a:r>
              <a:rPr lang="cy-GB" dirty="0" err="1"/>
              <a:t>Zander</a:t>
            </a:r>
            <a:r>
              <a:rPr lang="cy-GB" dirty="0"/>
              <a:t> eich helpu i nodi’ch sgiliau a’ch cymwyseddau.</a:t>
            </a:r>
          </a:p>
          <a:p>
            <a:pPr>
              <a:lnSpc>
                <a:spcPct val="100000"/>
              </a:lnSpc>
            </a:pPr>
            <a:endParaRPr lang="cy-GB" dirty="0"/>
          </a:p>
          <a:p>
            <a:pPr>
              <a:lnSpc>
                <a:spcPct val="100000"/>
              </a:lnSpc>
            </a:pPr>
            <a:r>
              <a:rPr lang="cy-GB" dirty="0"/>
              <a:t>‘Crefft yr hyn sy’n bosibl’ – </a:t>
            </a:r>
          </a:p>
          <a:p>
            <a:pPr>
              <a:lnSpc>
                <a:spcPct val="100000"/>
              </a:lnSpc>
            </a:pPr>
            <a:r>
              <a:rPr lang="cy-GB" dirty="0"/>
              <a:t>nodi'r gorau y gallwch fod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cy-GB" dirty="0"/>
              <a:t>(</a:t>
            </a:r>
            <a:r>
              <a:rPr lang="cy-GB" dirty="0" err="1"/>
              <a:t>Zander</a:t>
            </a:r>
            <a:r>
              <a:rPr lang="cy-GB" dirty="0"/>
              <a:t>, 2000)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36519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232C4-2E41-6204-14F1-43CCAB827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Llythyr</a:t>
            </a:r>
            <a:r>
              <a:rPr lang="en-GB" dirty="0"/>
              <a:t> Zander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17DD4-4D76-9636-C461-B801E82017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4400" dirty="0"/>
              <a:t>Dywedir wrth fyfyrwyr eu bod wedi cael gradd A. Maen nhw’n ysgrifennu llythyr atyn nhw eu hunain yn y dyfodol sy'n nodi'r sgiliau maent wedi’u datblygu i gyflawni hyn.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89739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0E2E2-234E-B26A-22C6-D27866FBF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Llythyr</a:t>
            </a:r>
            <a:r>
              <a:rPr lang="en-GB" dirty="0"/>
              <a:t> Zander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D78A3-6DD2-DA09-6816-E4B16C3199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>
              <a:hlinkClick r:id="rId2"/>
            </a:endParaRPr>
          </a:p>
          <a:p>
            <a:pPr marL="0" indent="0" algn="ctr">
              <a:buNone/>
            </a:pPr>
            <a:endParaRPr lang="en-GB" dirty="0">
              <a:hlinkClick r:id="rId2"/>
            </a:endParaRP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Benjamin Zander- Give Yourself an A - YouTube</a:t>
            </a:r>
            <a:endParaRPr lang="en-US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5837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45EAB-2119-5968-6DAA-341262875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Llythyr</a:t>
            </a:r>
            <a:r>
              <a:rPr lang="en-GB" dirty="0"/>
              <a:t> Zander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95162-8AC5-F0EA-1937-D2025723DB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Nodwch rai o’r sgiliau y byddwch wedi’u datblygu…….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93319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200D2-9161-42CE-5553-9974AC768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Llythyr </a:t>
            </a:r>
            <a:r>
              <a:rPr lang="cy-GB" dirty="0" err="1"/>
              <a:t>Zander</a:t>
            </a:r>
            <a:r>
              <a:rPr lang="cy-GB" dirty="0"/>
              <a:t>: Cyswllt Â’r Aseiniad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5B157-729B-3826-9932-7E85E15CE2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algn="just">
              <a:lnSpc>
                <a:spcPct val="150000"/>
              </a:lnSpc>
            </a:pPr>
            <a:r>
              <a:rPr lang="cy-GB" b="1" dirty="0">
                <a:solidFill>
                  <a:srgbClr val="1A0DAB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Asesiad 1 Elfen 1:</a:t>
            </a:r>
            <a:endParaRPr lang="cy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Ysgrifennwch lythyr </a:t>
            </a:r>
            <a:r>
              <a:rPr lang="cy-GB" dirty="0" err="1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Zander</a:t>
            </a: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atoch chi eich hun (600 o eiriau).</a:t>
            </a:r>
            <a:endParaRPr lang="cy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6417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FD0F-39BE-DE18-ECD1-5AACC7DB8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Rhestr gyfeiriadau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B9D06-6FEB-324D-D6BB-2D352AE017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457200" algn="just">
              <a:lnSpc>
                <a:spcPct val="150000"/>
              </a:lnSpc>
            </a:pPr>
            <a:r>
              <a:rPr lang="en-GB" dirty="0">
                <a:latin typeface="Roboto" panose="02000000000000000000" pitchFamily="2" charset="0"/>
              </a:rPr>
              <a:t>Attaway, W.C. (2022) </a:t>
            </a:r>
            <a:r>
              <a:rPr lang="en-GB" i="1" dirty="0">
                <a:latin typeface="Roboto" panose="02000000000000000000" pitchFamily="2" charset="0"/>
              </a:rPr>
              <a:t>Catalytic Leadership: 12 keys to becoming an intentional leader who makes a difference. </a:t>
            </a:r>
            <a:r>
              <a:rPr lang="en-GB" dirty="0">
                <a:latin typeface="Roboto" panose="02000000000000000000" pitchFamily="2" charset="0"/>
              </a:rPr>
              <a:t>Washington D.C. : </a:t>
            </a:r>
            <a:r>
              <a:rPr lang="en-GB" dirty="0" err="1">
                <a:latin typeface="Roboto" panose="02000000000000000000" pitchFamily="2" charset="0"/>
              </a:rPr>
              <a:t>Eriall</a:t>
            </a:r>
            <a:r>
              <a:rPr lang="en-GB" dirty="0">
                <a:latin typeface="Roboto" panose="02000000000000000000" pitchFamily="2" charset="0"/>
              </a:rPr>
              <a:t> Press</a:t>
            </a:r>
          </a:p>
          <a:p>
            <a:pPr marL="457200" algn="just">
              <a:lnSpc>
                <a:spcPct val="150000"/>
              </a:lnSpc>
            </a:pPr>
            <a:r>
              <a:rPr lang="en-GB" dirty="0">
                <a:latin typeface="Roboto" panose="02000000000000000000" pitchFamily="2" charset="0"/>
              </a:rPr>
              <a:t>Dweck, C.S. (2017) </a:t>
            </a:r>
            <a:r>
              <a:rPr lang="en-GB" i="1" dirty="0">
                <a:latin typeface="Roboto" panose="02000000000000000000" pitchFamily="2" charset="0"/>
              </a:rPr>
              <a:t>Changing the way you think to fulfil your potential (6</a:t>
            </a:r>
            <a:r>
              <a:rPr lang="en-GB" i="1" baseline="30000" dirty="0">
                <a:latin typeface="Roboto" panose="02000000000000000000" pitchFamily="2" charset="0"/>
              </a:rPr>
              <a:t>th</a:t>
            </a:r>
            <a:r>
              <a:rPr lang="en-GB" i="1" dirty="0">
                <a:latin typeface="Roboto" panose="02000000000000000000" pitchFamily="2" charset="0"/>
              </a:rPr>
              <a:t> </a:t>
            </a:r>
            <a:r>
              <a:rPr lang="en-GB" i="1" dirty="0" err="1">
                <a:latin typeface="Roboto" panose="02000000000000000000" pitchFamily="2" charset="0"/>
              </a:rPr>
              <a:t>Edn</a:t>
            </a:r>
            <a:r>
              <a:rPr lang="en-GB" i="1" dirty="0">
                <a:latin typeface="Roboto" panose="02000000000000000000" pitchFamily="2" charset="0"/>
              </a:rPr>
              <a:t>..) </a:t>
            </a:r>
            <a:r>
              <a:rPr lang="en-GB" dirty="0">
                <a:latin typeface="Roboto" panose="02000000000000000000" pitchFamily="2" charset="0"/>
              </a:rPr>
              <a:t>London</a:t>
            </a:r>
            <a:r>
              <a:rPr lang="en-GB" i="1" dirty="0">
                <a:latin typeface="Roboto" panose="02000000000000000000" pitchFamily="2" charset="0"/>
              </a:rPr>
              <a:t>: </a:t>
            </a:r>
            <a:r>
              <a:rPr lang="en-GB" dirty="0">
                <a:latin typeface="Roboto" panose="02000000000000000000" pitchFamily="2" charset="0"/>
              </a:rPr>
              <a:t>Robinson </a:t>
            </a:r>
          </a:p>
          <a:p>
            <a:pPr marL="457200" algn="just">
              <a:lnSpc>
                <a:spcPct val="150000"/>
              </a:lnSpc>
            </a:pPr>
            <a:r>
              <a:rPr lang="en-GB" dirty="0">
                <a:latin typeface="Roboto" panose="02000000000000000000" pitchFamily="2" charset="0"/>
              </a:rPr>
              <a:t>Morgan, J. (2020) </a:t>
            </a:r>
            <a:r>
              <a:rPr lang="en-GB" i="1" dirty="0">
                <a:latin typeface="Roboto" panose="02000000000000000000" pitchFamily="2" charset="0"/>
              </a:rPr>
              <a:t>The Future Leader: 9 Skills and Mindsets to achieve in the next decade. </a:t>
            </a:r>
            <a:r>
              <a:rPr lang="en-GB" dirty="0">
                <a:latin typeface="Roboto" panose="02000000000000000000" pitchFamily="2" charset="0"/>
              </a:rPr>
              <a:t>New Jersey</a:t>
            </a:r>
            <a:r>
              <a:rPr lang="en-GB" i="1" dirty="0">
                <a:latin typeface="Roboto" panose="02000000000000000000" pitchFamily="2" charset="0"/>
              </a:rPr>
              <a:t>: </a:t>
            </a:r>
            <a:r>
              <a:rPr lang="en-GB" dirty="0">
                <a:latin typeface="Roboto" panose="02000000000000000000" pitchFamily="2" charset="0"/>
              </a:rPr>
              <a:t>Wiley</a:t>
            </a:r>
          </a:p>
          <a:p>
            <a:pPr marL="457200" algn="just">
              <a:lnSpc>
                <a:spcPct val="150000"/>
              </a:lnSpc>
            </a:pPr>
            <a:r>
              <a:rPr lang="en-GB" dirty="0">
                <a:latin typeface="Roboto" panose="02000000000000000000" pitchFamily="2" charset="0"/>
              </a:rPr>
              <a:t>Reed, M. and Canning, N. (2012) </a:t>
            </a:r>
            <a:r>
              <a:rPr lang="en-GB" i="1" dirty="0">
                <a:latin typeface="Roboto" panose="02000000000000000000" pitchFamily="2" charset="0"/>
              </a:rPr>
              <a:t>Implementing quality improvement and change in the Early Years. London: Sage</a:t>
            </a:r>
          </a:p>
          <a:p>
            <a:pPr marL="457200" algn="just">
              <a:lnSpc>
                <a:spcPct val="150000"/>
              </a:lnSpc>
            </a:pPr>
            <a:r>
              <a:rPr lang="en-GB" dirty="0">
                <a:latin typeface="Roboto" panose="02000000000000000000" pitchFamily="2" charset="0"/>
              </a:rPr>
              <a:t>Siraj-Blatchford, I and Hallet, E. (2014) </a:t>
            </a:r>
            <a:r>
              <a:rPr lang="en-GB" i="1" dirty="0">
                <a:latin typeface="Roboto" panose="02000000000000000000" pitchFamily="2" charset="0"/>
              </a:rPr>
              <a:t>Effective and caring leadership in the Early Years. London: Sage Publications</a:t>
            </a:r>
          </a:p>
          <a:p>
            <a:pPr marL="457200" algn="just">
              <a:lnSpc>
                <a:spcPct val="150000"/>
              </a:lnSpc>
            </a:pPr>
            <a:r>
              <a:rPr lang="en-GB" dirty="0">
                <a:latin typeface="Roboto" panose="02000000000000000000" pitchFamily="2" charset="0"/>
              </a:rPr>
              <a:t>Yeager, D. and Dweck, C.S. (2020). What can be learned from growth mindset controversies? American Psychologist 75(9) 1269-1284 </a:t>
            </a:r>
            <a:r>
              <a:rPr lang="en-GB" dirty="0">
                <a:latin typeface="Arial" panose="020B0604020202020204" pitchFamily="34" charset="0"/>
              </a:rPr>
              <a:t>. </a:t>
            </a:r>
            <a:r>
              <a:rPr lang="en-GB" dirty="0"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https://doi.org/10.1037/amp0000794</a:t>
            </a:r>
            <a:endParaRPr lang="en-GB" i="1" dirty="0">
              <a:latin typeface="Roboto" panose="02000000000000000000" pitchFamily="2" charset="0"/>
            </a:endParaRPr>
          </a:p>
          <a:p>
            <a:pPr marL="457200" algn="just">
              <a:lnSpc>
                <a:spcPct val="150000"/>
              </a:lnSpc>
            </a:pPr>
            <a:r>
              <a:rPr lang="en-GB" dirty="0">
                <a:latin typeface="Roboto" panose="02000000000000000000" pitchFamily="2" charset="0"/>
              </a:rPr>
              <a:t>Zander, R.S. and Zander, B. (2000) </a:t>
            </a:r>
            <a:r>
              <a:rPr lang="en-GB" i="1" dirty="0">
                <a:latin typeface="Roboto" panose="02000000000000000000" pitchFamily="2" charset="0"/>
              </a:rPr>
              <a:t>The Art of Possibility: Transforming Professional and Personal Life (1</a:t>
            </a:r>
            <a:r>
              <a:rPr lang="en-GB" i="1" baseline="30000" dirty="0">
                <a:latin typeface="Roboto" panose="02000000000000000000" pitchFamily="2" charset="0"/>
              </a:rPr>
              <a:t>st</a:t>
            </a:r>
            <a:r>
              <a:rPr lang="en-GB" i="1" dirty="0">
                <a:latin typeface="Roboto" panose="02000000000000000000" pitchFamily="2" charset="0"/>
              </a:rPr>
              <a:t> </a:t>
            </a:r>
            <a:r>
              <a:rPr lang="en-GB" i="1" dirty="0" err="1">
                <a:latin typeface="Roboto" panose="02000000000000000000" pitchFamily="2" charset="0"/>
              </a:rPr>
              <a:t>Edn</a:t>
            </a:r>
            <a:r>
              <a:rPr lang="en-GB" i="1" dirty="0">
                <a:latin typeface="Roboto" panose="02000000000000000000" pitchFamily="2" charset="0"/>
              </a:rPr>
              <a:t>.). </a:t>
            </a:r>
            <a:r>
              <a:rPr lang="en-GB" dirty="0">
                <a:latin typeface="Roboto" panose="02000000000000000000" pitchFamily="2" charset="0"/>
              </a:rPr>
              <a:t>Massachusetts: Harvard Business School Press</a:t>
            </a:r>
            <a:endParaRPr lang="en-GB" dirty="0"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888333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1157</Words>
  <Application>Microsoft Office PowerPoint</Application>
  <PresentationFormat>Widescreen</PresentationFormat>
  <Paragraphs>115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31" baseType="lpstr">
      <vt:lpstr>ProximaNova-n4</vt:lpstr>
      <vt:lpstr>Arial</vt:lpstr>
      <vt:lpstr>Calibri</vt:lpstr>
      <vt:lpstr>Calibri Light</vt:lpstr>
      <vt:lpstr>Open Sans</vt:lpstr>
      <vt:lpstr>Roboto</vt:lpstr>
      <vt:lpstr>Segoe UI</vt:lpstr>
      <vt:lpstr>Segoe UI Light</vt:lpstr>
      <vt:lpstr>Symbol</vt:lpstr>
      <vt:lpstr>UWTSD Holding Page</vt:lpstr>
      <vt:lpstr>Accessible 2</vt:lpstr>
      <vt:lpstr>ECIE5007C</vt:lpstr>
      <vt:lpstr>NODAU’R MODWL</vt:lpstr>
      <vt:lpstr>DEILLIANNAU DYSGU</vt:lpstr>
      <vt:lpstr>CYNNWYS</vt:lpstr>
      <vt:lpstr>CYNNWYS</vt:lpstr>
      <vt:lpstr>Asesiad 1: I’W gyflwyno 02/11/2025</vt:lpstr>
      <vt:lpstr>ASESIAD 1 ELFEN 1</vt:lpstr>
      <vt:lpstr>ASESIAD 1 ELFENNAU 2 A 3</vt:lpstr>
      <vt:lpstr>Asesiad 2: ysgrifennu adfyfyrdod I’W GYFLWYNO 02/11/2025  2000 O EIRIAU</vt:lpstr>
      <vt:lpstr>Ymchwil ar Feddylfryd Twf</vt:lpstr>
      <vt:lpstr>Arweinyddiaeth Gatalytig: asiantau newid</vt:lpstr>
      <vt:lpstr>Arweinyddiaeth Gatalytig</vt:lpstr>
      <vt:lpstr>Arweinyddiaeth Gatalytig</vt:lpstr>
      <vt:lpstr>Eich set sgiliau</vt:lpstr>
      <vt:lpstr>Pa sgiliau a chymwyseddau fyddwch chi'n eu rhestru?</vt:lpstr>
      <vt:lpstr>Llythyr Zander</vt:lpstr>
      <vt:lpstr>Llythyr Zander</vt:lpstr>
      <vt:lpstr>Llythyr Zander</vt:lpstr>
      <vt:lpstr>Llythyr Zander: Cyswllt Â’r Aseiniad</vt:lpstr>
      <vt:lpstr>Rhestr gyfeiriadau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5</cp:revision>
  <dcterms:created xsi:type="dcterms:W3CDTF">2022-06-22T10:03:12Z</dcterms:created>
  <dcterms:modified xsi:type="dcterms:W3CDTF">2025-09-02T13:47:23Z</dcterms:modified>
</cp:coreProperties>
</file>