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>
  <p:sldMasterIdLst>
    <p:sldMasterId id="2147483675" r:id="rId1"/>
  </p:sldMasterIdLst>
  <p:notesMasterIdLst>
    <p:notesMasterId r:id="rId37"/>
  </p:notesMasterIdLst>
  <p:handoutMasterIdLst>
    <p:handoutMasterId r:id="rId38"/>
  </p:handoutMasterIdLst>
  <p:sldIdLst>
    <p:sldId id="256" r:id="rId2"/>
    <p:sldId id="378" r:id="rId3"/>
    <p:sldId id="379" r:id="rId4"/>
    <p:sldId id="273" r:id="rId5"/>
    <p:sldId id="276" r:id="rId6"/>
    <p:sldId id="320" r:id="rId7"/>
    <p:sldId id="384" r:id="rId8"/>
    <p:sldId id="385" r:id="rId9"/>
    <p:sldId id="321" r:id="rId10"/>
    <p:sldId id="330" r:id="rId11"/>
    <p:sldId id="331" r:id="rId12"/>
    <p:sldId id="332" r:id="rId13"/>
    <p:sldId id="333" r:id="rId14"/>
    <p:sldId id="335" r:id="rId15"/>
    <p:sldId id="338" r:id="rId16"/>
    <p:sldId id="336" r:id="rId17"/>
    <p:sldId id="339" r:id="rId18"/>
    <p:sldId id="324" r:id="rId19"/>
    <p:sldId id="340" r:id="rId20"/>
    <p:sldId id="341" r:id="rId21"/>
    <p:sldId id="323" r:id="rId22"/>
    <p:sldId id="344" r:id="rId23"/>
    <p:sldId id="377" r:id="rId24"/>
    <p:sldId id="346" r:id="rId25"/>
    <p:sldId id="348" r:id="rId26"/>
    <p:sldId id="351" r:id="rId27"/>
    <p:sldId id="327" r:id="rId28"/>
    <p:sldId id="353" r:id="rId29"/>
    <p:sldId id="354" r:id="rId30"/>
    <p:sldId id="355" r:id="rId31"/>
    <p:sldId id="356" r:id="rId32"/>
    <p:sldId id="376" r:id="rId33"/>
    <p:sldId id="373" r:id="rId34"/>
    <p:sldId id="319" r:id="rId35"/>
    <p:sldId id="318" r:id="rId36"/>
  </p:sldIdLst>
  <p:sldSz cx="9144000" cy="6858000" type="screen4x3"/>
  <p:notesSz cx="6858000" cy="9144000"/>
  <p:embeddedFontLst>
    <p:embeddedFont>
      <p:font typeface="Georgia" panose="02040502050405020303" pitchFamily="18" charset="0"/>
      <p:regular r:id="rId39"/>
      <p:bold r:id="rId40"/>
      <p:italic r:id="rId41"/>
      <p:boldItalic r:id="rId42"/>
    </p:embeddedFont>
    <p:embeddedFont>
      <p:font typeface="Trebuchet MS" panose="020B0603020202020204" pitchFamily="34" charset="0"/>
      <p:regular r:id="rId43"/>
      <p:bold r:id="rId44"/>
      <p:italic r:id="rId45"/>
      <p:boldItalic r:id="rId46"/>
    </p:embeddedFont>
    <p:embeddedFont>
      <p:font typeface="Wingdings 2" panose="05020102010507070707" pitchFamily="18" charset="2"/>
      <p:regular r:id="rId47"/>
    </p:embeddedFont>
  </p:embeddedFont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31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55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font" Target="fonts/font9.fntdata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46" Type="http://schemas.openxmlformats.org/officeDocument/2006/relationships/font" Target="fonts/font8.fntdata"/><Relationship Id="rId20" Type="http://schemas.openxmlformats.org/officeDocument/2006/relationships/slide" Target="slides/slide19.xml"/><Relationship Id="rId41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2760B-FB0B-446A-AA9C-528EBD91BAD4}" type="datetimeFigureOut">
              <a:rPr lang="en-US" smtClean="0"/>
              <a:pPr/>
              <a:t>1/22/2016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EE00A-8D71-4875-8BF3-B6FC3AA916E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8793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795ED7B-F55E-43AE-A3A4-6C82C649A87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706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HCI0183 Human-Computer Interaction</a:t>
            </a:r>
          </a:p>
        </p:txBody>
      </p:sp>
      <p:sp>
        <p:nvSpPr>
          <p:cNvPr id="5529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5530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CCD647-3801-4DCF-BFB4-C383CC6E7AD0}" type="slidenum">
              <a:rPr lang="en-GB" smtClean="0"/>
              <a:pPr/>
              <a:t>2</a:t>
            </a:fld>
            <a:endParaRPr lang="en-GB" smtClean="0"/>
          </a:p>
        </p:txBody>
      </p:sp>
      <p:sp>
        <p:nvSpPr>
          <p:cNvPr id="553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676992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HCI0183 Human-Computer Interaction</a:t>
            </a:r>
          </a:p>
        </p:txBody>
      </p:sp>
      <p:sp>
        <p:nvSpPr>
          <p:cNvPr id="5529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5530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CCD647-3801-4DCF-BFB4-C383CC6E7AD0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553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3260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7065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7066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03AE65-0F98-407A-8619-5D2512CEDB65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706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4879905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B18BEA-B51E-4D4E-8989-1C76C78DA30C}" type="slidenum">
              <a:rPr lang="en-GB"/>
              <a:pPr/>
              <a:t>27</a:t>
            </a:fld>
            <a:endParaRPr lang="en-GB"/>
          </a:p>
        </p:txBody>
      </p:sp>
      <p:sp>
        <p:nvSpPr>
          <p:cNvPr id="150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At Berezina many men died falling through the ice into the river</a:t>
            </a:r>
          </a:p>
        </p:txBody>
      </p:sp>
    </p:spTree>
    <p:extLst>
      <p:ext uri="{BB962C8B-B14F-4D97-AF65-F5344CB8AC3E}">
        <p14:creationId xmlns:p14="http://schemas.microsoft.com/office/powerpoint/2010/main" val="280954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0677565-E92A-4E6F-87B9-0ABDA01786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BD4CD-2965-49AE-8E86-DA2AC0F31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39B20-A45F-44F3-A93A-C60A219A5B6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C01E1-6124-4B65-9E49-B7164012D36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51F28E-D5C8-4131-9DA0-7536B1AB21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E16C0AA2-18C7-42A6-BF31-05D999788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0A5ED-ECE7-42CF-89A1-63F48B9EEF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878E6E-8283-443A-9571-46E6E446FB4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F189E-BDEE-429A-8747-3A303AD1A2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A5802-167B-4C20-9101-4EAA3FA428E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42F8B-321E-433A-AB99-065A3F646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089320E-119C-48B3-898F-A32D748E5A8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737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31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403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81767BA-F19B-4CA2-80F4-3ECB07BD281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4" r:id="rId15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Visualisation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3200" dirty="0" smtClean="0"/>
              <a:t>Lecture </a:t>
            </a:r>
            <a:r>
              <a:rPr lang="en-GB" sz="3200" dirty="0"/>
              <a:t>1</a:t>
            </a:r>
          </a:p>
          <a:p>
            <a:pPr>
              <a:lnSpc>
                <a:spcPct val="90000"/>
              </a:lnSpc>
            </a:pPr>
            <a:r>
              <a:rPr lang="en-GB" sz="4000" dirty="0"/>
              <a:t>Introduction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Aim &amp; Learning Outcomes</a:t>
            </a:r>
            <a:endParaRPr lang="en-US" dirty="0" smtClean="0"/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Aim</a:t>
            </a:r>
          </a:p>
          <a:p>
            <a:pPr lvl="1"/>
            <a:r>
              <a:rPr lang="en-GB" dirty="0"/>
              <a:t>To introduce students to a wide variety of techniques used to display different types of data effectively. The student will learn to design data presentations for both static and interactive displays.</a:t>
            </a:r>
            <a:endParaRPr lang="en-GB" sz="3000" dirty="0"/>
          </a:p>
          <a:p>
            <a:pPr lvl="1"/>
            <a:endParaRPr lang="en-GB" dirty="0" smtClean="0"/>
          </a:p>
          <a:p>
            <a:r>
              <a:rPr lang="en-GB" dirty="0" smtClean="0"/>
              <a:t>Learning Outcomes</a:t>
            </a:r>
          </a:p>
          <a:p>
            <a:pPr lvl="1"/>
            <a:r>
              <a:rPr lang="en-GB" dirty="0"/>
              <a:t>Upon the successful completion of this module, the student should be able to demonstrate the ability to:</a:t>
            </a:r>
          </a:p>
          <a:p>
            <a:pPr lvl="2"/>
            <a:r>
              <a:rPr lang="en-GB" dirty="0" smtClean="0"/>
              <a:t>Present </a:t>
            </a:r>
            <a:r>
              <a:rPr lang="en-GB" dirty="0"/>
              <a:t>nominal, ordinal, categorical and network data in forms that enable the easy understanding of the data</a:t>
            </a:r>
            <a:endParaRPr lang="en-GB" sz="2800" dirty="0"/>
          </a:p>
          <a:p>
            <a:pPr lvl="2"/>
            <a:r>
              <a:rPr lang="en-GB" dirty="0" smtClean="0"/>
              <a:t>Rearrange </a:t>
            </a:r>
            <a:r>
              <a:rPr lang="en-GB" dirty="0"/>
              <a:t>data in order to extract hidden information from it</a:t>
            </a:r>
            <a:endParaRPr lang="en-GB" sz="2800" dirty="0"/>
          </a:p>
          <a:p>
            <a:pPr lvl="2" hangingPunct="0"/>
            <a:r>
              <a:rPr lang="en-GB" dirty="0"/>
              <a:t>Apply colour, position, size, shape and icons to encode information creatively and effectively to solve well-defined problems in information visualisation.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10882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Timetable</a:t>
            </a:r>
            <a:endParaRPr lang="en-US" smtClean="0"/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Lectures (MH503)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Tuesday </a:t>
            </a:r>
            <a:r>
              <a:rPr lang="en-GB" dirty="0" smtClean="0"/>
              <a:t>09</a:t>
            </a:r>
            <a:r>
              <a:rPr lang="en-GB" dirty="0" smtClean="0"/>
              <a:t>:00 </a:t>
            </a:r>
            <a:r>
              <a:rPr lang="en-GB" dirty="0" smtClean="0"/>
              <a:t>– </a:t>
            </a:r>
            <a:r>
              <a:rPr lang="en-GB" dirty="0" smtClean="0"/>
              <a:t>10:00</a:t>
            </a:r>
          </a:p>
          <a:p>
            <a:pPr lvl="1">
              <a:defRPr/>
            </a:pPr>
            <a:endParaRPr lang="en-GB" sz="900" dirty="0" smtClean="0"/>
          </a:p>
          <a:p>
            <a:pPr>
              <a:defRPr/>
            </a:pPr>
            <a:r>
              <a:rPr lang="en-GB" dirty="0" smtClean="0"/>
              <a:t>Tutorials (MH411)</a:t>
            </a:r>
          </a:p>
          <a:p>
            <a:pPr lvl="1">
              <a:defRPr/>
            </a:pPr>
            <a:r>
              <a:rPr lang="en-GB" dirty="0"/>
              <a:t>Tuesday </a:t>
            </a:r>
            <a:r>
              <a:rPr lang="en-GB" dirty="0" smtClean="0"/>
              <a:t>12:00-13:00</a:t>
            </a:r>
            <a:endParaRPr lang="en-GB" dirty="0"/>
          </a:p>
          <a:p>
            <a:pPr lvl="2">
              <a:defRPr/>
            </a:pPr>
            <a:r>
              <a:rPr lang="en-GB" dirty="0" smtClean="0"/>
              <a:t>Applied Computing, BIT, Business Computing,             CIS, Web Development</a:t>
            </a:r>
          </a:p>
          <a:p>
            <a:pPr lvl="1">
              <a:defRPr/>
            </a:pPr>
            <a:r>
              <a:rPr lang="en-GB" dirty="0"/>
              <a:t>Thursday 14:00-15:00 </a:t>
            </a:r>
            <a:endParaRPr lang="en-GB" dirty="0" smtClean="0"/>
          </a:p>
          <a:p>
            <a:pPr lvl="2">
              <a:defRPr/>
            </a:pPr>
            <a:r>
              <a:rPr lang="en-GB" dirty="0" smtClean="0"/>
              <a:t>Computer Networks</a:t>
            </a:r>
          </a:p>
          <a:p>
            <a:pPr marL="704088" lvl="2" indent="0">
              <a:buNone/>
              <a:defRPr/>
            </a:pPr>
            <a:r>
              <a:rPr lang="en-GB" sz="2200" dirty="0"/>
              <a:t>	</a:t>
            </a:r>
            <a:endParaRPr lang="en-GB" sz="22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400" dirty="0"/>
              <a:t>	</a:t>
            </a:r>
            <a:r>
              <a:rPr lang="en-GB" sz="2400" dirty="0" smtClean="0"/>
              <a:t>These will occur every week until Easter. Remember to bring paper, pens, coloured pens/pencils etc. as this is a very practical </a:t>
            </a:r>
            <a:r>
              <a:rPr lang="en-GB" sz="2400" dirty="0" smtClean="0"/>
              <a:t>module</a:t>
            </a:r>
            <a:endParaRPr lang="en-GB" dirty="0"/>
          </a:p>
          <a:p>
            <a:pPr eaLnBrk="1" hangingPunct="1">
              <a:buFont typeface="Wingdings" pitchFamily="2" charset="2"/>
              <a:buNone/>
              <a:defRPr/>
            </a:pPr>
            <a:endParaRPr lang="en-GB" sz="24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400" dirty="0"/>
              <a:t>	</a:t>
            </a:r>
            <a:r>
              <a:rPr lang="en-GB" sz="2400" dirty="0" smtClean="0"/>
              <a:t>There will be no lecture in the week immediately after the Easter break but the tutorial sessions that week will be used as assignment support sessions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434546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Course Outline</a:t>
            </a:r>
          </a:p>
        </p:txBody>
      </p:sp>
      <p:graphicFrame>
        <p:nvGraphicFramePr>
          <p:cNvPr id="25802" name="Group 202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315228176"/>
              </p:ext>
            </p:extLst>
          </p:nvPr>
        </p:nvGraphicFramePr>
        <p:xfrm>
          <a:off x="457200" y="1600200"/>
          <a:ext cx="8507413" cy="3946526"/>
        </p:xfrm>
        <a:graphic>
          <a:graphicData uri="http://schemas.openxmlformats.org/drawingml/2006/table">
            <a:tbl>
              <a:tblPr/>
              <a:tblGrid>
                <a:gridCol w="604838"/>
                <a:gridCol w="3649662"/>
                <a:gridCol w="744538"/>
                <a:gridCol w="3508375"/>
              </a:tblGrid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1: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Introduction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6: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Connectivity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0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2: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Rearranging data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7: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Cognition and psychophysics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3: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Quantitative data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8: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Tables and graphs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0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4: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representation 1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9: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Case study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7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5: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representation 2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10: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Assignment workshop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Assessment</a:t>
            </a:r>
            <a:endParaRPr lang="en-US"/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</a:t>
            </a:r>
            <a:r>
              <a:rPr lang="en-GB" dirty="0"/>
              <a:t>data analysis coursework</a:t>
            </a:r>
          </a:p>
          <a:p>
            <a:pPr lvl="1"/>
            <a:r>
              <a:rPr lang="en-GB" dirty="0" smtClean="0"/>
              <a:t>100% </a:t>
            </a:r>
            <a:r>
              <a:rPr lang="en-GB" dirty="0"/>
              <a:t>of the final </a:t>
            </a:r>
            <a:r>
              <a:rPr lang="en-GB" dirty="0" smtClean="0"/>
              <a:t>mark</a:t>
            </a:r>
          </a:p>
          <a:p>
            <a:pPr lvl="1"/>
            <a:endParaRPr lang="en-GB" dirty="0"/>
          </a:p>
          <a:p>
            <a:r>
              <a:rPr lang="en-GB" dirty="0" smtClean="0"/>
              <a:t>Part 1 – Evaluate the effectiveness of a data presentation</a:t>
            </a:r>
          </a:p>
          <a:p>
            <a:pPr lvl="1"/>
            <a:r>
              <a:rPr lang="en-GB" dirty="0" smtClean="0"/>
              <a:t>50% of the total mark</a:t>
            </a:r>
          </a:p>
          <a:p>
            <a:endParaRPr lang="en-GB" dirty="0" smtClean="0"/>
          </a:p>
          <a:p>
            <a:r>
              <a:rPr lang="en-GB" dirty="0" smtClean="0"/>
              <a:t>Part 2 – Create a visualisation of a data set</a:t>
            </a:r>
          </a:p>
          <a:p>
            <a:pPr lvl="1"/>
            <a:r>
              <a:rPr lang="en-GB" dirty="0" smtClean="0"/>
              <a:t>50% of the total mark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03CE-C95C-4B05-9E1E-BDA995440852}" type="slidenum">
              <a:rPr lang="en-GB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Textbooks</a:t>
            </a:r>
            <a:endParaRPr lang="en-US"/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507288" cy="5054617"/>
          </a:xfrm>
        </p:spPr>
        <p:txBody>
          <a:bodyPr>
            <a:normAutofit/>
          </a:bodyPr>
          <a:lstStyle/>
          <a:p>
            <a:pPr marL="109728" indent="0">
              <a:lnSpc>
                <a:spcPct val="90000"/>
              </a:lnSpc>
              <a:buNone/>
            </a:pPr>
            <a:r>
              <a:rPr lang="en-GB" dirty="0"/>
              <a:t>The main </a:t>
            </a:r>
            <a:r>
              <a:rPr lang="en-GB" dirty="0" smtClean="0"/>
              <a:t>textbooks </a:t>
            </a:r>
            <a:r>
              <a:rPr lang="en-GB" dirty="0"/>
              <a:t>for the course </a:t>
            </a:r>
            <a:r>
              <a:rPr lang="en-GB" dirty="0" smtClean="0"/>
              <a:t>are</a:t>
            </a:r>
            <a:endParaRPr lang="en-GB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	</a:t>
            </a: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i="1" dirty="0" smtClean="0"/>
              <a:t>Information </a:t>
            </a:r>
            <a:r>
              <a:rPr lang="en-GB" i="1" dirty="0"/>
              <a:t>Visualization: Design for </a:t>
            </a:r>
            <a:r>
              <a:rPr lang="en-GB" i="1" dirty="0" smtClean="0"/>
              <a:t>Interaction</a:t>
            </a:r>
            <a:r>
              <a:rPr lang="en-GB" dirty="0" smtClean="0"/>
              <a:t> by Robert Spence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Pdfs of sections of this book will be available through Moodle</a:t>
            </a:r>
          </a:p>
          <a:p>
            <a:pPr>
              <a:lnSpc>
                <a:spcPct val="90000"/>
              </a:lnSpc>
            </a:pPr>
            <a:r>
              <a:rPr lang="en-GB" i="1" dirty="0" smtClean="0"/>
              <a:t>Show </a:t>
            </a:r>
            <a:r>
              <a:rPr lang="en-GB" i="1" dirty="0"/>
              <a:t>Me The Numbers</a:t>
            </a:r>
            <a:r>
              <a:rPr lang="en-GB" dirty="0"/>
              <a:t> by Stephen </a:t>
            </a:r>
            <a:r>
              <a:rPr lang="en-GB" dirty="0" smtClean="0"/>
              <a:t>Few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Amazon link on Moodle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You will also be expected to </a:t>
            </a:r>
            <a:r>
              <a:rPr lang="en-GB" dirty="0" smtClean="0"/>
              <a:t>read/watch </a:t>
            </a:r>
            <a:r>
              <a:rPr lang="en-GB" dirty="0" smtClean="0"/>
              <a:t>a selection of journal papers and other online resources which will be identified during the lectures</a:t>
            </a:r>
            <a:endParaRPr lang="en-GB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40FE-2921-4910-810D-542D0AC5672C}" type="slidenum">
              <a:rPr lang="en-GB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General Stuff</a:t>
            </a:r>
            <a:endParaRPr lang="en-US" dirty="0" smtClean="0"/>
          </a:p>
        </p:txBody>
      </p:sp>
      <p:sp>
        <p:nvSpPr>
          <p:cNvPr id="157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The fire alarm tests are on Wednesdays at around 14:00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MH505: The </a:t>
            </a:r>
            <a:r>
              <a:rPr lang="en-GB" dirty="0" smtClean="0"/>
              <a:t>designated fire escape route </a:t>
            </a:r>
            <a:r>
              <a:rPr lang="en-GB" dirty="0" smtClean="0"/>
              <a:t>is </a:t>
            </a:r>
            <a:r>
              <a:rPr lang="en-GB" dirty="0" smtClean="0"/>
              <a:t>down the </a:t>
            </a:r>
            <a:r>
              <a:rPr lang="en-GB" dirty="0" smtClean="0"/>
              <a:t>back stairs </a:t>
            </a:r>
            <a:r>
              <a:rPr lang="en-GB" dirty="0" smtClean="0"/>
              <a:t>and out of the </a:t>
            </a:r>
            <a:r>
              <a:rPr lang="en-GB" dirty="0" smtClean="0"/>
              <a:t>rear exit</a:t>
            </a:r>
            <a:endParaRPr lang="en-GB" dirty="0" smtClean="0"/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MH411: The </a:t>
            </a:r>
            <a:r>
              <a:rPr lang="en-GB" dirty="0"/>
              <a:t>designated fire escape route </a:t>
            </a:r>
            <a:r>
              <a:rPr lang="en-GB" dirty="0" smtClean="0"/>
              <a:t>is </a:t>
            </a:r>
            <a:r>
              <a:rPr lang="en-GB" dirty="0"/>
              <a:t>down the </a:t>
            </a:r>
            <a:r>
              <a:rPr lang="en-GB" dirty="0" smtClean="0"/>
              <a:t>main stairs </a:t>
            </a:r>
            <a:r>
              <a:rPr lang="en-GB" dirty="0"/>
              <a:t>and out of the front </a:t>
            </a:r>
            <a:r>
              <a:rPr lang="en-GB" dirty="0" smtClean="0"/>
              <a:t>door</a:t>
            </a:r>
          </a:p>
          <a:p>
            <a:pPr lvl="1">
              <a:lnSpc>
                <a:spcPct val="90000"/>
              </a:lnSpc>
              <a:defRPr/>
            </a:pPr>
            <a:endParaRPr lang="en-GB" sz="800" dirty="0"/>
          </a:p>
          <a:p>
            <a:pPr marL="704088" lvl="2" indent="0">
              <a:lnSpc>
                <a:spcPct val="90000"/>
              </a:lnSpc>
              <a:buNone/>
              <a:defRPr/>
            </a:pPr>
            <a:r>
              <a:rPr lang="en-GB" dirty="0" smtClean="0"/>
              <a:t>If the designated stairs are blocked then you may need to use the staircase at the other end of the corridor</a:t>
            </a:r>
          </a:p>
          <a:p>
            <a:pPr lvl="2">
              <a:lnSpc>
                <a:spcPct val="90000"/>
              </a:lnSpc>
              <a:defRPr/>
            </a:pPr>
            <a:endParaRPr lang="en-GB" sz="800" dirty="0" smtClean="0"/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The muster point is in the car park opposite the FACE South </a:t>
            </a:r>
            <a:r>
              <a:rPr lang="en-GB" dirty="0" smtClean="0"/>
              <a:t>building</a:t>
            </a:r>
          </a:p>
          <a:p>
            <a:pPr lvl="1">
              <a:lnSpc>
                <a:spcPct val="90000"/>
              </a:lnSpc>
              <a:defRPr/>
            </a:pPr>
            <a:endParaRPr lang="en-GB" sz="1000" dirty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Both paper and electronic registers will be taken for this module so remember to bring your ID cards to all classes</a:t>
            </a:r>
          </a:p>
        </p:txBody>
      </p:sp>
    </p:spTree>
    <p:extLst>
      <p:ext uri="{BB962C8B-B14F-4D97-AF65-F5344CB8AC3E}">
        <p14:creationId xmlns:p14="http://schemas.microsoft.com/office/powerpoint/2010/main" val="3337326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Visualisation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58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is Visualisation?</a:t>
            </a:r>
            <a:endParaRPr lang="en-US"/>
          </a:p>
        </p:txBody>
      </p:sp>
      <p:sp>
        <p:nvSpPr>
          <p:cNvPr id="116739" name="Rectangle 3"/>
          <p:cNvSpPr>
            <a:spLocks noGrp="1" noChangeArrowheads="1"/>
          </p:cNvSpPr>
          <p:nvPr>
            <p:ph idx="1"/>
          </p:nvPr>
        </p:nvSpPr>
        <p:spPr>
          <a:xfrm>
            <a:off x="457201" y="1142984"/>
            <a:ext cx="8258204" cy="531020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i="1" dirty="0"/>
              <a:t>Visualise</a:t>
            </a:r>
            <a:r>
              <a:rPr lang="en-GB" dirty="0"/>
              <a:t>: (</a:t>
            </a:r>
            <a:r>
              <a:rPr lang="en-GB" dirty="0" err="1"/>
              <a:t>vb</a:t>
            </a:r>
            <a:r>
              <a:rPr lang="en-GB" dirty="0"/>
              <a:t>) to form a mental image or vision of something; to imagine or remember as if actually seeing</a:t>
            </a:r>
            <a:r>
              <a:rPr lang="en-GB" dirty="0" smtClean="0"/>
              <a:t>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i="1" dirty="0" smtClean="0"/>
              <a:t>Visualisation</a:t>
            </a:r>
            <a:r>
              <a:rPr lang="en-GB" dirty="0" smtClean="0"/>
              <a:t> </a:t>
            </a:r>
            <a:r>
              <a:rPr lang="en-GB" dirty="0"/>
              <a:t>is therefore a </a:t>
            </a:r>
            <a:r>
              <a:rPr lang="en-GB" i="1" dirty="0"/>
              <a:t>cognitive ability</a:t>
            </a:r>
            <a:r>
              <a:rPr lang="en-GB" dirty="0"/>
              <a:t> performed by humans</a:t>
            </a:r>
          </a:p>
          <a:p>
            <a:r>
              <a:rPr lang="en-GB" dirty="0"/>
              <a:t>It produces an internal mental image (a </a:t>
            </a:r>
            <a:r>
              <a:rPr lang="en-GB" i="1" dirty="0"/>
              <a:t>mental model</a:t>
            </a:r>
            <a:r>
              <a:rPr lang="en-GB" dirty="0"/>
              <a:t> or </a:t>
            </a:r>
            <a:r>
              <a:rPr lang="en-GB" i="1" dirty="0"/>
              <a:t>internal model</a:t>
            </a:r>
            <a:r>
              <a:rPr lang="en-GB" dirty="0"/>
              <a:t>) that allows the human to gain insight and </a:t>
            </a:r>
            <a:r>
              <a:rPr lang="en-GB" dirty="0" smtClean="0"/>
              <a:t>understanding</a:t>
            </a:r>
          </a:p>
          <a:p>
            <a:r>
              <a:rPr lang="en-GB" dirty="0" smtClean="0"/>
              <a:t>The study of data visualisation is the study of how to present data in such a way that humans viewing the data can easily understand what they are looking at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30BEC-88FF-4DE2-AB0F-BFC2816749CC}" type="slidenum">
              <a:rPr lang="en-GB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is Visualisation?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Computers are only used as tools to help the visualisation process by the use of visualisation tools</a:t>
            </a:r>
            <a:endParaRPr lang="en-US" dirty="0" smtClean="0"/>
          </a:p>
          <a:p>
            <a:r>
              <a:rPr lang="en-GB" dirty="0" smtClean="0"/>
              <a:t>Information </a:t>
            </a:r>
            <a:r>
              <a:rPr lang="en-GB" dirty="0"/>
              <a:t>visualisation does not therefore need computers</a:t>
            </a:r>
          </a:p>
          <a:p>
            <a:r>
              <a:rPr lang="en-GB" dirty="0"/>
              <a:t>There are many historical cases where hand-drawn visualisations have had a major public or political effect</a:t>
            </a:r>
          </a:p>
          <a:p>
            <a:r>
              <a:rPr lang="en-GB" dirty="0"/>
              <a:t>Maps are a form of information visualisation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0F689-8031-4F5E-BE7E-FA8438044621}" type="slidenum">
              <a:rPr lang="en-GB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Maps as Visualisations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Maps are excellent cases of information visualisations</a:t>
            </a:r>
          </a:p>
          <a:p>
            <a:r>
              <a:rPr lang="en-GB"/>
              <a:t>Large amounts of information can be conveyed in a small area</a:t>
            </a:r>
          </a:p>
          <a:p>
            <a:pPr lvl="1"/>
            <a:r>
              <a:rPr lang="en-GB"/>
              <a:t>Relative and absolute location</a:t>
            </a:r>
          </a:p>
          <a:p>
            <a:pPr lvl="1"/>
            <a:r>
              <a:rPr lang="en-GB"/>
              <a:t>Population</a:t>
            </a:r>
          </a:p>
          <a:p>
            <a:pPr lvl="1"/>
            <a:r>
              <a:rPr lang="en-GB"/>
              <a:t>Individual objects</a:t>
            </a:r>
          </a:p>
          <a:p>
            <a:pPr lvl="1"/>
            <a:r>
              <a:rPr lang="en-GB"/>
              <a:t>Links between objects…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14929-2916-43D2-91A2-FC0FD0923DEF}" type="slidenum">
              <a:rPr lang="en-GB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D5B8-14E7-4BC2-9F72-C5A14B597A9E}" type="slidenum">
              <a:rPr lang="en-GB"/>
              <a:pPr/>
              <a:t>12</a:t>
            </a:fld>
            <a:endParaRPr lang="en-GB"/>
          </a:p>
        </p:txBody>
      </p:sp>
      <p:pic>
        <p:nvPicPr>
          <p:cNvPr id="1026" name="Picture 2" descr="https://www.welt-atlas.de/datenbank/karten/karte-1-444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84230"/>
            <a:ext cx="5256584" cy="666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B7C34-CE31-4FE7-A9A7-25CB153DF083}" type="slidenum">
              <a:rPr lang="en-GB"/>
              <a:pPr/>
              <a:t>13</a:t>
            </a:fld>
            <a:endParaRPr lang="en-GB"/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4788024" cy="365125"/>
          </a:xfrm>
          <a:prstGeom prst="rect">
            <a:avLst/>
          </a:prstGeom>
        </p:spPr>
        <p:txBody>
          <a:bodyPr/>
          <a:lstStyle/>
          <a:p>
            <a:r>
              <a:rPr lang="en-US" sz="1400" dirty="0"/>
              <a:t>http://www.data-wales.co.uk/roadllg.gif</a:t>
            </a:r>
            <a:endParaRPr lang="en-GB" sz="1400" dirty="0"/>
          </a:p>
        </p:txBody>
      </p:sp>
      <p:pic>
        <p:nvPicPr>
          <p:cNvPr id="2050" name="Picture 2" descr="http://www.data-wales.co.uk/roadll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6963476" cy="6043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77FD2-CF7F-42D8-A157-9EC55263AE78}" type="slidenum">
              <a:rPr lang="en-GB"/>
              <a:pPr/>
              <a:t>14</a:t>
            </a:fld>
            <a:endParaRPr lang="en-GB"/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9036496" cy="365125"/>
          </a:xfrm>
          <a:prstGeom prst="rect">
            <a:avLst/>
          </a:prstGeom>
        </p:spPr>
        <p:txBody>
          <a:bodyPr/>
          <a:lstStyle/>
          <a:p>
            <a:r>
              <a:rPr lang="en-US" sz="1200" dirty="0"/>
              <a:t>http://en.wikipedia.org/wiki/Geology_of_Wales#mediaviewer/File:Geologic_map_Wales_%26_SW_England_EN.svg</a:t>
            </a:r>
            <a:endParaRPr lang="en-GB" sz="12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237454"/>
            <a:ext cx="5945460" cy="5861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Maps as Visualisation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91513" cy="5453079"/>
          </a:xfrm>
        </p:spPr>
        <p:txBody>
          <a:bodyPr/>
          <a:lstStyle/>
          <a:p>
            <a:r>
              <a:rPr lang="en-GB" dirty="0"/>
              <a:t>The above maps could have been created (in theory) any time in the past 1000 years</a:t>
            </a:r>
          </a:p>
          <a:p>
            <a:r>
              <a:rPr lang="en-GB" dirty="0"/>
              <a:t>Computers allow us to create maps (=visualisations) with active content</a:t>
            </a:r>
          </a:p>
          <a:p>
            <a:r>
              <a:rPr lang="en-GB" dirty="0"/>
              <a:t>GIS (Geographical Information Systems) are large-scale mapping programs designed to show geographical data in many </a:t>
            </a:r>
            <a:r>
              <a:rPr lang="en-GB" dirty="0" smtClean="0"/>
              <a:t>ways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A83C9-AC21-42FC-95C3-2B2000EFB0C3}" type="slidenum">
              <a:rPr lang="en-GB"/>
              <a:pPr/>
              <a:t>15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A06E-D47F-4941-A8C0-BB5AF92DBB18}" type="slidenum">
              <a:rPr lang="en-GB"/>
              <a:pPr/>
              <a:t>16</a:t>
            </a:fld>
            <a:endParaRPr lang="en-GB"/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3851920" cy="365125"/>
          </a:xfrm>
          <a:prstGeom prst="rect">
            <a:avLst/>
          </a:prstGeom>
        </p:spPr>
        <p:txBody>
          <a:bodyPr/>
          <a:lstStyle/>
          <a:p>
            <a:r>
              <a:rPr lang="en-US" sz="1200" dirty="0"/>
              <a:t>http://www.traffic-wales.com/</a:t>
            </a:r>
            <a:endParaRPr lang="en-GB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4902"/>
            <a:ext cx="7560840" cy="6191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Maps as Visualisations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Sometimes such a large amount of data is available on a map that some human insight is required to make sense of it</a:t>
            </a:r>
          </a:p>
          <a:p>
            <a:endParaRPr lang="en-GB"/>
          </a:p>
          <a:p>
            <a:r>
              <a:rPr lang="en-GB"/>
              <a:t>Consider the London Underground map…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2D3F-7455-4541-86F9-C9A8F886C8E0}" type="slidenum">
              <a:rPr lang="en-GB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B4FCD-8554-45DC-B6AE-1BDE4229DBF5}" type="slidenum">
              <a:rPr lang="en-GB"/>
              <a:pPr/>
              <a:t>18</a:t>
            </a:fld>
            <a:endParaRPr lang="en-GB"/>
          </a:p>
        </p:txBody>
      </p:sp>
      <p:pic>
        <p:nvPicPr>
          <p:cNvPr id="1198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549275"/>
            <a:ext cx="8382000" cy="554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Visualisation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186766" cy="53578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When you look at the Underground map you don’t normally look at the entire thing</a:t>
            </a:r>
          </a:p>
          <a:p>
            <a:r>
              <a:rPr lang="en-GB" dirty="0"/>
              <a:t>You focus on the parts relevant to your particular journey and ignore the rest</a:t>
            </a:r>
          </a:p>
          <a:p>
            <a:pPr lvl="1"/>
            <a:r>
              <a:rPr lang="en-GB" dirty="0"/>
              <a:t>The relevant parts are your start point, destination, and a viable route</a:t>
            </a:r>
          </a:p>
          <a:p>
            <a:pPr lvl="1"/>
            <a:r>
              <a:rPr lang="en-GB" dirty="0"/>
              <a:t>This may be memorised in terms of direction, colour and </a:t>
            </a:r>
            <a:r>
              <a:rPr lang="en-GB" dirty="0" smtClean="0"/>
              <a:t>interchanges</a:t>
            </a:r>
          </a:p>
          <a:p>
            <a:r>
              <a:rPr lang="en-GB" dirty="0" smtClean="0"/>
              <a:t>It is much easier to store this smaller visualisation in memory that to store the entire map</a:t>
            </a:r>
          </a:p>
          <a:p>
            <a:pPr lvl="1"/>
            <a:r>
              <a:rPr lang="en-GB" dirty="0" smtClean="0"/>
              <a:t>A journey might be memorised as </a:t>
            </a:r>
            <a:r>
              <a:rPr lang="en-GB" i="1" dirty="0" smtClean="0"/>
              <a:t>south on the black line then west on the red line</a:t>
            </a:r>
            <a:endParaRPr lang="en-GB" dirty="0" smtClean="0"/>
          </a:p>
          <a:p>
            <a:r>
              <a:rPr lang="en-GB" dirty="0" smtClean="0"/>
              <a:t>This then becomes our </a:t>
            </a:r>
            <a:r>
              <a:rPr lang="en-GB" i="1" dirty="0" smtClean="0"/>
              <a:t>internal model</a:t>
            </a:r>
            <a:r>
              <a:rPr lang="en-GB" dirty="0" smtClean="0"/>
              <a:t> of the journey, which we can access at any time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B7CF2-2B78-442D-B7F4-5A71CE670061}" type="slidenum">
              <a:rPr lang="en-GB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Visualisation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internal model is sometimes described as a </a:t>
            </a:r>
            <a:r>
              <a:rPr lang="en-GB" i="1" dirty="0" smtClean="0"/>
              <a:t>cognitive map</a:t>
            </a:r>
            <a:r>
              <a:rPr lang="en-GB" dirty="0" smtClean="0"/>
              <a:t> to distinguish it from a physical map on a piece of paper or a wall</a:t>
            </a:r>
          </a:p>
          <a:p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Strictly speaking, the familiar London Underground Map isn’t a map at all, it’s a diagram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i="1" dirty="0" smtClean="0"/>
              <a:t>If you're going underground, why do you need bother about geography? It's not so important. Connections are the thing.</a:t>
            </a:r>
            <a:r>
              <a:rPr lang="en-GB" dirty="0" smtClean="0"/>
              <a:t> </a:t>
            </a:r>
          </a:p>
          <a:p>
            <a:pPr algn="r">
              <a:lnSpc>
                <a:spcPct val="90000"/>
              </a:lnSpc>
              <a:buFont typeface="Wingdings" pitchFamily="2" charset="2"/>
              <a:buNone/>
            </a:pPr>
            <a:r>
              <a:rPr lang="en-GB" dirty="0" smtClean="0"/>
              <a:t>Harry Beck, 1933</a:t>
            </a:r>
          </a:p>
          <a:p>
            <a:pPr algn="r">
              <a:lnSpc>
                <a:spcPct val="90000"/>
              </a:lnSpc>
              <a:buFont typeface="Wingdings" pitchFamily="2" charset="2"/>
              <a:buNone/>
            </a:pPr>
            <a:r>
              <a:rPr lang="en-GB" dirty="0" smtClean="0"/>
              <a:t>Designer of the Underground Diagram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A3DF3-11C1-4923-806D-440681125A56}" type="slidenum">
              <a:rPr lang="en-GB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349FA-7B20-450B-A549-A96E2655F908}" type="slidenum">
              <a:rPr lang="en-GB"/>
              <a:pPr/>
              <a:t>21</a:t>
            </a:fld>
            <a:endParaRPr lang="en-GB"/>
          </a:p>
        </p:txBody>
      </p:sp>
      <p:pic>
        <p:nvPicPr>
          <p:cNvPr id="11878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549275"/>
            <a:ext cx="8382000" cy="558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Visualisation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By distorting the geography but maintaining the topology – the connections – Beck made his diagram far easier to read than a geographical map of the train lines</a:t>
            </a:r>
          </a:p>
          <a:p>
            <a:endParaRPr lang="en-GB"/>
          </a:p>
          <a:p>
            <a:r>
              <a:rPr lang="en-GB"/>
              <a:t>This principle is now in common use worldwide for travel maps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E3715-5805-41A7-86CE-7D6CA132E885}" type="slidenum">
              <a:rPr lang="en-GB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BD4CD-2965-49AE-8E86-DA2AC0F315E3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0"/>
            <a:ext cx="5303490" cy="6476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Date Placeholder 3"/>
          <p:cNvSpPr txBox="1">
            <a:spLocks/>
          </p:cNvSpPr>
          <p:nvPr/>
        </p:nvSpPr>
        <p:spPr>
          <a:xfrm>
            <a:off x="0" y="6421438"/>
            <a:ext cx="8964488" cy="365125"/>
          </a:xfrm>
          <a:prstGeom prst="rect">
            <a:avLst/>
          </a:prstGeom>
        </p:spPr>
        <p:txBody>
          <a:bodyPr/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US" sz="1200" dirty="0"/>
              <a:t>https://www.firstgreatwestern.co.uk/-/media/PDF/Routemaps/nationalRouteMap.pdf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835029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Data Types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186766" cy="535785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data to be visualised can be varied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House prices and details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Wind speeds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Train stations and networks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…</a:t>
            </a:r>
            <a:endParaRPr lang="en-GB" dirty="0"/>
          </a:p>
          <a:p>
            <a:r>
              <a:rPr lang="en-GB" dirty="0" smtClean="0"/>
              <a:t>Data may not just be numerical, it may be </a:t>
            </a:r>
          </a:p>
          <a:p>
            <a:pPr lvl="1"/>
            <a:r>
              <a:rPr lang="en-GB" dirty="0" smtClean="0"/>
              <a:t>Numerical – e.g. integers or floats</a:t>
            </a:r>
          </a:p>
          <a:p>
            <a:pPr lvl="1"/>
            <a:r>
              <a:rPr lang="en-GB" dirty="0" smtClean="0"/>
              <a:t>Ordinal – e.g. days of the week</a:t>
            </a:r>
          </a:p>
          <a:p>
            <a:pPr lvl="1"/>
            <a:r>
              <a:rPr lang="en-GB" dirty="0" smtClean="0"/>
              <a:t>Categorical – e.g. items which have names but no categories, such as horse, dog, sheep</a:t>
            </a:r>
          </a:p>
          <a:p>
            <a:r>
              <a:rPr lang="en-GB" dirty="0" smtClean="0"/>
              <a:t>Different types of visualisations are appropriate for different data types</a:t>
            </a:r>
          </a:p>
          <a:p>
            <a:r>
              <a:rPr lang="en-GB" dirty="0" smtClean="0"/>
              <a:t>Insight and knowledge are normally needed as the information relates to a task</a:t>
            </a:r>
          </a:p>
          <a:p>
            <a:endParaRPr lang="en-GB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D94DE-ECFD-4571-B67B-38863E179BB2}" type="slidenum">
              <a:rPr lang="en-GB"/>
              <a:pPr/>
              <a:t>24</a:t>
            </a:fld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More Historical Examples</a:t>
            </a:r>
          </a:p>
        </p:txBody>
      </p:sp>
      <p:sp>
        <p:nvSpPr>
          <p:cNvPr id="145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instances where good data presentation has had an influence </a:t>
            </a:r>
            <a:r>
              <a:rPr lang="en-GB" dirty="0" smtClean="0"/>
              <a:t>on science, </a:t>
            </a:r>
            <a:r>
              <a:rPr lang="en-GB" dirty="0"/>
              <a:t>business or politics</a:t>
            </a:r>
          </a:p>
          <a:p>
            <a:endParaRPr lang="en-GB" dirty="0"/>
          </a:p>
          <a:p>
            <a:r>
              <a:rPr lang="en-GB" dirty="0"/>
              <a:t>We will look at </a:t>
            </a:r>
            <a:r>
              <a:rPr lang="en-GB" dirty="0" smtClean="0"/>
              <a:t>several of </a:t>
            </a:r>
            <a:r>
              <a:rPr lang="en-GB" dirty="0"/>
              <a:t>them in more detail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D2D6-E3A0-437C-9A74-67A8591A6525}" type="slidenum">
              <a:rPr lang="en-GB"/>
              <a:pPr/>
              <a:t>25</a:t>
            </a:fld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Napoleon’s March</a:t>
            </a:r>
          </a:p>
        </p:txBody>
      </p:sp>
      <p:sp>
        <p:nvSpPr>
          <p:cNvPr id="149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In 1812 Napoleon marched 422,000 soldiers into Russia and returned with only 10,000 of them</a:t>
            </a:r>
          </a:p>
          <a:p>
            <a:pPr>
              <a:lnSpc>
                <a:spcPct val="90000"/>
              </a:lnSpc>
            </a:pPr>
            <a:r>
              <a:rPr lang="en-GB" dirty="0"/>
              <a:t>His mapmaker, Monsieur </a:t>
            </a:r>
            <a:r>
              <a:rPr lang="en-GB" dirty="0" err="1" smtClean="0"/>
              <a:t>Minard</a:t>
            </a:r>
            <a:r>
              <a:rPr lang="en-GB" dirty="0"/>
              <a:t>, created a visualisation to show how the size of the army varied as it crossed eastern Europe</a:t>
            </a:r>
          </a:p>
          <a:p>
            <a:pPr>
              <a:lnSpc>
                <a:spcPct val="90000"/>
              </a:lnSpc>
            </a:pPr>
            <a:r>
              <a:rPr lang="en-GB" dirty="0"/>
              <a:t>It shows the number of soldiers, the location, the dates and the temperatures during the </a:t>
            </a:r>
            <a:r>
              <a:rPr lang="en-GB" dirty="0" smtClean="0"/>
              <a:t>march</a:t>
            </a:r>
          </a:p>
          <a:p>
            <a:r>
              <a:rPr lang="en-GB" dirty="0" smtClean="0"/>
              <a:t>This is one of the most famous historical visualisations and has been reworked many times</a:t>
            </a:r>
          </a:p>
          <a:p>
            <a:endParaRPr lang="en-GB" dirty="0" smtClean="0"/>
          </a:p>
          <a:p>
            <a:r>
              <a:rPr lang="en-GB" dirty="0" smtClean="0"/>
              <a:t>Some ‘re-visions’ are more useful than others…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D6BA-5F73-4A9B-87FA-12A9D3EA24BE}" type="slidenum">
              <a:rPr lang="en-GB"/>
              <a:pPr/>
              <a:t>26</a:t>
            </a:fld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B7AD-3BE1-4796-8DE3-52CFF010F37E}" type="slidenum">
              <a:rPr lang="en-GB"/>
              <a:pPr/>
              <a:t>27</a:t>
            </a:fld>
            <a:endParaRPr lang="en-GB"/>
          </a:p>
        </p:txBody>
      </p:sp>
      <p:pic>
        <p:nvPicPr>
          <p:cNvPr id="7170" name="Picture 2" descr="http://upload.wikimedia.org/wikipedia/commons/2/29/Minar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8712968" cy="415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te Placeholder 2"/>
          <p:cNvSpPr txBox="1">
            <a:spLocks/>
          </p:cNvSpPr>
          <p:nvPr/>
        </p:nvSpPr>
        <p:spPr>
          <a:xfrm>
            <a:off x="0" y="6421438"/>
            <a:ext cx="9144000" cy="365125"/>
          </a:xfrm>
          <a:prstGeom prst="rect">
            <a:avLst/>
          </a:prstGeom>
        </p:spPr>
        <p:txBody>
          <a:bodyPr/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US" sz="1200" dirty="0"/>
              <a:t>http://upload.wikimedia.org/wikipedia/commons/2/29/Minard.png</a:t>
            </a:r>
            <a:endParaRPr lang="en-GB" sz="12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Integrating Temperature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2E59C-6CFD-497E-B068-8BDA72DC9131}" type="slidenum">
              <a:rPr lang="en-GB"/>
              <a:pPr/>
              <a:t>28</a:t>
            </a:fld>
            <a:endParaRPr lang="en-GB"/>
          </a:p>
        </p:txBody>
      </p:sp>
      <p:pic>
        <p:nvPicPr>
          <p:cNvPr id="15258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844675"/>
            <a:ext cx="8029575" cy="366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Highlighting Time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F48D0-164F-451A-A359-7C5C962A240D}" type="slidenum">
              <a:rPr lang="en-GB"/>
              <a:pPr/>
              <a:t>29</a:t>
            </a:fld>
            <a:endParaRPr lang="en-GB"/>
          </a:p>
        </p:txBody>
      </p:sp>
      <p:pic>
        <p:nvPicPr>
          <p:cNvPr id="1546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628775"/>
            <a:ext cx="6356350" cy="434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Extending to 3D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6CD46-B4D9-4C96-8F34-ED5F6BA2153C}" type="slidenum">
              <a:rPr lang="en-GB"/>
              <a:pPr/>
              <a:t>30</a:t>
            </a:fld>
            <a:endParaRPr lang="en-GB"/>
          </a:p>
        </p:txBody>
      </p:sp>
      <p:pic>
        <p:nvPicPr>
          <p:cNvPr id="1566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1484313"/>
            <a:ext cx="4679950" cy="461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The ‘Human Touch’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494F8-B3AC-454E-8A1B-E29AD80E2C0F}" type="slidenum">
              <a:rPr lang="en-GB"/>
              <a:pPr/>
              <a:t>31</a:t>
            </a:fld>
            <a:endParaRPr lang="en-GB"/>
          </a:p>
        </p:txBody>
      </p:sp>
      <p:pic>
        <p:nvPicPr>
          <p:cNvPr id="1587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773238"/>
            <a:ext cx="8118475" cy="392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MBH98 Reconstruction</a:t>
            </a:r>
            <a:endParaRPr lang="en-US" dirty="0"/>
          </a:p>
        </p:txBody>
      </p:sp>
      <p:sp>
        <p:nvSpPr>
          <p:cNvPr id="1658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186766" cy="54292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 smtClean="0"/>
              <a:t>In 1998 Mann, Bradley and Hughes presented data on a reconstruction of northern hemisphere temperature changes over the last thousand years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The resulting ‘hockey stick graph’ showed a clear increasing trend dating from about 1900, which has been interpreted as indicative of anthropogenic climate change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This graph has been one of the most influential data presentations of the twentieth century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It was presented as supporting evidence in the Third Assessment report by the IPCC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There is still much controversy about the accuracy of the data used to generate it but, world-wide, the graph itself is probably the best-known ‘evidence’ of global warming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D7B-00FC-4E35-BF0C-BCD0AB751BF6}" type="slidenum">
              <a:rPr lang="en-GB"/>
              <a:pPr/>
              <a:t>32</a:t>
            </a:fld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“Hockey Stick”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BD4CD-2965-49AE-8E86-DA2AC0F315E3}" type="slidenum">
              <a:rPr lang="en-GB" smtClean="0"/>
              <a:pPr/>
              <a:t>33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Dr Nik Whitehead</a:t>
            </a:r>
            <a:endParaRPr lang="en-GB"/>
          </a:p>
        </p:txBody>
      </p:sp>
      <p:pic>
        <p:nvPicPr>
          <p:cNvPr id="177154" name="Picture 2" descr="http://www.john-daly.com/hockey/hockey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448" y="1285860"/>
            <a:ext cx="7922918" cy="50006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052736"/>
            <a:ext cx="8229600" cy="48529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What is visualisation?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 cognitive action performed by humans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Does not require a computer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Historical </a:t>
            </a:r>
            <a:r>
              <a:rPr lang="en-GB" dirty="0"/>
              <a:t>visualisations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Good visualisations have often had a significant effect on political, economic and social affairs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68FF2-3BE6-4E49-9CCD-279EB191A998}" type="slidenum">
              <a:rPr lang="en-GB"/>
              <a:pPr/>
              <a:t>34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Next lecture: Data Rearrangement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Homework: Read chapter 1 of </a:t>
            </a:r>
            <a:r>
              <a:rPr lang="en-GB" i="1"/>
              <a:t>Information Visualisation</a:t>
            </a:r>
            <a:r>
              <a:rPr lang="en-GB"/>
              <a:t> (Spence)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BD588-0356-4DE4-88F0-05E94B68D3D0}" type="slidenum">
              <a:rPr lang="en-GB"/>
              <a:pPr/>
              <a:t>35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19784</TotalTime>
  <Words>1298</Words>
  <Application>Microsoft Office PowerPoint</Application>
  <PresentationFormat>On-screen Show (4:3)</PresentationFormat>
  <Paragraphs>216</Paragraphs>
  <Slides>35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Georgia</vt:lpstr>
      <vt:lpstr>Wingdings</vt:lpstr>
      <vt:lpstr>Arial</vt:lpstr>
      <vt:lpstr>Trebuchet MS</vt:lpstr>
      <vt:lpstr>Wingdings 2</vt:lpstr>
      <vt:lpstr>Nik2013</vt:lpstr>
      <vt:lpstr>Data Visualisation</vt:lpstr>
      <vt:lpstr>Aim &amp; Learning Outcomes</vt:lpstr>
      <vt:lpstr>Timetable</vt:lpstr>
      <vt:lpstr>Course Outline</vt:lpstr>
      <vt:lpstr>Assessment</vt:lpstr>
      <vt:lpstr>Textbooks</vt:lpstr>
      <vt:lpstr>General Stuff</vt:lpstr>
      <vt:lpstr>Visualisation</vt:lpstr>
      <vt:lpstr>What is Visualisation?</vt:lpstr>
      <vt:lpstr>What is Visualisation?</vt:lpstr>
      <vt:lpstr>Maps as Visualisations</vt:lpstr>
      <vt:lpstr>PowerPoint Presentation</vt:lpstr>
      <vt:lpstr>PowerPoint Presentation</vt:lpstr>
      <vt:lpstr>PowerPoint Presentation</vt:lpstr>
      <vt:lpstr>Maps as Visualisation</vt:lpstr>
      <vt:lpstr>PowerPoint Presentation</vt:lpstr>
      <vt:lpstr>Maps as Visualisations</vt:lpstr>
      <vt:lpstr>PowerPoint Presentation</vt:lpstr>
      <vt:lpstr>Visualisation</vt:lpstr>
      <vt:lpstr>Visualisation</vt:lpstr>
      <vt:lpstr>PowerPoint Presentation</vt:lpstr>
      <vt:lpstr>Visualisation</vt:lpstr>
      <vt:lpstr>PowerPoint Presentation</vt:lpstr>
      <vt:lpstr>Data Types</vt:lpstr>
      <vt:lpstr>More Historical Examples</vt:lpstr>
      <vt:lpstr>Napoleon’s March</vt:lpstr>
      <vt:lpstr>PowerPoint Presentation</vt:lpstr>
      <vt:lpstr>Integrating Temperature</vt:lpstr>
      <vt:lpstr>Highlighting Time</vt:lpstr>
      <vt:lpstr>Extending to 3D</vt:lpstr>
      <vt:lpstr>The ‘Human Touch’</vt:lpstr>
      <vt:lpstr>MBH98 Reconstruction</vt:lpstr>
      <vt:lpstr>The “Hockey Stick”</vt:lpstr>
      <vt:lpstr>Summary</vt:lpstr>
      <vt:lpstr>Coming Soon…</vt:lpstr>
    </vt:vector>
  </TitlesOfParts>
  <Company>Háskólinn á Akureyri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Introduction</dc:subject>
  <dc:creator>Nik Whitehead</dc:creator>
  <cp:lastModifiedBy>Nik Whitehead</cp:lastModifiedBy>
  <cp:revision>132</cp:revision>
  <dcterms:created xsi:type="dcterms:W3CDTF">2004-11-26T14:24:13Z</dcterms:created>
  <dcterms:modified xsi:type="dcterms:W3CDTF">2016-01-22T11:24:23Z</dcterms:modified>
</cp:coreProperties>
</file>