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sldIdLst>
    <p:sldId id="256" r:id="rId2"/>
    <p:sldId id="287" r:id="rId3"/>
    <p:sldId id="258" r:id="rId4"/>
    <p:sldId id="259" r:id="rId5"/>
    <p:sldId id="260" r:id="rId6"/>
    <p:sldId id="261" r:id="rId7"/>
    <p:sldId id="263" r:id="rId8"/>
    <p:sldId id="262" r:id="rId9"/>
    <p:sldId id="264" r:id="rId10"/>
    <p:sldId id="265" r:id="rId11"/>
    <p:sldId id="273" r:id="rId12"/>
    <p:sldId id="266" r:id="rId13"/>
    <p:sldId id="274" r:id="rId14"/>
    <p:sldId id="275" r:id="rId15"/>
    <p:sldId id="276" r:id="rId16"/>
    <p:sldId id="277" r:id="rId17"/>
    <p:sldId id="279" r:id="rId18"/>
    <p:sldId id="280" r:id="rId19"/>
    <p:sldId id="281" r:id="rId20"/>
    <p:sldId id="282" r:id="rId21"/>
    <p:sldId id="284" r:id="rId22"/>
    <p:sldId id="267" r:id="rId23"/>
    <p:sldId id="268" r:id="rId24"/>
    <p:sldId id="269" r:id="rId25"/>
    <p:sldId id="286" r:id="rId26"/>
    <p:sldId id="285"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E4C855C-42A8-4EC3-9568-F95D8372A36E}">
          <p14:sldIdLst>
            <p14:sldId id="256"/>
            <p14:sldId id="287"/>
            <p14:sldId id="258"/>
            <p14:sldId id="259"/>
            <p14:sldId id="260"/>
            <p14:sldId id="261"/>
            <p14:sldId id="263"/>
            <p14:sldId id="262"/>
            <p14:sldId id="264"/>
            <p14:sldId id="265"/>
            <p14:sldId id="273"/>
            <p14:sldId id="266"/>
            <p14:sldId id="274"/>
            <p14:sldId id="275"/>
            <p14:sldId id="276"/>
            <p14:sldId id="277"/>
            <p14:sldId id="279"/>
            <p14:sldId id="280"/>
            <p14:sldId id="281"/>
            <p14:sldId id="282"/>
            <p14:sldId id="284"/>
            <p14:sldId id="267"/>
            <p14:sldId id="268"/>
            <p14:sldId id="269"/>
            <p14:sldId id="286"/>
            <p14:sldId id="28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59" autoAdjust="0"/>
    <p:restoredTop sz="94660"/>
  </p:normalViewPr>
  <p:slideViewPr>
    <p:cSldViewPr>
      <p:cViewPr varScale="1">
        <p:scale>
          <a:sx n="63" d="100"/>
          <a:sy n="63" d="100"/>
        </p:scale>
        <p:origin x="1332"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9375C2-5911-43A3-AC21-3E808B72A5AB}" type="datetimeFigureOut">
              <a:rPr lang="en-GB" smtClean="0"/>
              <a:t>08/11/2017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FFD354-6F03-4CFC-B7F2-4F10FD15D9B7}" type="slidenum">
              <a:rPr lang="en-GB" smtClean="0"/>
              <a:t>‹#›</a:t>
            </a:fld>
            <a:endParaRPr lang="en-GB"/>
          </a:p>
        </p:txBody>
      </p:sp>
    </p:spTree>
    <p:extLst>
      <p:ext uri="{BB962C8B-B14F-4D97-AF65-F5344CB8AC3E}">
        <p14:creationId xmlns:p14="http://schemas.microsoft.com/office/powerpoint/2010/main" val="1681245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 Give the Swansea CID budget example</a:t>
            </a:r>
          </a:p>
        </p:txBody>
      </p:sp>
      <p:sp>
        <p:nvSpPr>
          <p:cNvPr id="4" name="Slide Number Placeholder 3"/>
          <p:cNvSpPr>
            <a:spLocks noGrp="1"/>
          </p:cNvSpPr>
          <p:nvPr>
            <p:ph type="sldNum" sz="quarter" idx="10"/>
          </p:nvPr>
        </p:nvSpPr>
        <p:spPr/>
        <p:txBody>
          <a:bodyPr/>
          <a:lstStyle/>
          <a:p>
            <a:fld id="{6EFFD354-6F03-4CFC-B7F2-4F10FD15D9B7}" type="slidenum">
              <a:rPr lang="en-GB" smtClean="0"/>
              <a:t>24</a:t>
            </a:fld>
            <a:endParaRPr lang="en-GB"/>
          </a:p>
        </p:txBody>
      </p:sp>
    </p:spTree>
    <p:extLst>
      <p:ext uri="{BB962C8B-B14F-4D97-AF65-F5344CB8AC3E}">
        <p14:creationId xmlns:p14="http://schemas.microsoft.com/office/powerpoint/2010/main" val="439740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4027911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tx1"/>
                </a:solidFill>
              </a:defRPr>
            </a:lvl1pPr>
          </a:lstStyle>
          <a:p>
            <a:r>
              <a:rPr lang="en-US" dirty="0"/>
              <a:t>Click to edit Master title style</a:t>
            </a:r>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845936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2714119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744CA6-D217-48A9-AC83-500DA1BC64E3}" type="datetimeFigureOut">
              <a:rPr lang="en-GB" smtClean="0"/>
              <a:t>08/11/2017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2222030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744CA6-D217-48A9-AC83-500DA1BC64E3}" type="datetimeFigureOut">
              <a:rPr lang="en-GB" smtClean="0"/>
              <a:t>08/11/2017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1529439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744CA6-D217-48A9-AC83-500DA1BC64E3}" type="datetimeFigureOut">
              <a:rPr lang="en-GB" smtClean="0"/>
              <a:t>08/11/2017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3462402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744CA6-D217-48A9-AC83-500DA1BC64E3}" type="datetimeFigureOut">
              <a:rPr lang="en-GB" smtClean="0"/>
              <a:t>08/11/2017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564603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FB744CA6-D217-48A9-AC83-500DA1BC64E3}" type="datetimeFigureOut">
              <a:rPr lang="en-GB" smtClean="0"/>
              <a:t>08/11/2017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2695184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B744CA6-D217-48A9-AC83-500DA1BC64E3}" type="datetimeFigureOut">
              <a:rPr lang="en-GB" smtClean="0"/>
              <a:t>08/11/2017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1846616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3569920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138733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20708382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245231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21207205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977000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744CA6-D217-48A9-AC83-500DA1BC64E3}"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50C58-C5A3-462E-8FCA-0936850886F8}" type="slidenum">
              <a:rPr lang="en-GB" smtClean="0"/>
              <a:t>‹#›</a:t>
            </a:fld>
            <a:endParaRPr lang="en-GB"/>
          </a:p>
        </p:txBody>
      </p:sp>
    </p:spTree>
    <p:extLst>
      <p:ext uri="{BB962C8B-B14F-4D97-AF65-F5344CB8AC3E}">
        <p14:creationId xmlns:p14="http://schemas.microsoft.com/office/powerpoint/2010/main" val="4294748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744CA6-D217-48A9-AC83-500DA1BC64E3}" type="datetimeFigureOut">
              <a:rPr lang="en-GB" smtClean="0"/>
              <a:t>08/11/2017</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24350C58-C5A3-462E-8FCA-0936850886F8}" type="slidenum">
              <a:rPr lang="en-GB" smtClean="0"/>
              <a:t>‹#›</a:t>
            </a:fld>
            <a:endParaRPr lang="en-GB"/>
          </a:p>
        </p:txBody>
      </p:sp>
    </p:spTree>
    <p:extLst>
      <p:ext uri="{BB962C8B-B14F-4D97-AF65-F5344CB8AC3E}">
        <p14:creationId xmlns:p14="http://schemas.microsoft.com/office/powerpoint/2010/main" val="85316127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8560" y="836712"/>
            <a:ext cx="7772400" cy="1728192"/>
          </a:xfrm>
        </p:spPr>
        <p:txBody>
          <a:bodyPr>
            <a:normAutofit fontScale="90000"/>
          </a:bodyPr>
          <a:lstStyle/>
          <a:p>
            <a:r>
              <a:rPr lang="en-GB" dirty="0">
                <a:solidFill>
                  <a:schemeClr val="tx1"/>
                </a:solidFill>
              </a:rPr>
              <a:t>Managing Performance &amp; KPI’s</a:t>
            </a:r>
          </a:p>
        </p:txBody>
      </p:sp>
      <p:sp>
        <p:nvSpPr>
          <p:cNvPr id="3" name="Subtitle 2"/>
          <p:cNvSpPr>
            <a:spLocks noGrp="1"/>
          </p:cNvSpPr>
          <p:nvPr>
            <p:ph type="subTitle" idx="1"/>
          </p:nvPr>
        </p:nvSpPr>
        <p:spPr>
          <a:xfrm>
            <a:off x="1403648" y="3789040"/>
            <a:ext cx="6400800" cy="1752600"/>
          </a:xfrm>
        </p:spPr>
        <p:txBody>
          <a:bodyPr>
            <a:normAutofit/>
          </a:bodyPr>
          <a:lstStyle/>
          <a:p>
            <a:r>
              <a:rPr lang="en-GB" sz="2400" dirty="0">
                <a:solidFill>
                  <a:schemeClr val="tx1"/>
                </a:solidFill>
              </a:rPr>
              <a:t>Peter Doyle, M.A.</a:t>
            </a:r>
          </a:p>
        </p:txBody>
      </p:sp>
    </p:spTree>
    <p:extLst>
      <p:ext uri="{BB962C8B-B14F-4D97-AF65-F5344CB8AC3E}">
        <p14:creationId xmlns:p14="http://schemas.microsoft.com/office/powerpoint/2010/main" val="1568087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5FB9F-446F-4EAB-85F2-D04143D6550A}"/>
              </a:ext>
            </a:extLst>
          </p:cNvPr>
          <p:cNvSpPr>
            <a:spLocks noGrp="1"/>
          </p:cNvSpPr>
          <p:nvPr>
            <p:ph type="title"/>
          </p:nvPr>
        </p:nvSpPr>
        <p:spPr/>
        <p:txBody>
          <a:bodyPr/>
          <a:lstStyle/>
          <a:p>
            <a:endParaRPr lang="en-GB"/>
          </a:p>
        </p:txBody>
      </p:sp>
      <p:pic>
        <p:nvPicPr>
          <p:cNvPr id="4" name="How to create a performance management system for organisations">
            <a:hlinkClick r:id="" action="ppaction://media"/>
            <a:extLst>
              <a:ext uri="{FF2B5EF4-FFF2-40B4-BE49-F238E27FC236}">
                <a16:creationId xmlns:a16="http://schemas.microsoft.com/office/drawing/2014/main" id="{8F6CB8A8-F191-4BC4-99E4-450238DE2A8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7999"/>
          </a:xfrm>
        </p:spPr>
      </p:pic>
    </p:spTree>
    <p:extLst>
      <p:ext uri="{BB962C8B-B14F-4D97-AF65-F5344CB8AC3E}">
        <p14:creationId xmlns:p14="http://schemas.microsoft.com/office/powerpoint/2010/main" val="37308024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Management Information Systems</a:t>
            </a:r>
          </a:p>
        </p:txBody>
      </p:sp>
      <p:sp>
        <p:nvSpPr>
          <p:cNvPr id="3" name="Content Placeholder 2"/>
          <p:cNvSpPr>
            <a:spLocks noGrp="1"/>
          </p:cNvSpPr>
          <p:nvPr>
            <p:ph idx="1"/>
          </p:nvPr>
        </p:nvSpPr>
        <p:spPr/>
        <p:txBody>
          <a:bodyPr/>
          <a:lstStyle/>
          <a:p>
            <a:r>
              <a:rPr lang="en-GB" dirty="0"/>
              <a:t>Management Information Systems enabled managers at all levels to set objectives which could be passed down as personal objectives for individual workers, </a:t>
            </a:r>
          </a:p>
          <a:p>
            <a:r>
              <a:rPr lang="en-GB" dirty="0"/>
              <a:t> When setting these ‘set objectives’ organisations were encouraged to develop means of assessing or measuring outputs or performance.</a:t>
            </a:r>
          </a:p>
        </p:txBody>
      </p:sp>
    </p:spTree>
    <p:extLst>
      <p:ext uri="{BB962C8B-B14F-4D97-AF65-F5344CB8AC3E}">
        <p14:creationId xmlns:p14="http://schemas.microsoft.com/office/powerpoint/2010/main" val="1844436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Performance Indicators</a:t>
            </a:r>
          </a:p>
        </p:txBody>
      </p:sp>
      <p:sp>
        <p:nvSpPr>
          <p:cNvPr id="3" name="Content Placeholder 2"/>
          <p:cNvSpPr>
            <a:spLocks noGrp="1"/>
          </p:cNvSpPr>
          <p:nvPr>
            <p:ph idx="1"/>
          </p:nvPr>
        </p:nvSpPr>
        <p:spPr/>
        <p:txBody>
          <a:bodyPr/>
          <a:lstStyle/>
          <a:p>
            <a:r>
              <a:rPr lang="en-GB" dirty="0"/>
              <a:t>And so was born the ‘Performance Indicator’ designed to allow Governments to retain firm control over public sector organisations via the measurement of these outputs in a way that was ‘hands off’ rather than intrusively ‘hands on’, </a:t>
            </a:r>
          </a:p>
        </p:txBody>
      </p:sp>
    </p:spTree>
    <p:extLst>
      <p:ext uri="{BB962C8B-B14F-4D97-AF65-F5344CB8AC3E}">
        <p14:creationId xmlns:p14="http://schemas.microsoft.com/office/powerpoint/2010/main" val="3146822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Some Shortfalls of PI’s</a:t>
            </a:r>
          </a:p>
        </p:txBody>
      </p:sp>
      <p:sp>
        <p:nvSpPr>
          <p:cNvPr id="3" name="Content Placeholder 2"/>
          <p:cNvSpPr>
            <a:spLocks noGrp="1"/>
          </p:cNvSpPr>
          <p:nvPr>
            <p:ph idx="1"/>
          </p:nvPr>
        </p:nvSpPr>
        <p:spPr/>
        <p:txBody>
          <a:bodyPr/>
          <a:lstStyle/>
          <a:p>
            <a:r>
              <a:rPr lang="en-GB" dirty="0"/>
              <a:t>Organisations do not own ALL of their performance,</a:t>
            </a:r>
          </a:p>
          <a:p>
            <a:r>
              <a:rPr lang="en-GB" dirty="0"/>
              <a:t>Lack of clear organisational objectives,</a:t>
            </a:r>
          </a:p>
          <a:p>
            <a:r>
              <a:rPr lang="en-GB" dirty="0"/>
              <a:t>Management style,</a:t>
            </a:r>
          </a:p>
          <a:p>
            <a:r>
              <a:rPr lang="en-GB" dirty="0"/>
              <a:t>Inadequacy of information systems,</a:t>
            </a:r>
          </a:p>
          <a:p>
            <a:r>
              <a:rPr lang="en-GB" dirty="0"/>
              <a:t>Organisational relationship’s,</a:t>
            </a:r>
          </a:p>
          <a:p>
            <a:pPr marL="0" indent="0">
              <a:buNone/>
            </a:pPr>
            <a:endParaRPr lang="en-GB" dirty="0"/>
          </a:p>
        </p:txBody>
      </p:sp>
    </p:spTree>
    <p:extLst>
      <p:ext uri="{BB962C8B-B14F-4D97-AF65-F5344CB8AC3E}">
        <p14:creationId xmlns:p14="http://schemas.microsoft.com/office/powerpoint/2010/main" val="723695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Typical Public Sector PI’s</a:t>
            </a:r>
          </a:p>
        </p:txBody>
      </p:sp>
      <p:sp>
        <p:nvSpPr>
          <p:cNvPr id="3" name="Content Placeholder 2"/>
          <p:cNvSpPr>
            <a:spLocks noGrp="1"/>
          </p:cNvSpPr>
          <p:nvPr>
            <p:ph idx="1"/>
          </p:nvPr>
        </p:nvSpPr>
        <p:spPr/>
        <p:txBody>
          <a:bodyPr/>
          <a:lstStyle/>
          <a:p>
            <a:r>
              <a:rPr lang="en-GB" dirty="0"/>
              <a:t>NHS – Patients treated, length of stay in hospital, patient turnover, waiting times, </a:t>
            </a:r>
          </a:p>
          <a:p>
            <a:r>
              <a:rPr lang="en-GB" dirty="0"/>
              <a:t>Police – Notified crimes, clear up rates, </a:t>
            </a:r>
          </a:p>
          <a:p>
            <a:r>
              <a:rPr lang="en-GB" dirty="0"/>
              <a:t>Education – Examination results,</a:t>
            </a:r>
          </a:p>
          <a:p>
            <a:r>
              <a:rPr lang="en-GB" dirty="0"/>
              <a:t>Lord Chancellors dept. – waiting times,</a:t>
            </a:r>
          </a:p>
          <a:p>
            <a:r>
              <a:rPr lang="en-GB" dirty="0"/>
              <a:t>Social Security – clearance (process)times, assessment error rates, </a:t>
            </a:r>
          </a:p>
          <a:p>
            <a:endParaRPr lang="en-GB" dirty="0"/>
          </a:p>
        </p:txBody>
      </p:sp>
    </p:spTree>
    <p:extLst>
      <p:ext uri="{BB962C8B-B14F-4D97-AF65-F5344CB8AC3E}">
        <p14:creationId xmlns:p14="http://schemas.microsoft.com/office/powerpoint/2010/main" val="4133107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20688"/>
            <a:ext cx="6347713" cy="1320800"/>
          </a:xfrm>
        </p:spPr>
        <p:txBody>
          <a:bodyPr/>
          <a:lstStyle/>
          <a:p>
            <a:r>
              <a:rPr lang="en-GB" dirty="0">
                <a:solidFill>
                  <a:schemeClr val="tx1"/>
                </a:solidFill>
              </a:rPr>
              <a:t>Some Shortfalls of PI’s</a:t>
            </a:r>
          </a:p>
        </p:txBody>
      </p:sp>
      <p:sp>
        <p:nvSpPr>
          <p:cNvPr id="3" name="Content Placeholder 2"/>
          <p:cNvSpPr>
            <a:spLocks noGrp="1"/>
          </p:cNvSpPr>
          <p:nvPr>
            <p:ph idx="1"/>
          </p:nvPr>
        </p:nvSpPr>
        <p:spPr/>
        <p:txBody>
          <a:bodyPr/>
          <a:lstStyle/>
          <a:p>
            <a:endParaRPr lang="en-GB" dirty="0"/>
          </a:p>
          <a:p>
            <a:r>
              <a:rPr lang="en-GB" dirty="0"/>
              <a:t>Validity of PI’s – Are they measuring something meaningful?</a:t>
            </a:r>
          </a:p>
          <a:p>
            <a:endParaRPr lang="en-GB" dirty="0"/>
          </a:p>
          <a:p>
            <a:r>
              <a:rPr lang="en-GB" dirty="0"/>
              <a:t>Are they measuring something within the control of the organisation in question? </a:t>
            </a:r>
          </a:p>
          <a:p>
            <a:endParaRPr lang="en-GB" dirty="0"/>
          </a:p>
          <a:p>
            <a:pPr marL="0" indent="0" algn="ctr">
              <a:buNone/>
            </a:pPr>
            <a:r>
              <a:rPr lang="en-GB" sz="2000" b="1" dirty="0">
                <a:solidFill>
                  <a:srgbClr val="FF0000"/>
                </a:solidFill>
              </a:rPr>
              <a:t>Are they measuring for the sake of measuring?</a:t>
            </a:r>
          </a:p>
        </p:txBody>
      </p:sp>
    </p:spTree>
    <p:extLst>
      <p:ext uri="{BB962C8B-B14F-4D97-AF65-F5344CB8AC3E}">
        <p14:creationId xmlns:p14="http://schemas.microsoft.com/office/powerpoint/2010/main" val="649538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wipe(down)">
                                      <p:cBhvr>
                                        <p:cTn id="21" dur="580">
                                          <p:stCondLst>
                                            <p:cond delay="0"/>
                                          </p:stCondLst>
                                        </p:cTn>
                                        <p:tgtEl>
                                          <p:spTgt spid="3">
                                            <p:txEl>
                                              <p:pRg st="5" end="5"/>
                                            </p:txEl>
                                          </p:spTgt>
                                        </p:tgtEl>
                                      </p:cBhvr>
                                    </p:animEffect>
                                    <p:anim calcmode="lin" valueType="num">
                                      <p:cBhvr>
                                        <p:cTn id="22"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27" dur="26">
                                          <p:stCondLst>
                                            <p:cond delay="650"/>
                                          </p:stCondLst>
                                        </p:cTn>
                                        <p:tgtEl>
                                          <p:spTgt spid="3">
                                            <p:txEl>
                                              <p:pRg st="5" end="5"/>
                                            </p:txEl>
                                          </p:spTgt>
                                        </p:tgtEl>
                                      </p:cBhvr>
                                      <p:to x="100000" y="60000"/>
                                    </p:animScale>
                                    <p:animScale>
                                      <p:cBhvr>
                                        <p:cTn id="28" dur="166" decel="50000">
                                          <p:stCondLst>
                                            <p:cond delay="676"/>
                                          </p:stCondLst>
                                        </p:cTn>
                                        <p:tgtEl>
                                          <p:spTgt spid="3">
                                            <p:txEl>
                                              <p:pRg st="5" end="5"/>
                                            </p:txEl>
                                          </p:spTgt>
                                        </p:tgtEl>
                                      </p:cBhvr>
                                      <p:to x="100000" y="100000"/>
                                    </p:animScale>
                                    <p:animScale>
                                      <p:cBhvr>
                                        <p:cTn id="29" dur="26">
                                          <p:stCondLst>
                                            <p:cond delay="1312"/>
                                          </p:stCondLst>
                                        </p:cTn>
                                        <p:tgtEl>
                                          <p:spTgt spid="3">
                                            <p:txEl>
                                              <p:pRg st="5" end="5"/>
                                            </p:txEl>
                                          </p:spTgt>
                                        </p:tgtEl>
                                      </p:cBhvr>
                                      <p:to x="100000" y="80000"/>
                                    </p:animScale>
                                    <p:animScale>
                                      <p:cBhvr>
                                        <p:cTn id="30" dur="166" decel="50000">
                                          <p:stCondLst>
                                            <p:cond delay="1338"/>
                                          </p:stCondLst>
                                        </p:cTn>
                                        <p:tgtEl>
                                          <p:spTgt spid="3">
                                            <p:txEl>
                                              <p:pRg st="5" end="5"/>
                                            </p:txEl>
                                          </p:spTgt>
                                        </p:tgtEl>
                                      </p:cBhvr>
                                      <p:to x="100000" y="100000"/>
                                    </p:animScale>
                                    <p:animScale>
                                      <p:cBhvr>
                                        <p:cTn id="31" dur="26">
                                          <p:stCondLst>
                                            <p:cond delay="1642"/>
                                          </p:stCondLst>
                                        </p:cTn>
                                        <p:tgtEl>
                                          <p:spTgt spid="3">
                                            <p:txEl>
                                              <p:pRg st="5" end="5"/>
                                            </p:txEl>
                                          </p:spTgt>
                                        </p:tgtEl>
                                      </p:cBhvr>
                                      <p:to x="100000" y="90000"/>
                                    </p:animScale>
                                    <p:animScale>
                                      <p:cBhvr>
                                        <p:cTn id="32" dur="166" decel="50000">
                                          <p:stCondLst>
                                            <p:cond delay="1668"/>
                                          </p:stCondLst>
                                        </p:cTn>
                                        <p:tgtEl>
                                          <p:spTgt spid="3">
                                            <p:txEl>
                                              <p:pRg st="5" end="5"/>
                                            </p:txEl>
                                          </p:spTgt>
                                        </p:tgtEl>
                                      </p:cBhvr>
                                      <p:to x="100000" y="100000"/>
                                    </p:animScale>
                                    <p:animScale>
                                      <p:cBhvr>
                                        <p:cTn id="33" dur="26">
                                          <p:stCondLst>
                                            <p:cond delay="1808"/>
                                          </p:stCondLst>
                                        </p:cTn>
                                        <p:tgtEl>
                                          <p:spTgt spid="3">
                                            <p:txEl>
                                              <p:pRg st="5" end="5"/>
                                            </p:txEl>
                                          </p:spTgt>
                                        </p:tgtEl>
                                      </p:cBhvr>
                                      <p:to x="100000" y="95000"/>
                                    </p:animScale>
                                    <p:animScale>
                                      <p:cBhvr>
                                        <p:cTn id="34"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Met Police Commissioner 1986</a:t>
            </a:r>
          </a:p>
        </p:txBody>
      </p:sp>
      <p:sp>
        <p:nvSpPr>
          <p:cNvPr id="3" name="Content Placeholder 2"/>
          <p:cNvSpPr>
            <a:spLocks noGrp="1"/>
          </p:cNvSpPr>
          <p:nvPr>
            <p:ph idx="1"/>
          </p:nvPr>
        </p:nvSpPr>
        <p:spPr/>
        <p:txBody>
          <a:bodyPr/>
          <a:lstStyle/>
          <a:p>
            <a:pPr marL="0" indent="0">
              <a:buNone/>
            </a:pPr>
            <a:r>
              <a:rPr lang="en-GB" dirty="0"/>
              <a:t>“Figures that are supposed to be performance measures of the Police are, in fact a performance measure of society as a whole”</a:t>
            </a:r>
          </a:p>
          <a:p>
            <a:endParaRPr lang="en-GB" dirty="0"/>
          </a:p>
          <a:p>
            <a:r>
              <a:rPr lang="en-GB" dirty="0"/>
              <a:t>In other words the figures identified a propensity to commit crime rather than the ability of the police to prevent crime!</a:t>
            </a:r>
          </a:p>
          <a:p>
            <a:endParaRPr lang="en-GB" dirty="0"/>
          </a:p>
          <a:p>
            <a:pPr marL="0" indent="0" algn="ctr">
              <a:buNone/>
            </a:pPr>
            <a:endParaRPr lang="en-GB" sz="2000" b="1" dirty="0">
              <a:solidFill>
                <a:srgbClr val="FF0000"/>
              </a:solidFill>
            </a:endParaRPr>
          </a:p>
          <a:p>
            <a:pPr marL="0" indent="0" algn="ctr">
              <a:buNone/>
            </a:pPr>
            <a:r>
              <a:rPr lang="en-GB" sz="2000" b="1" dirty="0">
                <a:solidFill>
                  <a:srgbClr val="FF0000"/>
                </a:solidFill>
              </a:rPr>
              <a:t>It is also very difficult to measure prevention!</a:t>
            </a:r>
          </a:p>
          <a:p>
            <a:endParaRPr lang="en-GB" dirty="0"/>
          </a:p>
        </p:txBody>
      </p:sp>
    </p:spTree>
    <p:extLst>
      <p:ext uri="{BB962C8B-B14F-4D97-AF65-F5344CB8AC3E}">
        <p14:creationId xmlns:p14="http://schemas.microsoft.com/office/powerpoint/2010/main" val="3175045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wipe(down)">
                                      <p:cBhvr>
                                        <p:cTn id="28" dur="580">
                                          <p:stCondLst>
                                            <p:cond delay="0"/>
                                          </p:stCondLst>
                                        </p:cTn>
                                        <p:tgtEl>
                                          <p:spTgt spid="3">
                                            <p:txEl>
                                              <p:pRg st="5" end="5"/>
                                            </p:txEl>
                                          </p:spTgt>
                                        </p:tgtEl>
                                      </p:cBhvr>
                                    </p:animEffect>
                                    <p:anim calcmode="lin" valueType="num">
                                      <p:cBhvr>
                                        <p:cTn id="29"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3">
                                            <p:txEl>
                                              <p:pRg st="5" end="5"/>
                                            </p:txEl>
                                          </p:spTgt>
                                        </p:tgtEl>
                                      </p:cBhvr>
                                      <p:to x="100000" y="60000"/>
                                    </p:animScale>
                                    <p:animScale>
                                      <p:cBhvr>
                                        <p:cTn id="35" dur="166" decel="50000">
                                          <p:stCondLst>
                                            <p:cond delay="676"/>
                                          </p:stCondLst>
                                        </p:cTn>
                                        <p:tgtEl>
                                          <p:spTgt spid="3">
                                            <p:txEl>
                                              <p:pRg st="5" end="5"/>
                                            </p:txEl>
                                          </p:spTgt>
                                        </p:tgtEl>
                                      </p:cBhvr>
                                      <p:to x="100000" y="100000"/>
                                    </p:animScale>
                                    <p:animScale>
                                      <p:cBhvr>
                                        <p:cTn id="36" dur="26">
                                          <p:stCondLst>
                                            <p:cond delay="1312"/>
                                          </p:stCondLst>
                                        </p:cTn>
                                        <p:tgtEl>
                                          <p:spTgt spid="3">
                                            <p:txEl>
                                              <p:pRg st="5" end="5"/>
                                            </p:txEl>
                                          </p:spTgt>
                                        </p:tgtEl>
                                      </p:cBhvr>
                                      <p:to x="100000" y="80000"/>
                                    </p:animScale>
                                    <p:animScale>
                                      <p:cBhvr>
                                        <p:cTn id="37" dur="166" decel="50000">
                                          <p:stCondLst>
                                            <p:cond delay="1338"/>
                                          </p:stCondLst>
                                        </p:cTn>
                                        <p:tgtEl>
                                          <p:spTgt spid="3">
                                            <p:txEl>
                                              <p:pRg st="5" end="5"/>
                                            </p:txEl>
                                          </p:spTgt>
                                        </p:tgtEl>
                                      </p:cBhvr>
                                      <p:to x="100000" y="100000"/>
                                    </p:animScale>
                                    <p:animScale>
                                      <p:cBhvr>
                                        <p:cTn id="38" dur="26">
                                          <p:stCondLst>
                                            <p:cond delay="1642"/>
                                          </p:stCondLst>
                                        </p:cTn>
                                        <p:tgtEl>
                                          <p:spTgt spid="3">
                                            <p:txEl>
                                              <p:pRg st="5" end="5"/>
                                            </p:txEl>
                                          </p:spTgt>
                                        </p:tgtEl>
                                      </p:cBhvr>
                                      <p:to x="100000" y="90000"/>
                                    </p:animScale>
                                    <p:animScale>
                                      <p:cBhvr>
                                        <p:cTn id="39" dur="166" decel="50000">
                                          <p:stCondLst>
                                            <p:cond delay="1668"/>
                                          </p:stCondLst>
                                        </p:cTn>
                                        <p:tgtEl>
                                          <p:spTgt spid="3">
                                            <p:txEl>
                                              <p:pRg st="5" end="5"/>
                                            </p:txEl>
                                          </p:spTgt>
                                        </p:tgtEl>
                                      </p:cBhvr>
                                      <p:to x="100000" y="100000"/>
                                    </p:animScale>
                                    <p:animScale>
                                      <p:cBhvr>
                                        <p:cTn id="40" dur="26">
                                          <p:stCondLst>
                                            <p:cond delay="1808"/>
                                          </p:stCondLst>
                                        </p:cTn>
                                        <p:tgtEl>
                                          <p:spTgt spid="3">
                                            <p:txEl>
                                              <p:pRg st="5" end="5"/>
                                            </p:txEl>
                                          </p:spTgt>
                                        </p:tgtEl>
                                      </p:cBhvr>
                                      <p:to x="100000" y="95000"/>
                                    </p:animScale>
                                    <p:animScale>
                                      <p:cBhvr>
                                        <p:cTn id="41"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20688"/>
            <a:ext cx="6347713" cy="1320800"/>
          </a:xfrm>
        </p:spPr>
        <p:txBody>
          <a:bodyPr/>
          <a:lstStyle/>
          <a:p>
            <a:r>
              <a:rPr lang="en-GB" dirty="0">
                <a:solidFill>
                  <a:schemeClr val="tx1"/>
                </a:solidFill>
              </a:rPr>
              <a:t>Water Boards</a:t>
            </a:r>
          </a:p>
        </p:txBody>
      </p:sp>
      <p:sp>
        <p:nvSpPr>
          <p:cNvPr id="3" name="Content Placeholder 2"/>
          <p:cNvSpPr>
            <a:spLocks noGrp="1"/>
          </p:cNvSpPr>
          <p:nvPr>
            <p:ph idx="1"/>
          </p:nvPr>
        </p:nvSpPr>
        <p:spPr/>
        <p:txBody>
          <a:bodyPr/>
          <a:lstStyle/>
          <a:p>
            <a:endParaRPr lang="en-GB" dirty="0"/>
          </a:p>
          <a:p>
            <a:r>
              <a:rPr lang="en-GB" dirty="0"/>
              <a:t>The performance of water authorities measured by it’s ability to provide water to all consumers will depend on weather conditions beyond the control of the organisation!</a:t>
            </a:r>
          </a:p>
          <a:p>
            <a:endParaRPr lang="en-GB" dirty="0"/>
          </a:p>
          <a:p>
            <a:pPr marL="0" indent="0">
              <a:buNone/>
            </a:pPr>
            <a:endParaRPr lang="en-GB" dirty="0"/>
          </a:p>
          <a:p>
            <a:pPr marL="0" indent="0" algn="ctr">
              <a:buNone/>
            </a:pPr>
            <a:r>
              <a:rPr lang="en-GB" sz="2000" b="1" dirty="0">
                <a:solidFill>
                  <a:srgbClr val="FF0000"/>
                </a:solidFill>
              </a:rPr>
              <a:t>Is this a realistic PI?</a:t>
            </a:r>
          </a:p>
        </p:txBody>
      </p:sp>
    </p:spTree>
    <p:extLst>
      <p:ext uri="{BB962C8B-B14F-4D97-AF65-F5344CB8AC3E}">
        <p14:creationId xmlns:p14="http://schemas.microsoft.com/office/powerpoint/2010/main" val="359642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80">
                                          <p:stCondLst>
                                            <p:cond delay="0"/>
                                          </p:stCondLst>
                                        </p:cTn>
                                        <p:tgtEl>
                                          <p:spTgt spid="3">
                                            <p:txEl>
                                              <p:pRg st="4" end="4"/>
                                            </p:txEl>
                                          </p:spTgt>
                                        </p:tgtEl>
                                      </p:cBhvr>
                                    </p:animEffect>
                                    <p:anim calcmode="lin" valueType="num">
                                      <p:cBhvr>
                                        <p:cTn id="2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27" dur="26">
                                          <p:stCondLst>
                                            <p:cond delay="650"/>
                                          </p:stCondLst>
                                        </p:cTn>
                                        <p:tgtEl>
                                          <p:spTgt spid="3">
                                            <p:txEl>
                                              <p:pRg st="4" end="4"/>
                                            </p:txEl>
                                          </p:spTgt>
                                        </p:tgtEl>
                                      </p:cBhvr>
                                      <p:to x="100000" y="60000"/>
                                    </p:animScale>
                                    <p:animScale>
                                      <p:cBhvr>
                                        <p:cTn id="28" dur="166" decel="50000">
                                          <p:stCondLst>
                                            <p:cond delay="676"/>
                                          </p:stCondLst>
                                        </p:cTn>
                                        <p:tgtEl>
                                          <p:spTgt spid="3">
                                            <p:txEl>
                                              <p:pRg st="4" end="4"/>
                                            </p:txEl>
                                          </p:spTgt>
                                        </p:tgtEl>
                                      </p:cBhvr>
                                      <p:to x="100000" y="100000"/>
                                    </p:animScale>
                                    <p:animScale>
                                      <p:cBhvr>
                                        <p:cTn id="29" dur="26">
                                          <p:stCondLst>
                                            <p:cond delay="1312"/>
                                          </p:stCondLst>
                                        </p:cTn>
                                        <p:tgtEl>
                                          <p:spTgt spid="3">
                                            <p:txEl>
                                              <p:pRg st="4" end="4"/>
                                            </p:txEl>
                                          </p:spTgt>
                                        </p:tgtEl>
                                      </p:cBhvr>
                                      <p:to x="100000" y="80000"/>
                                    </p:animScale>
                                    <p:animScale>
                                      <p:cBhvr>
                                        <p:cTn id="30" dur="166" decel="50000">
                                          <p:stCondLst>
                                            <p:cond delay="1338"/>
                                          </p:stCondLst>
                                        </p:cTn>
                                        <p:tgtEl>
                                          <p:spTgt spid="3">
                                            <p:txEl>
                                              <p:pRg st="4" end="4"/>
                                            </p:txEl>
                                          </p:spTgt>
                                        </p:tgtEl>
                                      </p:cBhvr>
                                      <p:to x="100000" y="100000"/>
                                    </p:animScale>
                                    <p:animScale>
                                      <p:cBhvr>
                                        <p:cTn id="31" dur="26">
                                          <p:stCondLst>
                                            <p:cond delay="1642"/>
                                          </p:stCondLst>
                                        </p:cTn>
                                        <p:tgtEl>
                                          <p:spTgt spid="3">
                                            <p:txEl>
                                              <p:pRg st="4" end="4"/>
                                            </p:txEl>
                                          </p:spTgt>
                                        </p:tgtEl>
                                      </p:cBhvr>
                                      <p:to x="100000" y="90000"/>
                                    </p:animScale>
                                    <p:animScale>
                                      <p:cBhvr>
                                        <p:cTn id="32" dur="166" decel="50000">
                                          <p:stCondLst>
                                            <p:cond delay="1668"/>
                                          </p:stCondLst>
                                        </p:cTn>
                                        <p:tgtEl>
                                          <p:spTgt spid="3">
                                            <p:txEl>
                                              <p:pRg st="4" end="4"/>
                                            </p:txEl>
                                          </p:spTgt>
                                        </p:tgtEl>
                                      </p:cBhvr>
                                      <p:to x="100000" y="100000"/>
                                    </p:animScale>
                                    <p:animScale>
                                      <p:cBhvr>
                                        <p:cTn id="33" dur="26">
                                          <p:stCondLst>
                                            <p:cond delay="1808"/>
                                          </p:stCondLst>
                                        </p:cTn>
                                        <p:tgtEl>
                                          <p:spTgt spid="3">
                                            <p:txEl>
                                              <p:pRg st="4" end="4"/>
                                            </p:txEl>
                                          </p:spTgt>
                                        </p:tgtEl>
                                      </p:cBhvr>
                                      <p:to x="100000" y="95000"/>
                                    </p:animScale>
                                    <p:animScale>
                                      <p:cBhvr>
                                        <p:cTn id="34"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NHS</a:t>
            </a:r>
          </a:p>
        </p:txBody>
      </p:sp>
      <p:sp>
        <p:nvSpPr>
          <p:cNvPr id="3" name="Content Placeholder 2"/>
          <p:cNvSpPr>
            <a:spLocks noGrp="1"/>
          </p:cNvSpPr>
          <p:nvPr>
            <p:ph idx="1"/>
          </p:nvPr>
        </p:nvSpPr>
        <p:spPr/>
        <p:txBody>
          <a:bodyPr/>
          <a:lstStyle/>
          <a:p>
            <a:r>
              <a:rPr lang="en-GB" dirty="0"/>
              <a:t>Patients treatment might be reliant on radiologists, anaesthetists, surgeons or other medical staff, or even on social workers occupational health workers outside the core NHS.</a:t>
            </a:r>
          </a:p>
        </p:txBody>
      </p:sp>
    </p:spTree>
    <p:extLst>
      <p:ext uri="{BB962C8B-B14F-4D97-AF65-F5344CB8AC3E}">
        <p14:creationId xmlns:p14="http://schemas.microsoft.com/office/powerpoint/2010/main" val="1904657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What is the value of performance measurement in the public sector (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p:spPr>
      </p:pic>
    </p:spTree>
    <p:extLst>
      <p:ext uri="{BB962C8B-B14F-4D97-AF65-F5344CB8AC3E}">
        <p14:creationId xmlns:p14="http://schemas.microsoft.com/office/powerpoint/2010/main" val="6694352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Objectives</a:t>
            </a:r>
          </a:p>
        </p:txBody>
      </p:sp>
      <p:sp>
        <p:nvSpPr>
          <p:cNvPr id="3" name="Content Placeholder 2"/>
          <p:cNvSpPr>
            <a:spLocks noGrp="1"/>
          </p:cNvSpPr>
          <p:nvPr>
            <p:ph idx="1"/>
          </p:nvPr>
        </p:nvSpPr>
        <p:spPr/>
        <p:txBody>
          <a:bodyPr/>
          <a:lstStyle/>
          <a:p>
            <a:r>
              <a:rPr lang="en-GB" dirty="0"/>
              <a:t>Uncertainty? </a:t>
            </a:r>
          </a:p>
          <a:p>
            <a:r>
              <a:rPr lang="en-GB" dirty="0"/>
              <a:t>What are the objectives of this University?</a:t>
            </a:r>
          </a:p>
          <a:p>
            <a:r>
              <a:rPr lang="en-GB" dirty="0"/>
              <a:t>What should be the objectives of your lecturers?</a:t>
            </a:r>
          </a:p>
          <a:p>
            <a:r>
              <a:rPr lang="en-GB" dirty="0"/>
              <a:t>What are the objectives of your parents, partners </a:t>
            </a:r>
            <a:r>
              <a:rPr lang="en-GB" dirty="0" err="1"/>
              <a:t>etc</a:t>
            </a:r>
            <a:r>
              <a:rPr lang="en-GB" dirty="0"/>
              <a:t>?</a:t>
            </a:r>
          </a:p>
          <a:p>
            <a:endParaRPr lang="en-GB" dirty="0"/>
          </a:p>
        </p:txBody>
      </p:sp>
    </p:spTree>
    <p:extLst>
      <p:ext uri="{BB962C8B-B14F-4D97-AF65-F5344CB8AC3E}">
        <p14:creationId xmlns:p14="http://schemas.microsoft.com/office/powerpoint/2010/main" val="643461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a:t>
            </a:r>
          </a:p>
        </p:txBody>
      </p:sp>
      <p:sp>
        <p:nvSpPr>
          <p:cNvPr id="3" name="Content Placeholder 2"/>
          <p:cNvSpPr>
            <a:spLocks noGrp="1"/>
          </p:cNvSpPr>
          <p:nvPr>
            <p:ph idx="1"/>
          </p:nvPr>
        </p:nvSpPr>
        <p:spPr>
          <a:xfrm>
            <a:off x="457200" y="2492896"/>
            <a:ext cx="8229600" cy="3633267"/>
          </a:xfrm>
          <a:prstGeom prst="rect">
            <a:avLst/>
          </a:prstGeom>
        </p:spPr>
        <p:txBody>
          <a:bodyPr/>
          <a:lstStyle/>
          <a:p>
            <a:r>
              <a:rPr lang="en-GB" dirty="0"/>
              <a:t>In order to provide accurate information on performance it is necessary to provide accurate and up to date data, </a:t>
            </a:r>
          </a:p>
          <a:p>
            <a:r>
              <a:rPr lang="en-GB" dirty="0"/>
              <a:t>Historically, data retention systems and standards in public services has been poor (the Lord Chancellors dept. still hold information on hand written records, the NHS computer, Surrey Police etc.)</a:t>
            </a:r>
          </a:p>
        </p:txBody>
      </p:sp>
    </p:spTree>
    <p:extLst>
      <p:ext uri="{BB962C8B-B14F-4D97-AF65-F5344CB8AC3E}">
        <p14:creationId xmlns:p14="http://schemas.microsoft.com/office/powerpoint/2010/main" val="1368401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116632"/>
            <a:ext cx="7773338" cy="2098063"/>
          </a:xfrm>
        </p:spPr>
        <p:txBody>
          <a:bodyPr/>
          <a:lstStyle/>
          <a:p>
            <a:r>
              <a:rPr lang="en-GB" dirty="0"/>
              <a:t>Should include</a:t>
            </a:r>
          </a:p>
        </p:txBody>
      </p:sp>
      <p:sp>
        <p:nvSpPr>
          <p:cNvPr id="3" name="Content Placeholder 2"/>
          <p:cNvSpPr>
            <a:spLocks noGrp="1"/>
          </p:cNvSpPr>
          <p:nvPr>
            <p:ph idx="1"/>
          </p:nvPr>
        </p:nvSpPr>
        <p:spPr>
          <a:xfrm>
            <a:off x="179512" y="1447800"/>
            <a:ext cx="8784976" cy="4572000"/>
          </a:xfrm>
          <a:prstGeom prst="rect">
            <a:avLst/>
          </a:prstGeom>
        </p:spPr>
        <p:txBody>
          <a:bodyPr>
            <a:normAutofit/>
          </a:bodyPr>
          <a:lstStyle/>
          <a:p>
            <a:pPr>
              <a:buNone/>
            </a:pPr>
            <a:endParaRPr lang="en-GB" dirty="0"/>
          </a:p>
          <a:p>
            <a:pPr lvl="0"/>
            <a:r>
              <a:rPr lang="en-GB" b="1" dirty="0"/>
              <a:t>Performance improvement</a:t>
            </a:r>
            <a:r>
              <a:rPr lang="en-GB" dirty="0"/>
              <a:t> - throughout the organisation, in respect of individual, team and organisational effectiveness</a:t>
            </a:r>
          </a:p>
          <a:p>
            <a:pPr lvl="0"/>
            <a:r>
              <a:rPr lang="en-GB" b="1" dirty="0"/>
              <a:t>Development</a:t>
            </a:r>
            <a:r>
              <a:rPr lang="en-GB" dirty="0"/>
              <a:t> - unless there is continuous development of individuals and teams, performance will not improve</a:t>
            </a:r>
          </a:p>
          <a:p>
            <a:pPr lvl="0"/>
            <a:r>
              <a:rPr lang="en-GB" b="1" dirty="0"/>
              <a:t>Managing behaviour</a:t>
            </a:r>
            <a:r>
              <a:rPr lang="en-GB" dirty="0"/>
              <a:t> - ensuring that individuals are encouraged to behave in a way that allows and fosters better working relationships.</a:t>
            </a:r>
          </a:p>
          <a:p>
            <a:endParaRPr lang="en-GB" dirty="0"/>
          </a:p>
        </p:txBody>
      </p:sp>
    </p:spTree>
    <p:extLst>
      <p:ext uri="{BB962C8B-B14F-4D97-AF65-F5344CB8AC3E}">
        <p14:creationId xmlns:p14="http://schemas.microsoft.com/office/powerpoint/2010/main" val="2082963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a:t>
            </a:r>
          </a:p>
        </p:txBody>
      </p:sp>
      <p:sp>
        <p:nvSpPr>
          <p:cNvPr id="3" name="Content Placeholder 2"/>
          <p:cNvSpPr>
            <a:spLocks noGrp="1"/>
          </p:cNvSpPr>
          <p:nvPr>
            <p:ph idx="1"/>
          </p:nvPr>
        </p:nvSpPr>
        <p:spPr>
          <a:xfrm>
            <a:off x="251520" y="1700808"/>
            <a:ext cx="8640960" cy="4318992"/>
          </a:xfrm>
          <a:prstGeom prst="rect">
            <a:avLst/>
          </a:prstGeom>
        </p:spPr>
        <p:txBody>
          <a:bodyPr>
            <a:normAutofit/>
          </a:bodyPr>
          <a:lstStyle/>
          <a:p>
            <a:pPr>
              <a:buNone/>
            </a:pPr>
            <a:r>
              <a:rPr lang="en-GB" dirty="0"/>
              <a:t>    At its best, performance management is a tool to ensure that managers manage effectively - as part of which they ensure that the people or teams they manage:</a:t>
            </a:r>
          </a:p>
          <a:p>
            <a:pPr lvl="0"/>
            <a:r>
              <a:rPr lang="en-GB" dirty="0"/>
              <a:t>know and understand what is expected of them,</a:t>
            </a:r>
          </a:p>
          <a:p>
            <a:pPr lvl="0"/>
            <a:r>
              <a:rPr lang="en-GB" dirty="0"/>
              <a:t>have the skills and ability to deliver on these expectations,</a:t>
            </a:r>
          </a:p>
          <a:p>
            <a:pPr lvl="0"/>
            <a:r>
              <a:rPr lang="en-GB" dirty="0"/>
              <a:t>are supported by the organisation in developing the capacity to meet these expectations,</a:t>
            </a:r>
          </a:p>
          <a:p>
            <a:pPr lvl="0"/>
            <a:r>
              <a:rPr lang="en-GB" dirty="0"/>
              <a:t>are given feedback on their performance,</a:t>
            </a:r>
          </a:p>
          <a:p>
            <a:pPr lvl="0"/>
            <a:r>
              <a:rPr lang="en-GB" dirty="0"/>
              <a:t>have the opportunity to discuss and contribute to individual and team aims and objectives.</a:t>
            </a:r>
          </a:p>
          <a:p>
            <a:endParaRPr lang="en-GB" dirty="0"/>
          </a:p>
        </p:txBody>
      </p:sp>
    </p:spTree>
    <p:extLst>
      <p:ext uri="{BB962C8B-B14F-4D97-AF65-F5344CB8AC3E}">
        <p14:creationId xmlns:p14="http://schemas.microsoft.com/office/powerpoint/2010/main" val="283804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a:t>
            </a:r>
          </a:p>
        </p:txBody>
      </p:sp>
      <p:sp>
        <p:nvSpPr>
          <p:cNvPr id="3" name="Content Placeholder 2"/>
          <p:cNvSpPr>
            <a:spLocks noGrp="1"/>
          </p:cNvSpPr>
          <p:nvPr>
            <p:ph idx="1"/>
          </p:nvPr>
        </p:nvSpPr>
        <p:spPr>
          <a:xfrm>
            <a:off x="0" y="1447800"/>
            <a:ext cx="8686800" cy="2917304"/>
          </a:xfrm>
          <a:prstGeom prst="rect">
            <a:avLst/>
          </a:prstGeom>
        </p:spPr>
        <p:txBody>
          <a:bodyPr>
            <a:normAutofit fontScale="92500" lnSpcReduction="20000"/>
          </a:bodyPr>
          <a:lstStyle/>
          <a:p>
            <a:endParaRPr lang="en-GB" dirty="0"/>
          </a:p>
          <a:p>
            <a:pPr marL="0" indent="0">
              <a:buNone/>
            </a:pPr>
            <a:endParaRPr lang="en-GB" dirty="0"/>
          </a:p>
          <a:p>
            <a:endParaRPr lang="en-GB" dirty="0"/>
          </a:p>
          <a:p>
            <a:r>
              <a:rPr lang="en-GB" dirty="0"/>
              <a:t>It is about ensuring that managers themselves are aware of the impact of their own behaviour on the people they manage and are encouraged to identify and exhibit positive behaviours.</a:t>
            </a:r>
          </a:p>
          <a:p>
            <a:endParaRPr lang="en-GB" dirty="0"/>
          </a:p>
          <a:p>
            <a:r>
              <a:rPr lang="en-GB" dirty="0"/>
              <a:t>It follows that performance management is about interrelationships and about improving the quality of relationships, between managers and individuals, between managers and teams, between members of teams and so on, and is therefore a joint process. </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87260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a:t>
            </a:r>
          </a:p>
        </p:txBody>
      </p:sp>
      <p:sp>
        <p:nvSpPr>
          <p:cNvPr id="3" name="Content Placeholder 2"/>
          <p:cNvSpPr>
            <a:spLocks noGrp="1"/>
          </p:cNvSpPr>
          <p:nvPr>
            <p:ph idx="1"/>
          </p:nvPr>
        </p:nvSpPr>
        <p:spPr>
          <a:xfrm>
            <a:off x="107504" y="1484784"/>
            <a:ext cx="7772400" cy="4102968"/>
          </a:xfrm>
          <a:prstGeom prst="rect">
            <a:avLst/>
          </a:prstGeom>
        </p:spPr>
        <p:txBody>
          <a:bodyPr>
            <a:normAutofit/>
          </a:bodyPr>
          <a:lstStyle/>
          <a:p>
            <a:r>
              <a:rPr lang="en-GB" dirty="0"/>
              <a:t>It is also about planning – defining expectations expressed as objectives and in business plans – and about measurement; in the words of the old dictum, ‘If you can’t measure it, you can’t manage it’,</a:t>
            </a:r>
          </a:p>
          <a:p>
            <a:pPr marL="0" indent="0">
              <a:buNone/>
            </a:pPr>
            <a:endParaRPr lang="en-GB" dirty="0"/>
          </a:p>
          <a:p>
            <a:r>
              <a:rPr lang="en-GB" dirty="0"/>
              <a:t>It is a continuous process, not a one-off event,</a:t>
            </a:r>
          </a:p>
          <a:p>
            <a:endParaRPr lang="en-GB" dirty="0"/>
          </a:p>
          <a:p>
            <a:r>
              <a:rPr lang="en-GB" dirty="0"/>
              <a:t>Last but not least, it is holistic and should pervade every aspect of running an organisation.</a:t>
            </a:r>
          </a:p>
          <a:p>
            <a:endParaRPr lang="en-GB" dirty="0"/>
          </a:p>
        </p:txBody>
      </p:sp>
    </p:spTree>
    <p:extLst>
      <p:ext uri="{BB962C8B-B14F-4D97-AF65-F5344CB8AC3E}">
        <p14:creationId xmlns:p14="http://schemas.microsoft.com/office/powerpoint/2010/main" val="178571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a:t>
            </a:r>
          </a:p>
        </p:txBody>
      </p:sp>
      <p:sp>
        <p:nvSpPr>
          <p:cNvPr id="3" name="Content Placeholder 2"/>
          <p:cNvSpPr>
            <a:spLocks noGrp="1"/>
          </p:cNvSpPr>
          <p:nvPr>
            <p:ph idx="1"/>
          </p:nvPr>
        </p:nvSpPr>
        <p:spPr>
          <a:xfrm>
            <a:off x="107504" y="1484784"/>
            <a:ext cx="7772400" cy="4174976"/>
          </a:xfrm>
          <a:prstGeom prst="rect">
            <a:avLst/>
          </a:prstGeom>
        </p:spPr>
        <p:txBody>
          <a:bodyPr>
            <a:normAutofit/>
          </a:bodyPr>
          <a:lstStyle/>
          <a:p>
            <a:pPr>
              <a:buNone/>
            </a:pPr>
            <a:r>
              <a:rPr lang="en-GB" dirty="0"/>
              <a:t>    The main tools of performance management may be summarised as follows: </a:t>
            </a:r>
          </a:p>
          <a:p>
            <a:r>
              <a:rPr lang="en-GB" b="1" dirty="0"/>
              <a:t>Performance appraisal</a:t>
            </a:r>
          </a:p>
          <a:p>
            <a:r>
              <a:rPr lang="en-GB" b="1" dirty="0"/>
              <a:t>360 degree feedback</a:t>
            </a:r>
          </a:p>
          <a:p>
            <a:r>
              <a:rPr lang="en-GB" b="1" dirty="0"/>
              <a:t>Learning and development (PDP, Action Plan)</a:t>
            </a:r>
          </a:p>
          <a:p>
            <a:r>
              <a:rPr lang="en-GB" b="1" dirty="0"/>
              <a:t> Objectives and performance standards (Sales Targets)</a:t>
            </a:r>
          </a:p>
          <a:p>
            <a:r>
              <a:rPr lang="en-GB" b="1" dirty="0"/>
              <a:t>Measurement (Individual and Team)</a:t>
            </a:r>
            <a:endParaRPr lang="en-GB" dirty="0"/>
          </a:p>
          <a:p>
            <a:endParaRPr lang="en-GB" b="1" dirty="0"/>
          </a:p>
          <a:p>
            <a:endParaRPr lang="en-GB" dirty="0"/>
          </a:p>
          <a:p>
            <a:endParaRPr lang="en-GB" dirty="0"/>
          </a:p>
          <a:p>
            <a:endParaRPr lang="en-GB" b="1" dirty="0"/>
          </a:p>
          <a:p>
            <a:endParaRPr lang="en-GB" b="1" dirty="0"/>
          </a:p>
          <a:p>
            <a:endParaRPr lang="en-GB" b="1" dirty="0"/>
          </a:p>
          <a:p>
            <a:pPr>
              <a:buNone/>
            </a:pPr>
            <a:endParaRPr lang="en-GB" dirty="0"/>
          </a:p>
          <a:p>
            <a:pPr marL="0" indent="0">
              <a:buNone/>
            </a:pPr>
            <a:endParaRPr lang="en-GB" dirty="0"/>
          </a:p>
        </p:txBody>
      </p:sp>
    </p:spTree>
    <p:extLst>
      <p:ext uri="{BB962C8B-B14F-4D97-AF65-F5344CB8AC3E}">
        <p14:creationId xmlns:p14="http://schemas.microsoft.com/office/powerpoint/2010/main" val="1181007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output measures:</a:t>
            </a:r>
          </a:p>
        </p:txBody>
      </p:sp>
      <p:sp>
        <p:nvSpPr>
          <p:cNvPr id="3" name="Content Placeholder 2"/>
          <p:cNvSpPr>
            <a:spLocks noGrp="1"/>
          </p:cNvSpPr>
          <p:nvPr>
            <p:ph idx="1"/>
          </p:nvPr>
        </p:nvSpPr>
        <p:spPr>
          <a:xfrm>
            <a:off x="251520" y="1772816"/>
            <a:ext cx="8640960" cy="4246984"/>
          </a:xfrm>
          <a:prstGeom prst="rect">
            <a:avLst/>
          </a:prstGeom>
        </p:spPr>
        <p:txBody>
          <a:bodyPr>
            <a:normAutofit/>
          </a:bodyPr>
          <a:lstStyle/>
          <a:p>
            <a:pPr lvl="0"/>
            <a:r>
              <a:rPr lang="en-GB" dirty="0"/>
              <a:t>Competence,</a:t>
            </a:r>
          </a:p>
          <a:p>
            <a:pPr lvl="0"/>
            <a:r>
              <a:rPr lang="en-GB" dirty="0"/>
              <a:t>Skills and experience and the extent to which news skills are applied in the job,</a:t>
            </a:r>
          </a:p>
          <a:p>
            <a:pPr lvl="0"/>
            <a:r>
              <a:rPr lang="en-GB" dirty="0"/>
              <a:t>Potential to develop and/or acquire new skills and progress to next career level,</a:t>
            </a:r>
          </a:p>
          <a:p>
            <a:pPr lvl="0"/>
            <a:r>
              <a:rPr lang="en-GB" dirty="0"/>
              <a:t>Behaviours associated with developing and knowledge sharing,</a:t>
            </a:r>
          </a:p>
          <a:p>
            <a:pPr lvl="0"/>
            <a:r>
              <a:rPr lang="en-GB" dirty="0"/>
              <a:t>Communication skills and other traits that enhance team roles.</a:t>
            </a:r>
          </a:p>
          <a:p>
            <a:endParaRPr lang="en-GB" dirty="0"/>
          </a:p>
        </p:txBody>
      </p:sp>
    </p:spTree>
    <p:extLst>
      <p:ext uri="{BB962C8B-B14F-4D97-AF65-F5344CB8AC3E}">
        <p14:creationId xmlns:p14="http://schemas.microsoft.com/office/powerpoint/2010/main" val="2819199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99392"/>
            <a:ext cx="6347713" cy="1320800"/>
          </a:xfrm>
        </p:spPr>
        <p:txBody>
          <a:bodyPr>
            <a:normAutofit fontScale="90000"/>
          </a:bodyPr>
          <a:lstStyle/>
          <a:p>
            <a:br>
              <a:rPr lang="en-GB" dirty="0"/>
            </a:br>
            <a:r>
              <a:rPr lang="en-GB" dirty="0"/>
              <a:t>Team measures include:</a:t>
            </a:r>
            <a:br>
              <a:rPr lang="en-GB" dirty="0"/>
            </a:br>
            <a:endParaRPr lang="en-GB" dirty="0"/>
          </a:p>
        </p:txBody>
      </p:sp>
      <p:sp>
        <p:nvSpPr>
          <p:cNvPr id="3" name="Content Placeholder 2"/>
          <p:cNvSpPr>
            <a:spLocks noGrp="1"/>
          </p:cNvSpPr>
          <p:nvPr>
            <p:ph idx="1"/>
          </p:nvPr>
        </p:nvSpPr>
        <p:spPr>
          <a:xfrm>
            <a:off x="0" y="1447800"/>
            <a:ext cx="9144000" cy="4572000"/>
          </a:xfrm>
          <a:prstGeom prst="rect">
            <a:avLst/>
          </a:prstGeom>
        </p:spPr>
        <p:txBody>
          <a:bodyPr>
            <a:normAutofit/>
          </a:bodyPr>
          <a:lstStyle/>
          <a:p>
            <a:pPr lvl="0"/>
            <a:endParaRPr lang="en-GB" dirty="0"/>
          </a:p>
          <a:p>
            <a:pPr lvl="0"/>
            <a:r>
              <a:rPr lang="en-GB" dirty="0"/>
              <a:t>Individual contribution to the team through involvement in cross-team projects</a:t>
            </a:r>
          </a:p>
          <a:p>
            <a:pPr lvl="0"/>
            <a:endParaRPr lang="en-GB" dirty="0"/>
          </a:p>
          <a:p>
            <a:pPr lvl="0"/>
            <a:r>
              <a:rPr lang="en-GB" dirty="0"/>
              <a:t>Support for other team members to achieve their objectives</a:t>
            </a:r>
          </a:p>
          <a:p>
            <a:pPr lvl="0"/>
            <a:endParaRPr lang="en-GB" dirty="0"/>
          </a:p>
          <a:p>
            <a:pPr lvl="0"/>
            <a:r>
              <a:rPr lang="en-GB" dirty="0"/>
              <a:t>Participation in cross-organisation initiatives, for instance by providing timely input</a:t>
            </a:r>
          </a:p>
          <a:p>
            <a:pPr lvl="0"/>
            <a:endParaRPr lang="en-GB" dirty="0"/>
          </a:p>
          <a:p>
            <a:pPr lvl="0"/>
            <a:r>
              <a:rPr lang="en-GB" dirty="0"/>
              <a:t>Understanding of team role</a:t>
            </a:r>
          </a:p>
          <a:p>
            <a:pPr>
              <a:buNone/>
            </a:pPr>
            <a:endParaRPr lang="en-GB" dirty="0"/>
          </a:p>
        </p:txBody>
      </p:sp>
    </p:spTree>
    <p:extLst>
      <p:ext uri="{BB962C8B-B14F-4D97-AF65-F5344CB8AC3E}">
        <p14:creationId xmlns:p14="http://schemas.microsoft.com/office/powerpoint/2010/main" val="1703361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1000"/>
                                        <p:tgtEl>
                                          <p:spTgt spid="3">
                                            <p:txEl>
                                              <p:pRg st="7" end="7"/>
                                            </p:txEl>
                                          </p:spTgt>
                                        </p:tgtEl>
                                      </p:cBhvr>
                                    </p:animEffect>
                                    <p:anim calcmode="lin" valueType="num">
                                      <p:cBhvr>
                                        <p:cTn id="2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57166"/>
            <a:ext cx="8496944" cy="1357322"/>
          </a:xfrm>
        </p:spPr>
        <p:txBody>
          <a:bodyPr>
            <a:normAutofit fontScale="90000"/>
          </a:bodyPr>
          <a:lstStyle/>
          <a:p>
            <a:br>
              <a:rPr lang="en-GB" dirty="0"/>
            </a:br>
            <a:r>
              <a:rPr lang="en-GB" dirty="0"/>
              <a:t>Performance may be used to help determine pay to varying degrees</a:t>
            </a:r>
            <a:br>
              <a:rPr lang="en-GB" dirty="0"/>
            </a:br>
            <a:br>
              <a:rPr lang="en-GB" dirty="0"/>
            </a:br>
            <a:br>
              <a:rPr lang="en-GB" dirty="0"/>
            </a:br>
            <a:endParaRPr lang="en-GB" dirty="0"/>
          </a:p>
        </p:txBody>
      </p:sp>
      <p:sp>
        <p:nvSpPr>
          <p:cNvPr id="3" name="Content Placeholder 2"/>
          <p:cNvSpPr>
            <a:spLocks noGrp="1"/>
          </p:cNvSpPr>
          <p:nvPr>
            <p:ph idx="1"/>
          </p:nvPr>
        </p:nvSpPr>
        <p:spPr>
          <a:xfrm>
            <a:off x="251520" y="2276872"/>
            <a:ext cx="8640960" cy="3742928"/>
          </a:xfrm>
          <a:prstGeom prst="rect">
            <a:avLst/>
          </a:prstGeom>
        </p:spPr>
        <p:txBody>
          <a:bodyPr>
            <a:normAutofit/>
          </a:bodyPr>
          <a:lstStyle/>
          <a:p>
            <a:r>
              <a:rPr lang="en-GB" dirty="0"/>
              <a:t>Non-consolidated bonus payments are often directly linked to performance, usually reflecting organisational, team and/or individual performance. </a:t>
            </a:r>
          </a:p>
          <a:p>
            <a:r>
              <a:rPr lang="en-GB" dirty="0"/>
              <a:t>By contrast, consolidated basic salary progression may be linked to length of service, market rates and pay scales as well as (or instead of) performance.</a:t>
            </a:r>
          </a:p>
          <a:p>
            <a:r>
              <a:rPr lang="en-GB" dirty="0"/>
              <a:t>However, many commentators believe that when performance management is linked to pay the quality of performance discussions will inevitably deteriorate.</a:t>
            </a:r>
          </a:p>
          <a:p>
            <a:pPr marL="0" indent="0">
              <a:buNone/>
            </a:pPr>
            <a:endParaRPr lang="en-GB" dirty="0"/>
          </a:p>
          <a:p>
            <a:pPr marL="0" indent="0" algn="ctr">
              <a:buNone/>
            </a:pPr>
            <a:r>
              <a:rPr lang="en-GB" b="1" dirty="0">
                <a:solidFill>
                  <a:srgbClr val="FF0000"/>
                </a:solidFill>
              </a:rPr>
              <a:t>Competency related pay can often prove divisive!</a:t>
            </a:r>
          </a:p>
          <a:p>
            <a:endParaRPr lang="en-GB" dirty="0"/>
          </a:p>
        </p:txBody>
      </p:sp>
    </p:spTree>
    <p:extLst>
      <p:ext uri="{BB962C8B-B14F-4D97-AF65-F5344CB8AC3E}">
        <p14:creationId xmlns:p14="http://schemas.microsoft.com/office/powerpoint/2010/main" val="2025739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wipe(down)">
                                      <p:cBhvr>
                                        <p:cTn id="28" dur="580">
                                          <p:stCondLst>
                                            <p:cond delay="0"/>
                                          </p:stCondLst>
                                        </p:cTn>
                                        <p:tgtEl>
                                          <p:spTgt spid="3">
                                            <p:txEl>
                                              <p:pRg st="4" end="4"/>
                                            </p:txEl>
                                          </p:spTgt>
                                        </p:tgtEl>
                                      </p:cBhvr>
                                    </p:animEffect>
                                    <p:anim calcmode="lin" valueType="num">
                                      <p:cBhvr>
                                        <p:cTn id="29"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3">
                                            <p:txEl>
                                              <p:pRg st="4" end="4"/>
                                            </p:txEl>
                                          </p:spTgt>
                                        </p:tgtEl>
                                      </p:cBhvr>
                                      <p:to x="100000" y="60000"/>
                                    </p:animScale>
                                    <p:animScale>
                                      <p:cBhvr>
                                        <p:cTn id="35" dur="166" decel="50000">
                                          <p:stCondLst>
                                            <p:cond delay="676"/>
                                          </p:stCondLst>
                                        </p:cTn>
                                        <p:tgtEl>
                                          <p:spTgt spid="3">
                                            <p:txEl>
                                              <p:pRg st="4" end="4"/>
                                            </p:txEl>
                                          </p:spTgt>
                                        </p:tgtEl>
                                      </p:cBhvr>
                                      <p:to x="100000" y="100000"/>
                                    </p:animScale>
                                    <p:animScale>
                                      <p:cBhvr>
                                        <p:cTn id="36" dur="26">
                                          <p:stCondLst>
                                            <p:cond delay="1312"/>
                                          </p:stCondLst>
                                        </p:cTn>
                                        <p:tgtEl>
                                          <p:spTgt spid="3">
                                            <p:txEl>
                                              <p:pRg st="4" end="4"/>
                                            </p:txEl>
                                          </p:spTgt>
                                        </p:tgtEl>
                                      </p:cBhvr>
                                      <p:to x="100000" y="80000"/>
                                    </p:animScale>
                                    <p:animScale>
                                      <p:cBhvr>
                                        <p:cTn id="37" dur="166" decel="50000">
                                          <p:stCondLst>
                                            <p:cond delay="1338"/>
                                          </p:stCondLst>
                                        </p:cTn>
                                        <p:tgtEl>
                                          <p:spTgt spid="3">
                                            <p:txEl>
                                              <p:pRg st="4" end="4"/>
                                            </p:txEl>
                                          </p:spTgt>
                                        </p:tgtEl>
                                      </p:cBhvr>
                                      <p:to x="100000" y="100000"/>
                                    </p:animScale>
                                    <p:animScale>
                                      <p:cBhvr>
                                        <p:cTn id="38" dur="26">
                                          <p:stCondLst>
                                            <p:cond delay="1642"/>
                                          </p:stCondLst>
                                        </p:cTn>
                                        <p:tgtEl>
                                          <p:spTgt spid="3">
                                            <p:txEl>
                                              <p:pRg st="4" end="4"/>
                                            </p:txEl>
                                          </p:spTgt>
                                        </p:tgtEl>
                                      </p:cBhvr>
                                      <p:to x="100000" y="90000"/>
                                    </p:animScale>
                                    <p:animScale>
                                      <p:cBhvr>
                                        <p:cTn id="39" dur="166" decel="50000">
                                          <p:stCondLst>
                                            <p:cond delay="1668"/>
                                          </p:stCondLst>
                                        </p:cTn>
                                        <p:tgtEl>
                                          <p:spTgt spid="3">
                                            <p:txEl>
                                              <p:pRg st="4" end="4"/>
                                            </p:txEl>
                                          </p:spTgt>
                                        </p:tgtEl>
                                      </p:cBhvr>
                                      <p:to x="100000" y="100000"/>
                                    </p:animScale>
                                    <p:animScale>
                                      <p:cBhvr>
                                        <p:cTn id="40" dur="26">
                                          <p:stCondLst>
                                            <p:cond delay="1808"/>
                                          </p:stCondLst>
                                        </p:cTn>
                                        <p:tgtEl>
                                          <p:spTgt spid="3">
                                            <p:txEl>
                                              <p:pRg st="4" end="4"/>
                                            </p:txEl>
                                          </p:spTgt>
                                        </p:tgtEl>
                                      </p:cBhvr>
                                      <p:to x="100000" y="95000"/>
                                    </p:animScale>
                                    <p:animScale>
                                      <p:cBhvr>
                                        <p:cTn id="41"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Objective Conflict</a:t>
            </a:r>
          </a:p>
        </p:txBody>
      </p:sp>
      <p:sp>
        <p:nvSpPr>
          <p:cNvPr id="3" name="Content Placeholder 2"/>
          <p:cNvSpPr>
            <a:spLocks noGrp="1"/>
          </p:cNvSpPr>
          <p:nvPr>
            <p:ph idx="1"/>
          </p:nvPr>
        </p:nvSpPr>
        <p:spPr/>
        <p:txBody>
          <a:bodyPr/>
          <a:lstStyle/>
          <a:p>
            <a:endParaRPr lang="en-GB" dirty="0"/>
          </a:p>
          <a:p>
            <a:r>
              <a:rPr lang="en-GB" dirty="0"/>
              <a:t>Police raid drug dealers addresses - positive result? </a:t>
            </a:r>
          </a:p>
          <a:p>
            <a:r>
              <a:rPr lang="en-GB" dirty="0"/>
              <a:t>What about the impact on the community?</a:t>
            </a:r>
          </a:p>
          <a:p>
            <a:endParaRPr lang="en-GB" dirty="0"/>
          </a:p>
          <a:p>
            <a:pPr marL="0" indent="0" algn="ctr">
              <a:buNone/>
            </a:pPr>
            <a:endParaRPr lang="en-GB" sz="2000" dirty="0">
              <a:solidFill>
                <a:srgbClr val="FF0000"/>
              </a:solidFill>
            </a:endParaRPr>
          </a:p>
          <a:p>
            <a:pPr marL="0" indent="0" algn="ctr">
              <a:buNone/>
            </a:pPr>
            <a:r>
              <a:rPr lang="en-GB" sz="2000" dirty="0">
                <a:solidFill>
                  <a:srgbClr val="FF0000"/>
                </a:solidFill>
              </a:rPr>
              <a:t>What can be perceived as collateral damage</a:t>
            </a:r>
          </a:p>
          <a:p>
            <a:pPr marL="0" indent="0">
              <a:buNone/>
            </a:pPr>
            <a:endParaRPr lang="en-GB" dirty="0"/>
          </a:p>
        </p:txBody>
      </p:sp>
    </p:spTree>
    <p:extLst>
      <p:ext uri="{BB962C8B-B14F-4D97-AF65-F5344CB8AC3E}">
        <p14:creationId xmlns:p14="http://schemas.microsoft.com/office/powerpoint/2010/main" val="2305324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wipe(down)">
                                      <p:cBhvr>
                                        <p:cTn id="17" dur="580">
                                          <p:stCondLst>
                                            <p:cond delay="0"/>
                                          </p:stCondLst>
                                        </p:cTn>
                                        <p:tgtEl>
                                          <p:spTgt spid="3">
                                            <p:txEl>
                                              <p:pRg st="5" end="5"/>
                                            </p:txEl>
                                          </p:spTgt>
                                        </p:tgtEl>
                                      </p:cBhvr>
                                    </p:animEffect>
                                    <p:anim calcmode="lin" valueType="num">
                                      <p:cBhvr>
                                        <p:cTn id="1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23" dur="26">
                                          <p:stCondLst>
                                            <p:cond delay="650"/>
                                          </p:stCondLst>
                                        </p:cTn>
                                        <p:tgtEl>
                                          <p:spTgt spid="3">
                                            <p:txEl>
                                              <p:pRg st="5" end="5"/>
                                            </p:txEl>
                                          </p:spTgt>
                                        </p:tgtEl>
                                      </p:cBhvr>
                                      <p:to x="100000" y="60000"/>
                                    </p:animScale>
                                    <p:animScale>
                                      <p:cBhvr>
                                        <p:cTn id="24" dur="166" decel="50000">
                                          <p:stCondLst>
                                            <p:cond delay="676"/>
                                          </p:stCondLst>
                                        </p:cTn>
                                        <p:tgtEl>
                                          <p:spTgt spid="3">
                                            <p:txEl>
                                              <p:pRg st="5" end="5"/>
                                            </p:txEl>
                                          </p:spTgt>
                                        </p:tgtEl>
                                      </p:cBhvr>
                                      <p:to x="100000" y="100000"/>
                                    </p:animScale>
                                    <p:animScale>
                                      <p:cBhvr>
                                        <p:cTn id="25" dur="26">
                                          <p:stCondLst>
                                            <p:cond delay="1312"/>
                                          </p:stCondLst>
                                        </p:cTn>
                                        <p:tgtEl>
                                          <p:spTgt spid="3">
                                            <p:txEl>
                                              <p:pRg st="5" end="5"/>
                                            </p:txEl>
                                          </p:spTgt>
                                        </p:tgtEl>
                                      </p:cBhvr>
                                      <p:to x="100000" y="80000"/>
                                    </p:animScale>
                                    <p:animScale>
                                      <p:cBhvr>
                                        <p:cTn id="26" dur="166" decel="50000">
                                          <p:stCondLst>
                                            <p:cond delay="1338"/>
                                          </p:stCondLst>
                                        </p:cTn>
                                        <p:tgtEl>
                                          <p:spTgt spid="3">
                                            <p:txEl>
                                              <p:pRg st="5" end="5"/>
                                            </p:txEl>
                                          </p:spTgt>
                                        </p:tgtEl>
                                      </p:cBhvr>
                                      <p:to x="100000" y="100000"/>
                                    </p:animScale>
                                    <p:animScale>
                                      <p:cBhvr>
                                        <p:cTn id="27" dur="26">
                                          <p:stCondLst>
                                            <p:cond delay="1642"/>
                                          </p:stCondLst>
                                        </p:cTn>
                                        <p:tgtEl>
                                          <p:spTgt spid="3">
                                            <p:txEl>
                                              <p:pRg st="5" end="5"/>
                                            </p:txEl>
                                          </p:spTgt>
                                        </p:tgtEl>
                                      </p:cBhvr>
                                      <p:to x="100000" y="90000"/>
                                    </p:animScale>
                                    <p:animScale>
                                      <p:cBhvr>
                                        <p:cTn id="28" dur="166" decel="50000">
                                          <p:stCondLst>
                                            <p:cond delay="1668"/>
                                          </p:stCondLst>
                                        </p:cTn>
                                        <p:tgtEl>
                                          <p:spTgt spid="3">
                                            <p:txEl>
                                              <p:pRg st="5" end="5"/>
                                            </p:txEl>
                                          </p:spTgt>
                                        </p:tgtEl>
                                      </p:cBhvr>
                                      <p:to x="100000" y="100000"/>
                                    </p:animScale>
                                    <p:animScale>
                                      <p:cBhvr>
                                        <p:cTn id="29" dur="26">
                                          <p:stCondLst>
                                            <p:cond delay="1808"/>
                                          </p:stCondLst>
                                        </p:cTn>
                                        <p:tgtEl>
                                          <p:spTgt spid="3">
                                            <p:txEl>
                                              <p:pRg st="5" end="5"/>
                                            </p:txEl>
                                          </p:spTgt>
                                        </p:tgtEl>
                                      </p:cBhvr>
                                      <p:to x="100000" y="95000"/>
                                    </p:animScale>
                                    <p:animScale>
                                      <p:cBhvr>
                                        <p:cTn id="30"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Tins of Beans!</a:t>
            </a:r>
          </a:p>
        </p:txBody>
      </p:sp>
      <p:sp>
        <p:nvSpPr>
          <p:cNvPr id="3" name="Content Placeholder 2"/>
          <p:cNvSpPr>
            <a:spLocks noGrp="1"/>
          </p:cNvSpPr>
          <p:nvPr>
            <p:ph idx="1"/>
          </p:nvPr>
        </p:nvSpPr>
        <p:spPr/>
        <p:txBody>
          <a:bodyPr/>
          <a:lstStyle/>
          <a:p>
            <a:r>
              <a:rPr lang="en-GB" dirty="0"/>
              <a:t>In a world where Performance Indicators are precise at measuring performance by outcomes or outputs i.e. – how many tins of beans, it is somewhat easier to provide a very accurate record of ‘who is doing what’ as if reading a ‘dial’,</a:t>
            </a:r>
          </a:p>
        </p:txBody>
      </p:sp>
    </p:spTree>
    <p:extLst>
      <p:ext uri="{BB962C8B-B14F-4D97-AF65-F5344CB8AC3E}">
        <p14:creationId xmlns:p14="http://schemas.microsoft.com/office/powerpoint/2010/main" val="2550405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The public service difference</a:t>
            </a:r>
          </a:p>
        </p:txBody>
      </p:sp>
      <p:sp>
        <p:nvSpPr>
          <p:cNvPr id="3" name="Content Placeholder 2"/>
          <p:cNvSpPr>
            <a:spLocks noGrp="1"/>
          </p:cNvSpPr>
          <p:nvPr>
            <p:ph idx="1"/>
          </p:nvPr>
        </p:nvSpPr>
        <p:spPr/>
        <p:txBody>
          <a:bodyPr/>
          <a:lstStyle/>
          <a:p>
            <a:r>
              <a:rPr lang="en-GB" dirty="0"/>
              <a:t>However, in public sector organisations this is seldom the case where due to the complex nature of public sector work the measurement is described as being by a ‘tin opener’ i.e. rather than providing an accurate performance measurement it opens a ‘can of worms’   </a:t>
            </a:r>
          </a:p>
          <a:p>
            <a:endParaRPr lang="en-GB" dirty="0"/>
          </a:p>
        </p:txBody>
      </p:sp>
    </p:spTree>
    <p:extLst>
      <p:ext uri="{BB962C8B-B14F-4D97-AF65-F5344CB8AC3E}">
        <p14:creationId xmlns:p14="http://schemas.microsoft.com/office/powerpoint/2010/main" val="1451716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lgn="ctr">
              <a:buNone/>
            </a:pPr>
            <a:endParaRPr lang="en-GB" sz="3600" dirty="0">
              <a:solidFill>
                <a:srgbClr val="FF0000"/>
              </a:solidFill>
            </a:endParaRPr>
          </a:p>
          <a:p>
            <a:pPr marL="0" indent="0" algn="ctr">
              <a:buNone/>
            </a:pPr>
            <a:r>
              <a:rPr lang="en-GB" sz="3600" dirty="0">
                <a:solidFill>
                  <a:srgbClr val="FF0000"/>
                </a:solidFill>
              </a:rPr>
              <a:t>Any Questions?</a:t>
            </a:r>
          </a:p>
        </p:txBody>
      </p:sp>
    </p:spTree>
    <p:extLst>
      <p:ext uri="{BB962C8B-B14F-4D97-AF65-F5344CB8AC3E}">
        <p14:creationId xmlns:p14="http://schemas.microsoft.com/office/powerpoint/2010/main" val="28388569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pPr marL="0" indent="0">
              <a:buNone/>
            </a:pPr>
            <a:r>
              <a:rPr lang="en-GB" dirty="0" err="1"/>
              <a:t>Bruijn</a:t>
            </a:r>
            <a:r>
              <a:rPr lang="en-GB" dirty="0"/>
              <a:t> H (2002) Managing Performance in the Public Sector. Routledge. London.</a:t>
            </a:r>
          </a:p>
          <a:p>
            <a:pPr marL="0" indent="0">
              <a:buNone/>
            </a:pPr>
            <a:r>
              <a:rPr lang="en-GB" dirty="0" err="1"/>
              <a:t>Leeuw</a:t>
            </a:r>
            <a:r>
              <a:rPr lang="en-GB" dirty="0"/>
              <a:t> F. and </a:t>
            </a:r>
            <a:r>
              <a:rPr lang="en-GB" dirty="0" err="1"/>
              <a:t>Thiel</a:t>
            </a:r>
            <a:r>
              <a:rPr lang="en-GB" dirty="0"/>
              <a:t> s. (2002) The Performance Paradox in the Public Sector. </a:t>
            </a:r>
            <a:r>
              <a:rPr lang="en-GB" i="1" dirty="0"/>
              <a:t>Productivity in Review.</a:t>
            </a:r>
            <a:r>
              <a:rPr lang="en-GB" dirty="0"/>
              <a:t> Vol. 25. p267-281.Sage. </a:t>
            </a:r>
          </a:p>
          <a:p>
            <a:pPr marL="0" indent="0">
              <a:buNone/>
            </a:pPr>
            <a:r>
              <a:rPr lang="en-GB" dirty="0" err="1"/>
              <a:t>McKevitt</a:t>
            </a:r>
            <a:r>
              <a:rPr lang="en-GB" dirty="0"/>
              <a:t> D. and Lawton a. (1996) Public sector management. London. Sage. </a:t>
            </a:r>
          </a:p>
          <a:p>
            <a:pPr marL="0" indent="0">
              <a:buNone/>
            </a:pPr>
            <a:r>
              <a:rPr lang="en-GB" dirty="0"/>
              <a:t>Power M. (1994) The audit explosion. London. Demos. </a:t>
            </a:r>
          </a:p>
          <a:p>
            <a:pPr marL="0" indent="0">
              <a:buNone/>
            </a:pPr>
            <a:r>
              <a:rPr lang="en-GB" dirty="0"/>
              <a:t>Power M. (1994) The audit society. Oxford, Oxford University Press.  </a:t>
            </a:r>
          </a:p>
          <a:p>
            <a:pPr marL="0" indent="0">
              <a:buNone/>
            </a:pPr>
            <a:endParaRPr lang="en-GB" dirty="0"/>
          </a:p>
        </p:txBody>
      </p:sp>
    </p:spTree>
    <p:extLst>
      <p:ext uri="{BB962C8B-B14F-4D97-AF65-F5344CB8AC3E}">
        <p14:creationId xmlns:p14="http://schemas.microsoft.com/office/powerpoint/2010/main" val="3822841121"/>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84400D34-4D46-46F9-A036-78F046A0A77C}" vid="{2F480CE0-AD00-4196-9807-A58FE1A869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184</TotalTime>
  <Words>1039</Words>
  <Application>Microsoft Office PowerPoint</Application>
  <PresentationFormat>On-screen Show (4:3)</PresentationFormat>
  <Paragraphs>131</Paragraphs>
  <Slides>26</Slides>
  <Notes>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Wingdings 3</vt:lpstr>
      <vt:lpstr>Theme1</vt:lpstr>
      <vt:lpstr>Managing Performance &amp; KPI’s</vt:lpstr>
      <vt:lpstr>PowerPoint Presentation</vt:lpstr>
      <vt:lpstr>Management Information Systems</vt:lpstr>
      <vt:lpstr>Performance Indicators</vt:lpstr>
      <vt:lpstr>Some Shortfalls of PI’s</vt:lpstr>
      <vt:lpstr>Typical Public Sector PI’s</vt:lpstr>
      <vt:lpstr>Some Shortfalls of PI’s</vt:lpstr>
      <vt:lpstr>Met Police Commissioner 1986</vt:lpstr>
      <vt:lpstr>Water Boards</vt:lpstr>
      <vt:lpstr>NHS</vt:lpstr>
      <vt:lpstr>PowerPoint Presentation</vt:lpstr>
      <vt:lpstr>Objectives</vt:lpstr>
      <vt:lpstr>Information</vt:lpstr>
      <vt:lpstr>Should include</vt:lpstr>
      <vt:lpstr>Performance Management</vt:lpstr>
      <vt:lpstr>Performance Management</vt:lpstr>
      <vt:lpstr>Performance Management</vt:lpstr>
      <vt:lpstr>Performance Management</vt:lpstr>
      <vt:lpstr>Individual output measures:</vt:lpstr>
      <vt:lpstr> Team measures include: </vt:lpstr>
      <vt:lpstr> Performance may be used to help determine pay to varying degrees   </vt:lpstr>
      <vt:lpstr>Objective Conflict</vt:lpstr>
      <vt:lpstr>Tins of Beans!</vt:lpstr>
      <vt:lpstr>The public service difference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Indicators</dc:title>
  <dc:creator>Jones, Wynne</dc:creator>
  <cp:lastModifiedBy>peter doyle</cp:lastModifiedBy>
  <cp:revision>23</cp:revision>
  <dcterms:created xsi:type="dcterms:W3CDTF">2014-12-11T07:53:05Z</dcterms:created>
  <dcterms:modified xsi:type="dcterms:W3CDTF">2017-11-08T14:52:45Z</dcterms:modified>
</cp:coreProperties>
</file>