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4" r:id="rId1"/>
  </p:sldMasterIdLst>
  <p:sldIdLst>
    <p:sldId id="256" r:id="rId2"/>
    <p:sldId id="257" r:id="rId3"/>
    <p:sldId id="258" r:id="rId4"/>
    <p:sldId id="265" r:id="rId5"/>
    <p:sldId id="260" r:id="rId6"/>
    <p:sldId id="269" r:id="rId7"/>
    <p:sldId id="268" r:id="rId8"/>
    <p:sldId id="273" r:id="rId9"/>
    <p:sldId id="274" r:id="rId10"/>
    <p:sldId id="262" r:id="rId11"/>
    <p:sldId id="264" r:id="rId12"/>
    <p:sldId id="267"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ADDA7F-5F10-ACA9-743D-BFD2982DC6CD}" v="2" dt="2026-03-27T00:45:29.190"/>
    <p1510:client id="{B6FDC91C-C7B1-116E-79A4-DB86360B7B0A}" v="1682" dt="2026-03-26T18:04:46.624"/>
    <p1510:client id="{BC3D608F-5EF0-2E4A-9C38-778C3744F500}" v="11" dt="2026-03-26T12:20:27.468"/>
    <p1510:client id="{C2A50DC3-C637-7B4F-A839-34D2ED839E95}" v="766" dt="2026-03-26T12:29:00.368"/>
    <p1510:client id="{D2BD534A-9094-49DD-A7D3-055CCF9839B6}" v="11" dt="2026-03-26T23:54:52.026"/>
    <p1510:client id="{D5E0A790-8D3E-D9A0-C905-C09B2C31FDF9}" v="40" dt="2026-03-26T08:10:08.2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2"/>
              </a:gs>
              <a:gs pos="100000">
                <a:schemeClr val="accent2">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2"/>
              </a:gs>
              <a:gs pos="100000">
                <a:schemeClr val="accent2">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GB"/>
              <a:t>Click to edit Master title style</a:t>
            </a:r>
            <a:endParaRPr lang="en-US"/>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2">
                    <a:lumMod val="50000"/>
                  </a:schemeClr>
                </a:solidFill>
              </a:defRPr>
            </a:lvl1pPr>
          </a:lstStyle>
          <a:p>
            <a:fld id="{E9AD4FE3-AF1C-9746-85E9-1C008F3531E4}" type="datetimeFigureOut">
              <a:rPr lang="en-GB" smtClean="0"/>
              <a:t>26/03/2026</a:t>
            </a:fld>
            <a:endParaRPr lang="en-GB"/>
          </a:p>
        </p:txBody>
      </p:sp>
      <p:sp>
        <p:nvSpPr>
          <p:cNvPr id="5" name="Footer Placeholder 4"/>
          <p:cNvSpPr>
            <a:spLocks noGrp="1"/>
          </p:cNvSpPr>
          <p:nvPr>
            <p:ph type="ftr" sz="quarter" idx="11"/>
          </p:nvPr>
        </p:nvSpPr>
        <p:spPr>
          <a:xfrm rot="21420000">
            <a:off x="-9144" y="4882896"/>
            <a:ext cx="4050792" cy="1197864"/>
          </a:xfrm>
        </p:spPr>
        <p:txBody>
          <a:bodyPr vert="horz" lIns="91440" tIns="45720" rIns="91440" bIns="45720" rtlCol="0" anchor="ctr"/>
          <a:lstStyle>
            <a:lvl1pPr algn="r">
              <a:defRPr lang="en-US" sz="5400" dirty="0"/>
            </a:lvl1pPr>
          </a:lstStyle>
          <a:p>
            <a:endParaRPr lang="en-GB"/>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34920676-C0EE-5940-87EE-665405501CEF}" type="slidenum">
              <a:rPr lang="en-GB" smtClean="0"/>
              <a:t>‹#›</a:t>
            </a:fld>
            <a:endParaRPr lang="en-GB"/>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53006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9AD4FE3-AF1C-9746-85E9-1C008F3531E4}"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920676-C0EE-5940-87EE-665405501CEF}" type="slidenum">
              <a:rPr lang="en-GB" smtClean="0"/>
              <a:t>‹#›</a:t>
            </a:fld>
            <a:endParaRPr lang="en-GB"/>
          </a:p>
        </p:txBody>
      </p:sp>
    </p:spTree>
    <p:extLst>
      <p:ext uri="{BB962C8B-B14F-4D97-AF65-F5344CB8AC3E}">
        <p14:creationId xmlns:p14="http://schemas.microsoft.com/office/powerpoint/2010/main" val="1663070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GB"/>
              <a:t>Click to edit Master title style</a:t>
            </a:r>
            <a:endParaRPr lang="en-US"/>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9AD4FE3-AF1C-9746-85E9-1C008F3531E4}"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920676-C0EE-5940-87EE-665405501CEF}" type="slidenum">
              <a:rPr lang="en-GB" smtClean="0"/>
              <a:t>‹#›</a:t>
            </a:fld>
            <a:endParaRPr lang="en-GB"/>
          </a:p>
        </p:txBody>
      </p:sp>
    </p:spTree>
    <p:extLst>
      <p:ext uri="{BB962C8B-B14F-4D97-AF65-F5344CB8AC3E}">
        <p14:creationId xmlns:p14="http://schemas.microsoft.com/office/powerpoint/2010/main" val="1593787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5088714"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3" name="Content Placeholder 3"/>
          <p:cNvSpPr>
            <a:spLocks noGrp="1"/>
          </p:cNvSpPr>
          <p:nvPr>
            <p:ph sz="quarter" idx="14"/>
          </p:nvPr>
        </p:nvSpPr>
        <p:spPr>
          <a:xfrm>
            <a:off x="5993971" y="2063396"/>
            <a:ext cx="5086538"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9AD4FE3-AF1C-9746-85E9-1C008F3531E4}"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920676-C0EE-5940-87EE-665405501CEF}" type="slidenum">
              <a:rPr lang="en-GB" smtClean="0"/>
              <a:t>‹#›</a:t>
            </a:fld>
            <a:endParaRPr lang="en-GB"/>
          </a:p>
        </p:txBody>
      </p:sp>
    </p:spTree>
    <p:extLst>
      <p:ext uri="{BB962C8B-B14F-4D97-AF65-F5344CB8AC3E}">
        <p14:creationId xmlns:p14="http://schemas.microsoft.com/office/powerpoint/2010/main" val="986667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GB"/>
              <a:t>Click to edit Master title style</a:t>
            </a:r>
            <a:endParaRPr lang="en-US"/>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E9AD4FE3-AF1C-9746-85E9-1C008F3531E4}" type="datetimeFigureOut">
              <a:rPr lang="en-GB" smtClean="0"/>
              <a:t>26/03/2026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920676-C0EE-5940-87EE-665405501CEF}" type="slidenum">
              <a:rPr lang="en-GB" smtClean="0"/>
              <a:t>‹#›</a:t>
            </a:fld>
            <a:endParaRPr lang="en-GB"/>
          </a:p>
        </p:txBody>
      </p:sp>
    </p:spTree>
    <p:extLst>
      <p:ext uri="{BB962C8B-B14F-4D97-AF65-F5344CB8AC3E}">
        <p14:creationId xmlns:p14="http://schemas.microsoft.com/office/powerpoint/2010/main" val="960600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9AD4FE3-AF1C-9746-85E9-1C008F3531E4}" type="datetimeFigureOut">
              <a:rPr lang="en-GB" smtClean="0"/>
              <a:t>26/03/2026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920676-C0EE-5940-87EE-665405501CEF}" type="slidenum">
              <a:rPr lang="en-GB" smtClean="0"/>
              <a:t>‹#›</a:t>
            </a:fld>
            <a:endParaRPr lang="en-GB"/>
          </a:p>
        </p:txBody>
      </p:sp>
    </p:spTree>
    <p:extLst>
      <p:ext uri="{BB962C8B-B14F-4D97-AF65-F5344CB8AC3E}">
        <p14:creationId xmlns:p14="http://schemas.microsoft.com/office/powerpoint/2010/main" val="2210554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AD4FE3-AF1C-9746-85E9-1C008F3531E4}" type="datetimeFigureOut">
              <a:rPr lang="en-GB" smtClean="0"/>
              <a:t>26/03/2026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920676-C0EE-5940-87EE-665405501CEF}" type="slidenum">
              <a:rPr lang="en-GB" smtClean="0"/>
              <a:t>‹#›</a:t>
            </a:fld>
            <a:endParaRPr lang="en-GB"/>
          </a:p>
        </p:txBody>
      </p:sp>
    </p:spTree>
    <p:extLst>
      <p:ext uri="{BB962C8B-B14F-4D97-AF65-F5344CB8AC3E}">
        <p14:creationId xmlns:p14="http://schemas.microsoft.com/office/powerpoint/2010/main" val="830252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GB"/>
              <a:t>Click to edit Master title style</a:t>
            </a:r>
            <a:endParaRPr lang="en-US"/>
          </a:p>
        </p:txBody>
      </p:sp>
      <p:sp>
        <p:nvSpPr>
          <p:cNvPr id="10" name="Content Placeholder 2"/>
          <p:cNvSpPr>
            <a:spLocks noGrp="1"/>
          </p:cNvSpPr>
          <p:nvPr>
            <p:ph sz="quarter" idx="13"/>
          </p:nvPr>
        </p:nvSpPr>
        <p:spPr>
          <a:xfrm>
            <a:off x="5046132" y="685800"/>
            <a:ext cx="6034375" cy="46887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AD4FE3-AF1C-9746-85E9-1C008F3531E4}"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920676-C0EE-5940-87EE-665405501CEF}" type="slidenum">
              <a:rPr lang="en-GB" smtClean="0"/>
              <a:t>‹#›</a:t>
            </a:fld>
            <a:endParaRPr lang="en-GB"/>
          </a:p>
        </p:txBody>
      </p:sp>
    </p:spTree>
    <p:extLst>
      <p:ext uri="{BB962C8B-B14F-4D97-AF65-F5344CB8AC3E}">
        <p14:creationId xmlns:p14="http://schemas.microsoft.com/office/powerpoint/2010/main" val="1161411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AD4FE3-AF1C-9746-85E9-1C008F3531E4}"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920676-C0EE-5940-87EE-665405501CEF}" type="slidenum">
              <a:rPr lang="en-GB" smtClean="0"/>
              <a:t>‹#›</a:t>
            </a:fld>
            <a:endParaRPr lang="en-GB"/>
          </a:p>
        </p:txBody>
      </p:sp>
    </p:spTree>
    <p:extLst>
      <p:ext uri="{BB962C8B-B14F-4D97-AF65-F5344CB8AC3E}">
        <p14:creationId xmlns:p14="http://schemas.microsoft.com/office/powerpoint/2010/main" val="2764422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AD4FE3-AF1C-9746-85E9-1C008F3531E4}"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920676-C0EE-5940-87EE-665405501CEF}" type="slidenum">
              <a:rPr lang="en-GB" smtClean="0"/>
              <a:t>‹#›</a:t>
            </a:fld>
            <a:endParaRPr lang="en-GB"/>
          </a:p>
        </p:txBody>
      </p:sp>
    </p:spTree>
    <p:extLst>
      <p:ext uri="{BB962C8B-B14F-4D97-AF65-F5344CB8AC3E}">
        <p14:creationId xmlns:p14="http://schemas.microsoft.com/office/powerpoint/2010/main" val="33651077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GB"/>
              <a:t>Click to edit Master title style</a:t>
            </a:r>
            <a:endParaRPr lang="en-US"/>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AD4FE3-AF1C-9746-85E9-1C008F3531E4}"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920676-C0EE-5940-87EE-665405501CEF}" type="slidenum">
              <a:rPr lang="en-GB" smtClean="0"/>
              <a:t>‹#›</a:t>
            </a:fld>
            <a:endParaRPr lang="en-GB"/>
          </a:p>
        </p:txBody>
      </p:sp>
    </p:spTree>
    <p:extLst>
      <p:ext uri="{BB962C8B-B14F-4D97-AF65-F5344CB8AC3E}">
        <p14:creationId xmlns:p14="http://schemas.microsoft.com/office/powerpoint/2010/main" val="36116575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GB"/>
              <a:t>Click to edit Master title style</a:t>
            </a:r>
            <a:endParaRPr lang="en-US"/>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AD4FE3-AF1C-9746-85E9-1C008F3531E4}"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920676-C0EE-5940-87EE-665405501CEF}" type="slidenum">
              <a:rPr lang="en-GB" smtClean="0"/>
              <a:t>‹#›</a:t>
            </a:fld>
            <a:endParaRPr lang="en-GB"/>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1212901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GB"/>
              <a:t>Click to edit Master title style</a:t>
            </a:r>
            <a:endParaRPr lang="en-US"/>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AD4FE3-AF1C-9746-85E9-1C008F3531E4}"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920676-C0EE-5940-87EE-665405501CEF}" type="slidenum">
              <a:rPr lang="en-GB" smtClean="0"/>
              <a:t>‹#›</a:t>
            </a:fld>
            <a:endParaRPr lang="en-GB"/>
          </a:p>
        </p:txBody>
      </p:sp>
    </p:spTree>
    <p:extLst>
      <p:ext uri="{BB962C8B-B14F-4D97-AF65-F5344CB8AC3E}">
        <p14:creationId xmlns:p14="http://schemas.microsoft.com/office/powerpoint/2010/main" val="3965797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GB"/>
              <a:t>Click to edit Master title style</a:t>
            </a:r>
            <a:endParaRPr lang="en-US"/>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9AD4FE3-AF1C-9746-85E9-1C008F3531E4}" type="datetimeFigureOut">
              <a:rPr lang="en-GB" smtClean="0"/>
              <a:t>26/03/2026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920676-C0EE-5940-87EE-665405501CEF}" type="slidenum">
              <a:rPr lang="en-GB" smtClean="0"/>
              <a:t>‹#›</a:t>
            </a:fld>
            <a:endParaRPr lang="en-GB"/>
          </a:p>
        </p:txBody>
      </p:sp>
    </p:spTree>
    <p:extLst>
      <p:ext uri="{BB962C8B-B14F-4D97-AF65-F5344CB8AC3E}">
        <p14:creationId xmlns:p14="http://schemas.microsoft.com/office/powerpoint/2010/main" val="3911782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GB"/>
              <a:t>Click to edit Master title style</a:t>
            </a:r>
            <a:endParaRPr lang="en-US"/>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9AD4FE3-AF1C-9746-85E9-1C008F3531E4}" type="datetimeFigureOut">
              <a:rPr lang="en-GB" smtClean="0"/>
              <a:t>26/03/2026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920676-C0EE-5940-87EE-665405501CEF}" type="slidenum">
              <a:rPr lang="en-GB" smtClean="0"/>
              <a:t>‹#›</a:t>
            </a:fld>
            <a:endParaRPr lang="en-GB"/>
          </a:p>
        </p:txBody>
      </p:sp>
    </p:spTree>
    <p:extLst>
      <p:ext uri="{BB962C8B-B14F-4D97-AF65-F5344CB8AC3E}">
        <p14:creationId xmlns:p14="http://schemas.microsoft.com/office/powerpoint/2010/main" val="26402330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9AD4FE3-AF1C-9746-85E9-1C008F3531E4}"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920676-C0EE-5940-87EE-665405501CEF}" type="slidenum">
              <a:rPr lang="en-GB" smtClean="0"/>
              <a:t>‹#›</a:t>
            </a:fld>
            <a:endParaRPr lang="en-GB"/>
          </a:p>
        </p:txBody>
      </p:sp>
    </p:spTree>
    <p:extLst>
      <p:ext uri="{BB962C8B-B14F-4D97-AF65-F5344CB8AC3E}">
        <p14:creationId xmlns:p14="http://schemas.microsoft.com/office/powerpoint/2010/main" val="25257554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GB"/>
              <a:t>Click to edit Master title style</a:t>
            </a:r>
            <a:endParaRPr lang="en-US"/>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9AD4FE3-AF1C-9746-85E9-1C008F3531E4}"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920676-C0EE-5940-87EE-665405501CEF}" type="slidenum">
              <a:rPr lang="en-GB" smtClean="0"/>
              <a:t>‹#›</a:t>
            </a:fld>
            <a:endParaRPr lang="en-GB"/>
          </a:p>
        </p:txBody>
      </p:sp>
    </p:spTree>
    <p:extLst>
      <p:ext uri="{BB962C8B-B14F-4D97-AF65-F5344CB8AC3E}">
        <p14:creationId xmlns:p14="http://schemas.microsoft.com/office/powerpoint/2010/main" val="33185457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3" name="Rectangle 12"/>
            <p:cNvSpPr/>
            <p:nvPr/>
          </p:nvSpPr>
          <p:spPr>
            <a:xfrm>
              <a:off x="1" y="5600215"/>
              <a:ext cx="11706512" cy="780581"/>
            </a:xfrm>
            <a:prstGeom prst="rect">
              <a:avLst/>
            </a:prstGeom>
            <a:gradFill flip="none" rotWithShape="1">
              <a:gsLst>
                <a:gs pos="34000">
                  <a:schemeClr val="accent2"/>
                </a:gs>
                <a:gs pos="100000">
                  <a:schemeClr val="accent2">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2">
                    <a:lumMod val="50000"/>
                  </a:schemeClr>
                </a:solidFill>
              </a:defRPr>
            </a:lvl1pPr>
          </a:lstStyle>
          <a:p>
            <a:fld id="{E9AD4FE3-AF1C-9746-85E9-1C008F3531E4}" type="datetimeFigureOut">
              <a:rPr lang="en-GB" smtClean="0"/>
              <a:t>26/03/2026</a:t>
            </a:fld>
            <a:endParaRPr lang="en-GB"/>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2">
                    <a:lumMod val="50000"/>
                  </a:schemeClr>
                </a:solidFill>
              </a:defRPr>
            </a:lvl1pPr>
          </a:lstStyle>
          <a:p>
            <a:endParaRPr lang="en-GB"/>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2">
                    <a:lumMod val="50000"/>
                  </a:schemeClr>
                </a:solidFill>
              </a:defRPr>
            </a:lvl1pPr>
          </a:lstStyle>
          <a:p>
            <a:fld id="{34920676-C0EE-5940-87EE-665405501CEF}" type="slidenum">
              <a:rPr lang="en-GB" smtClean="0"/>
              <a:t>‹#›</a:t>
            </a:fld>
            <a:endParaRPr lang="en-GB"/>
          </a:p>
        </p:txBody>
      </p:sp>
    </p:spTree>
    <p:extLst>
      <p:ext uri="{BB962C8B-B14F-4D97-AF65-F5344CB8AC3E}">
        <p14:creationId xmlns:p14="http://schemas.microsoft.com/office/powerpoint/2010/main" val="2112762474"/>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 id="2147483787" r:id="rId13"/>
    <p:sldLayoutId id="2147483788" r:id="rId14"/>
    <p:sldLayoutId id="2147483789" r:id="rId15"/>
    <p:sldLayoutId id="2147483790" r:id="rId16"/>
    <p:sldLayoutId id="2147483791" r:id="rId17"/>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07D05-443D-54E3-FB72-96920247A0C1}"/>
              </a:ext>
            </a:extLst>
          </p:cNvPr>
          <p:cNvSpPr>
            <a:spLocks noGrp="1"/>
          </p:cNvSpPr>
          <p:nvPr>
            <p:ph type="ctrTitle"/>
          </p:nvPr>
        </p:nvSpPr>
        <p:spPr/>
        <p:txBody>
          <a:bodyPr/>
          <a:lstStyle/>
          <a:p>
            <a:r>
              <a:rPr lang="en-GB"/>
              <a:t>Emerging Trends</a:t>
            </a:r>
          </a:p>
        </p:txBody>
      </p:sp>
      <p:sp>
        <p:nvSpPr>
          <p:cNvPr id="3" name="Subtitle 2">
            <a:extLst>
              <a:ext uri="{FF2B5EF4-FFF2-40B4-BE49-F238E27FC236}">
                <a16:creationId xmlns:a16="http://schemas.microsoft.com/office/drawing/2014/main" id="{37142341-F09F-0AA1-5A00-C60F56C85006}"/>
              </a:ext>
            </a:extLst>
          </p:cNvPr>
          <p:cNvSpPr>
            <a:spLocks noGrp="1"/>
          </p:cNvSpPr>
          <p:nvPr>
            <p:ph type="subTitle" idx="1"/>
          </p:nvPr>
        </p:nvSpPr>
        <p:spPr/>
        <p:txBody>
          <a:bodyPr/>
          <a:lstStyle/>
          <a:p>
            <a:r>
              <a:rPr lang="en-GB"/>
              <a:t>Team </a:t>
            </a:r>
            <a:r>
              <a:rPr lang="en-GB" err="1"/>
              <a:t>shiney</a:t>
            </a:r>
            <a:r>
              <a:rPr lang="en-GB"/>
              <a:t> rock</a:t>
            </a:r>
          </a:p>
        </p:txBody>
      </p:sp>
    </p:spTree>
    <p:extLst>
      <p:ext uri="{BB962C8B-B14F-4D97-AF65-F5344CB8AC3E}">
        <p14:creationId xmlns:p14="http://schemas.microsoft.com/office/powerpoint/2010/main" val="2555478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023FAB-8358-849D-804B-DC6D3D3A2850}"/>
              </a:ext>
            </a:extLst>
          </p:cNvPr>
          <p:cNvSpPr txBox="1"/>
          <p:nvPr/>
        </p:nvSpPr>
        <p:spPr>
          <a:xfrm>
            <a:off x="5872158" y="744654"/>
            <a:ext cx="5563097" cy="4801314"/>
          </a:xfrm>
          <a:prstGeom prst="rect">
            <a:avLst/>
          </a:prstGeom>
          <a:noFill/>
        </p:spPr>
        <p:txBody>
          <a:bodyPr wrap="square" lIns="91440" tIns="45720" rIns="91440" bIns="45720" rtlCol="0" anchor="t">
            <a:spAutoFit/>
          </a:bodyPr>
          <a:lstStyle/>
          <a:p>
            <a:r>
              <a:rPr lang="en-GB">
                <a:latin typeface="Arial" panose="020B0604020202020204" pitchFamily="34" charset="0"/>
                <a:cs typeface="Arial" panose="020B0604020202020204" pitchFamily="34" charset="0"/>
              </a:rPr>
              <a:t>- Our main goal is to create an online video game that parents can trust their children on and that children find fun and engaging.</a:t>
            </a:r>
            <a:br>
              <a:rPr lang="en-GB">
                <a:latin typeface="Arial" panose="020B0604020202020204" pitchFamily="34" charset="0"/>
                <a:cs typeface="Arial" panose="020B0604020202020204" pitchFamily="34" charset="0"/>
              </a:rPr>
            </a:b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 It will be mainly on pc</a:t>
            </a:r>
            <a:br>
              <a:rPr lang="en-GB">
                <a:latin typeface="Arial" panose="020B0604020202020204" pitchFamily="34" charset="0"/>
                <a:cs typeface="Arial" panose="020B0604020202020204" pitchFamily="34" charset="0"/>
              </a:rPr>
            </a:b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 Would be created on Unreal</a:t>
            </a:r>
            <a:br>
              <a:rPr lang="en-GB">
                <a:latin typeface="Arial" panose="020B0604020202020204" pitchFamily="34" charset="0"/>
                <a:cs typeface="Arial" panose="020B0604020202020204" pitchFamily="34" charset="0"/>
              </a:rPr>
            </a:b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 Age range about 8yrs – 11yrs </a:t>
            </a:r>
            <a:br>
              <a:rPr lang="en-GB">
                <a:latin typeface="Arial" panose="020B0604020202020204" pitchFamily="34" charset="0"/>
                <a:cs typeface="Arial" panose="020B0604020202020204" pitchFamily="34" charset="0"/>
              </a:rPr>
            </a:b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 Two types of servers public and private.</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(Private can only be accessed if the parent or child shares their servers friend code with a trusted person)</a:t>
            </a:r>
            <a:br>
              <a:rPr lang="en-GB">
                <a:latin typeface="Arial" panose="020B0604020202020204" pitchFamily="34" charset="0"/>
                <a:cs typeface="Arial" panose="020B0604020202020204" pitchFamily="34" charset="0"/>
              </a:rPr>
            </a:b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rpg</a:t>
            </a:r>
            <a:r>
              <a:rPr lang="en-GB">
                <a:latin typeface="Arial" panose="020B0604020202020204" pitchFamily="34" charset="0"/>
                <a:cs typeface="Arial" panose="020B0604020202020204" pitchFamily="34" charset="0"/>
              </a:rPr>
              <a:t> style puzzle game where the main goal of the group is to escape a cave they’ve been trapped in. </a:t>
            </a:r>
          </a:p>
        </p:txBody>
      </p:sp>
      <p:sp>
        <p:nvSpPr>
          <p:cNvPr id="3" name="TextBox 2">
            <a:extLst>
              <a:ext uri="{FF2B5EF4-FFF2-40B4-BE49-F238E27FC236}">
                <a16:creationId xmlns:a16="http://schemas.microsoft.com/office/drawing/2014/main" id="{B3FFADE3-CF3E-F583-112A-82C795005FBF}"/>
              </a:ext>
            </a:extLst>
          </p:cNvPr>
          <p:cNvSpPr txBox="1"/>
          <p:nvPr/>
        </p:nvSpPr>
        <p:spPr>
          <a:xfrm>
            <a:off x="0" y="0"/>
            <a:ext cx="4406959" cy="461665"/>
          </a:xfrm>
          <a:prstGeom prst="rect">
            <a:avLst/>
          </a:prstGeom>
          <a:noFill/>
        </p:spPr>
        <p:txBody>
          <a:bodyPr wrap="square" rtlCol="0">
            <a:spAutoFit/>
          </a:bodyPr>
          <a:lstStyle/>
          <a:p>
            <a:r>
              <a:rPr lang="en-GB" sz="2400"/>
              <a:t>What our Project is About</a:t>
            </a:r>
          </a:p>
        </p:txBody>
      </p:sp>
      <p:pic>
        <p:nvPicPr>
          <p:cNvPr id="1026" name="Picture 2" descr="Little boy at the computer - Royalty-free Stock Photo | Dissolve">
            <a:extLst>
              <a:ext uri="{FF2B5EF4-FFF2-40B4-BE49-F238E27FC236}">
                <a16:creationId xmlns:a16="http://schemas.microsoft.com/office/drawing/2014/main" id="{4CA59EED-878D-3001-5876-CF7CFAF9A5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0572" y="1225838"/>
            <a:ext cx="4976955" cy="331797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4B3238B-9079-9211-922A-165B3170208D}"/>
              </a:ext>
            </a:extLst>
          </p:cNvPr>
          <p:cNvSpPr txBox="1"/>
          <p:nvPr/>
        </p:nvSpPr>
        <p:spPr>
          <a:xfrm>
            <a:off x="260572" y="4559159"/>
            <a:ext cx="769442"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[1]</a:t>
            </a:r>
          </a:p>
        </p:txBody>
      </p:sp>
    </p:spTree>
    <p:extLst>
      <p:ext uri="{BB962C8B-B14F-4D97-AF65-F5344CB8AC3E}">
        <p14:creationId xmlns:p14="http://schemas.microsoft.com/office/powerpoint/2010/main" val="1215355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A369FE-C72D-6ACD-EF5D-1C195292A278}"/>
              </a:ext>
            </a:extLst>
          </p:cNvPr>
          <p:cNvSpPr txBox="1"/>
          <p:nvPr/>
        </p:nvSpPr>
        <p:spPr>
          <a:xfrm>
            <a:off x="0" y="0"/>
            <a:ext cx="3323968" cy="461665"/>
          </a:xfrm>
          <a:prstGeom prst="rect">
            <a:avLst/>
          </a:prstGeom>
          <a:noFill/>
        </p:spPr>
        <p:txBody>
          <a:bodyPr wrap="square" rtlCol="0">
            <a:spAutoFit/>
          </a:bodyPr>
          <a:lstStyle/>
          <a:p>
            <a:r>
              <a:rPr lang="en-GB" sz="2400"/>
              <a:t>Team roles</a:t>
            </a:r>
          </a:p>
        </p:txBody>
      </p:sp>
      <p:sp>
        <p:nvSpPr>
          <p:cNvPr id="3" name="TextBox 2">
            <a:extLst>
              <a:ext uri="{FF2B5EF4-FFF2-40B4-BE49-F238E27FC236}">
                <a16:creationId xmlns:a16="http://schemas.microsoft.com/office/drawing/2014/main" id="{C57BE64F-8BEE-2D34-3A93-C41C70E014D4}"/>
              </a:ext>
            </a:extLst>
          </p:cNvPr>
          <p:cNvSpPr txBox="1"/>
          <p:nvPr/>
        </p:nvSpPr>
        <p:spPr>
          <a:xfrm>
            <a:off x="6096000" y="461665"/>
            <a:ext cx="5202621" cy="4185761"/>
          </a:xfrm>
          <a:prstGeom prst="rect">
            <a:avLst/>
          </a:prstGeom>
          <a:noFill/>
        </p:spPr>
        <p:txBody>
          <a:bodyPr wrap="square" lIns="91440" tIns="45720" rIns="91440" bIns="45720" rtlCol="0" anchor="t">
            <a:spAutoFit/>
          </a:bodyPr>
          <a:lstStyle/>
          <a:p>
            <a:pPr algn="ctr"/>
            <a:r>
              <a:rPr lang="en-GB" sz="2400" u="sng">
                <a:latin typeface="Arial" panose="020B0604020202020204" pitchFamily="34" charset="0"/>
                <a:cs typeface="Arial" panose="020B0604020202020204" pitchFamily="34" charset="0"/>
              </a:rPr>
              <a:t>Game Design</a:t>
            </a:r>
            <a:br>
              <a:rPr lang="en-GB">
                <a:latin typeface="Arial" panose="020B0604020202020204" pitchFamily="34" charset="0"/>
                <a:cs typeface="Arial" panose="020B0604020202020204" pitchFamily="34" charset="0"/>
              </a:rPr>
            </a:br>
            <a:br>
              <a:rPr lang="en-GB">
                <a:latin typeface="Arial" panose="020B0604020202020204" pitchFamily="34" charset="0"/>
                <a:cs typeface="Arial" panose="020B0604020202020204" pitchFamily="34" charset="0"/>
              </a:rPr>
            </a:br>
            <a:r>
              <a:rPr lang="en-GB" sz="2000" u="sng">
                <a:latin typeface="Arial" panose="020B0604020202020204" pitchFamily="34" charset="0"/>
                <a:cs typeface="Arial" panose="020B0604020202020204" pitchFamily="34" charset="0"/>
              </a:rPr>
              <a:t>Rebecca Jones  </a:t>
            </a:r>
            <a:br>
              <a:rPr lang="en-GB" sz="2000" u="sng">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world design</a:t>
            </a:r>
            <a:br>
              <a:rPr lang="en-GB">
                <a:latin typeface="Arial" panose="020B0604020202020204" pitchFamily="34" charset="0"/>
                <a:cs typeface="Arial" panose="020B0604020202020204" pitchFamily="34" charset="0"/>
              </a:rPr>
            </a:br>
            <a:br>
              <a:rPr lang="en-GB">
                <a:latin typeface="Arial" panose="020B0604020202020204" pitchFamily="34" charset="0"/>
                <a:cs typeface="Arial" panose="020B0604020202020204" pitchFamily="34" charset="0"/>
              </a:rPr>
            </a:br>
            <a:r>
              <a:rPr lang="en-GB" sz="2000" u="sng">
                <a:latin typeface="Arial" panose="020B0604020202020204" pitchFamily="34" charset="0"/>
                <a:cs typeface="Arial" panose="020B0604020202020204" pitchFamily="34" charset="0"/>
              </a:rPr>
              <a:t>Chloe Nash </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minigame creation</a:t>
            </a:r>
            <a:br>
              <a:rPr lang="en-GB">
                <a:latin typeface="Arial" panose="020B0604020202020204" pitchFamily="34" charset="0"/>
                <a:cs typeface="Arial" panose="020B0604020202020204" pitchFamily="34" charset="0"/>
              </a:rPr>
            </a:br>
            <a:br>
              <a:rPr lang="en-GB">
                <a:latin typeface="Arial" panose="020B0604020202020204" pitchFamily="34" charset="0"/>
                <a:cs typeface="Arial" panose="020B0604020202020204" pitchFamily="34" charset="0"/>
              </a:rPr>
            </a:br>
            <a:r>
              <a:rPr lang="en-GB" sz="2000" u="sng">
                <a:latin typeface="Arial" panose="020B0604020202020204" pitchFamily="34" charset="0"/>
                <a:cs typeface="Arial" panose="020B0604020202020204" pitchFamily="34" charset="0"/>
              </a:rPr>
              <a:t>Abigail Jenkins  </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Avatar and NPC Design and Story</a:t>
            </a: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a:p>
            <a:pPr algn="ctr"/>
            <a:r>
              <a:rPr lang="en-GB" sz="2000" u="sng">
                <a:latin typeface="Arial" panose="020B0604020202020204" pitchFamily="34" charset="0"/>
                <a:cs typeface="Arial" panose="020B0604020202020204" pitchFamily="34" charset="0"/>
              </a:rPr>
              <a:t>Joshua Critchley</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Tools and clothing design</a:t>
            </a:r>
          </a:p>
          <a:p>
            <a:endParaRPr lang="en-GB"/>
          </a:p>
        </p:txBody>
      </p:sp>
      <p:sp>
        <p:nvSpPr>
          <p:cNvPr id="5" name="TextBox 4">
            <a:extLst>
              <a:ext uri="{FF2B5EF4-FFF2-40B4-BE49-F238E27FC236}">
                <a16:creationId xmlns:a16="http://schemas.microsoft.com/office/drawing/2014/main" id="{875F212B-7188-AC87-40C4-0EBB19766FE6}"/>
              </a:ext>
            </a:extLst>
          </p:cNvPr>
          <p:cNvSpPr txBox="1"/>
          <p:nvPr/>
        </p:nvSpPr>
        <p:spPr>
          <a:xfrm>
            <a:off x="1927406" y="461665"/>
            <a:ext cx="2793124" cy="2708434"/>
          </a:xfrm>
          <a:prstGeom prst="rect">
            <a:avLst/>
          </a:prstGeom>
          <a:noFill/>
        </p:spPr>
        <p:txBody>
          <a:bodyPr wrap="square">
            <a:spAutoFit/>
          </a:bodyPr>
          <a:lstStyle/>
          <a:p>
            <a:pPr algn="ctr"/>
            <a:r>
              <a:rPr lang="en-GB" sz="2400" u="sng">
                <a:latin typeface="Arial" panose="020B0604020202020204" pitchFamily="34" charset="0"/>
                <a:cs typeface="Arial" panose="020B0604020202020204" pitchFamily="34" charset="0"/>
              </a:rPr>
              <a:t>Child Safety</a:t>
            </a:r>
            <a:br>
              <a:rPr lang="en-GB" u="sng">
                <a:latin typeface="Arial" panose="020B0604020202020204" pitchFamily="34" charset="0"/>
                <a:cs typeface="Arial" panose="020B0604020202020204" pitchFamily="34" charset="0"/>
              </a:rPr>
            </a:br>
            <a:br>
              <a:rPr lang="en-GB" u="sng">
                <a:latin typeface="Arial" panose="020B0604020202020204" pitchFamily="34" charset="0"/>
                <a:cs typeface="Arial" panose="020B0604020202020204" pitchFamily="34" charset="0"/>
              </a:rPr>
            </a:br>
            <a:r>
              <a:rPr lang="en-GB" u="sng">
                <a:latin typeface="Arial" panose="020B0604020202020204" pitchFamily="34" charset="0"/>
                <a:cs typeface="Arial" panose="020B0604020202020204" pitchFamily="34" charset="0"/>
              </a:rPr>
              <a:t>Justin Brighton</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Child safety law and  Chat moderation ai</a:t>
            </a:r>
            <a:br>
              <a:rPr lang="en-GB">
                <a:latin typeface="Arial" panose="020B0604020202020204" pitchFamily="34" charset="0"/>
                <a:cs typeface="Arial" panose="020B0604020202020204" pitchFamily="34" charset="0"/>
              </a:rPr>
            </a:br>
            <a:br>
              <a:rPr lang="en-GB">
                <a:latin typeface="Arial" panose="020B0604020202020204" pitchFamily="34" charset="0"/>
                <a:cs typeface="Arial" panose="020B0604020202020204" pitchFamily="34" charset="0"/>
              </a:rPr>
            </a:br>
            <a:r>
              <a:rPr lang="en-GB" sz="2000" u="sng">
                <a:latin typeface="Arial" panose="020B0604020202020204" pitchFamily="34" charset="0"/>
                <a:cs typeface="Arial" panose="020B0604020202020204" pitchFamily="34" charset="0"/>
              </a:rPr>
              <a:t>Teifion Gibson</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Child safety law and parental settings </a:t>
            </a:r>
          </a:p>
        </p:txBody>
      </p:sp>
    </p:spTree>
    <p:extLst>
      <p:ext uri="{BB962C8B-B14F-4D97-AF65-F5344CB8AC3E}">
        <p14:creationId xmlns:p14="http://schemas.microsoft.com/office/powerpoint/2010/main" val="311001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B816CF-1280-F965-D9BE-DC731475194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DCB226C-D68C-4F58-C263-1D05CE5A9B31}"/>
              </a:ext>
            </a:extLst>
          </p:cNvPr>
          <p:cNvSpPr txBox="1"/>
          <p:nvPr/>
        </p:nvSpPr>
        <p:spPr>
          <a:xfrm>
            <a:off x="0" y="0"/>
            <a:ext cx="3200400" cy="369332"/>
          </a:xfrm>
          <a:prstGeom prst="rect">
            <a:avLst/>
          </a:prstGeom>
          <a:noFill/>
        </p:spPr>
        <p:txBody>
          <a:bodyPr wrap="square" rtlCol="0">
            <a:spAutoFit/>
          </a:bodyPr>
          <a:lstStyle/>
          <a:p>
            <a:r>
              <a:rPr lang="en-GB"/>
              <a:t>Online Child safety laws</a:t>
            </a:r>
          </a:p>
        </p:txBody>
      </p:sp>
      <p:sp>
        <p:nvSpPr>
          <p:cNvPr id="3" name="TextBox 2">
            <a:extLst>
              <a:ext uri="{FF2B5EF4-FFF2-40B4-BE49-F238E27FC236}">
                <a16:creationId xmlns:a16="http://schemas.microsoft.com/office/drawing/2014/main" id="{3A4E4730-89A0-5819-0B8D-94AD44FB9A82}"/>
              </a:ext>
            </a:extLst>
          </p:cNvPr>
          <p:cNvSpPr txBox="1"/>
          <p:nvPr/>
        </p:nvSpPr>
        <p:spPr>
          <a:xfrm>
            <a:off x="68036" y="557894"/>
            <a:ext cx="706890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Arial"/>
                <a:cs typeface="Arial"/>
              </a:rPr>
              <a:t>This section of the presentation will go a bit further into detail about how online child safety laws will likely affect our project. </a:t>
            </a:r>
          </a:p>
          <a:p>
            <a:endParaRPr lang="en-US">
              <a:latin typeface="Arial"/>
              <a:ea typeface="Arial"/>
              <a:cs typeface="Arial"/>
            </a:endParaRPr>
          </a:p>
          <a:p>
            <a:r>
              <a:rPr lang="en-US">
                <a:latin typeface="Arial"/>
                <a:ea typeface="Arial"/>
                <a:cs typeface="Arial"/>
              </a:rPr>
              <a:t>The Data protection act 2018 – Planned design and implementation of the game application will be compliant to the law, this includes </a:t>
            </a:r>
            <a:r>
              <a:rPr lang="en-GB">
                <a:latin typeface="Arial"/>
                <a:ea typeface="Arial"/>
                <a:cs typeface="Arial"/>
              </a:rPr>
              <a:t>disclosing</a:t>
            </a:r>
            <a:r>
              <a:rPr lang="en-US">
                <a:latin typeface="Arial"/>
                <a:ea typeface="Arial"/>
                <a:cs typeface="Arial"/>
              </a:rPr>
              <a:t> all collected data such as in game chat logs relevant to a user upon request, and deletion of personally identifiable information if not needed by our application [1].</a:t>
            </a:r>
            <a:endParaRPr lang="en-US" sz="1100">
              <a:solidFill>
                <a:srgbClr val="1155CC"/>
              </a:solidFill>
              <a:latin typeface="Arial"/>
              <a:ea typeface="Arial"/>
              <a:cs typeface="Arial"/>
            </a:endParaRPr>
          </a:p>
        </p:txBody>
      </p:sp>
      <p:sp>
        <p:nvSpPr>
          <p:cNvPr id="4" name="TextBox 3">
            <a:extLst>
              <a:ext uri="{FF2B5EF4-FFF2-40B4-BE49-F238E27FC236}">
                <a16:creationId xmlns:a16="http://schemas.microsoft.com/office/drawing/2014/main" id="{18E0B070-3D97-01E3-51FE-461FAA8AFCA5}"/>
              </a:ext>
            </a:extLst>
          </p:cNvPr>
          <p:cNvSpPr txBox="1"/>
          <p:nvPr/>
        </p:nvSpPr>
        <p:spPr>
          <a:xfrm>
            <a:off x="68036" y="3052590"/>
            <a:ext cx="11511642" cy="22006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As we plan to create an online space for underage users we will need to implement some form of age verification, additionally so the program is compliant with </a:t>
            </a:r>
            <a:r>
              <a:rPr lang="en-US" err="1">
                <a:latin typeface="Arial"/>
                <a:cs typeface="Arial"/>
              </a:rPr>
              <a:t>uk</a:t>
            </a:r>
            <a:r>
              <a:rPr lang="en-US">
                <a:latin typeface="Arial"/>
                <a:cs typeface="Arial"/>
              </a:rPr>
              <a:t> regulations we</a:t>
            </a:r>
            <a:r>
              <a:rPr lang="en-US">
                <a:latin typeface="Arial"/>
                <a:ea typeface="Arial"/>
                <a:cs typeface="Arial"/>
              </a:rPr>
              <a:t> must have age verified via OFCOM [2]. </a:t>
            </a:r>
            <a:r>
              <a:rPr lang="en-US" sz="1100">
                <a:latin typeface="Arial"/>
                <a:ea typeface="Arial"/>
                <a:cs typeface="Arial"/>
              </a:rPr>
              <a:t> </a:t>
            </a:r>
            <a:endParaRPr lang="en-US" sz="1100">
              <a:solidFill>
                <a:srgbClr val="1155CC"/>
              </a:solidFill>
              <a:latin typeface="Arial"/>
              <a:ea typeface="Arial"/>
              <a:cs typeface="Arial"/>
            </a:endParaRPr>
          </a:p>
          <a:p>
            <a:endParaRPr lang="en-US" sz="1100">
              <a:latin typeface="Arial"/>
              <a:ea typeface="Arial"/>
              <a:cs typeface="Arial"/>
            </a:endParaRPr>
          </a:p>
          <a:p>
            <a:r>
              <a:rPr lang="en-US">
                <a:latin typeface="Arial"/>
                <a:ea typeface="Arial"/>
                <a:cs typeface="Arial"/>
              </a:rPr>
              <a:t>Additionally, we are aware if we do not follow this legislation OFCOM can issue fines if we fail to effectively verify the age of users. Additionally, this law also makes age verification needed to allow users to access “mature content”</a:t>
            </a:r>
            <a:endParaRPr lang="en-US"/>
          </a:p>
          <a:p>
            <a:pPr algn="ctr"/>
            <a:endParaRPr lang="en-GB"/>
          </a:p>
        </p:txBody>
      </p:sp>
    </p:spTree>
    <p:extLst>
      <p:ext uri="{BB962C8B-B14F-4D97-AF65-F5344CB8AC3E}">
        <p14:creationId xmlns:p14="http://schemas.microsoft.com/office/powerpoint/2010/main" val="2396099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009C52B-0D81-841D-A9DA-6C7C78A2AC83}"/>
              </a:ext>
            </a:extLst>
          </p:cNvPr>
          <p:cNvSpPr txBox="1"/>
          <p:nvPr/>
        </p:nvSpPr>
        <p:spPr>
          <a:xfrm>
            <a:off x="0" y="0"/>
            <a:ext cx="6138040" cy="369332"/>
          </a:xfrm>
          <a:prstGeom prst="rect">
            <a:avLst/>
          </a:prstGeom>
          <a:noFill/>
        </p:spPr>
        <p:txBody>
          <a:bodyPr wrap="square" lIns="91440" tIns="45720" rIns="91440" bIns="45720" anchor="t">
            <a:spAutoFit/>
          </a:bodyPr>
          <a:lstStyle/>
          <a:p>
            <a:r>
              <a:rPr lang="en-GB"/>
              <a:t>Existing implemented Child safety features on online services</a:t>
            </a:r>
          </a:p>
        </p:txBody>
      </p:sp>
      <p:sp>
        <p:nvSpPr>
          <p:cNvPr id="2" name="TextBox 1">
            <a:extLst>
              <a:ext uri="{FF2B5EF4-FFF2-40B4-BE49-F238E27FC236}">
                <a16:creationId xmlns:a16="http://schemas.microsoft.com/office/drawing/2014/main" id="{F94162CC-E66B-52A5-6302-9175BD647092}"/>
              </a:ext>
            </a:extLst>
          </p:cNvPr>
          <p:cNvSpPr txBox="1"/>
          <p:nvPr/>
        </p:nvSpPr>
        <p:spPr>
          <a:xfrm>
            <a:off x="1" y="367393"/>
            <a:ext cx="9293597" cy="52475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Calibri"/>
                <a:cs typeface="Arial"/>
              </a:rPr>
              <a:t>This section outlines </a:t>
            </a:r>
            <a:r>
              <a:rPr lang="en-GB">
                <a:latin typeface="Arial"/>
                <a:ea typeface="Calibri"/>
                <a:cs typeface="Arial"/>
              </a:rPr>
              <a:t>existing</a:t>
            </a:r>
            <a:r>
              <a:rPr lang="en-US">
                <a:latin typeface="Arial"/>
                <a:ea typeface="Calibri"/>
                <a:cs typeface="Arial"/>
              </a:rPr>
              <a:t> implementation on online games / platforms.</a:t>
            </a:r>
            <a:endParaRPr lang="en-US"/>
          </a:p>
          <a:p>
            <a:endParaRPr lang="en-US">
              <a:latin typeface="Arial"/>
              <a:ea typeface="Calibri"/>
              <a:cs typeface="Arial"/>
            </a:endParaRPr>
          </a:p>
          <a:p>
            <a:r>
              <a:rPr lang="en-US">
                <a:latin typeface="Arial"/>
                <a:ea typeface="Calibri"/>
                <a:cs typeface="Arial"/>
              </a:rPr>
              <a:t>Roblox has implementations to moderate content autonomously, to detect </a:t>
            </a:r>
            <a:r>
              <a:rPr lang="en-GB">
                <a:latin typeface="Arial"/>
                <a:ea typeface="Calibri"/>
                <a:cs typeface="Arial"/>
              </a:rPr>
              <a:t>illegal</a:t>
            </a:r>
            <a:r>
              <a:rPr lang="en-US">
                <a:latin typeface="Arial"/>
                <a:ea typeface="Calibri"/>
                <a:cs typeface="Arial"/>
              </a:rPr>
              <a:t> and unregistered usage of content on the games platform. </a:t>
            </a:r>
            <a:endParaRPr lang="en-US"/>
          </a:p>
          <a:p>
            <a:r>
              <a:rPr lang="en-US">
                <a:latin typeface="Arial"/>
                <a:ea typeface="Calibri"/>
                <a:cs typeface="Arial"/>
              </a:rPr>
              <a:t>Users are able to report content that violates Roblox's terms of service. </a:t>
            </a:r>
          </a:p>
          <a:p>
            <a:r>
              <a:rPr lang="en-US">
                <a:latin typeface="Arial"/>
                <a:ea typeface="Calibri"/>
                <a:cs typeface="Arial"/>
              </a:rPr>
              <a:t>Roblox adopts usage of automated moderation to assist in the processing of reports [3].</a:t>
            </a:r>
            <a:endParaRPr lang="en-US" sz="1100">
              <a:solidFill>
                <a:srgbClr val="1155CC"/>
              </a:solidFill>
              <a:latin typeface="Arial"/>
              <a:ea typeface="Calibri"/>
              <a:cs typeface="Arial"/>
            </a:endParaRPr>
          </a:p>
          <a:p>
            <a:endParaRPr lang="en-US">
              <a:latin typeface="Arial"/>
              <a:ea typeface="Calibri"/>
              <a:cs typeface="Arial"/>
            </a:endParaRPr>
          </a:p>
          <a:p>
            <a:r>
              <a:rPr lang="en-US">
                <a:latin typeface="Arial"/>
                <a:ea typeface="Calibri"/>
                <a:cs typeface="Arial"/>
              </a:rPr>
              <a:t>The online mobile game clash of clans [4] </a:t>
            </a:r>
            <a:r>
              <a:rPr lang="en-GB">
                <a:latin typeface="Arial"/>
                <a:ea typeface="Calibri"/>
                <a:cs typeface="Arial"/>
              </a:rPr>
              <a:t>utilises</a:t>
            </a:r>
            <a:r>
              <a:rPr lang="en-US">
                <a:latin typeface="Arial"/>
                <a:ea typeface="Calibri"/>
                <a:cs typeface="Arial"/>
              </a:rPr>
              <a:t> a large social element within the game, its up to users to moderate and create and support an environment within there in game group. However, content can be reported, and is then manually reviewed, then moderated if a user has broken a set of </a:t>
            </a:r>
            <a:r>
              <a:rPr lang="en-GB">
                <a:latin typeface="Arial"/>
                <a:ea typeface="Calibri"/>
                <a:cs typeface="Arial"/>
              </a:rPr>
              <a:t>official</a:t>
            </a:r>
            <a:r>
              <a:rPr lang="en-US">
                <a:latin typeface="Arial"/>
                <a:ea typeface="Calibri"/>
                <a:cs typeface="Arial"/>
              </a:rPr>
              <a:t> rules [4]</a:t>
            </a:r>
            <a:r>
              <a:rPr lang="en-US" sz="1100">
                <a:solidFill>
                  <a:srgbClr val="000000"/>
                </a:solidFill>
                <a:latin typeface="Arial"/>
                <a:ea typeface="Calibri"/>
                <a:cs typeface="Arial"/>
              </a:rPr>
              <a:t>.</a:t>
            </a:r>
            <a:endParaRPr lang="en-US"/>
          </a:p>
          <a:p>
            <a:endParaRPr lang="en-US">
              <a:latin typeface="Arial"/>
              <a:ea typeface="Calibri"/>
              <a:cs typeface="Arial"/>
            </a:endParaRPr>
          </a:p>
          <a:p>
            <a:r>
              <a:rPr lang="en-US">
                <a:latin typeface="Arial"/>
                <a:ea typeface="Calibri"/>
                <a:cs typeface="Arial"/>
              </a:rPr>
              <a:t>Nintendo has implemented a few systems to improve minor safety on their services, outlined below are a few of these</a:t>
            </a:r>
            <a:endParaRPr lang="en-US"/>
          </a:p>
          <a:p>
            <a:pPr marL="285750" indent="-285750">
              <a:buFont typeface="Calibri"/>
              <a:buChar char="-"/>
            </a:pPr>
            <a:r>
              <a:rPr lang="en-US">
                <a:latin typeface="Arial"/>
                <a:ea typeface="Calibri"/>
                <a:cs typeface="Arial"/>
              </a:rPr>
              <a:t>Friend codes that the user must share to add another user</a:t>
            </a:r>
            <a:endParaRPr lang="en-US"/>
          </a:p>
          <a:p>
            <a:pPr marL="285750" indent="-285750">
              <a:buFont typeface="Calibri"/>
              <a:buChar char="-"/>
            </a:pPr>
            <a:r>
              <a:rPr lang="en-US">
                <a:latin typeface="Arial"/>
                <a:ea typeface="Calibri"/>
                <a:cs typeface="Arial"/>
              </a:rPr>
              <a:t>Nintendo allows for parents to restrict accounts on what content they can access, and how long they are allowed to access their platform [5]</a:t>
            </a:r>
            <a:r>
              <a:rPr lang="en-US" sz="1100">
                <a:solidFill>
                  <a:srgbClr val="1155CC"/>
                </a:solidFill>
                <a:latin typeface="Arial"/>
                <a:ea typeface="Calibri"/>
                <a:cs typeface="Arial"/>
              </a:rPr>
              <a:t>.</a:t>
            </a:r>
            <a:endParaRPr lang="en-US"/>
          </a:p>
          <a:p>
            <a:pPr marL="228600" indent="-228600">
              <a:buFont typeface="Calibri"/>
              <a:buChar char="-"/>
            </a:pPr>
            <a:endParaRPr lang="en-US">
              <a:latin typeface="Impact" panose="020B0806030902050204"/>
              <a:ea typeface="Calibri"/>
              <a:cs typeface="Arial"/>
            </a:endParaRPr>
          </a:p>
        </p:txBody>
      </p:sp>
    </p:spTree>
    <p:extLst>
      <p:ext uri="{BB962C8B-B14F-4D97-AF65-F5344CB8AC3E}">
        <p14:creationId xmlns:p14="http://schemas.microsoft.com/office/powerpoint/2010/main" val="37805843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DB3C00-3D47-3501-973E-10CA8B4491C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861D0EE-135D-0FBB-6810-E4323852950D}"/>
              </a:ext>
            </a:extLst>
          </p:cNvPr>
          <p:cNvSpPr txBox="1"/>
          <p:nvPr/>
        </p:nvSpPr>
        <p:spPr>
          <a:xfrm>
            <a:off x="0" y="0"/>
            <a:ext cx="6138040" cy="369332"/>
          </a:xfrm>
          <a:prstGeom prst="rect">
            <a:avLst/>
          </a:prstGeom>
          <a:noFill/>
        </p:spPr>
        <p:txBody>
          <a:bodyPr wrap="square" lIns="91440" tIns="45720" rIns="91440" bIns="45720" anchor="t">
            <a:spAutoFit/>
          </a:bodyPr>
          <a:lstStyle/>
          <a:p>
            <a:r>
              <a:rPr lang="en-GB"/>
              <a:t>Planned implementation of moderation.</a:t>
            </a:r>
            <a:endParaRPr lang="en-US"/>
          </a:p>
        </p:txBody>
      </p:sp>
      <p:sp>
        <p:nvSpPr>
          <p:cNvPr id="2" name="TextBox 1">
            <a:extLst>
              <a:ext uri="{FF2B5EF4-FFF2-40B4-BE49-F238E27FC236}">
                <a16:creationId xmlns:a16="http://schemas.microsoft.com/office/drawing/2014/main" id="{68DA00A2-0606-A0B9-EF40-738F1BDC4C3B}"/>
              </a:ext>
            </a:extLst>
          </p:cNvPr>
          <p:cNvSpPr txBox="1"/>
          <p:nvPr/>
        </p:nvSpPr>
        <p:spPr>
          <a:xfrm>
            <a:off x="1" y="367393"/>
            <a:ext cx="9150803"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Calibri"/>
                <a:cs typeface="Arial"/>
              </a:rPr>
              <a:t>We plan to implement moderation features to help protect other users, based on the research we have done on existing moderation features, these are as follows</a:t>
            </a:r>
          </a:p>
          <a:p>
            <a:pPr marL="285750" indent="-285750">
              <a:buFont typeface="Calibri"/>
              <a:buChar char="-"/>
            </a:pPr>
            <a:endParaRPr lang="en-US">
              <a:latin typeface="Arial"/>
              <a:ea typeface="Calibri"/>
              <a:cs typeface="Arial"/>
            </a:endParaRPr>
          </a:p>
          <a:p>
            <a:pPr marL="285750" indent="-285750">
              <a:buFont typeface="Calibri"/>
              <a:buChar char="-"/>
            </a:pPr>
            <a:r>
              <a:rPr lang="en-GB">
                <a:latin typeface="Arial"/>
                <a:ea typeface="Calibri"/>
                <a:cs typeface="Arial"/>
              </a:rPr>
              <a:t>Utilisation</a:t>
            </a:r>
            <a:r>
              <a:rPr lang="en-US">
                <a:latin typeface="Arial"/>
                <a:ea typeface="Calibri"/>
                <a:cs typeface="Arial"/>
              </a:rPr>
              <a:t> of chat filters to ensure that inappropriate language is not used on the platform.</a:t>
            </a:r>
            <a:endParaRPr lang="en-US"/>
          </a:p>
          <a:p>
            <a:pPr marL="285750" indent="-285750">
              <a:buFont typeface="Calibri"/>
              <a:buChar char="-"/>
            </a:pPr>
            <a:endParaRPr lang="en-US">
              <a:latin typeface="Arial"/>
              <a:ea typeface="Calibri"/>
              <a:cs typeface="Arial"/>
            </a:endParaRPr>
          </a:p>
          <a:p>
            <a:pPr marL="285750" indent="-285750">
              <a:buFont typeface="Calibri"/>
              <a:buChar char="-"/>
            </a:pPr>
            <a:r>
              <a:rPr lang="en-US">
                <a:latin typeface="Arial"/>
                <a:ea typeface="Calibri"/>
                <a:cs typeface="Arial"/>
              </a:rPr>
              <a:t>Ability for users to report messages sent to other users</a:t>
            </a:r>
            <a:endParaRPr lang="en-US"/>
          </a:p>
          <a:p>
            <a:pPr marL="285750" indent="-285750">
              <a:buFont typeface="Calibri"/>
              <a:buChar char="-"/>
            </a:pPr>
            <a:endParaRPr lang="en-US">
              <a:latin typeface="Arial"/>
              <a:ea typeface="Calibri"/>
              <a:cs typeface="Arial"/>
            </a:endParaRPr>
          </a:p>
          <a:p>
            <a:pPr marL="285750" indent="-285750">
              <a:buFont typeface="Calibri"/>
              <a:buChar char="-"/>
            </a:pPr>
            <a:r>
              <a:rPr lang="en-US">
                <a:latin typeface="Arial"/>
                <a:ea typeface="Calibri"/>
                <a:cs typeface="Arial"/>
              </a:rPr>
              <a:t>Ability for parents to set restrictions on how the user can use the chat – such as disabling the chat/forcing user to use a premade list of chat messages.</a:t>
            </a:r>
          </a:p>
          <a:p>
            <a:pPr marL="285750" indent="-285750">
              <a:buFont typeface="Calibri"/>
              <a:buChar char="-"/>
            </a:pPr>
            <a:endParaRPr lang="en-US">
              <a:latin typeface="Arial"/>
              <a:ea typeface="Calibri"/>
              <a:cs typeface="Arial"/>
            </a:endParaRPr>
          </a:p>
          <a:p>
            <a:pPr marL="285750" indent="-285750">
              <a:buFont typeface="Calibri"/>
              <a:buChar char="-"/>
            </a:pPr>
            <a:r>
              <a:rPr lang="en-US">
                <a:latin typeface="Arial"/>
                <a:ea typeface="Calibri"/>
                <a:cs typeface="Arial"/>
              </a:rPr>
              <a:t>Allow for users to block other users they do not want to interact with.</a:t>
            </a:r>
          </a:p>
          <a:p>
            <a:pPr marL="285750" indent="-285750">
              <a:buFont typeface="Calibri"/>
              <a:buChar char="-"/>
            </a:pPr>
            <a:endParaRPr lang="en-US">
              <a:latin typeface="Arial"/>
              <a:ea typeface="Calibri"/>
              <a:cs typeface="Arial"/>
            </a:endParaRPr>
          </a:p>
          <a:p>
            <a:pPr marL="285750" indent="-285750">
              <a:buFont typeface="Calibri"/>
              <a:buChar char="-"/>
            </a:pPr>
            <a:r>
              <a:rPr lang="en-US">
                <a:latin typeface="Arial"/>
                <a:ea typeface="Calibri"/>
                <a:cs typeface="Arial"/>
              </a:rPr>
              <a:t>Users can be punished for violations via ether a text chat ban or full game ban, depending on severity.</a:t>
            </a:r>
          </a:p>
          <a:p>
            <a:pPr marL="285750" indent="-285750">
              <a:buFont typeface="Calibri"/>
              <a:buChar char="-"/>
            </a:pPr>
            <a:endParaRPr lang="en-US">
              <a:latin typeface="Arial"/>
              <a:ea typeface="Calibri"/>
              <a:cs typeface="Arial"/>
            </a:endParaRPr>
          </a:p>
          <a:p>
            <a:pPr marL="285750" indent="-285750">
              <a:buFont typeface="Calibri"/>
              <a:buChar char="-"/>
            </a:pPr>
            <a:r>
              <a:rPr lang="en-US">
                <a:latin typeface="Arial"/>
                <a:ea typeface="Calibri"/>
                <a:cs typeface="Arial"/>
              </a:rPr>
              <a:t>Moderation will be a mixture of human moderation and ai chat moderation.</a:t>
            </a:r>
          </a:p>
        </p:txBody>
      </p:sp>
    </p:spTree>
    <p:extLst>
      <p:ext uri="{BB962C8B-B14F-4D97-AF65-F5344CB8AC3E}">
        <p14:creationId xmlns:p14="http://schemas.microsoft.com/office/powerpoint/2010/main" val="40104301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31BEE6-E1CA-0854-AC9A-F985584F960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515F74F-6DDF-3EA0-5D95-E46EEFAB273C}"/>
              </a:ext>
            </a:extLst>
          </p:cNvPr>
          <p:cNvSpPr txBox="1"/>
          <p:nvPr/>
        </p:nvSpPr>
        <p:spPr>
          <a:xfrm>
            <a:off x="0" y="0"/>
            <a:ext cx="7462015" cy="369332"/>
          </a:xfrm>
          <a:prstGeom prst="rect">
            <a:avLst/>
          </a:prstGeom>
          <a:noFill/>
        </p:spPr>
        <p:txBody>
          <a:bodyPr wrap="square" lIns="91440" tIns="45720" rIns="91440" bIns="45720" anchor="t">
            <a:spAutoFit/>
          </a:bodyPr>
          <a:lstStyle/>
          <a:p>
            <a:r>
              <a:rPr lang="en-GB"/>
              <a:t>Implemented Child safety features on online services via Parental control</a:t>
            </a:r>
          </a:p>
        </p:txBody>
      </p:sp>
      <p:sp>
        <p:nvSpPr>
          <p:cNvPr id="2" name="TextBox 1">
            <a:extLst>
              <a:ext uri="{FF2B5EF4-FFF2-40B4-BE49-F238E27FC236}">
                <a16:creationId xmlns:a16="http://schemas.microsoft.com/office/drawing/2014/main" id="{05EE1E1A-EDAF-5882-01DF-499F67D3F3A0}"/>
              </a:ext>
            </a:extLst>
          </p:cNvPr>
          <p:cNvSpPr txBox="1"/>
          <p:nvPr/>
        </p:nvSpPr>
        <p:spPr>
          <a:xfrm>
            <a:off x="1" y="367393"/>
            <a:ext cx="113959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Impact" panose="020B0806030902050204"/>
              <a:ea typeface="Arial"/>
              <a:cs typeface="Arial"/>
            </a:endParaRPr>
          </a:p>
        </p:txBody>
      </p:sp>
      <p:sp>
        <p:nvSpPr>
          <p:cNvPr id="4" name="TextBox 3">
            <a:extLst>
              <a:ext uri="{FF2B5EF4-FFF2-40B4-BE49-F238E27FC236}">
                <a16:creationId xmlns:a16="http://schemas.microsoft.com/office/drawing/2014/main" id="{1B3A5299-5383-43EC-DE13-FD8FE9F7A088}"/>
              </a:ext>
            </a:extLst>
          </p:cNvPr>
          <p:cNvSpPr txBox="1"/>
          <p:nvPr/>
        </p:nvSpPr>
        <p:spPr>
          <a:xfrm>
            <a:off x="260958" y="803752"/>
            <a:ext cx="1128034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For parents, they have concerns about what their child will see on the internet and video games that gets advertised towards children. They would always look for settings that they can access and change under their authority. These settings are the usual screen time limits, allowing what features that the child can access, allowing how long their child is allowed on the internet, etc. </a:t>
            </a:r>
          </a:p>
          <a:p>
            <a:endParaRPr lang="en-GB">
              <a:latin typeface="Arial"/>
              <a:cs typeface="Arial"/>
            </a:endParaRPr>
          </a:p>
          <a:p>
            <a:r>
              <a:rPr lang="en-GB">
                <a:latin typeface="Arial"/>
                <a:cs typeface="Arial"/>
              </a:rPr>
              <a:t>What we plan to do is to implement features that the parent can access and change that the child will not be able to access. This would be in a form of a code/password that the parent will know to change settings that will limit certain functions that the child would access.</a:t>
            </a:r>
          </a:p>
          <a:p>
            <a:endParaRPr lang="en-GB">
              <a:latin typeface="Arial"/>
              <a:cs typeface="Arial"/>
            </a:endParaRPr>
          </a:p>
          <a:p>
            <a:r>
              <a:rPr lang="en-GB">
                <a:latin typeface="Arial"/>
                <a:cs typeface="Arial"/>
              </a:rPr>
              <a:t>Other ways that the parent can control what the child could access are breaks between their gameplay. What this means is that once the parent puts a limit of how long their child plays, when the timer is up, the game will save then show the child a message about their play limit had been reached and they should take a break of however long the parent has put on in the parental controls. Once that break timer is up, the child then can access the game again with the same limits.</a:t>
            </a:r>
          </a:p>
          <a:p>
            <a:r>
              <a:rPr lang="en-GB">
                <a:latin typeface="Arial"/>
                <a:cs typeface="Arial"/>
              </a:rPr>
              <a:t> </a:t>
            </a:r>
          </a:p>
        </p:txBody>
      </p:sp>
    </p:spTree>
    <p:extLst>
      <p:ext uri="{BB962C8B-B14F-4D97-AF65-F5344CB8AC3E}">
        <p14:creationId xmlns:p14="http://schemas.microsoft.com/office/powerpoint/2010/main" val="1150579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19BB62-31A0-7EF1-DF65-B6CB71C5159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3D172D4-1CC6-BB9D-B402-6829D57C6E2B}"/>
              </a:ext>
            </a:extLst>
          </p:cNvPr>
          <p:cNvSpPr txBox="1"/>
          <p:nvPr/>
        </p:nvSpPr>
        <p:spPr>
          <a:xfrm>
            <a:off x="0" y="0"/>
            <a:ext cx="6138040" cy="369332"/>
          </a:xfrm>
          <a:prstGeom prst="rect">
            <a:avLst/>
          </a:prstGeom>
          <a:noFill/>
        </p:spPr>
        <p:txBody>
          <a:bodyPr wrap="square">
            <a:spAutoFit/>
          </a:bodyPr>
          <a:lstStyle/>
          <a:p>
            <a:r>
              <a:rPr lang="en-GB"/>
              <a:t>Environment</a:t>
            </a:r>
          </a:p>
        </p:txBody>
      </p:sp>
      <p:grpSp>
        <p:nvGrpSpPr>
          <p:cNvPr id="7" name="Group 6">
            <a:extLst>
              <a:ext uri="{FF2B5EF4-FFF2-40B4-BE49-F238E27FC236}">
                <a16:creationId xmlns:a16="http://schemas.microsoft.com/office/drawing/2014/main" id="{9041B7EA-0C78-D7F3-2F83-F71F330859AB}"/>
              </a:ext>
            </a:extLst>
          </p:cNvPr>
          <p:cNvGrpSpPr/>
          <p:nvPr/>
        </p:nvGrpSpPr>
        <p:grpSpPr>
          <a:xfrm>
            <a:off x="462124" y="617285"/>
            <a:ext cx="5675916" cy="3886302"/>
            <a:chOff x="462124" y="634670"/>
            <a:chExt cx="5675916" cy="3886302"/>
          </a:xfrm>
        </p:grpSpPr>
        <p:pic>
          <p:nvPicPr>
            <p:cNvPr id="2" name="Picture 1">
              <a:extLst>
                <a:ext uri="{FF2B5EF4-FFF2-40B4-BE49-F238E27FC236}">
                  <a16:creationId xmlns:a16="http://schemas.microsoft.com/office/drawing/2014/main" id="{58E5F091-B63F-1DF6-C075-1F89FF854FC2}"/>
                </a:ext>
              </a:extLst>
            </p:cNvPr>
            <p:cNvPicPr>
              <a:picLocks noChangeAspect="1"/>
            </p:cNvPicPr>
            <p:nvPr/>
          </p:nvPicPr>
          <p:blipFill>
            <a:blip r:embed="rId2"/>
            <a:stretch>
              <a:fillRect/>
            </a:stretch>
          </p:blipFill>
          <p:spPr>
            <a:xfrm>
              <a:off x="462124" y="634670"/>
              <a:ext cx="5675916" cy="3886302"/>
            </a:xfrm>
            <a:prstGeom prst="rect">
              <a:avLst/>
            </a:prstGeom>
          </p:spPr>
        </p:pic>
        <p:sp>
          <p:nvSpPr>
            <p:cNvPr id="6" name="Rectangle 5">
              <a:extLst>
                <a:ext uri="{FF2B5EF4-FFF2-40B4-BE49-F238E27FC236}">
                  <a16:creationId xmlns:a16="http://schemas.microsoft.com/office/drawing/2014/main" id="{B608831E-3D1D-CEBB-3065-3B502A01AFBF}"/>
                </a:ext>
              </a:extLst>
            </p:cNvPr>
            <p:cNvSpPr/>
            <p:nvPr/>
          </p:nvSpPr>
          <p:spPr>
            <a:xfrm>
              <a:off x="3893574" y="1868129"/>
              <a:ext cx="2244466" cy="265284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8" name="Picture 7">
            <a:extLst>
              <a:ext uri="{FF2B5EF4-FFF2-40B4-BE49-F238E27FC236}">
                <a16:creationId xmlns:a16="http://schemas.microsoft.com/office/drawing/2014/main" id="{76AEC7FD-6005-4382-9FA0-30095179676E}"/>
              </a:ext>
            </a:extLst>
          </p:cNvPr>
          <p:cNvPicPr>
            <a:picLocks noChangeAspect="1"/>
          </p:cNvPicPr>
          <p:nvPr/>
        </p:nvPicPr>
        <p:blipFill>
          <a:blip r:embed="rId2"/>
          <a:srcRect l="60724" t="31937"/>
          <a:stretch>
            <a:fillRect/>
          </a:stretch>
        </p:blipFill>
        <p:spPr>
          <a:xfrm>
            <a:off x="4602477" y="2065621"/>
            <a:ext cx="3259860" cy="3867976"/>
          </a:xfrm>
          <a:prstGeom prst="rect">
            <a:avLst/>
          </a:prstGeom>
          <a:ln>
            <a:noFill/>
          </a:ln>
        </p:spPr>
      </p:pic>
      <p:pic>
        <p:nvPicPr>
          <p:cNvPr id="9" name="Picture 8">
            <a:extLst>
              <a:ext uri="{FF2B5EF4-FFF2-40B4-BE49-F238E27FC236}">
                <a16:creationId xmlns:a16="http://schemas.microsoft.com/office/drawing/2014/main" id="{F88F83E0-2C85-1CDF-8878-73D23DCE7475}"/>
              </a:ext>
            </a:extLst>
          </p:cNvPr>
          <p:cNvPicPr>
            <a:picLocks noChangeAspect="1"/>
          </p:cNvPicPr>
          <p:nvPr/>
        </p:nvPicPr>
        <p:blipFill>
          <a:blip r:embed="rId3"/>
          <a:srcRect l="1655" r="53800" b="32689"/>
          <a:stretch>
            <a:fillRect/>
          </a:stretch>
        </p:blipFill>
        <p:spPr>
          <a:xfrm>
            <a:off x="8340316" y="639229"/>
            <a:ext cx="3087612" cy="3295954"/>
          </a:xfrm>
          <a:prstGeom prst="rect">
            <a:avLst/>
          </a:prstGeom>
        </p:spPr>
      </p:pic>
      <p:sp>
        <p:nvSpPr>
          <p:cNvPr id="5" name="TextBox 4">
            <a:extLst>
              <a:ext uri="{FF2B5EF4-FFF2-40B4-BE49-F238E27FC236}">
                <a16:creationId xmlns:a16="http://schemas.microsoft.com/office/drawing/2014/main" id="{A087DC47-7953-6989-CE2E-F10D022B0507}"/>
              </a:ext>
            </a:extLst>
          </p:cNvPr>
          <p:cNvSpPr txBox="1"/>
          <p:nvPr/>
        </p:nvSpPr>
        <p:spPr>
          <a:xfrm>
            <a:off x="7934633" y="3913239"/>
            <a:ext cx="3044423" cy="369332"/>
          </a:xfrm>
          <a:prstGeom prst="rect">
            <a:avLst/>
          </a:prstGeom>
          <a:noFill/>
        </p:spPr>
        <p:txBody>
          <a:bodyPr wrap="none" rtlCol="0">
            <a:spAutoFit/>
          </a:bodyPr>
          <a:lstStyle/>
          <a:p>
            <a:r>
              <a:rPr lang="en-GB">
                <a:latin typeface="Arial" panose="020B0604020202020204" pitchFamily="34" charset="0"/>
                <a:cs typeface="Arial" panose="020B0604020202020204" pitchFamily="34" charset="0"/>
              </a:rPr>
              <a:t>Sketches of glowing plants. </a:t>
            </a:r>
          </a:p>
        </p:txBody>
      </p:sp>
      <p:sp>
        <p:nvSpPr>
          <p:cNvPr id="10" name="TextBox 9">
            <a:extLst>
              <a:ext uri="{FF2B5EF4-FFF2-40B4-BE49-F238E27FC236}">
                <a16:creationId xmlns:a16="http://schemas.microsoft.com/office/drawing/2014/main" id="{D727B06F-9C06-2D40-9337-A5B60E94584A}"/>
              </a:ext>
            </a:extLst>
          </p:cNvPr>
          <p:cNvSpPr txBox="1"/>
          <p:nvPr/>
        </p:nvSpPr>
        <p:spPr>
          <a:xfrm>
            <a:off x="462124" y="4503587"/>
            <a:ext cx="3923063" cy="64633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Mood-board of images for a cave themed game environment.</a:t>
            </a:r>
          </a:p>
        </p:txBody>
      </p:sp>
    </p:spTree>
    <p:extLst>
      <p:ext uri="{BB962C8B-B14F-4D97-AF65-F5344CB8AC3E}">
        <p14:creationId xmlns:p14="http://schemas.microsoft.com/office/powerpoint/2010/main" val="557424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BC3EDE-A8EA-1E2E-59F7-45B0AF9E8B8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2ABB462-376F-FC11-1212-F604F3BF38F2}"/>
              </a:ext>
            </a:extLst>
          </p:cNvPr>
          <p:cNvSpPr txBox="1"/>
          <p:nvPr/>
        </p:nvSpPr>
        <p:spPr>
          <a:xfrm>
            <a:off x="0" y="0"/>
            <a:ext cx="6138040" cy="369332"/>
          </a:xfrm>
          <a:prstGeom prst="rect">
            <a:avLst/>
          </a:prstGeom>
          <a:noFill/>
        </p:spPr>
        <p:txBody>
          <a:bodyPr wrap="square">
            <a:spAutoFit/>
          </a:bodyPr>
          <a:lstStyle/>
          <a:p>
            <a:r>
              <a:rPr lang="en-GB"/>
              <a:t>Environment</a:t>
            </a:r>
          </a:p>
        </p:txBody>
      </p:sp>
      <p:pic>
        <p:nvPicPr>
          <p:cNvPr id="5" name="Picture 4">
            <a:extLst>
              <a:ext uri="{FF2B5EF4-FFF2-40B4-BE49-F238E27FC236}">
                <a16:creationId xmlns:a16="http://schemas.microsoft.com/office/drawing/2014/main" id="{2D5A1D1B-3037-E9FF-0680-E55E08B99B82}"/>
              </a:ext>
            </a:extLst>
          </p:cNvPr>
          <p:cNvPicPr>
            <a:picLocks noChangeAspect="1"/>
          </p:cNvPicPr>
          <p:nvPr/>
        </p:nvPicPr>
        <p:blipFill>
          <a:blip r:embed="rId2"/>
          <a:srcRect r="21610" b="11592"/>
          <a:stretch>
            <a:fillRect/>
          </a:stretch>
        </p:blipFill>
        <p:spPr>
          <a:xfrm>
            <a:off x="78658" y="438176"/>
            <a:ext cx="5360895" cy="4271157"/>
          </a:xfrm>
          <a:prstGeom prst="rect">
            <a:avLst/>
          </a:prstGeom>
        </p:spPr>
      </p:pic>
      <p:pic>
        <p:nvPicPr>
          <p:cNvPr id="10" name="Picture 9">
            <a:extLst>
              <a:ext uri="{FF2B5EF4-FFF2-40B4-BE49-F238E27FC236}">
                <a16:creationId xmlns:a16="http://schemas.microsoft.com/office/drawing/2014/main" id="{2AD67EE5-40DB-A7C6-9139-75FD746727A4}"/>
              </a:ext>
            </a:extLst>
          </p:cNvPr>
          <p:cNvPicPr>
            <a:picLocks noChangeAspect="1"/>
          </p:cNvPicPr>
          <p:nvPr/>
        </p:nvPicPr>
        <p:blipFill>
          <a:blip r:embed="rId3"/>
          <a:srcRect l="50605" t="30354" r="3941" b="2288"/>
          <a:stretch>
            <a:fillRect/>
          </a:stretch>
        </p:blipFill>
        <p:spPr>
          <a:xfrm>
            <a:off x="5011897" y="2766836"/>
            <a:ext cx="3481103" cy="3644305"/>
          </a:xfrm>
          <a:prstGeom prst="rect">
            <a:avLst/>
          </a:prstGeom>
        </p:spPr>
      </p:pic>
      <p:pic>
        <p:nvPicPr>
          <p:cNvPr id="12" name="Picture 11">
            <a:extLst>
              <a:ext uri="{FF2B5EF4-FFF2-40B4-BE49-F238E27FC236}">
                <a16:creationId xmlns:a16="http://schemas.microsoft.com/office/drawing/2014/main" id="{1C30E58A-AE7C-3C41-77B4-7666C02C8D12}"/>
              </a:ext>
            </a:extLst>
          </p:cNvPr>
          <p:cNvPicPr>
            <a:picLocks noChangeAspect="1"/>
          </p:cNvPicPr>
          <p:nvPr/>
        </p:nvPicPr>
        <p:blipFill>
          <a:blip r:embed="rId4"/>
          <a:srcRect l="4398" t="4232" r="49395" b="29180"/>
          <a:stretch>
            <a:fillRect/>
          </a:stretch>
        </p:blipFill>
        <p:spPr>
          <a:xfrm>
            <a:off x="8192635" y="168637"/>
            <a:ext cx="3579715" cy="3644305"/>
          </a:xfrm>
          <a:prstGeom prst="rect">
            <a:avLst/>
          </a:prstGeom>
        </p:spPr>
      </p:pic>
      <p:sp>
        <p:nvSpPr>
          <p:cNvPr id="2" name="TextBox 1">
            <a:extLst>
              <a:ext uri="{FF2B5EF4-FFF2-40B4-BE49-F238E27FC236}">
                <a16:creationId xmlns:a16="http://schemas.microsoft.com/office/drawing/2014/main" id="{C085B41A-F71C-CC4B-77C2-7A64A81DF322}"/>
              </a:ext>
            </a:extLst>
          </p:cNvPr>
          <p:cNvSpPr txBox="1"/>
          <p:nvPr/>
        </p:nvSpPr>
        <p:spPr>
          <a:xfrm>
            <a:off x="223896" y="4709226"/>
            <a:ext cx="2557110" cy="369332"/>
          </a:xfrm>
          <a:prstGeom prst="rect">
            <a:avLst/>
          </a:prstGeom>
          <a:noFill/>
        </p:spPr>
        <p:txBody>
          <a:bodyPr wrap="none" rtlCol="0">
            <a:spAutoFit/>
          </a:bodyPr>
          <a:lstStyle/>
          <a:p>
            <a:r>
              <a:rPr lang="en-GB">
                <a:latin typeface="Arial" panose="020B0604020202020204" pitchFamily="34" charset="0"/>
                <a:cs typeface="Arial" panose="020B0604020202020204" pitchFamily="34" charset="0"/>
              </a:rPr>
              <a:t>Gemstone cave tunnel.</a:t>
            </a:r>
          </a:p>
        </p:txBody>
      </p:sp>
      <p:sp>
        <p:nvSpPr>
          <p:cNvPr id="4" name="TextBox 3">
            <a:extLst>
              <a:ext uri="{FF2B5EF4-FFF2-40B4-BE49-F238E27FC236}">
                <a16:creationId xmlns:a16="http://schemas.microsoft.com/office/drawing/2014/main" id="{65578955-3B3C-DD51-9251-A759F95F2043}"/>
              </a:ext>
            </a:extLst>
          </p:cNvPr>
          <p:cNvSpPr txBox="1"/>
          <p:nvPr/>
        </p:nvSpPr>
        <p:spPr>
          <a:xfrm>
            <a:off x="8559567" y="3863966"/>
            <a:ext cx="2845852"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Sketches of elements which could be used as themes for different areas.</a:t>
            </a:r>
          </a:p>
        </p:txBody>
      </p:sp>
      <p:pic>
        <p:nvPicPr>
          <p:cNvPr id="6" name="Picture 5">
            <a:extLst>
              <a:ext uri="{FF2B5EF4-FFF2-40B4-BE49-F238E27FC236}">
                <a16:creationId xmlns:a16="http://schemas.microsoft.com/office/drawing/2014/main" id="{62FD1E18-E315-D883-E997-5F46323CAC10}"/>
              </a:ext>
            </a:extLst>
          </p:cNvPr>
          <p:cNvPicPr>
            <a:picLocks noChangeAspect="1"/>
          </p:cNvPicPr>
          <p:nvPr/>
        </p:nvPicPr>
        <p:blipFill>
          <a:blip r:embed="rId5"/>
          <a:srcRect l="1655" r="53800" b="32689"/>
          <a:stretch>
            <a:fillRect/>
          </a:stretch>
        </p:blipFill>
        <p:spPr>
          <a:xfrm>
            <a:off x="5680443" y="82916"/>
            <a:ext cx="2449773" cy="2615076"/>
          </a:xfrm>
          <a:prstGeom prst="rect">
            <a:avLst/>
          </a:prstGeom>
        </p:spPr>
      </p:pic>
    </p:spTree>
    <p:extLst>
      <p:ext uri="{BB962C8B-B14F-4D97-AF65-F5344CB8AC3E}">
        <p14:creationId xmlns:p14="http://schemas.microsoft.com/office/powerpoint/2010/main" val="256492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640C16-7631-5D45-47CE-CB7A150F8FD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3111560-EB4B-B400-3486-3862BA358FF0}"/>
              </a:ext>
            </a:extLst>
          </p:cNvPr>
          <p:cNvSpPr txBox="1"/>
          <p:nvPr/>
        </p:nvSpPr>
        <p:spPr>
          <a:xfrm>
            <a:off x="0" y="0"/>
            <a:ext cx="6138040" cy="369332"/>
          </a:xfrm>
          <a:prstGeom prst="rect">
            <a:avLst/>
          </a:prstGeom>
          <a:noFill/>
        </p:spPr>
        <p:txBody>
          <a:bodyPr wrap="square">
            <a:spAutoFit/>
          </a:bodyPr>
          <a:lstStyle/>
          <a:p>
            <a:r>
              <a:rPr lang="en-GB"/>
              <a:t>Avatar and NPC Concept Designs</a:t>
            </a:r>
          </a:p>
        </p:txBody>
      </p:sp>
      <p:sp>
        <p:nvSpPr>
          <p:cNvPr id="4" name="TextBox 3">
            <a:extLst>
              <a:ext uri="{FF2B5EF4-FFF2-40B4-BE49-F238E27FC236}">
                <a16:creationId xmlns:a16="http://schemas.microsoft.com/office/drawing/2014/main" id="{07B5A844-2B8B-7B4C-C44F-244CB1CBA8B2}"/>
              </a:ext>
            </a:extLst>
          </p:cNvPr>
          <p:cNvSpPr txBox="1"/>
          <p:nvPr/>
        </p:nvSpPr>
        <p:spPr>
          <a:xfrm>
            <a:off x="430924" y="761265"/>
            <a:ext cx="2301765" cy="369332"/>
          </a:xfrm>
          <a:prstGeom prst="rect">
            <a:avLst/>
          </a:prstGeom>
          <a:noFill/>
        </p:spPr>
        <p:txBody>
          <a:bodyPr wrap="square" rtlCol="0">
            <a:spAutoFit/>
          </a:bodyPr>
          <a:lstStyle/>
          <a:p>
            <a:r>
              <a:rPr lang="en-GB" u="sng">
                <a:latin typeface="Arial" panose="020B0604020202020204" pitchFamily="34" charset="0"/>
                <a:cs typeface="Arial" panose="020B0604020202020204" pitchFamily="34" charset="0"/>
              </a:rPr>
              <a:t>Player Avatar</a:t>
            </a:r>
          </a:p>
        </p:txBody>
      </p:sp>
      <p:sp>
        <p:nvSpPr>
          <p:cNvPr id="5" name="TextBox 4">
            <a:extLst>
              <a:ext uri="{FF2B5EF4-FFF2-40B4-BE49-F238E27FC236}">
                <a16:creationId xmlns:a16="http://schemas.microsoft.com/office/drawing/2014/main" id="{76B16147-AAAC-0443-3DC9-91DEF7878FD6}"/>
              </a:ext>
            </a:extLst>
          </p:cNvPr>
          <p:cNvSpPr txBox="1"/>
          <p:nvPr/>
        </p:nvSpPr>
        <p:spPr>
          <a:xfrm>
            <a:off x="6138040" y="761265"/>
            <a:ext cx="2081048" cy="369332"/>
          </a:xfrm>
          <a:prstGeom prst="rect">
            <a:avLst/>
          </a:prstGeom>
          <a:noFill/>
        </p:spPr>
        <p:txBody>
          <a:bodyPr wrap="square" rtlCol="0">
            <a:spAutoFit/>
          </a:bodyPr>
          <a:lstStyle/>
          <a:p>
            <a:r>
              <a:rPr lang="en-GB" u="sng">
                <a:latin typeface="Arial" panose="020B0604020202020204" pitchFamily="34" charset="0"/>
                <a:cs typeface="Arial" panose="020B0604020202020204" pitchFamily="34" charset="0"/>
              </a:rPr>
              <a:t>NPC Design</a:t>
            </a:r>
          </a:p>
        </p:txBody>
      </p:sp>
      <p:pic>
        <p:nvPicPr>
          <p:cNvPr id="7" name="Picture 6">
            <a:extLst>
              <a:ext uri="{FF2B5EF4-FFF2-40B4-BE49-F238E27FC236}">
                <a16:creationId xmlns:a16="http://schemas.microsoft.com/office/drawing/2014/main" id="{DDED3619-5B73-AC87-0872-802225EEE91F}"/>
              </a:ext>
            </a:extLst>
          </p:cNvPr>
          <p:cNvPicPr>
            <a:picLocks noChangeAspect="1"/>
          </p:cNvPicPr>
          <p:nvPr/>
        </p:nvPicPr>
        <p:blipFill>
          <a:blip r:embed="rId2"/>
          <a:stretch>
            <a:fillRect/>
          </a:stretch>
        </p:blipFill>
        <p:spPr>
          <a:xfrm>
            <a:off x="515008" y="1126075"/>
            <a:ext cx="4183118" cy="4183118"/>
          </a:xfrm>
          <a:prstGeom prst="rect">
            <a:avLst/>
          </a:prstGeom>
        </p:spPr>
      </p:pic>
      <p:pic>
        <p:nvPicPr>
          <p:cNvPr id="9" name="Picture 8">
            <a:extLst>
              <a:ext uri="{FF2B5EF4-FFF2-40B4-BE49-F238E27FC236}">
                <a16:creationId xmlns:a16="http://schemas.microsoft.com/office/drawing/2014/main" id="{F21097F7-5C80-5D6D-9787-832573ED29BA}"/>
              </a:ext>
            </a:extLst>
          </p:cNvPr>
          <p:cNvPicPr>
            <a:picLocks noChangeAspect="1"/>
          </p:cNvPicPr>
          <p:nvPr/>
        </p:nvPicPr>
        <p:blipFill>
          <a:blip r:embed="rId3"/>
          <a:stretch>
            <a:fillRect/>
          </a:stretch>
        </p:blipFill>
        <p:spPr>
          <a:xfrm>
            <a:off x="6138040" y="1126075"/>
            <a:ext cx="4183119" cy="4183119"/>
          </a:xfrm>
          <a:prstGeom prst="rect">
            <a:avLst/>
          </a:prstGeom>
        </p:spPr>
      </p:pic>
    </p:spTree>
    <p:extLst>
      <p:ext uri="{BB962C8B-B14F-4D97-AF65-F5344CB8AC3E}">
        <p14:creationId xmlns:p14="http://schemas.microsoft.com/office/powerpoint/2010/main" val="2910172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CB6968-C277-56E6-68D7-0295C74AFDB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C4E8E3B-1186-385F-F58E-90C87B28786C}"/>
              </a:ext>
            </a:extLst>
          </p:cNvPr>
          <p:cNvSpPr txBox="1"/>
          <p:nvPr/>
        </p:nvSpPr>
        <p:spPr>
          <a:xfrm>
            <a:off x="0" y="0"/>
            <a:ext cx="6138040" cy="369332"/>
          </a:xfrm>
          <a:prstGeom prst="rect">
            <a:avLst/>
          </a:prstGeom>
          <a:noFill/>
        </p:spPr>
        <p:txBody>
          <a:bodyPr wrap="square">
            <a:spAutoFit/>
          </a:bodyPr>
          <a:lstStyle/>
          <a:p>
            <a:r>
              <a:rPr lang="en-GB"/>
              <a:t>Item designs</a:t>
            </a:r>
          </a:p>
        </p:txBody>
      </p:sp>
      <p:pic>
        <p:nvPicPr>
          <p:cNvPr id="5" name="Picture 4">
            <a:extLst>
              <a:ext uri="{FF2B5EF4-FFF2-40B4-BE49-F238E27FC236}">
                <a16:creationId xmlns:a16="http://schemas.microsoft.com/office/drawing/2014/main" id="{25E47C1C-30A3-5B9E-4386-5B474A1686AE}"/>
              </a:ext>
            </a:extLst>
          </p:cNvPr>
          <p:cNvPicPr>
            <a:picLocks noChangeAspect="1"/>
          </p:cNvPicPr>
          <p:nvPr/>
        </p:nvPicPr>
        <p:blipFill>
          <a:blip r:embed="rId2"/>
          <a:stretch>
            <a:fillRect/>
          </a:stretch>
        </p:blipFill>
        <p:spPr>
          <a:xfrm rot="5400000">
            <a:off x="616130" y="2585621"/>
            <a:ext cx="5006623" cy="3536272"/>
          </a:xfrm>
          <a:prstGeom prst="rect">
            <a:avLst/>
          </a:prstGeom>
        </p:spPr>
      </p:pic>
      <p:pic>
        <p:nvPicPr>
          <p:cNvPr id="6" name="Picture 5">
            <a:extLst>
              <a:ext uri="{FF2B5EF4-FFF2-40B4-BE49-F238E27FC236}">
                <a16:creationId xmlns:a16="http://schemas.microsoft.com/office/drawing/2014/main" id="{B3F17BA0-BD5F-77A9-5963-2389280515C2}"/>
              </a:ext>
            </a:extLst>
          </p:cNvPr>
          <p:cNvPicPr>
            <a:picLocks noChangeAspect="1"/>
          </p:cNvPicPr>
          <p:nvPr/>
        </p:nvPicPr>
        <p:blipFill>
          <a:blip r:embed="rId3"/>
          <a:stretch>
            <a:fillRect/>
          </a:stretch>
        </p:blipFill>
        <p:spPr>
          <a:xfrm rot="5400000">
            <a:off x="7997542" y="-693569"/>
            <a:ext cx="3126071" cy="4512816"/>
          </a:xfrm>
          <a:prstGeom prst="rect">
            <a:avLst/>
          </a:prstGeom>
        </p:spPr>
      </p:pic>
      <p:pic>
        <p:nvPicPr>
          <p:cNvPr id="2" name="Picture 1">
            <a:extLst>
              <a:ext uri="{FF2B5EF4-FFF2-40B4-BE49-F238E27FC236}">
                <a16:creationId xmlns:a16="http://schemas.microsoft.com/office/drawing/2014/main" id="{B2FF9271-B88E-0CC1-DF49-B1EF6DE4C8C0}"/>
              </a:ext>
            </a:extLst>
          </p:cNvPr>
          <p:cNvPicPr>
            <a:picLocks noChangeAspect="1"/>
          </p:cNvPicPr>
          <p:nvPr/>
        </p:nvPicPr>
        <p:blipFill>
          <a:blip r:embed="rId4"/>
          <a:stretch>
            <a:fillRect/>
          </a:stretch>
        </p:blipFill>
        <p:spPr>
          <a:xfrm rot="5400000">
            <a:off x="7755255" y="2319293"/>
            <a:ext cx="5181859" cy="3684233"/>
          </a:xfrm>
          <a:prstGeom prst="rect">
            <a:avLst/>
          </a:prstGeom>
        </p:spPr>
      </p:pic>
      <p:pic>
        <p:nvPicPr>
          <p:cNvPr id="4" name="Picture 3">
            <a:extLst>
              <a:ext uri="{FF2B5EF4-FFF2-40B4-BE49-F238E27FC236}">
                <a16:creationId xmlns:a16="http://schemas.microsoft.com/office/drawing/2014/main" id="{6B26BF1A-BE66-5292-AA42-9C84A505EA28}"/>
              </a:ext>
            </a:extLst>
          </p:cNvPr>
          <p:cNvPicPr>
            <a:picLocks noChangeAspect="1"/>
          </p:cNvPicPr>
          <p:nvPr/>
        </p:nvPicPr>
        <p:blipFill>
          <a:blip r:embed="rId5"/>
          <a:stretch>
            <a:fillRect/>
          </a:stretch>
        </p:blipFill>
        <p:spPr>
          <a:xfrm rot="5400000">
            <a:off x="4154250" y="2454305"/>
            <a:ext cx="5097878" cy="3617652"/>
          </a:xfrm>
          <a:prstGeom prst="rect">
            <a:avLst/>
          </a:prstGeom>
        </p:spPr>
      </p:pic>
    </p:spTree>
    <p:extLst>
      <p:ext uri="{BB962C8B-B14F-4D97-AF65-F5344CB8AC3E}">
        <p14:creationId xmlns:p14="http://schemas.microsoft.com/office/powerpoint/2010/main" val="34453681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0EF846-366D-7736-485A-3D1D0D9704C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A19D30A-1A8F-C41B-4F58-F8A97A6CCB81}"/>
              </a:ext>
            </a:extLst>
          </p:cNvPr>
          <p:cNvSpPr txBox="1"/>
          <p:nvPr/>
        </p:nvSpPr>
        <p:spPr>
          <a:xfrm>
            <a:off x="0" y="0"/>
            <a:ext cx="6138040" cy="369332"/>
          </a:xfrm>
          <a:prstGeom prst="rect">
            <a:avLst/>
          </a:prstGeom>
          <a:noFill/>
        </p:spPr>
        <p:txBody>
          <a:bodyPr wrap="square">
            <a:spAutoFit/>
          </a:bodyPr>
          <a:lstStyle/>
          <a:p>
            <a:r>
              <a:rPr lang="en-GB"/>
              <a:t>The plan</a:t>
            </a:r>
          </a:p>
        </p:txBody>
      </p:sp>
      <p:sp>
        <p:nvSpPr>
          <p:cNvPr id="2" name="TextBox 1">
            <a:extLst>
              <a:ext uri="{FF2B5EF4-FFF2-40B4-BE49-F238E27FC236}">
                <a16:creationId xmlns:a16="http://schemas.microsoft.com/office/drawing/2014/main" id="{845C6A2B-5A93-809C-1B0E-B00361F1DE05}"/>
              </a:ext>
            </a:extLst>
          </p:cNvPr>
          <p:cNvSpPr txBox="1"/>
          <p:nvPr/>
        </p:nvSpPr>
        <p:spPr>
          <a:xfrm>
            <a:off x="249621" y="741354"/>
            <a:ext cx="5055476" cy="4524315"/>
          </a:xfrm>
          <a:prstGeom prst="rect">
            <a:avLst/>
          </a:prstGeom>
          <a:noFill/>
        </p:spPr>
        <p:txBody>
          <a:bodyPr wrap="square" rtlCol="0">
            <a:spAutoFit/>
          </a:bodyPr>
          <a:lstStyle/>
          <a:p>
            <a:r>
              <a:rPr lang="en-GB" u="sng">
                <a:latin typeface="Arial" panose="020B0604020202020204" pitchFamily="34" charset="0"/>
                <a:cs typeface="Arial" panose="020B0604020202020204" pitchFamily="34" charset="0"/>
              </a:rPr>
              <a:t>Next Three Weeks</a:t>
            </a:r>
            <a:br>
              <a:rPr lang="en-GB">
                <a:latin typeface="Arial" panose="020B0604020202020204" pitchFamily="34" charset="0"/>
                <a:cs typeface="Arial" panose="020B0604020202020204" pitchFamily="34" charset="0"/>
              </a:rPr>
            </a:b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 Solidify what the game play will be like</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How many players in one lobby</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How the puzzles will play out</a:t>
            </a:r>
            <a:br>
              <a:rPr lang="en-GB">
                <a:latin typeface="Arial" panose="020B0604020202020204" pitchFamily="34" charset="0"/>
                <a:cs typeface="Arial" panose="020B0604020202020204" pitchFamily="34" charset="0"/>
              </a:rPr>
            </a:b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 Final ideas on how the game will be funded</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Free with microtransactions or one time payment</a:t>
            </a:r>
            <a:br>
              <a:rPr lang="en-GB">
                <a:latin typeface="Arial" panose="020B0604020202020204" pitchFamily="34" charset="0"/>
                <a:cs typeface="Arial" panose="020B0604020202020204" pitchFamily="34" charset="0"/>
              </a:rPr>
            </a:b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 Figure out the lore behind the adventure or if there even is any to begin with</a:t>
            </a:r>
            <a:br>
              <a:rPr lang="en-GB">
                <a:latin typeface="Arial" panose="020B0604020202020204" pitchFamily="34" charset="0"/>
                <a:cs typeface="Arial" panose="020B0604020202020204" pitchFamily="34" charset="0"/>
              </a:rPr>
            </a:b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 How the game will look, settings and parental controls, game menu </a:t>
            </a:r>
            <a:r>
              <a:rPr lang="en-GB" err="1">
                <a:latin typeface="Arial" panose="020B0604020202020204" pitchFamily="34" charset="0"/>
                <a:cs typeface="Arial" panose="020B0604020202020204" pitchFamily="34" charset="0"/>
              </a:rPr>
              <a:t>e.c.t</a:t>
            </a:r>
            <a:br>
              <a:rPr lang="en-GB"/>
            </a:br>
            <a:endParaRPr lang="en-GB"/>
          </a:p>
        </p:txBody>
      </p:sp>
      <p:sp>
        <p:nvSpPr>
          <p:cNvPr id="4" name="TextBox 3">
            <a:extLst>
              <a:ext uri="{FF2B5EF4-FFF2-40B4-BE49-F238E27FC236}">
                <a16:creationId xmlns:a16="http://schemas.microsoft.com/office/drawing/2014/main" id="{54931E10-B9C2-10EF-D7FD-1EE07D760615}"/>
              </a:ext>
            </a:extLst>
          </p:cNvPr>
          <p:cNvSpPr txBox="1"/>
          <p:nvPr/>
        </p:nvSpPr>
        <p:spPr>
          <a:xfrm>
            <a:off x="5923330" y="914400"/>
            <a:ext cx="4183117" cy="646331"/>
          </a:xfrm>
          <a:prstGeom prst="rect">
            <a:avLst/>
          </a:prstGeom>
          <a:noFill/>
        </p:spPr>
        <p:txBody>
          <a:bodyPr wrap="square" rtlCol="0">
            <a:spAutoFit/>
          </a:bodyPr>
          <a:lstStyle/>
          <a:p>
            <a:br>
              <a:rPr lang="en-GB"/>
            </a:br>
            <a:endParaRPr lang="en-GB"/>
          </a:p>
        </p:txBody>
      </p:sp>
    </p:spTree>
    <p:extLst>
      <p:ext uri="{BB962C8B-B14F-4D97-AF65-F5344CB8AC3E}">
        <p14:creationId xmlns:p14="http://schemas.microsoft.com/office/powerpoint/2010/main" val="431919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6F2E397-8B2E-77FA-65DF-66FB8F6BF114}"/>
              </a:ext>
            </a:extLst>
          </p:cNvPr>
          <p:cNvSpPr txBox="1"/>
          <p:nvPr/>
        </p:nvSpPr>
        <p:spPr>
          <a:xfrm>
            <a:off x="0" y="0"/>
            <a:ext cx="6138040" cy="369332"/>
          </a:xfrm>
          <a:prstGeom prst="rect">
            <a:avLst/>
          </a:prstGeom>
          <a:noFill/>
        </p:spPr>
        <p:txBody>
          <a:bodyPr wrap="square">
            <a:spAutoFit/>
          </a:bodyPr>
          <a:lstStyle/>
          <a:p>
            <a:r>
              <a:rPr lang="en-GB"/>
              <a:t>References</a:t>
            </a:r>
          </a:p>
        </p:txBody>
      </p:sp>
      <p:sp>
        <p:nvSpPr>
          <p:cNvPr id="3" name="TextBox 2">
            <a:extLst>
              <a:ext uri="{FF2B5EF4-FFF2-40B4-BE49-F238E27FC236}">
                <a16:creationId xmlns:a16="http://schemas.microsoft.com/office/drawing/2014/main" id="{FFDB8300-C59E-2D0D-919C-09542E61B508}"/>
              </a:ext>
            </a:extLst>
          </p:cNvPr>
          <p:cNvSpPr txBox="1"/>
          <p:nvPr/>
        </p:nvSpPr>
        <p:spPr>
          <a:xfrm>
            <a:off x="0" y="367393"/>
            <a:ext cx="11436803" cy="40395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a:latin typeface="Arial"/>
                <a:cs typeface="Arial"/>
              </a:rPr>
              <a:t>[1]</a:t>
            </a:r>
          </a:p>
          <a:p>
            <a:r>
              <a:rPr lang="en-US" sz="1050">
                <a:latin typeface="Arial"/>
                <a:cs typeface="Arial"/>
              </a:rPr>
              <a:t>UK Government, “UK General Data Protection Regulation,” </a:t>
            </a:r>
            <a:r>
              <a:rPr lang="en-US" sz="1050" i="1">
                <a:latin typeface="Arial"/>
                <a:cs typeface="Arial"/>
              </a:rPr>
              <a:t>legislation.gov.uk</a:t>
            </a:r>
            <a:r>
              <a:rPr lang="en-US" sz="1050">
                <a:latin typeface="Arial"/>
                <a:cs typeface="Arial"/>
              </a:rPr>
              <a:t>, 2018. https://www.legislation.gov.uk/eur/2016/679/contents</a:t>
            </a:r>
          </a:p>
          <a:p>
            <a:endParaRPr lang="en-US" sz="1050">
              <a:latin typeface="Arial"/>
              <a:cs typeface="Arial"/>
            </a:endParaRPr>
          </a:p>
          <a:p>
            <a:endParaRPr lang="en-US" sz="1050">
              <a:latin typeface="Arial"/>
              <a:ea typeface="Times New Roman"/>
              <a:cs typeface="Arial"/>
            </a:endParaRPr>
          </a:p>
          <a:p>
            <a:r>
              <a:rPr lang="en-US" sz="1050">
                <a:latin typeface="Arial"/>
                <a:cs typeface="Arial"/>
              </a:rPr>
              <a:t>[2]</a:t>
            </a:r>
          </a:p>
          <a:p>
            <a:r>
              <a:rPr lang="en-US" sz="1050">
                <a:latin typeface="Arial"/>
                <a:cs typeface="Arial"/>
              </a:rPr>
              <a:t>Data Protection Act 2018, “Data Protection Act 2018,” </a:t>
            </a:r>
            <a:r>
              <a:rPr lang="en-US" sz="1050" i="1">
                <a:latin typeface="Arial"/>
                <a:cs typeface="Arial"/>
              </a:rPr>
              <a:t>legislation.gov.uk</a:t>
            </a:r>
            <a:r>
              <a:rPr lang="en-US" sz="1050">
                <a:latin typeface="Arial"/>
                <a:cs typeface="Arial"/>
              </a:rPr>
              <a:t>, 2018. https://www.legislation.gov.uk/ukpga/2018/12/contents/enacted</a:t>
            </a:r>
          </a:p>
          <a:p>
            <a:endParaRPr lang="en-US" sz="1050">
              <a:latin typeface="Arial"/>
              <a:cs typeface="Arial"/>
            </a:endParaRPr>
          </a:p>
          <a:p>
            <a:endParaRPr lang="en-US" sz="1050">
              <a:latin typeface="Arial"/>
              <a:ea typeface="Times New Roman"/>
              <a:cs typeface="Arial"/>
            </a:endParaRPr>
          </a:p>
          <a:p>
            <a:r>
              <a:rPr lang="en-US" sz="1050">
                <a:latin typeface="Arial"/>
                <a:cs typeface="Arial"/>
              </a:rPr>
              <a:t>[3]</a:t>
            </a:r>
          </a:p>
          <a:p>
            <a:r>
              <a:rPr lang="en-US" sz="1050">
                <a:latin typeface="Arial"/>
                <a:cs typeface="Arial"/>
              </a:rPr>
              <a:t>Roblox, “Content Moderation on Roblox,” </a:t>
            </a:r>
            <a:r>
              <a:rPr lang="en-US" sz="1050" i="1">
                <a:latin typeface="Arial"/>
                <a:cs typeface="Arial"/>
              </a:rPr>
              <a:t>Roblox Support</a:t>
            </a:r>
            <a:r>
              <a:rPr lang="en-US" sz="1050">
                <a:latin typeface="Arial"/>
                <a:cs typeface="Arial"/>
              </a:rPr>
              <a:t>, 2014. https://en.help.roblox.com/hc/en-us/articles/21416271342868-Content-Moderation-on-Roblox</a:t>
            </a:r>
          </a:p>
          <a:p>
            <a:endParaRPr lang="en-US" sz="1050">
              <a:latin typeface="Arial"/>
              <a:cs typeface="Arial"/>
            </a:endParaRPr>
          </a:p>
          <a:p>
            <a:endParaRPr lang="en-US" sz="1050">
              <a:latin typeface="Arial"/>
              <a:ea typeface="Times New Roman"/>
              <a:cs typeface="Arial"/>
            </a:endParaRPr>
          </a:p>
          <a:p>
            <a:r>
              <a:rPr lang="en-US" sz="1050">
                <a:latin typeface="Arial"/>
                <a:cs typeface="Arial"/>
              </a:rPr>
              <a:t>[4]</a:t>
            </a:r>
          </a:p>
          <a:p>
            <a:r>
              <a:rPr lang="en-US" sz="1050" err="1">
                <a:latin typeface="Arial"/>
                <a:cs typeface="Arial"/>
              </a:rPr>
              <a:t>SuperCell</a:t>
            </a:r>
            <a:r>
              <a:rPr lang="en-US" sz="1050">
                <a:latin typeface="Arial"/>
                <a:cs typeface="Arial"/>
              </a:rPr>
              <a:t>, “Offensive Members in Clan | Supercell Support Portal,” </a:t>
            </a:r>
            <a:r>
              <a:rPr lang="en-US" sz="1050" i="1">
                <a:latin typeface="Arial"/>
                <a:cs typeface="Arial"/>
              </a:rPr>
              <a:t>Supercell Support Portal</a:t>
            </a:r>
            <a:r>
              <a:rPr lang="en-US" sz="1050">
                <a:latin typeface="Arial"/>
                <a:cs typeface="Arial"/>
              </a:rPr>
              <a:t>, 2019. https://support.supercell.com/clash-of-clans/en/articles/offensive-members-in-clan-2.html (accessed Mar. 25, 2026).</a:t>
            </a:r>
          </a:p>
          <a:p>
            <a:endParaRPr lang="en-US" sz="1050">
              <a:latin typeface="Arial"/>
              <a:cs typeface="Arial"/>
            </a:endParaRPr>
          </a:p>
          <a:p>
            <a:endParaRPr lang="en-US" sz="1050">
              <a:latin typeface="Arial"/>
              <a:ea typeface="Times New Roman"/>
              <a:cs typeface="Arial"/>
            </a:endParaRPr>
          </a:p>
          <a:p>
            <a:r>
              <a:rPr lang="en-US" sz="1050">
                <a:latin typeface="Arial"/>
                <a:cs typeface="Arial"/>
              </a:rPr>
              <a:t>[5]</a:t>
            </a:r>
          </a:p>
          <a:p>
            <a:r>
              <a:rPr lang="en-US" sz="1050">
                <a:latin typeface="Arial"/>
                <a:cs typeface="Arial"/>
              </a:rPr>
              <a:t>Nintendo, “Nintendo Online Safety,” </a:t>
            </a:r>
            <a:r>
              <a:rPr lang="en-US" sz="1050" i="1">
                <a:latin typeface="Arial"/>
                <a:cs typeface="Arial"/>
              </a:rPr>
              <a:t>Nintendo.com</a:t>
            </a:r>
            <a:r>
              <a:rPr lang="en-US" sz="1050">
                <a:latin typeface="Arial"/>
                <a:cs typeface="Arial"/>
              </a:rPr>
              <a:t>, 2025. https://www.nintendo.com/us/online-safety/?srsltid=AfmBOop2GHXmdWDRez9qrruXzKEecsnSoOotlkI43u6fjzPCvVzra21u (accessed Mar. 25, 2026).</a:t>
            </a:r>
          </a:p>
          <a:p>
            <a:endParaRPr lang="en-US" sz="1050">
              <a:latin typeface="Arial"/>
              <a:cs typeface="Arial"/>
            </a:endParaRPr>
          </a:p>
          <a:p>
            <a:endParaRPr lang="en-US"/>
          </a:p>
          <a:p>
            <a:pPr algn="ctr"/>
            <a:endParaRPr lang="en-GB"/>
          </a:p>
        </p:txBody>
      </p:sp>
    </p:spTree>
    <p:extLst>
      <p:ext uri="{BB962C8B-B14F-4D97-AF65-F5344CB8AC3E}">
        <p14:creationId xmlns:p14="http://schemas.microsoft.com/office/powerpoint/2010/main" val="146467008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8FA751"/>
      </a:accent1>
      <a:accent2>
        <a:srgbClr val="629D7D"/>
      </a:accent2>
      <a:accent3>
        <a:srgbClr val="5A7AAB"/>
      </a:accent3>
      <a:accent4>
        <a:srgbClr val="AA618F"/>
      </a:accent4>
      <a:accent5>
        <a:srgbClr val="BA5445"/>
      </a:accent5>
      <a:accent6>
        <a:srgbClr val="C8A547"/>
      </a:accent6>
      <a:hlink>
        <a:srgbClr val="91BF1A"/>
      </a:hlink>
      <a:folHlink>
        <a:srgbClr val="ADBE82"/>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CF823853-53CC-4249-AEDB-2EA9F718B2D2}"/>
    </a:ext>
  </a:extLst>
</a:theme>
</file>

<file path=docProps/app.xml><?xml version="1.0" encoding="utf-8"?>
<Properties xmlns="http://schemas.openxmlformats.org/officeDocument/2006/extended-properties" xmlns:vt="http://schemas.openxmlformats.org/officeDocument/2006/docPropsVTypes">
  <Template>Main Event</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Main Event</vt:lpstr>
      <vt:lpstr>Emerging Trends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Emerging Trends</dc:title>
  <dc:creator>Abigail Jenkins (2115482)</dc:creator>
  <cp:revision>4</cp:revision>
  <dcterms:created xsi:type="dcterms:W3CDTF">2026-03-18T12:21:36Z</dcterms:created>
  <dcterms:modified xsi:type="dcterms:W3CDTF">2026-03-27T00:45:49Z</dcterms:modified>
</cp:coreProperties>
</file>