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257" r:id="rId2"/>
    <p:sldId id="258" r:id="rId3"/>
    <p:sldId id="259" r:id="rId4"/>
    <p:sldId id="260" r:id="rId5"/>
    <p:sldId id="266" r:id="rId6"/>
    <p:sldId id="261" r:id="rId7"/>
    <p:sldId id="262" r:id="rId8"/>
    <p:sldId id="263" r:id="rId9"/>
    <p:sldId id="264" r:id="rId10"/>
    <p:sldId id="267" r:id="rId11"/>
    <p:sldId id="265" r:id="rId12"/>
  </p:sldIdLst>
  <p:sldSz cx="9144000" cy="6858000" type="screen4x3"/>
  <p:notesSz cx="6797675" cy="9928225"/>
  <p:defaultTextStyle>
    <a:defPPr>
      <a:defRPr lang="en-US"/>
    </a:defPPr>
    <a:lvl1pPr algn="l" defTabSz="457200" rtl="0" fontAlgn="base">
      <a:spcBef>
        <a:spcPct val="0"/>
      </a:spcBef>
      <a:spcAft>
        <a:spcPct val="0"/>
      </a:spcAft>
      <a:defRPr kern="1200">
        <a:solidFill>
          <a:schemeClr val="tx1"/>
        </a:solidFill>
        <a:latin typeface="Arial" charset="0"/>
        <a:ea typeface="+mn-ea"/>
        <a:cs typeface="Arial" charset="0"/>
      </a:defRPr>
    </a:lvl1pPr>
    <a:lvl2pPr marL="457200" algn="l" defTabSz="457200" rtl="0" fontAlgn="base">
      <a:spcBef>
        <a:spcPct val="0"/>
      </a:spcBef>
      <a:spcAft>
        <a:spcPct val="0"/>
      </a:spcAft>
      <a:defRPr kern="1200">
        <a:solidFill>
          <a:schemeClr val="tx1"/>
        </a:solidFill>
        <a:latin typeface="Arial" charset="0"/>
        <a:ea typeface="+mn-ea"/>
        <a:cs typeface="Arial" charset="0"/>
      </a:defRPr>
    </a:lvl2pPr>
    <a:lvl3pPr marL="914400" algn="l" defTabSz="457200" rtl="0" fontAlgn="base">
      <a:spcBef>
        <a:spcPct val="0"/>
      </a:spcBef>
      <a:spcAft>
        <a:spcPct val="0"/>
      </a:spcAft>
      <a:defRPr kern="1200">
        <a:solidFill>
          <a:schemeClr val="tx1"/>
        </a:solidFill>
        <a:latin typeface="Arial" charset="0"/>
        <a:ea typeface="+mn-ea"/>
        <a:cs typeface="Arial" charset="0"/>
      </a:defRPr>
    </a:lvl3pPr>
    <a:lvl4pPr marL="1371600" algn="l" defTabSz="457200" rtl="0" fontAlgn="base">
      <a:spcBef>
        <a:spcPct val="0"/>
      </a:spcBef>
      <a:spcAft>
        <a:spcPct val="0"/>
      </a:spcAft>
      <a:defRPr kern="1200">
        <a:solidFill>
          <a:schemeClr val="tx1"/>
        </a:solidFill>
        <a:latin typeface="Arial" charset="0"/>
        <a:ea typeface="+mn-ea"/>
        <a:cs typeface="Arial" charset="0"/>
      </a:defRPr>
    </a:lvl4pPr>
    <a:lvl5pPr marL="1828800" algn="l" defTabSz="457200"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94660"/>
  </p:normalViewPr>
  <p:slideViewPr>
    <p:cSldViewPr snapToGrid="0" snapToObjects="1">
      <p:cViewPr varScale="1">
        <p:scale>
          <a:sx n="79" d="100"/>
          <a:sy n="79" d="100"/>
        </p:scale>
        <p:origin x="1589"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800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8008"/>
          </a:xfrm>
          <a:prstGeom prst="rect">
            <a:avLst/>
          </a:prstGeom>
        </p:spPr>
        <p:txBody>
          <a:bodyPr vert="horz" lIns="91440" tIns="45720" rIns="91440" bIns="45720" rtlCol="0"/>
          <a:lstStyle>
            <a:lvl1pPr algn="r">
              <a:defRPr sz="1200"/>
            </a:lvl1pPr>
          </a:lstStyle>
          <a:p>
            <a:fld id="{456051C9-2CCD-485D-B062-D2797D160279}" type="datetimeFigureOut">
              <a:rPr lang="en-GB" smtClean="0"/>
              <a:t>04/02/2025</a:t>
            </a:fld>
            <a:endParaRPr lang="en-GB"/>
          </a:p>
        </p:txBody>
      </p:sp>
      <p:sp>
        <p:nvSpPr>
          <p:cNvPr id="4" name="Footer Placeholder 3"/>
          <p:cNvSpPr>
            <a:spLocks noGrp="1"/>
          </p:cNvSpPr>
          <p:nvPr>
            <p:ph type="ftr" sz="quarter" idx="2"/>
          </p:nvPr>
        </p:nvSpPr>
        <p:spPr>
          <a:xfrm>
            <a:off x="0" y="9430217"/>
            <a:ext cx="2946400" cy="49800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30217"/>
            <a:ext cx="2946400" cy="498008"/>
          </a:xfrm>
          <a:prstGeom prst="rect">
            <a:avLst/>
          </a:prstGeom>
        </p:spPr>
        <p:txBody>
          <a:bodyPr vert="horz" lIns="91440" tIns="45720" rIns="91440" bIns="45720" rtlCol="0" anchor="b"/>
          <a:lstStyle>
            <a:lvl1pPr algn="r">
              <a:defRPr sz="1200"/>
            </a:lvl1pPr>
          </a:lstStyle>
          <a:p>
            <a:fld id="{00DFA240-C68A-4A2B-9342-4CA0B3F3E7B3}" type="slidenum">
              <a:rPr lang="en-GB" smtClean="0"/>
              <a:t>‹#›</a:t>
            </a:fld>
            <a:endParaRPr lang="en-GB"/>
          </a:p>
        </p:txBody>
      </p:sp>
    </p:spTree>
    <p:extLst>
      <p:ext uri="{BB962C8B-B14F-4D97-AF65-F5344CB8AC3E}">
        <p14:creationId xmlns:p14="http://schemas.microsoft.com/office/powerpoint/2010/main" val="1854185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6411"/>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50445" y="1"/>
            <a:ext cx="2945659" cy="496411"/>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53B9126D-FA82-48D4-9D4E-4706ECB05E5F}" type="datetimeFigureOut">
              <a:rPr lang="en-US"/>
              <a:pPr>
                <a:defRPr/>
              </a:pPr>
              <a:t>2/4/2025</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79768" y="4715908"/>
            <a:ext cx="5438140" cy="4467702"/>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2" y="9430092"/>
            <a:ext cx="2945659" cy="496411"/>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50445" y="9430092"/>
            <a:ext cx="2945659" cy="496411"/>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8F6FEE3E-3BFF-4342-B6F7-CB232C10B257}" type="slidenum">
              <a:rPr lang="en-US"/>
              <a:pPr>
                <a:defRPr/>
              </a:pPr>
              <a:t>‹#›</a:t>
            </a:fld>
            <a:endParaRPr lang="en-US"/>
          </a:p>
        </p:txBody>
      </p:sp>
    </p:spTree>
    <p:extLst>
      <p:ext uri="{BB962C8B-B14F-4D97-AF65-F5344CB8AC3E}">
        <p14:creationId xmlns:p14="http://schemas.microsoft.com/office/powerpoint/2010/main" val="3542794990"/>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6BB6F2E-7765-497D-B741-A4CF87D51781}" type="slidenum">
              <a:rPr lang="en-GB">
                <a:latin typeface="Times New Roman" pitchFamily="18" charset="0"/>
                <a:cs typeface="Times New Roman" pitchFamily="18" charset="0"/>
              </a:rPr>
              <a:pPr fontAlgn="base">
                <a:spcBef>
                  <a:spcPct val="0"/>
                </a:spcBef>
                <a:spcAft>
                  <a:spcPct val="0"/>
                </a:spcAft>
              </a:pPr>
              <a:t>1</a:t>
            </a:fld>
            <a:endParaRPr lang="en-GB">
              <a:latin typeface="Times New Roman" pitchFamily="18" charset="0"/>
              <a:cs typeface="Times New Roman" pitchFamily="18" charset="0"/>
            </a:endParaRPr>
          </a:p>
        </p:txBody>
      </p:sp>
      <p:sp>
        <p:nvSpPr>
          <p:cNvPr id="18434"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435"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latin typeface="Times New Roman" pitchFamily="18" charset="0"/>
            </a:endParaRPr>
          </a:p>
          <a:p>
            <a:pPr>
              <a:spcBef>
                <a:spcPct val="0"/>
              </a:spcBef>
              <a:buFontTx/>
              <a:buChar char="-"/>
            </a:pPr>
            <a:endParaRPr lang="en-GB" dirty="0">
              <a:latin typeface="Times New Roman" pitchFamily="18" charset="0"/>
            </a:endParaRPr>
          </a:p>
        </p:txBody>
      </p:sp>
    </p:spTree>
    <p:extLst>
      <p:ext uri="{BB962C8B-B14F-4D97-AF65-F5344CB8AC3E}">
        <p14:creationId xmlns:p14="http://schemas.microsoft.com/office/powerpoint/2010/main" val="25419661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I am responsible for completing equipment stock checks and ordering equipment within my department. I used the PDSA Cycle to identify and implement a Service Improvement with stock level checking and issuing equipment. </a:t>
            </a:r>
          </a:p>
          <a:p>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2</a:t>
            </a:fld>
            <a:endParaRPr lang="en-US"/>
          </a:p>
        </p:txBody>
      </p:sp>
    </p:spTree>
    <p:extLst>
      <p:ext uri="{BB962C8B-B14F-4D97-AF65-F5344CB8AC3E}">
        <p14:creationId xmlns:p14="http://schemas.microsoft.com/office/powerpoint/2010/main" val="757155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were using a paper copy to issue equipment, although this was used as a record of what stock had been issued there was no indication of stock levels which meant all stock checking needed to be completed manually. I would nominate time in my diary to complete this monthly.  The paper copy was stored in the gym so was only able to be accessed whilst in the gym. It wasn’t a very efficient method of record keeping and stock levels could not be monitored from it. This meant that it took a long time to complete a proper stock check.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3</a:t>
            </a:fld>
            <a:endParaRPr lang="en-US"/>
          </a:p>
        </p:txBody>
      </p:sp>
    </p:spTree>
    <p:extLst>
      <p:ext uri="{BB962C8B-B14F-4D97-AF65-F5344CB8AC3E}">
        <p14:creationId xmlns:p14="http://schemas.microsoft.com/office/powerpoint/2010/main" val="1596084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The equipment is stored in a number of places and it was difficult to manage. I spoke with the team and it was agreed that an Excel spreadsheet would be created that could be accessed by the physiotherapy team. It would keep an up-to-date record of equipment in stock, this would involve the team documenting the equipment that they have issued and adjusting the numbers electronically.  It also involved setting up an alert when the stock numbers fall below an acceptable level to ensure that they were ordered accordingly. </a:t>
            </a:r>
          </a:p>
          <a:p>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4</a:t>
            </a:fld>
            <a:endParaRPr lang="en-US"/>
          </a:p>
        </p:txBody>
      </p:sp>
    </p:spTree>
    <p:extLst>
      <p:ext uri="{BB962C8B-B14F-4D97-AF65-F5344CB8AC3E}">
        <p14:creationId xmlns:p14="http://schemas.microsoft.com/office/powerpoint/2010/main" val="2983824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Once the Excel spreadsheet was created it was shared with the team and they were given instructions on how to use the new system. It was agreed that the new system would be in place from June 2024 and will be re-assessed regularly to identify any changes that may be needed. When audits are completed it will indicate whether the system is working fully and if the numbers of stock correlate with figures gathered.  The new system also clearly highlights when stock needs to be ordered to prevent them reaching critical levels.  I will also measure how much time it will save me as the stock levels are clear and don’t rely on me counting each piece of equipment every month. I will gather staff feedback regarding how they think that the system is working. </a:t>
            </a:r>
          </a:p>
          <a:p>
            <a:r>
              <a:rPr lang="en-GB" dirty="0"/>
              <a:t>The link was shared with the team to enable them to access it easily.</a:t>
            </a:r>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5</a:t>
            </a:fld>
            <a:endParaRPr lang="en-US"/>
          </a:p>
        </p:txBody>
      </p:sp>
    </p:spTree>
    <p:extLst>
      <p:ext uri="{BB962C8B-B14F-4D97-AF65-F5344CB8AC3E}">
        <p14:creationId xmlns:p14="http://schemas.microsoft.com/office/powerpoint/2010/main" val="1450748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shows the Excel spreadsheet that was created.  This is an up-to-date record of stock levels and it is easy to identify when stock levels are becoming low. This has made it easier for me to see what equipment needs to be ordered. </a:t>
            </a:r>
            <a:br>
              <a:rPr lang="en-GB" dirty="0"/>
            </a:br>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6</a:t>
            </a:fld>
            <a:endParaRPr lang="en-US"/>
          </a:p>
        </p:txBody>
      </p:sp>
    </p:spTree>
    <p:extLst>
      <p:ext uri="{BB962C8B-B14F-4D97-AF65-F5344CB8AC3E}">
        <p14:creationId xmlns:p14="http://schemas.microsoft.com/office/powerpoint/2010/main" val="3727698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A few months after the new system was started, I discussed how it was working with the team, I identified that the new system was improving the equipment stock levels and communication between the team had also improved regarding stock levels.</a:t>
            </a:r>
            <a:br>
              <a:rPr lang="en-GB" dirty="0"/>
            </a:br>
            <a:r>
              <a:rPr lang="en-GB" dirty="0"/>
              <a:t>Ease of accessing Excel to monitor and record. Stock levels are visible to all and it makes the whole team accountable for stock levels rather than relying on one team member. </a:t>
            </a:r>
            <a:br>
              <a:rPr lang="en-GB" dirty="0"/>
            </a:br>
            <a:r>
              <a:rPr lang="en-GB" dirty="0"/>
              <a:t>Less time taken to check stock levels and makes it easier for me to identify when stock levels were low and order accordingly, this resulted in enough equipment being readily available for patients. </a:t>
            </a:r>
            <a:br>
              <a:rPr lang="en-GB" dirty="0"/>
            </a:br>
            <a:r>
              <a:rPr lang="en-GB" dirty="0"/>
              <a:t>I also included a column to inform the team, if stock levels are low, when they have been ordered, in general stock will arrive within 2weeks of ordering.</a:t>
            </a:r>
            <a:br>
              <a:rPr lang="en-GB" dirty="0"/>
            </a:br>
            <a:r>
              <a:rPr lang="en-GB" dirty="0"/>
              <a:t>It relies on staff members to remember to record the stock levels as equipment is issued.  </a:t>
            </a:r>
          </a:p>
          <a:p>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7</a:t>
            </a:fld>
            <a:endParaRPr lang="en-US"/>
          </a:p>
        </p:txBody>
      </p:sp>
    </p:spTree>
    <p:extLst>
      <p:ext uri="{BB962C8B-B14F-4D97-AF65-F5344CB8AC3E}">
        <p14:creationId xmlns:p14="http://schemas.microsoft.com/office/powerpoint/2010/main" val="2733012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base" latinLnBrk="0" hangingPunct="1">
              <a:lnSpc>
                <a:spcPct val="100000"/>
              </a:lnSpc>
              <a:spcBef>
                <a:spcPct val="30000"/>
              </a:spcBef>
              <a:spcAft>
                <a:spcPct val="0"/>
              </a:spcAft>
              <a:buClrTx/>
              <a:buSzTx/>
              <a:buFontTx/>
              <a:buNone/>
              <a:tabLst/>
              <a:defRPr/>
            </a:pPr>
            <a:r>
              <a:rPr lang="en-GB" dirty="0"/>
              <a:t>Plan to add to shared One Drive to enable multiple staff to enter information at once.  </a:t>
            </a:r>
            <a:br>
              <a:rPr lang="en-GB" dirty="0"/>
            </a:br>
            <a:r>
              <a:rPr lang="en-GB" dirty="0"/>
              <a:t>We have made a plan to implement a 6 monthly stock check as a team to check how well the system is working, the first check will be completed 20/02/25. </a:t>
            </a:r>
            <a:br>
              <a:rPr lang="en-GB" dirty="0"/>
            </a:br>
            <a:r>
              <a:rPr lang="en-GB" dirty="0"/>
              <a:t>- Feedback to staff as it has been identified in the interim that stock numbers don’t always correlate with the stock numbers on Excel</a:t>
            </a:r>
            <a:br>
              <a:rPr lang="en-GB" dirty="0"/>
            </a:br>
            <a:r>
              <a:rPr lang="en-GB" dirty="0"/>
              <a:t>- It has made all physiotherapy staff accountable for the stock levels. </a:t>
            </a:r>
          </a:p>
          <a:p>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8</a:t>
            </a:fld>
            <a:endParaRPr lang="en-US"/>
          </a:p>
        </p:txBody>
      </p:sp>
    </p:spTree>
    <p:extLst>
      <p:ext uri="{BB962C8B-B14F-4D97-AF65-F5344CB8AC3E}">
        <p14:creationId xmlns:p14="http://schemas.microsoft.com/office/powerpoint/2010/main" val="3239199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9</a:t>
            </a:fld>
            <a:endParaRPr lang="en-US"/>
          </a:p>
        </p:txBody>
      </p:sp>
    </p:spTree>
    <p:extLst>
      <p:ext uri="{BB962C8B-B14F-4D97-AF65-F5344CB8AC3E}">
        <p14:creationId xmlns:p14="http://schemas.microsoft.com/office/powerpoint/2010/main" val="41454037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F6FEE3E-3BFF-4342-B6F7-CB232C10B257}" type="slidenum">
              <a:rPr lang="en-US" smtClean="0"/>
              <a:pPr>
                <a:defRPr/>
              </a:pPr>
              <a:t>11</a:t>
            </a:fld>
            <a:endParaRPr lang="en-US"/>
          </a:p>
        </p:txBody>
      </p:sp>
    </p:spTree>
    <p:extLst>
      <p:ext uri="{BB962C8B-B14F-4D97-AF65-F5344CB8AC3E}">
        <p14:creationId xmlns:p14="http://schemas.microsoft.com/office/powerpoint/2010/main" val="672567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86D088F6-4BB3-4CB0-8393-DA2AF18506DF}" type="datetimeFigureOut">
              <a:rPr lang="en-US"/>
              <a:pPr>
                <a:defRPr/>
              </a:pPr>
              <a:t>2/4/2025</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36FB3792-C747-4F7C-A88E-D068A9EA89D1}"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5C01D1A2-A2F1-4CEF-9C8C-14E613A7337F}" type="datetimeFigureOut">
              <a:rPr lang="en-US"/>
              <a:pPr>
                <a:defRPr/>
              </a:pPr>
              <a:t>2/4/2025</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A275E853-5DB0-4888-89ED-79C7CFB955CE}"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3C717A43-EEF9-4B18-98F2-A4912D7E5F3A}" type="datetimeFigureOut">
              <a:rPr lang="en-US"/>
              <a:pPr>
                <a:defRPr/>
              </a:pPr>
              <a:t>2/4/2025</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39038FC6-8704-4FA0-BB2E-0D9D91A39141}"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6DB62122-65EF-455E-A3AB-BC1A135B0968}" type="datetimeFigureOut">
              <a:rPr lang="en-US"/>
              <a:pPr>
                <a:defRPr/>
              </a:pPr>
              <a:t>2/4/2025</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D41AE386-2852-4D83-9141-5FD345607A9F}"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0359A5E0-C514-4609-B0E1-32A0F2A4E5AE}" type="datetimeFigureOut">
              <a:rPr lang="en-US"/>
              <a:pPr>
                <a:defRPr/>
              </a:pPr>
              <a:t>2/4/2025</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453B7B88-AF25-4E0A-84AE-5EBA7EE6DF96}"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BC10107A-096E-4F2F-B910-AC3880C3CE8C}" type="datetimeFigureOut">
              <a:rPr lang="en-US"/>
              <a:pPr>
                <a:defRPr/>
              </a:pPr>
              <a:t>2/4/2025</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89127010-BB15-45BA-9908-A5092AEB170A}"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33B38FD7-2918-4696-BA3A-5AECDD695223}" type="datetimeFigureOut">
              <a:rPr lang="en-US"/>
              <a:pPr>
                <a:defRPr/>
              </a:pPr>
              <a:t>2/4/2025</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4AECEA3E-C6E1-4E31-88B6-D82CD61BE6D6}"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6FB2D5C9-1C1E-4C81-A594-AAE5C5C649F8}" type="datetimeFigureOut">
              <a:rPr lang="en-US"/>
              <a:pPr>
                <a:defRPr/>
              </a:pPr>
              <a:t>2/4/2025</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B8D0BCFC-B837-47AB-A5F3-7244169F7470}"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9D7BB305-E23B-4E96-AA4D-00CDBA2ECE98}" type="datetimeFigureOut">
              <a:rPr lang="en-US"/>
              <a:pPr>
                <a:defRPr/>
              </a:pPr>
              <a:t>2/4/2025</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D35FBFF7-8916-48F7-BAC3-0C6A69B16CB1}"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A3B6CA1C-47BD-4354-9052-8AA6DB55C8AC}" type="datetimeFigureOut">
              <a:rPr lang="en-US"/>
              <a:pPr>
                <a:defRPr/>
              </a:pPr>
              <a:t>2/4/2025</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71C177B7-11C1-4796-A89C-CD6E859494EC}"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E2EF895F-1A94-4E02-9CA6-5B9AF74F8D3D}" type="datetimeFigureOut">
              <a:rPr lang="en-US"/>
              <a:pPr>
                <a:defRPr/>
              </a:pPr>
              <a:t>2/4/2025</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cs typeface="+mn-cs"/>
              </a:defRPr>
            </a:lvl1pPr>
          </a:lstStyle>
          <a:p>
            <a:pPr>
              <a:defRPr/>
            </a:pPr>
            <a:fld id="{65ED9DF4-4A5E-4B2A-955E-3528F4220A6B}"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1028" name="Picture 7" descr="swoosh 1.jpg"/>
          <p:cNvPicPr>
            <a:picLocks noChangeAspect="1"/>
          </p:cNvPicPr>
          <p:nvPr userDrawn="1"/>
        </p:nvPicPr>
        <p:blipFill>
          <a:blip r:embed="rId13"/>
          <a:srcRect/>
          <a:stretch>
            <a:fillRect/>
          </a:stretch>
        </p:blipFill>
        <p:spPr bwMode="auto">
          <a:xfrm>
            <a:off x="-14288" y="5313363"/>
            <a:ext cx="9194801" cy="890587"/>
          </a:xfrm>
          <a:prstGeom prst="rect">
            <a:avLst/>
          </a:prstGeom>
          <a:noFill/>
          <a:ln w="9525">
            <a:noFill/>
            <a:miter lim="800000"/>
            <a:headEnd/>
            <a:tailEnd/>
          </a:ln>
        </p:spPr>
      </p:pic>
      <p:pic>
        <p:nvPicPr>
          <p:cNvPr id="1029" name="Picture 9" descr="cardiff and vale LHB.jpg"/>
          <p:cNvPicPr>
            <a:picLocks noChangeAspect="1"/>
          </p:cNvPicPr>
          <p:nvPr userDrawn="1"/>
        </p:nvPicPr>
        <p:blipFill>
          <a:blip r:embed="rId14"/>
          <a:srcRect/>
          <a:stretch>
            <a:fillRect/>
          </a:stretch>
        </p:blipFill>
        <p:spPr bwMode="auto">
          <a:xfrm>
            <a:off x="6588125" y="6134100"/>
            <a:ext cx="2236788" cy="579438"/>
          </a:xfrm>
          <a:prstGeom prst="rect">
            <a:avLst/>
          </a:prstGeom>
          <a:noFill/>
          <a:ln w="9525">
            <a:noFill/>
            <a:miter lim="800000"/>
            <a:headEnd/>
            <a:tailEnd/>
          </a:ln>
        </p:spPr>
      </p:pic>
      <p:pic>
        <p:nvPicPr>
          <p:cNvPr id="1030" name="Picture 3" descr="Caring for people logo.eps"/>
          <p:cNvPicPr>
            <a:picLocks noChangeAspect="1"/>
          </p:cNvPicPr>
          <p:nvPr userDrawn="1"/>
        </p:nvPicPr>
        <p:blipFill>
          <a:blip r:embed="rId15"/>
          <a:srcRect/>
          <a:stretch>
            <a:fillRect/>
          </a:stretch>
        </p:blipFill>
        <p:spPr bwMode="auto">
          <a:xfrm>
            <a:off x="457200" y="6259513"/>
            <a:ext cx="1841500" cy="40957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itchFamily="34" charset="0"/>
        </a:defRPr>
      </a:lvl2pPr>
      <a:lvl3pPr algn="ctr" defTabSz="457200" rtl="0" fontAlgn="base">
        <a:spcBef>
          <a:spcPct val="0"/>
        </a:spcBef>
        <a:spcAft>
          <a:spcPct val="0"/>
        </a:spcAft>
        <a:defRPr sz="4400">
          <a:solidFill>
            <a:schemeClr val="tx1"/>
          </a:solidFill>
          <a:latin typeface="Calibri" pitchFamily="34" charset="0"/>
        </a:defRPr>
      </a:lvl3pPr>
      <a:lvl4pPr algn="ctr" defTabSz="457200" rtl="0" fontAlgn="base">
        <a:spcBef>
          <a:spcPct val="0"/>
        </a:spcBef>
        <a:spcAft>
          <a:spcPct val="0"/>
        </a:spcAft>
        <a:defRPr sz="4400">
          <a:solidFill>
            <a:schemeClr val="tx1"/>
          </a:solidFill>
          <a:latin typeface="Calibri" pitchFamily="34" charset="0"/>
        </a:defRPr>
      </a:lvl4pPr>
      <a:lvl5pPr algn="ctr" defTabSz="457200" rtl="0" fontAlgn="base">
        <a:spcBef>
          <a:spcPct val="0"/>
        </a:spcBef>
        <a:spcAft>
          <a:spcPct val="0"/>
        </a:spcAft>
        <a:defRPr sz="4400">
          <a:solidFill>
            <a:schemeClr val="tx1"/>
          </a:solidFill>
          <a:latin typeface="Calibri" pitchFamily="34" charset="0"/>
        </a:defRPr>
      </a:lvl5pPr>
      <a:lvl6pPr marL="457200" algn="ctr" defTabSz="457200" rtl="0" fontAlgn="base">
        <a:spcBef>
          <a:spcPct val="0"/>
        </a:spcBef>
        <a:spcAft>
          <a:spcPct val="0"/>
        </a:spcAft>
        <a:defRPr sz="4400">
          <a:solidFill>
            <a:schemeClr val="tx1"/>
          </a:solidFill>
          <a:latin typeface="Calibri" pitchFamily="34" charset="0"/>
        </a:defRPr>
      </a:lvl6pPr>
      <a:lvl7pPr marL="914400" algn="ctr" defTabSz="457200" rtl="0" fontAlgn="base">
        <a:spcBef>
          <a:spcPct val="0"/>
        </a:spcBef>
        <a:spcAft>
          <a:spcPct val="0"/>
        </a:spcAft>
        <a:defRPr sz="4400">
          <a:solidFill>
            <a:schemeClr val="tx1"/>
          </a:solidFill>
          <a:latin typeface="Calibri" pitchFamily="34" charset="0"/>
        </a:defRPr>
      </a:lvl7pPr>
      <a:lvl8pPr marL="1371600" algn="ctr" defTabSz="457200" rtl="0" fontAlgn="base">
        <a:spcBef>
          <a:spcPct val="0"/>
        </a:spcBef>
        <a:spcAft>
          <a:spcPct val="0"/>
        </a:spcAft>
        <a:defRPr sz="4400">
          <a:solidFill>
            <a:schemeClr val="tx1"/>
          </a:solidFill>
          <a:latin typeface="Calibri" pitchFamily="34" charset="0"/>
        </a:defRPr>
      </a:lvl8pPr>
      <a:lvl9pPr marL="1828800" algn="ctr" defTabSz="457200" rtl="0" fontAlgn="base">
        <a:spcBef>
          <a:spcPct val="0"/>
        </a:spcBef>
        <a:spcAft>
          <a:spcPct val="0"/>
        </a:spcAft>
        <a:defRPr sz="4400">
          <a:solidFill>
            <a:schemeClr val="tx1"/>
          </a:solidFill>
          <a:latin typeface="Calibri" pitchFamily="34" charset="0"/>
        </a:defRPr>
      </a:lvl9pPr>
    </p:titleStyle>
    <p:bodyStyle>
      <a:lvl1pPr marL="342900" indent="-342900" algn="l" defTabSz="457200"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62F79E-45A3-4565-9C27-54B3300EBF30}"/>
              </a:ext>
            </a:extLst>
          </p:cNvPr>
          <p:cNvPicPr>
            <a:picLocks noChangeAspect="1"/>
          </p:cNvPicPr>
          <p:nvPr/>
        </p:nvPicPr>
        <p:blipFill>
          <a:blip r:embed="rId3"/>
          <a:stretch>
            <a:fillRect/>
          </a:stretch>
        </p:blipFill>
        <p:spPr>
          <a:xfrm>
            <a:off x="3620941" y="6223994"/>
            <a:ext cx="1902117" cy="506012"/>
          </a:xfrm>
          <a:prstGeom prst="rect">
            <a:avLst/>
          </a:prstGeom>
        </p:spPr>
      </p:pic>
      <p:sp>
        <p:nvSpPr>
          <p:cNvPr id="4" name="Title 3">
            <a:extLst>
              <a:ext uri="{FF2B5EF4-FFF2-40B4-BE49-F238E27FC236}">
                <a16:creationId xmlns:a16="http://schemas.microsoft.com/office/drawing/2014/main" id="{D5C9CD44-914F-4EC3-A0AF-34F69BDA41B7}"/>
              </a:ext>
            </a:extLst>
          </p:cNvPr>
          <p:cNvSpPr>
            <a:spLocks noGrp="1"/>
          </p:cNvSpPr>
          <p:nvPr>
            <p:ph type="ctrTitle"/>
          </p:nvPr>
        </p:nvSpPr>
        <p:spPr>
          <a:xfrm>
            <a:off x="781050" y="1216025"/>
            <a:ext cx="7772400" cy="1470025"/>
          </a:xfrm>
        </p:spPr>
        <p:txBody>
          <a:bodyPr/>
          <a:lstStyle/>
          <a:p>
            <a:r>
              <a:rPr lang="en-GB" dirty="0"/>
              <a:t>PDSA </a:t>
            </a:r>
            <a:br>
              <a:rPr lang="en-GB" dirty="0"/>
            </a:br>
            <a:r>
              <a:rPr lang="en-GB" dirty="0"/>
              <a:t>A service improvement project</a:t>
            </a:r>
          </a:p>
        </p:txBody>
      </p:sp>
      <p:sp>
        <p:nvSpPr>
          <p:cNvPr id="5" name="Subtitle 4">
            <a:extLst>
              <a:ext uri="{FF2B5EF4-FFF2-40B4-BE49-F238E27FC236}">
                <a16:creationId xmlns:a16="http://schemas.microsoft.com/office/drawing/2014/main" id="{EDDA2F3D-3032-4AEA-A053-A625FF878B12}"/>
              </a:ext>
            </a:extLst>
          </p:cNvPr>
          <p:cNvSpPr>
            <a:spLocks noGrp="1"/>
          </p:cNvSpPr>
          <p:nvPr>
            <p:ph type="subTitle" idx="1"/>
          </p:nvPr>
        </p:nvSpPr>
        <p:spPr>
          <a:xfrm>
            <a:off x="1562100" y="3295651"/>
            <a:ext cx="6400800" cy="1752600"/>
          </a:xfrm>
        </p:spPr>
        <p:txBody>
          <a:bodyPr/>
          <a:lstStyle/>
          <a:p>
            <a:r>
              <a:rPr lang="en-GB" sz="2400" dirty="0">
                <a:solidFill>
                  <a:schemeClr val="tx1"/>
                </a:solidFill>
              </a:rPr>
              <a:t>Rhian Hall Physiotherapy Technical Instructor ALAC, Rookwood</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6BCEB1-2CEE-4D32-AECF-229DB2583A76}"/>
              </a:ext>
            </a:extLst>
          </p:cNvPr>
          <p:cNvSpPr>
            <a:spLocks noGrp="1"/>
          </p:cNvSpPr>
          <p:nvPr>
            <p:ph type="title"/>
          </p:nvPr>
        </p:nvSpPr>
        <p:spPr>
          <a:xfrm>
            <a:off x="457200" y="274638"/>
            <a:ext cx="8229600" cy="792162"/>
          </a:xfrm>
        </p:spPr>
        <p:txBody>
          <a:bodyPr/>
          <a:lstStyle/>
          <a:p>
            <a:r>
              <a:rPr lang="en-GB" sz="3600" dirty="0">
                <a:latin typeface="Arial" panose="020B0604020202020204" pitchFamily="34" charset="0"/>
                <a:cs typeface="Arial" panose="020B0604020202020204" pitchFamily="34" charset="0"/>
              </a:rPr>
              <a:t>PDSA Cycle</a:t>
            </a:r>
          </a:p>
        </p:txBody>
      </p:sp>
      <p:pic>
        <p:nvPicPr>
          <p:cNvPr id="5" name="Content Placeholder 4">
            <a:extLst>
              <a:ext uri="{FF2B5EF4-FFF2-40B4-BE49-F238E27FC236}">
                <a16:creationId xmlns:a16="http://schemas.microsoft.com/office/drawing/2014/main" id="{C40B11B5-1366-43B5-9946-4E6009F3F16A}"/>
              </a:ext>
            </a:extLst>
          </p:cNvPr>
          <p:cNvPicPr>
            <a:picLocks noChangeAspect="1"/>
          </p:cNvPicPr>
          <p:nvPr/>
        </p:nvPicPr>
        <p:blipFill>
          <a:blip r:embed="rId3"/>
          <a:stretch>
            <a:fillRect/>
          </a:stretch>
        </p:blipFill>
        <p:spPr>
          <a:xfrm>
            <a:off x="0" y="1257300"/>
            <a:ext cx="4224352" cy="3602038"/>
          </a:xfrm>
          <a:prstGeom prst="rect">
            <a:avLst/>
          </a:prstGeom>
        </p:spPr>
      </p:pic>
      <p:sp>
        <p:nvSpPr>
          <p:cNvPr id="7" name="TextBox 6">
            <a:extLst>
              <a:ext uri="{FF2B5EF4-FFF2-40B4-BE49-F238E27FC236}">
                <a16:creationId xmlns:a16="http://schemas.microsoft.com/office/drawing/2014/main" id="{7190EE23-229C-430A-BA2B-9C35361A6764}"/>
              </a:ext>
            </a:extLst>
          </p:cNvPr>
          <p:cNvSpPr txBox="1"/>
          <p:nvPr/>
        </p:nvSpPr>
        <p:spPr>
          <a:xfrm>
            <a:off x="4076494" y="1143000"/>
            <a:ext cx="4734131" cy="4062651"/>
          </a:xfrm>
          <a:prstGeom prst="rect">
            <a:avLst/>
          </a:prstGeom>
          <a:noFill/>
        </p:spPr>
        <p:txBody>
          <a:bodyPr wrap="square" rtlCol="0">
            <a:spAutoFit/>
          </a:bodyPr>
          <a:lstStyle/>
          <a:p>
            <a:pPr defTabSz="914400" fontAlgn="auto">
              <a:spcBef>
                <a:spcPts val="0"/>
              </a:spcBef>
              <a:spcAft>
                <a:spcPts val="0"/>
              </a:spcAft>
            </a:pPr>
            <a:r>
              <a:rPr lang="en-GB" sz="1600" b="1" dirty="0">
                <a:solidFill>
                  <a:prstClr val="black"/>
                </a:solidFill>
                <a:latin typeface="Arial" panose="020B0604020202020204" pitchFamily="34" charset="0"/>
                <a:cs typeface="Arial" panose="020B0604020202020204" pitchFamily="34" charset="0"/>
              </a:rPr>
              <a:t>What is it?</a:t>
            </a:r>
            <a:r>
              <a:rPr lang="en-GB" sz="1600" dirty="0">
                <a:solidFill>
                  <a:prstClr val="black"/>
                </a:solidFill>
                <a:latin typeface="Arial" panose="020B0604020202020204" pitchFamily="34" charset="0"/>
                <a:cs typeface="Arial" panose="020B0604020202020204" pitchFamily="34" charset="0"/>
              </a:rPr>
              <a:t> </a:t>
            </a:r>
            <a:br>
              <a:rPr lang="en-GB" sz="1600" dirty="0">
                <a:solidFill>
                  <a:prstClr val="black"/>
                </a:solidFill>
                <a:latin typeface="Arial" panose="020B0604020202020204" pitchFamily="34" charset="0"/>
                <a:cs typeface="Arial" panose="020B0604020202020204" pitchFamily="34" charset="0"/>
              </a:rPr>
            </a:br>
            <a:r>
              <a:rPr lang="en-GB" sz="1600" dirty="0">
                <a:solidFill>
                  <a:prstClr val="black"/>
                </a:solidFill>
                <a:latin typeface="Arial" panose="020B0604020202020204" pitchFamily="34" charset="0"/>
                <a:cs typeface="Arial" panose="020B0604020202020204" pitchFamily="34" charset="0"/>
              </a:rPr>
              <a:t>‘The model for improvement provides a framework for developing, testing and implementing changes leading to improvement…</a:t>
            </a:r>
          </a:p>
          <a:p>
            <a:pPr defTabSz="914400" fontAlgn="auto">
              <a:spcBef>
                <a:spcPts val="0"/>
              </a:spcBef>
              <a:spcAft>
                <a:spcPts val="0"/>
              </a:spcAft>
            </a:pPr>
            <a:br>
              <a:rPr lang="en-GB" sz="1600" dirty="0">
                <a:solidFill>
                  <a:prstClr val="black"/>
                </a:solidFill>
                <a:latin typeface="Arial" panose="020B0604020202020204" pitchFamily="34" charset="0"/>
                <a:cs typeface="Arial" panose="020B0604020202020204" pitchFamily="34" charset="0"/>
              </a:rPr>
            </a:br>
            <a:r>
              <a:rPr lang="en-GB" sz="1600" b="1" dirty="0">
                <a:solidFill>
                  <a:prstClr val="black"/>
                </a:solidFill>
                <a:latin typeface="Arial" panose="020B0604020202020204" pitchFamily="34" charset="0"/>
                <a:cs typeface="Arial" panose="020B0604020202020204" pitchFamily="34" charset="0"/>
              </a:rPr>
              <a:t>When to use it</a:t>
            </a:r>
            <a:br>
              <a:rPr lang="en-GB" sz="1600" dirty="0">
                <a:solidFill>
                  <a:prstClr val="black"/>
                </a:solidFill>
                <a:latin typeface="Arial" panose="020B0604020202020204" pitchFamily="34" charset="0"/>
                <a:cs typeface="Arial" panose="020B0604020202020204" pitchFamily="34" charset="0"/>
              </a:rPr>
            </a:br>
            <a:r>
              <a:rPr lang="en-GB" sz="1600" dirty="0">
                <a:solidFill>
                  <a:prstClr val="black"/>
                </a:solidFill>
                <a:latin typeface="Arial" panose="020B0604020202020204" pitchFamily="34" charset="0"/>
                <a:cs typeface="Arial" panose="020B0604020202020204" pitchFamily="34" charset="0"/>
              </a:rPr>
              <a:t>When planning any improvement or change to work processes, it is essential to know what you want to achieve, how you will measure improvement and to be explicit about the idea to be tested. You may not get the results you expect so it is safer and more effective to test out improvements on a small scale before implementing them across the board’. NHS England (2023)</a:t>
            </a:r>
          </a:p>
          <a:p>
            <a:pPr defTabSz="914400" fontAlgn="auto">
              <a:spcBef>
                <a:spcPts val="0"/>
              </a:spcBef>
              <a:spcAft>
                <a:spcPts val="0"/>
              </a:spcAft>
            </a:pPr>
            <a:endParaRPr lang="en-GB" dirty="0">
              <a:solidFill>
                <a:prstClr val="black"/>
              </a:solidFill>
              <a:latin typeface="Calibri" panose="020F0502020204030204"/>
              <a:cs typeface="+mn-cs"/>
            </a:endParaRPr>
          </a:p>
        </p:txBody>
      </p:sp>
    </p:spTree>
    <p:extLst>
      <p:ext uri="{BB962C8B-B14F-4D97-AF65-F5344CB8AC3E}">
        <p14:creationId xmlns:p14="http://schemas.microsoft.com/office/powerpoint/2010/main" val="12897596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97153-EBE1-4513-9F44-DE0EC220CA99}"/>
              </a:ext>
            </a:extLst>
          </p:cNvPr>
          <p:cNvSpPr>
            <a:spLocks noGrp="1"/>
          </p:cNvSpPr>
          <p:nvPr>
            <p:ph idx="4294967295"/>
          </p:nvPr>
        </p:nvSpPr>
        <p:spPr>
          <a:xfrm>
            <a:off x="0" y="1600200"/>
            <a:ext cx="8229600" cy="4525963"/>
          </a:xfrm>
        </p:spPr>
        <p:txBody>
          <a:bodyPr/>
          <a:lstStyle/>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448E16CF-1311-4978-B5B6-C842D5B77FC3}"/>
              </a:ext>
            </a:extLst>
          </p:cNvPr>
          <p:cNvPicPr>
            <a:picLocks noChangeAspect="1"/>
          </p:cNvPicPr>
          <p:nvPr/>
        </p:nvPicPr>
        <p:blipFill>
          <a:blip r:embed="rId3"/>
          <a:stretch>
            <a:fillRect/>
          </a:stretch>
        </p:blipFill>
        <p:spPr>
          <a:xfrm>
            <a:off x="200631" y="588963"/>
            <a:ext cx="8781444" cy="4411662"/>
          </a:xfrm>
          <a:prstGeom prst="rect">
            <a:avLst/>
          </a:prstGeom>
        </p:spPr>
      </p:pic>
    </p:spTree>
    <p:extLst>
      <p:ext uri="{BB962C8B-B14F-4D97-AF65-F5344CB8AC3E}">
        <p14:creationId xmlns:p14="http://schemas.microsoft.com/office/powerpoint/2010/main" val="532343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AA983-9376-465D-AD17-4341E9DB4BE7}"/>
              </a:ext>
            </a:extLst>
          </p:cNvPr>
          <p:cNvSpPr>
            <a:spLocks noGrp="1"/>
          </p:cNvSpPr>
          <p:nvPr>
            <p:ph type="title"/>
          </p:nvPr>
        </p:nvSpPr>
        <p:spPr>
          <a:xfrm>
            <a:off x="488272" y="274638"/>
            <a:ext cx="8229600" cy="1143000"/>
          </a:xfrm>
        </p:spPr>
        <p:txBody>
          <a:bodyPr/>
          <a:lstStyle/>
          <a:p>
            <a:r>
              <a:rPr lang="en-GB" sz="3600" b="1" dirty="0">
                <a:latin typeface="Arial" panose="020B0604020202020204" pitchFamily="34" charset="0"/>
                <a:cs typeface="Arial" panose="020B0604020202020204" pitchFamily="34" charset="0"/>
              </a:rPr>
              <a:t>Plan</a:t>
            </a:r>
          </a:p>
        </p:txBody>
      </p:sp>
      <p:sp>
        <p:nvSpPr>
          <p:cNvPr id="3" name="Content Placeholder 2">
            <a:extLst>
              <a:ext uri="{FF2B5EF4-FFF2-40B4-BE49-F238E27FC236}">
                <a16:creationId xmlns:a16="http://schemas.microsoft.com/office/drawing/2014/main" id="{13D6A631-8AF5-4028-868B-1ED6B658BB40}"/>
              </a:ext>
            </a:extLst>
          </p:cNvPr>
          <p:cNvSpPr>
            <a:spLocks noGrp="1"/>
          </p:cNvSpPr>
          <p:nvPr>
            <p:ph idx="1"/>
          </p:nvPr>
        </p:nvSpPr>
        <p:spPr>
          <a:xfrm>
            <a:off x="219075" y="1166018"/>
            <a:ext cx="8734425" cy="4729957"/>
          </a:xfrm>
        </p:spPr>
        <p:txBody>
          <a:bodyPr/>
          <a:lstStyle/>
          <a:p>
            <a:pPr marL="0" lvl="0" indent="0" defTabSz="914400" fontAlgn="auto">
              <a:lnSpc>
                <a:spcPct val="90000"/>
              </a:lnSpc>
              <a:spcBef>
                <a:spcPts val="1000"/>
              </a:spcBef>
              <a:spcAft>
                <a:spcPts val="0"/>
              </a:spcAft>
              <a:buNone/>
            </a:pPr>
            <a:r>
              <a:rPr lang="en-GB" sz="1600" b="1" dirty="0">
                <a:solidFill>
                  <a:prstClr val="black"/>
                </a:solidFill>
                <a:latin typeface="Arial" panose="020B0604020202020204" pitchFamily="34" charset="0"/>
                <a:cs typeface="Arial" panose="020B0604020202020204" pitchFamily="34" charset="0"/>
              </a:rPr>
              <a:t>My initial goals:</a:t>
            </a:r>
          </a:p>
          <a:p>
            <a:pPr marL="0" lvl="0" indent="0" defTabSz="914400" fontAlgn="auto">
              <a:lnSpc>
                <a:spcPct val="90000"/>
              </a:lnSpc>
              <a:spcBef>
                <a:spcPts val="1000"/>
              </a:spcBef>
              <a:spcAft>
                <a:spcPts val="0"/>
              </a:spcAft>
              <a:buNone/>
            </a:pPr>
            <a:endParaRPr lang="en-GB" sz="1600" dirty="0">
              <a:solidFill>
                <a:prstClr val="black"/>
              </a:solidFill>
              <a:latin typeface="Arial" panose="020B0604020202020204" pitchFamily="34" charset="0"/>
              <a:cs typeface="Arial" panose="020B0604020202020204" pitchFamily="34" charset="0"/>
            </a:endParaRPr>
          </a:p>
          <a:p>
            <a:pPr marL="228600" lvl="0" indent="-228600" defTabSz="914400" fontAlgn="auto">
              <a:lnSpc>
                <a:spcPct val="90000"/>
              </a:lnSpc>
              <a:spcBef>
                <a:spcPts val="1000"/>
              </a:spcBef>
              <a:spcAft>
                <a:spcPts val="0"/>
              </a:spcAft>
              <a:buFont typeface="Arial" panose="020B0604020202020204" pitchFamily="34" charset="0"/>
              <a:buChar char="•"/>
            </a:pPr>
            <a:r>
              <a:rPr lang="en-GB" sz="1600" dirty="0">
                <a:solidFill>
                  <a:prstClr val="black"/>
                </a:solidFill>
                <a:latin typeface="Arial" panose="020B0604020202020204" pitchFamily="34" charset="0"/>
                <a:cs typeface="Arial" panose="020B0604020202020204" pitchFamily="34" charset="0"/>
              </a:rPr>
              <a:t>To record the issuing of walking aids and improve stock management </a:t>
            </a:r>
          </a:p>
          <a:p>
            <a:pPr marL="0" lvl="0" indent="0" defTabSz="914400" fontAlgn="auto">
              <a:lnSpc>
                <a:spcPct val="90000"/>
              </a:lnSpc>
              <a:spcBef>
                <a:spcPts val="1000"/>
              </a:spcBef>
              <a:spcAft>
                <a:spcPts val="0"/>
              </a:spcAft>
              <a:buNone/>
            </a:pPr>
            <a:endParaRPr lang="en-GB" sz="1600" dirty="0">
              <a:solidFill>
                <a:prstClr val="black"/>
              </a:solidFill>
              <a:latin typeface="Arial" panose="020B0604020202020204" pitchFamily="34" charset="0"/>
              <a:cs typeface="Arial" panose="020B0604020202020204" pitchFamily="34" charset="0"/>
            </a:endParaRPr>
          </a:p>
          <a:p>
            <a:pPr marL="228600" lvl="0" indent="-228600" defTabSz="914400" fontAlgn="auto">
              <a:lnSpc>
                <a:spcPct val="90000"/>
              </a:lnSpc>
              <a:spcBef>
                <a:spcPts val="1000"/>
              </a:spcBef>
              <a:spcAft>
                <a:spcPts val="0"/>
              </a:spcAft>
              <a:buFont typeface="Arial" panose="020B0604020202020204" pitchFamily="34" charset="0"/>
              <a:buChar char="•"/>
            </a:pPr>
            <a:r>
              <a:rPr lang="en-GB" sz="1600" dirty="0">
                <a:solidFill>
                  <a:prstClr val="black"/>
                </a:solidFill>
                <a:latin typeface="Arial" panose="020B0604020202020204" pitchFamily="34" charset="0"/>
                <a:cs typeface="Arial" panose="020B0604020202020204" pitchFamily="34" charset="0"/>
              </a:rPr>
              <a:t>Transfer from paper records to a real-time electronic record</a:t>
            </a:r>
          </a:p>
          <a:p>
            <a:pPr marL="228600" lvl="0" indent="-228600" defTabSz="914400" fontAlgn="auto">
              <a:lnSpc>
                <a:spcPct val="90000"/>
              </a:lnSpc>
              <a:spcBef>
                <a:spcPts val="1000"/>
              </a:spcBef>
              <a:spcAft>
                <a:spcPts val="0"/>
              </a:spcAft>
              <a:buFont typeface="Arial" panose="020B0604020202020204" pitchFamily="34" charset="0"/>
              <a:buChar char="•"/>
            </a:pPr>
            <a:endParaRPr lang="en-GB" sz="1600" dirty="0">
              <a:solidFill>
                <a:prstClr val="black"/>
              </a:solidFill>
              <a:latin typeface="Arial" panose="020B0604020202020204" pitchFamily="34" charset="0"/>
              <a:cs typeface="Arial" panose="020B0604020202020204" pitchFamily="34" charset="0"/>
            </a:endParaRPr>
          </a:p>
          <a:p>
            <a:pPr marL="228600" lvl="0" indent="-228600" defTabSz="914400" fontAlgn="auto">
              <a:lnSpc>
                <a:spcPct val="90000"/>
              </a:lnSpc>
              <a:spcBef>
                <a:spcPts val="1000"/>
              </a:spcBef>
              <a:spcAft>
                <a:spcPts val="0"/>
              </a:spcAft>
              <a:buFont typeface="Arial" panose="020B0604020202020204" pitchFamily="34" charset="0"/>
              <a:buChar char="•"/>
            </a:pPr>
            <a:r>
              <a:rPr lang="en-GB" sz="1600" dirty="0">
                <a:solidFill>
                  <a:prstClr val="black"/>
                </a:solidFill>
                <a:latin typeface="Arial" panose="020B0604020202020204" pitchFamily="34" charset="0"/>
                <a:cs typeface="Arial" panose="020B0604020202020204" pitchFamily="34" charset="0"/>
              </a:rPr>
              <a:t>Discuss with physiotherapy team and agree change</a:t>
            </a:r>
          </a:p>
          <a:p>
            <a:pPr marL="228600" lvl="0" indent="-228600" defTabSz="914400" fontAlgn="auto">
              <a:lnSpc>
                <a:spcPct val="90000"/>
              </a:lnSpc>
              <a:spcBef>
                <a:spcPts val="1000"/>
              </a:spcBef>
              <a:spcAft>
                <a:spcPts val="0"/>
              </a:spcAft>
              <a:buFont typeface="Arial" panose="020B0604020202020204" pitchFamily="34" charset="0"/>
              <a:buChar char="•"/>
            </a:pPr>
            <a:endParaRPr lang="en-GB" sz="1600" dirty="0">
              <a:solidFill>
                <a:prstClr val="black"/>
              </a:solidFill>
              <a:latin typeface="Arial" panose="020B0604020202020204" pitchFamily="34" charset="0"/>
              <a:cs typeface="Arial" panose="020B0604020202020204" pitchFamily="34" charset="0"/>
            </a:endParaRPr>
          </a:p>
          <a:p>
            <a:pPr marL="228600" lvl="0" indent="-228600" defTabSz="914400" fontAlgn="auto">
              <a:lnSpc>
                <a:spcPct val="90000"/>
              </a:lnSpc>
              <a:spcBef>
                <a:spcPts val="1000"/>
              </a:spcBef>
              <a:spcAft>
                <a:spcPts val="0"/>
              </a:spcAft>
              <a:buFont typeface="Arial" panose="020B0604020202020204" pitchFamily="34" charset="0"/>
              <a:buChar char="•"/>
            </a:pPr>
            <a:r>
              <a:rPr lang="en-GB" sz="1600" dirty="0">
                <a:solidFill>
                  <a:prstClr val="black"/>
                </a:solidFill>
                <a:latin typeface="Arial" panose="020B0604020202020204" pitchFamily="34" charset="0"/>
                <a:cs typeface="Arial" panose="020B0604020202020204" pitchFamily="34" charset="0"/>
              </a:rPr>
              <a:t>Create an Excel spreadsheet that the whole team can access and use</a:t>
            </a:r>
          </a:p>
          <a:p>
            <a:pPr marL="228600" lvl="0" indent="-228600" defTabSz="914400" fontAlgn="auto">
              <a:lnSpc>
                <a:spcPct val="90000"/>
              </a:lnSpc>
              <a:spcBef>
                <a:spcPts val="1000"/>
              </a:spcBef>
              <a:spcAft>
                <a:spcPts val="0"/>
              </a:spcAft>
              <a:buFont typeface="Arial" panose="020B0604020202020204" pitchFamily="34" charset="0"/>
              <a:buChar char="•"/>
            </a:pPr>
            <a:endParaRPr lang="en-GB" sz="1600" dirty="0">
              <a:solidFill>
                <a:prstClr val="black"/>
              </a:solidFill>
              <a:latin typeface="Arial" panose="020B0604020202020204" pitchFamily="34" charset="0"/>
              <a:cs typeface="Arial" panose="020B0604020202020204" pitchFamily="34" charset="0"/>
            </a:endParaRPr>
          </a:p>
          <a:p>
            <a:pPr marL="0" lvl="0" indent="0" defTabSz="914400" fontAlgn="auto">
              <a:lnSpc>
                <a:spcPct val="120000"/>
              </a:lnSpc>
              <a:spcBef>
                <a:spcPts val="1000"/>
              </a:spcBef>
              <a:spcAft>
                <a:spcPts val="0"/>
              </a:spcAft>
              <a:buNone/>
            </a:pPr>
            <a:r>
              <a:rPr lang="en-GB" sz="1600" dirty="0">
                <a:solidFill>
                  <a:prstClr val="black"/>
                </a:solidFill>
                <a:latin typeface="Arial" panose="020B0604020202020204" pitchFamily="34" charset="0"/>
                <a:cs typeface="Arial" panose="020B0604020202020204" pitchFamily="34" charset="0"/>
              </a:rPr>
              <a:t>Nuffield Trust (2016) reported that ‘becoming a digitally enabled health care provider is not about replacing analogue or paper processes with digital ones. It is about rethinking what work is done, re-engineering how it is done and capitalising on opportunities afforded by data to learn and adapt.’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0053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5DB7DDC-670D-4166-A07A-270F68C7F0EC}"/>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Do</a:t>
            </a:r>
          </a:p>
        </p:txBody>
      </p:sp>
      <p:sp>
        <p:nvSpPr>
          <p:cNvPr id="4" name="Content Placeholder 3">
            <a:extLst>
              <a:ext uri="{FF2B5EF4-FFF2-40B4-BE49-F238E27FC236}">
                <a16:creationId xmlns:a16="http://schemas.microsoft.com/office/drawing/2014/main" id="{9511B2AD-8401-4025-82EB-36F1A475D32D}"/>
              </a:ext>
            </a:extLst>
          </p:cNvPr>
          <p:cNvSpPr>
            <a:spLocks noGrp="1"/>
          </p:cNvSpPr>
          <p:nvPr>
            <p:ph idx="1"/>
          </p:nvPr>
        </p:nvSpPr>
        <p:spPr>
          <a:xfrm>
            <a:off x="640080" y="1762124"/>
            <a:ext cx="8229600" cy="4525963"/>
          </a:xfrm>
        </p:spPr>
        <p:txBody>
          <a:bodyPr/>
          <a:lstStyle/>
          <a:p>
            <a:r>
              <a:rPr lang="en-GB" sz="1800" dirty="0">
                <a:latin typeface="Arial" panose="020B0604020202020204" pitchFamily="34" charset="0"/>
                <a:cs typeface="Arial" panose="020B0604020202020204" pitchFamily="34" charset="0"/>
              </a:rPr>
              <a:t>An Excel spreadsheet was created and shared with the team</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Staff provided with access to the equipment file and full instructions on how to use the system</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New system to be in place from June 2024 </a:t>
            </a:r>
          </a:p>
          <a:p>
            <a:endParaRPr lang="en-GB" dirty="0"/>
          </a:p>
        </p:txBody>
      </p:sp>
    </p:spTree>
    <p:extLst>
      <p:ext uri="{BB962C8B-B14F-4D97-AF65-F5344CB8AC3E}">
        <p14:creationId xmlns:p14="http://schemas.microsoft.com/office/powerpoint/2010/main" val="1427679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6AB296F-0D74-42C7-97EF-6E487EC9754D}"/>
              </a:ext>
            </a:extLst>
          </p:cNvPr>
          <p:cNvPicPr>
            <a:picLocks noChangeAspect="1"/>
          </p:cNvPicPr>
          <p:nvPr/>
        </p:nvPicPr>
        <p:blipFill rotWithShape="1">
          <a:blip r:embed="rId3"/>
          <a:srcRect l="50000" r="14039" b="40508"/>
          <a:stretch/>
        </p:blipFill>
        <p:spPr>
          <a:xfrm>
            <a:off x="687543" y="375385"/>
            <a:ext cx="7128171" cy="5002506"/>
          </a:xfrm>
          <a:prstGeom prst="rect">
            <a:avLst/>
          </a:prstGeom>
        </p:spPr>
      </p:pic>
    </p:spTree>
    <p:extLst>
      <p:ext uri="{BB962C8B-B14F-4D97-AF65-F5344CB8AC3E}">
        <p14:creationId xmlns:p14="http://schemas.microsoft.com/office/powerpoint/2010/main" val="516518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7029AF6-0779-49DD-B141-2C2B2463A9D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Study</a:t>
            </a:r>
            <a:endParaRPr lang="en-GB" sz="36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F3052FB4-1A9E-40C7-94C8-0B50A853979B}"/>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Staff reflection</a:t>
            </a:r>
          </a:p>
          <a:p>
            <a:pPr marL="0" indent="0">
              <a:buNone/>
            </a:pP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Easy access to Excel </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Very clear visual information to identify when stock levels are low</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Easier for me and less time consuming than counting stock monthly</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More efficient equipment ordering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Easy for team to see when equipment has been ordered if stock levels are low</a:t>
            </a:r>
          </a:p>
          <a:p>
            <a:pPr marL="0" indent="0">
              <a:buNone/>
            </a:pPr>
            <a:endParaRPr lang="en-GB" dirty="0"/>
          </a:p>
          <a:p>
            <a:endParaRPr lang="en-GB" dirty="0"/>
          </a:p>
        </p:txBody>
      </p:sp>
    </p:spTree>
    <p:extLst>
      <p:ext uri="{BB962C8B-B14F-4D97-AF65-F5344CB8AC3E}">
        <p14:creationId xmlns:p14="http://schemas.microsoft.com/office/powerpoint/2010/main" val="2084630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7D5413F-43B0-434B-98E8-94BA37ED90A1}"/>
              </a:ext>
            </a:extLst>
          </p:cNvPr>
          <p:cNvSpPr>
            <a:spLocks noGrp="1"/>
          </p:cNvSpPr>
          <p:nvPr>
            <p:ph type="title"/>
          </p:nvPr>
        </p:nvSpPr>
        <p:spPr/>
        <p:txBody>
          <a:bodyPr/>
          <a:lstStyle/>
          <a:p>
            <a:r>
              <a:rPr lang="en-GB" sz="3200" b="1" dirty="0">
                <a:latin typeface="Arial" panose="020B0604020202020204" pitchFamily="34" charset="0"/>
                <a:cs typeface="Arial" panose="020B0604020202020204" pitchFamily="34" charset="0"/>
              </a:rPr>
              <a:t>Act</a:t>
            </a:r>
            <a:endParaRPr lang="en-GB" sz="3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7F1D235-CC32-4F98-AF0E-8E1377D6EF36}"/>
              </a:ext>
            </a:extLst>
          </p:cNvPr>
          <p:cNvSpPr>
            <a:spLocks noGrp="1"/>
          </p:cNvSpPr>
          <p:nvPr>
            <p:ph idx="1"/>
          </p:nvPr>
        </p:nvSpPr>
        <p:spPr/>
        <p:txBody>
          <a:bodyPr/>
          <a:lstStyle/>
          <a:p>
            <a:r>
              <a:rPr lang="en-GB" sz="1600" dirty="0">
                <a:latin typeface="Arial" panose="020B0604020202020204" pitchFamily="34" charset="0"/>
                <a:cs typeface="Arial" panose="020B0604020202020204" pitchFamily="34" charset="0"/>
              </a:rPr>
              <a:t>It has been identified that only one member of staff can access the equipment file at a time. </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Implement a 6 monthly stock check with the team</a:t>
            </a: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Feedback to staff to ensure that they record on the equipment file </a:t>
            </a:r>
          </a:p>
          <a:p>
            <a:endParaRPr lang="en-GB" dirty="0"/>
          </a:p>
        </p:txBody>
      </p:sp>
    </p:spTree>
    <p:extLst>
      <p:ext uri="{BB962C8B-B14F-4D97-AF65-F5344CB8AC3E}">
        <p14:creationId xmlns:p14="http://schemas.microsoft.com/office/powerpoint/2010/main" val="734779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611D5-37BC-4F09-9090-DE98C1218ABB}"/>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5C9A7DBA-00C6-41FF-A821-16BF1AB2995A}"/>
              </a:ext>
            </a:extLst>
          </p:cNvPr>
          <p:cNvSpPr>
            <a:spLocks noGrp="1"/>
          </p:cNvSpPr>
          <p:nvPr>
            <p:ph idx="1"/>
          </p:nvPr>
        </p:nvSpPr>
        <p:spPr/>
        <p:txBody>
          <a:bodyPr/>
          <a:lstStyle/>
          <a:p>
            <a:pPr marL="0" indent="0">
              <a:lnSpc>
                <a:spcPct val="150000"/>
              </a:lnSpc>
              <a:buNone/>
            </a:pPr>
            <a:r>
              <a:rPr lang="en-GB" sz="1600" dirty="0">
                <a:latin typeface="Arial" panose="020B0604020202020204" pitchFamily="34" charset="0"/>
                <a:cs typeface="Arial" panose="020B0604020202020204" pitchFamily="34" charset="0"/>
              </a:rPr>
              <a:t>Using the PDSA cycle as a guide enabled me to analyse and implement a service improvement. There were clear guidelines to follow and it was easy to refer back to if I was unsure of any part of the process. It encouraged us, as a team to reflect on how the changes made had improved the service and also identified what could be added in the  future to improve the service further. Using a PDSA cycle each time a service improvement is suggested ensures that the team are always reflecting on systems and how they can be improved. </a:t>
            </a:r>
          </a:p>
        </p:txBody>
      </p:sp>
    </p:spTree>
    <p:extLst>
      <p:ext uri="{BB962C8B-B14F-4D97-AF65-F5344CB8AC3E}">
        <p14:creationId xmlns:p14="http://schemas.microsoft.com/office/powerpoint/2010/main" val="17382146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D2CAF5-9552-4F73-3448-7D312EE5CD53}"/>
              </a:ext>
            </a:extLst>
          </p:cNvPr>
          <p:cNvSpPr>
            <a:spLocks noGrp="1"/>
          </p:cNvSpPr>
          <p:nvPr>
            <p:ph idx="1"/>
          </p:nvPr>
        </p:nvSpPr>
        <p:spPr>
          <a:xfrm>
            <a:off x="379378" y="909536"/>
            <a:ext cx="8229600" cy="4525963"/>
          </a:xfrm>
        </p:spPr>
        <p:txBody>
          <a:bodyPr/>
          <a:lstStyle/>
          <a:p>
            <a:pPr marL="0" indent="0" algn="ctr">
              <a:buNone/>
            </a:pPr>
            <a:endParaRPr lang="en-GB" dirty="0"/>
          </a:p>
          <a:p>
            <a:pPr marL="0" indent="0" algn="ctr">
              <a:buNone/>
            </a:pPr>
            <a:endParaRPr lang="en-GB" sz="3200" dirty="0"/>
          </a:p>
          <a:p>
            <a:pPr marL="0" indent="0" algn="ctr">
              <a:buNone/>
            </a:pPr>
            <a:r>
              <a:rPr lang="en-GB" sz="3200" dirty="0"/>
              <a:t>Thank you for listening. Any questions?</a:t>
            </a:r>
            <a:br>
              <a:rPr lang="en-GB" sz="3200" dirty="0"/>
            </a:br>
            <a:endParaRPr lang="en-GB" sz="3200" dirty="0"/>
          </a:p>
          <a:p>
            <a:pPr marL="0" indent="0" algn="ctr">
              <a:buNone/>
            </a:pPr>
            <a:r>
              <a:rPr lang="en-GB" sz="3200" dirty="0"/>
              <a:t>For further information contact: Rhian.Hall@wales.nhs.uk</a:t>
            </a:r>
          </a:p>
          <a:p>
            <a:pPr marL="0" indent="0" algn="ctr">
              <a:buNone/>
            </a:pPr>
            <a:endParaRPr lang="en-GB" dirty="0"/>
          </a:p>
        </p:txBody>
      </p:sp>
    </p:spTree>
    <p:extLst>
      <p:ext uri="{BB962C8B-B14F-4D97-AF65-F5344CB8AC3E}">
        <p14:creationId xmlns:p14="http://schemas.microsoft.com/office/powerpoint/2010/main" val="1342266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21C4A-B2D1-413F-A3A5-CB4858029E15}"/>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6ED3BAEB-08CA-48A4-8698-9C0FF7C4BFCC}"/>
              </a:ext>
            </a:extLst>
          </p:cNvPr>
          <p:cNvSpPr>
            <a:spLocks noGrp="1"/>
          </p:cNvSpPr>
          <p:nvPr>
            <p:ph idx="1"/>
          </p:nvPr>
        </p:nvSpPr>
        <p:spPr/>
        <p:txBody>
          <a:bodyPr/>
          <a:lstStyle/>
          <a:p>
            <a:pPr marL="0" indent="0">
              <a:buNone/>
            </a:pPr>
            <a:r>
              <a:rPr lang="en-GB" sz="1800" dirty="0">
                <a:latin typeface="Arial" panose="020B0604020202020204" pitchFamily="34" charset="0"/>
                <a:cs typeface="Arial" panose="020B0604020202020204" pitchFamily="34" charset="0"/>
              </a:rPr>
              <a:t>NHS England (2023). </a:t>
            </a:r>
            <a:r>
              <a:rPr lang="en-GB" sz="1800" i="1" dirty="0">
                <a:latin typeface="Arial" panose="020B0604020202020204" pitchFamily="34" charset="0"/>
                <a:cs typeface="Arial" panose="020B0604020202020204" pitchFamily="34" charset="0"/>
              </a:rPr>
              <a:t>Online library of Quality, Service Improvement and Redesign tools. Plan, Do, Study, Act (PDSA) cycles and the model for improvement. </a:t>
            </a:r>
            <a:r>
              <a:rPr lang="en-GB" sz="1800" dirty="0">
                <a:latin typeface="Arial" panose="020B0604020202020204" pitchFamily="34" charset="0"/>
                <a:cs typeface="Arial" panose="020B0604020202020204" pitchFamily="34" charset="0"/>
              </a:rPr>
              <a:t>Available at: https://aqua.nhs.uk/wp-content/uploads/2023/07/qsir-pdsa-cycles-model-for-improvement.pdf. Accessed 03/02/2025.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Nuffield Health (2016). </a:t>
            </a:r>
            <a:r>
              <a:rPr lang="en-GB" sz="1800" i="1" dirty="0">
                <a:latin typeface="Arial" panose="020B0604020202020204" pitchFamily="34" charset="0"/>
                <a:cs typeface="Arial" panose="020B0604020202020204" pitchFamily="34" charset="0"/>
              </a:rPr>
              <a:t>Delivering the benefits of digital health care. </a:t>
            </a:r>
            <a:r>
              <a:rPr lang="en-GB" sz="1800" dirty="0">
                <a:latin typeface="Arial" panose="020B0604020202020204" pitchFamily="34" charset="0"/>
                <a:cs typeface="Arial" panose="020B0604020202020204" pitchFamily="34" charset="0"/>
              </a:rPr>
              <a:t>Available at: https://www.nuffieldtrust.org.uk/research/delivering-the-benefits-of-digital-health-care. Accessed 03/02/2025.</a:t>
            </a:r>
          </a:p>
        </p:txBody>
      </p:sp>
    </p:spTree>
    <p:extLst>
      <p:ext uri="{BB962C8B-B14F-4D97-AF65-F5344CB8AC3E}">
        <p14:creationId xmlns:p14="http://schemas.microsoft.com/office/powerpoint/2010/main" val="4248453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1385</TotalTime>
  <Words>1267</Words>
  <Application>Microsoft Office PowerPoint</Application>
  <PresentationFormat>On-screen Show (4:3)</PresentationFormat>
  <Paragraphs>66</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PDSA  A service improvement project</vt:lpstr>
      <vt:lpstr>PDSA Cycle</vt:lpstr>
      <vt:lpstr>PowerPoint Presentation</vt:lpstr>
      <vt:lpstr>Plan</vt:lpstr>
      <vt:lpstr>Do</vt:lpstr>
      <vt:lpstr>PowerPoint Presentation</vt:lpstr>
      <vt:lpstr>Study</vt:lpstr>
      <vt:lpstr>Act</vt:lpstr>
      <vt:lpstr>Conclusion</vt:lpstr>
      <vt:lpstr>PowerPoint Presentation</vt:lpstr>
      <vt:lpstr>References </vt:lpstr>
    </vt:vector>
  </TitlesOfParts>
  <Company>Cardiff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Information Services</dc:creator>
  <cp:lastModifiedBy>Livi Hall</cp:lastModifiedBy>
  <cp:revision>235</cp:revision>
  <cp:lastPrinted>2024-11-11T14:10:26Z</cp:lastPrinted>
  <dcterms:created xsi:type="dcterms:W3CDTF">2015-04-10T09:37:10Z</dcterms:created>
  <dcterms:modified xsi:type="dcterms:W3CDTF">2025-02-04T16:53:04Z</dcterms:modified>
</cp:coreProperties>
</file>