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2" r:id="rId3"/>
    <p:sldId id="273" r:id="rId4"/>
    <p:sldId id="274" r:id="rId5"/>
    <p:sldId id="275" r:id="rId6"/>
    <p:sldId id="276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90" r:id="rId19"/>
    <p:sldId id="291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38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Ch5, p108 (Weaver, Success In</a:t>
            </a:r>
            <a:r>
              <a:rPr lang="en-GB" baseline="0" dirty="0"/>
              <a:t> Your Project)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4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Ch5, p109 (Weaver, Success In</a:t>
            </a:r>
            <a:r>
              <a:rPr lang="en-GB" baseline="0"/>
              <a:t> Your Project)</a:t>
            </a:r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57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ACCA6020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Independent Project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Project Planning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Getting organised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It is possible to successfully complete a project without proper planning, but it will be much harder and far more stressful.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Planning and setting up a project in advance saves a lot of time and effort in the long term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Not everything needs to be done on a computer</a:t>
            </a:r>
          </a:p>
          <a:p>
            <a:pPr lvl="1"/>
            <a:r>
              <a:rPr lang="en-GB" dirty="0"/>
              <a:t>Use the most efficient mechanism, not the most technologically impressive</a:t>
            </a:r>
          </a:p>
          <a:p>
            <a:r>
              <a:rPr lang="en-GB" dirty="0"/>
              <a:t>Keep backups of paper as well as electronic materials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461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Filing system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Background documents</a:t>
            </a:r>
          </a:p>
          <a:p>
            <a:r>
              <a:rPr lang="en-GB" dirty="0"/>
              <a:t>Project start-up documents</a:t>
            </a:r>
          </a:p>
          <a:p>
            <a:r>
              <a:rPr lang="en-GB" dirty="0"/>
              <a:t>Project plans</a:t>
            </a:r>
          </a:p>
          <a:p>
            <a:r>
              <a:rPr lang="en-GB" dirty="0"/>
              <a:t>Literature search results</a:t>
            </a:r>
          </a:p>
          <a:p>
            <a:r>
              <a:rPr lang="en-GB" dirty="0"/>
              <a:t>System development documents &amp; models</a:t>
            </a:r>
          </a:p>
          <a:p>
            <a:r>
              <a:rPr lang="en-GB" dirty="0"/>
              <a:t>Fact-finding results</a:t>
            </a:r>
          </a:p>
          <a:p>
            <a:r>
              <a:rPr lang="en-GB" dirty="0"/>
              <a:t>Project control documents</a:t>
            </a:r>
          </a:p>
          <a:p>
            <a:r>
              <a:rPr lang="en-GB" dirty="0"/>
              <a:t>Correspondence</a:t>
            </a:r>
          </a:p>
          <a:p>
            <a:r>
              <a:rPr lang="en-GB" dirty="0"/>
              <a:t>Draft reports</a:t>
            </a:r>
          </a:p>
          <a:p>
            <a:r>
              <a:rPr lang="en-GB" dirty="0"/>
              <a:t>Project handbook</a:t>
            </a:r>
          </a:p>
          <a:p>
            <a:r>
              <a:rPr lang="en-GB" dirty="0"/>
              <a:t>Meeting agendas and minutes</a:t>
            </a:r>
          </a:p>
        </p:txBody>
      </p:sp>
    </p:spTree>
    <p:extLst>
      <p:ext uri="{BB962C8B-B14F-4D97-AF65-F5344CB8AC3E}">
        <p14:creationId xmlns:p14="http://schemas.microsoft.com/office/powerpoint/2010/main" val="2727901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project notebook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This should be relatively informal, and contain things such as</a:t>
            </a:r>
          </a:p>
          <a:p>
            <a:pPr lvl="1"/>
            <a:r>
              <a:rPr lang="en-GB" dirty="0"/>
              <a:t>A diary with brief notes on what you have done each day</a:t>
            </a:r>
          </a:p>
          <a:p>
            <a:pPr lvl="1"/>
            <a:r>
              <a:rPr lang="en-GB" dirty="0"/>
              <a:t>A to-do list (regularly updated!)</a:t>
            </a:r>
          </a:p>
          <a:p>
            <a:pPr lvl="1"/>
            <a:r>
              <a:rPr lang="en-GB" dirty="0"/>
              <a:t>Questions for your supervisor and follow-up actions for yourself</a:t>
            </a:r>
          </a:p>
          <a:p>
            <a:pPr lvl="1"/>
            <a:r>
              <a:rPr lang="en-GB" dirty="0"/>
              <a:t>Ideas on how to solve problems or address requirements</a:t>
            </a:r>
          </a:p>
          <a:p>
            <a:pPr lvl="1"/>
            <a:r>
              <a:rPr lang="en-GB" dirty="0"/>
              <a:t>Notes on newly-identified issues or risks</a:t>
            </a:r>
          </a:p>
          <a:p>
            <a:pPr lvl="1"/>
            <a:r>
              <a:rPr lang="en-GB" dirty="0"/>
              <a:t>Useful bits of information such as websites or software tools that you come across</a:t>
            </a:r>
          </a:p>
        </p:txBody>
      </p:sp>
    </p:spTree>
    <p:extLst>
      <p:ext uri="{BB962C8B-B14F-4D97-AF65-F5344CB8AC3E}">
        <p14:creationId xmlns:p14="http://schemas.microsoft.com/office/powerpoint/2010/main" val="1387524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Always plan a project; don’t just start doing things</a:t>
            </a:r>
          </a:p>
          <a:p>
            <a:r>
              <a:rPr lang="en-GB" dirty="0"/>
              <a:t>Whenever you start something you need to know </a:t>
            </a:r>
          </a:p>
          <a:p>
            <a:pPr lvl="1"/>
            <a:r>
              <a:rPr lang="en-GB" dirty="0"/>
              <a:t>Why are you doing it?</a:t>
            </a:r>
          </a:p>
          <a:p>
            <a:pPr lvl="1"/>
            <a:r>
              <a:rPr lang="en-GB" dirty="0"/>
              <a:t>What is the planned outcome?</a:t>
            </a:r>
          </a:p>
          <a:p>
            <a:pPr lvl="1"/>
            <a:r>
              <a:rPr lang="en-GB" dirty="0"/>
              <a:t>How long it will take?</a:t>
            </a:r>
          </a:p>
          <a:p>
            <a:pPr lvl="1"/>
            <a:r>
              <a:rPr lang="en-GB" dirty="0"/>
              <a:t>What you will do once you’ve finished?</a:t>
            </a:r>
          </a:p>
          <a:p>
            <a:r>
              <a:rPr lang="en-GB" dirty="0"/>
              <a:t>Your project will almost certainly not go according to plan, but a good plan can adapt to change</a:t>
            </a:r>
          </a:p>
          <a:p>
            <a:r>
              <a:rPr lang="en-GB" dirty="0"/>
              <a:t>Plans therefore need to be monitored carefully and (sometimes) adjusted as needed</a:t>
            </a:r>
          </a:p>
        </p:txBody>
      </p:sp>
    </p:spTree>
    <p:extLst>
      <p:ext uri="{BB962C8B-B14F-4D97-AF65-F5344CB8AC3E}">
        <p14:creationId xmlns:p14="http://schemas.microsoft.com/office/powerpoint/2010/main" val="140866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project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You plan should attempt to do the following:</a:t>
            </a:r>
          </a:p>
          <a:p>
            <a:pPr lvl="1"/>
            <a:r>
              <a:rPr lang="en-GB" dirty="0"/>
              <a:t>Ensure you can complete all necessary activities in time</a:t>
            </a:r>
          </a:p>
          <a:p>
            <a:pPr lvl="1"/>
            <a:r>
              <a:rPr lang="en-GB" dirty="0"/>
              <a:t>Establish what you need to do each day</a:t>
            </a:r>
          </a:p>
          <a:p>
            <a:pPr lvl="1"/>
            <a:r>
              <a:rPr lang="en-GB" dirty="0"/>
              <a:t>Identify when you need to obtain certain skills</a:t>
            </a:r>
          </a:p>
          <a:p>
            <a:pPr lvl="1"/>
            <a:r>
              <a:rPr lang="en-GB" dirty="0"/>
              <a:t>Identify project dependencies and conflicts</a:t>
            </a:r>
          </a:p>
          <a:p>
            <a:pPr lvl="1"/>
            <a:r>
              <a:rPr lang="en-GB" dirty="0"/>
              <a:t>Demonstrate you your markers that you have thought out the project carefully</a:t>
            </a:r>
          </a:p>
          <a:p>
            <a:pPr lvl="1"/>
            <a:r>
              <a:rPr lang="en-GB" dirty="0"/>
              <a:t>Enable you to track progress</a:t>
            </a:r>
          </a:p>
          <a:p>
            <a:pPr lvl="1"/>
            <a:r>
              <a:rPr lang="en-GB" dirty="0"/>
              <a:t>Identify when you need to have access to particular resources</a:t>
            </a:r>
          </a:p>
        </p:txBody>
      </p:sp>
    </p:spTree>
    <p:extLst>
      <p:ext uri="{BB962C8B-B14F-4D97-AF65-F5344CB8AC3E}">
        <p14:creationId xmlns:p14="http://schemas.microsoft.com/office/powerpoint/2010/main" val="1017694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To produce an effective plan you need to identify a set of small tasks you can schedule</a:t>
            </a:r>
          </a:p>
          <a:p>
            <a:r>
              <a:rPr lang="en-GB" dirty="0"/>
              <a:t>A task is something that cannot be </a:t>
            </a:r>
            <a:r>
              <a:rPr lang="en-GB" i="1" dirty="0"/>
              <a:t>meaningfully</a:t>
            </a:r>
            <a:r>
              <a:rPr lang="en-GB" dirty="0"/>
              <a:t> broken down further but is small enough to estimated accurately</a:t>
            </a:r>
          </a:p>
          <a:p>
            <a:r>
              <a:rPr lang="en-GB" dirty="0"/>
              <a:t>This will normally be between 2 and 15 hours (most are between 4 and 10)</a:t>
            </a:r>
          </a:p>
          <a:p>
            <a:pPr lvl="1"/>
            <a:r>
              <a:rPr lang="en-GB" dirty="0"/>
              <a:t>Anything smaller than this is too detailed</a:t>
            </a:r>
          </a:p>
          <a:p>
            <a:pPr lvl="1"/>
            <a:r>
              <a:rPr lang="en-GB" dirty="0"/>
              <a:t>Anything larger than this will be difficult to estimate effectively</a:t>
            </a:r>
          </a:p>
          <a:p>
            <a:pPr lvl="1"/>
            <a:r>
              <a:rPr lang="en-GB" dirty="0"/>
              <a:t>Larger tasks will also contain smaller tasks that should themselves be scheduled</a:t>
            </a:r>
          </a:p>
        </p:txBody>
      </p:sp>
    </p:spTree>
    <p:extLst>
      <p:ext uri="{BB962C8B-B14F-4D97-AF65-F5344CB8AC3E}">
        <p14:creationId xmlns:p14="http://schemas.microsoft.com/office/powerpoint/2010/main" val="1483238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first step is to create a </a:t>
            </a:r>
            <a:r>
              <a:rPr lang="en-GB" i="1" dirty="0"/>
              <a:t>work breakdown structure</a:t>
            </a:r>
            <a:endParaRPr lang="en-GB" dirty="0"/>
          </a:p>
          <a:p>
            <a:r>
              <a:rPr lang="en-GB" dirty="0"/>
              <a:t>This starts with a list of the high-level phases of the subject</a:t>
            </a:r>
          </a:p>
          <a:p>
            <a:r>
              <a:rPr lang="en-GB" dirty="0"/>
              <a:t>Some of the phases identified will probably resemble the objectives defined in the project proposal</a:t>
            </a:r>
          </a:p>
          <a:p>
            <a:r>
              <a:rPr lang="en-GB" dirty="0"/>
              <a:t>Not all phases will be equal in size</a:t>
            </a:r>
          </a:p>
          <a:p>
            <a:pPr lvl="1"/>
            <a:r>
              <a:rPr lang="en-GB" dirty="0"/>
              <a:t>They don’t need to be, but make sure that everything is covered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637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Phase-level work breakdown structure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1D73B6B4-6981-42B5-9C29-D95F68E6C0BC}"/>
              </a:ext>
            </a:extLst>
          </p:cNvPr>
          <p:cNvGrpSpPr/>
          <p:nvPr/>
        </p:nvGrpSpPr>
        <p:grpSpPr>
          <a:xfrm>
            <a:off x="755576" y="2132856"/>
            <a:ext cx="7920880" cy="3528392"/>
            <a:chOff x="755576" y="1844824"/>
            <a:chExt cx="7920880" cy="3528392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078A676A-502F-426B-9C1B-0CAF887F7E9A}"/>
                </a:ext>
              </a:extLst>
            </p:cNvPr>
            <p:cNvSpPr/>
            <p:nvPr/>
          </p:nvSpPr>
          <p:spPr>
            <a:xfrm>
              <a:off x="2843808" y="1844824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0: Online Shopping Website</a:t>
              </a: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AAB0DEB1-0CA3-4E95-AA4E-7AEBAF9D48CD}"/>
                </a:ext>
              </a:extLst>
            </p:cNvPr>
            <p:cNvSpPr/>
            <p:nvPr/>
          </p:nvSpPr>
          <p:spPr>
            <a:xfrm>
              <a:off x="755576" y="45091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1: Literature review</a:t>
              </a:r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0AB4D2B0-4ACE-4FE8-8516-93C71C5F1E98}"/>
                </a:ext>
              </a:extLst>
            </p:cNvPr>
            <p:cNvSpPr/>
            <p:nvPr/>
          </p:nvSpPr>
          <p:spPr>
            <a:xfrm>
              <a:off x="2051720" y="34709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2: Capture </a:t>
              </a:r>
              <a:r>
                <a:rPr kumimoji="0" lang="en-GB" sz="16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req’ments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endParaRPr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5CB1043E-8B5F-4BB0-AF63-FBA73091D7A8}"/>
                </a:ext>
              </a:extLst>
            </p:cNvPr>
            <p:cNvSpPr/>
            <p:nvPr/>
          </p:nvSpPr>
          <p:spPr>
            <a:xfrm>
              <a:off x="3312580" y="45091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3: Design a Website</a:t>
              </a:r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56D90157-560C-42F7-9812-8ED7552CB3A3}"/>
                </a:ext>
              </a:extLst>
            </p:cNvPr>
            <p:cNvSpPr/>
            <p:nvPr/>
          </p:nvSpPr>
          <p:spPr>
            <a:xfrm>
              <a:off x="4615139" y="34709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4: Perform tests</a:t>
              </a:r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A739E73C-1770-4BB6-8D60-FBD6F41E78C3}"/>
                </a:ext>
              </a:extLst>
            </p:cNvPr>
            <p:cNvSpPr/>
            <p:nvPr/>
          </p:nvSpPr>
          <p:spPr>
            <a:xfrm>
              <a:off x="5868144" y="45091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5: Critical evaluation</a:t>
              </a:r>
            </a:p>
          </p:txBody>
        </p: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0539D250-9456-4F16-96D8-DCFC385A2A97}"/>
                </a:ext>
              </a:extLst>
            </p:cNvPr>
            <p:cNvSpPr/>
            <p:nvPr/>
          </p:nvSpPr>
          <p:spPr>
            <a:xfrm>
              <a:off x="7164288" y="347092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6: Write final report</a:t>
              </a:r>
            </a:p>
          </p:txBody>
        </p: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0072B5FD-67EA-4740-8C0A-8A330E3F77A8}"/>
                </a:ext>
              </a:extLst>
            </p:cNvPr>
            <p:cNvCxnSpPr/>
            <p:nvPr/>
          </p:nvCxnSpPr>
          <p:spPr>
            <a:xfrm>
              <a:off x="1511660" y="2996952"/>
              <a:ext cx="6408712" cy="0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5203AFA4-817A-4787-9390-D17C849D4F39}"/>
                </a:ext>
              </a:extLst>
            </p:cNvPr>
            <p:cNvCxnSpPr>
              <a:endCxn id="45" idx="2"/>
            </p:cNvCxnSpPr>
            <p:nvPr/>
          </p:nvCxnSpPr>
          <p:spPr>
            <a:xfrm flipV="1">
              <a:off x="3599892" y="2708920"/>
              <a:ext cx="0" cy="288032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F48B4FB2-E2EA-4F29-8EB5-E9443629A6A6}"/>
                </a:ext>
              </a:extLst>
            </p:cNvPr>
            <p:cNvCxnSpPr>
              <a:stCxn id="46" idx="0"/>
            </p:cNvCxnSpPr>
            <p:nvPr/>
          </p:nvCxnSpPr>
          <p:spPr>
            <a:xfrm flipV="1">
              <a:off x="1511660" y="2996952"/>
              <a:ext cx="0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DE0D980F-1A7F-4CEF-AE08-1D72865F264C}"/>
                </a:ext>
              </a:extLst>
            </p:cNvPr>
            <p:cNvCxnSpPr>
              <a:stCxn id="47" idx="0"/>
            </p:cNvCxnSpPr>
            <p:nvPr/>
          </p:nvCxnSpPr>
          <p:spPr>
            <a:xfrm flipV="1">
              <a:off x="2807804" y="299695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7B5B9266-21BF-4A72-ADE8-9160A5C81A8D}"/>
                </a:ext>
              </a:extLst>
            </p:cNvPr>
            <p:cNvCxnSpPr>
              <a:stCxn id="48" idx="0"/>
            </p:cNvCxnSpPr>
            <p:nvPr/>
          </p:nvCxnSpPr>
          <p:spPr>
            <a:xfrm flipH="1" flipV="1">
              <a:off x="4062878" y="2996952"/>
              <a:ext cx="5786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7D26927D-0100-4126-958B-E7D6B39944BE}"/>
                </a:ext>
              </a:extLst>
            </p:cNvPr>
            <p:cNvCxnSpPr>
              <a:stCxn id="49" idx="0"/>
            </p:cNvCxnSpPr>
            <p:nvPr/>
          </p:nvCxnSpPr>
          <p:spPr>
            <a:xfrm flipV="1">
              <a:off x="5371223" y="299695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EC4A1FD-7D90-4D28-9640-706A12C2ACC1}"/>
                </a:ext>
              </a:extLst>
            </p:cNvPr>
            <p:cNvCxnSpPr>
              <a:stCxn id="50" idx="0"/>
            </p:cNvCxnSpPr>
            <p:nvPr/>
          </p:nvCxnSpPr>
          <p:spPr>
            <a:xfrm flipV="1">
              <a:off x="6624228" y="2996952"/>
              <a:ext cx="0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8DD44597-0276-4B41-8E47-06C180D95562}"/>
                </a:ext>
              </a:extLst>
            </p:cNvPr>
            <p:cNvCxnSpPr>
              <a:stCxn id="51" idx="0"/>
            </p:cNvCxnSpPr>
            <p:nvPr/>
          </p:nvCxnSpPr>
          <p:spPr>
            <a:xfrm flipV="1">
              <a:off x="7920372" y="299695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4114900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Next, split each phase into the activities involved in that phase to produce a second-level work breakdown structure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69EC7E6-4A81-49D3-A711-BB64E722A4A8}"/>
              </a:ext>
            </a:extLst>
          </p:cNvPr>
          <p:cNvGrpSpPr/>
          <p:nvPr/>
        </p:nvGrpSpPr>
        <p:grpSpPr>
          <a:xfrm>
            <a:off x="1043608" y="2996952"/>
            <a:ext cx="6984776" cy="2702844"/>
            <a:chOff x="755576" y="2564904"/>
            <a:chExt cx="7920880" cy="3528392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CA93A3E-39F2-4822-9C78-B73C27FB485B}"/>
                </a:ext>
              </a:extLst>
            </p:cNvPr>
            <p:cNvSpPr/>
            <p:nvPr/>
          </p:nvSpPr>
          <p:spPr>
            <a:xfrm>
              <a:off x="2843808" y="2564904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3: Design Website</a:t>
              </a: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ACDC51A-61BC-470C-9CAD-7595598E5F9A}"/>
                </a:ext>
              </a:extLst>
            </p:cNvPr>
            <p:cNvSpPr/>
            <p:nvPr/>
          </p:nvSpPr>
          <p:spPr>
            <a:xfrm>
              <a:off x="755576" y="52292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3.1: Identify Problem </a:t>
              </a: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E7BB515-D210-429D-BEE3-708D20CEE218}"/>
                </a:ext>
              </a:extLst>
            </p:cNvPr>
            <p:cNvSpPr/>
            <p:nvPr/>
          </p:nvSpPr>
          <p:spPr>
            <a:xfrm>
              <a:off x="2051720" y="41910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3.2: Specify stakeholders</a:t>
              </a: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AFCB216-D0CA-470D-A7FD-8C080CA4EA4F}"/>
                </a:ext>
              </a:extLst>
            </p:cNvPr>
            <p:cNvSpPr/>
            <p:nvPr/>
          </p:nvSpPr>
          <p:spPr>
            <a:xfrm>
              <a:off x="3312580" y="52292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3.3: Specify Requirements</a:t>
              </a: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B80D5017-A35E-4849-ABAF-19969E66DD79}"/>
                </a:ext>
              </a:extLst>
            </p:cNvPr>
            <p:cNvSpPr/>
            <p:nvPr/>
          </p:nvSpPr>
          <p:spPr>
            <a:xfrm>
              <a:off x="4615139" y="41910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3.4:Design the layout</a:t>
              </a: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1C33171-C434-4BD5-946E-A9785EB0A6CD}"/>
                </a:ext>
              </a:extLst>
            </p:cNvPr>
            <p:cNvSpPr/>
            <p:nvPr/>
          </p:nvSpPr>
          <p:spPr>
            <a:xfrm>
              <a:off x="5789720" y="5229200"/>
              <a:ext cx="1584176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3.5 Develop </a:t>
              </a:r>
              <a:r>
                <a:rPr kumimoji="0" lang="en-GB" sz="1600" b="0" i="0" u="none" strike="noStrike" kern="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Funtionalities</a:t>
              </a:r>
              <a:endParaRPr kumimoji="0" lang="en-GB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w Cen MT" panose="020B0602020104020603"/>
                <a:ea typeface="+mn-ea"/>
                <a:cs typeface="+mn-cs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D0E32E2F-DE7C-42AC-BD19-7471458AFD37}"/>
                </a:ext>
              </a:extLst>
            </p:cNvPr>
            <p:cNvSpPr/>
            <p:nvPr/>
          </p:nvSpPr>
          <p:spPr>
            <a:xfrm>
              <a:off x="7164288" y="4191000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3.6: Document the design and scripts</a:t>
              </a:r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E5A797C-9F8E-42CF-8BFA-F6C612D005BB}"/>
                </a:ext>
              </a:extLst>
            </p:cNvPr>
            <p:cNvCxnSpPr/>
            <p:nvPr/>
          </p:nvCxnSpPr>
          <p:spPr>
            <a:xfrm>
              <a:off x="1511660" y="3717032"/>
              <a:ext cx="6408712" cy="0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D86A4F9-ABE0-4342-A4AD-7AB65002FF8A}"/>
                </a:ext>
              </a:extLst>
            </p:cNvPr>
            <p:cNvCxnSpPr>
              <a:endCxn id="21" idx="2"/>
            </p:cNvCxnSpPr>
            <p:nvPr/>
          </p:nvCxnSpPr>
          <p:spPr>
            <a:xfrm flipV="1">
              <a:off x="3599892" y="3429000"/>
              <a:ext cx="0" cy="288032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563E6FC-3FE1-493A-B0F7-AF73C9BB7C08}"/>
                </a:ext>
              </a:extLst>
            </p:cNvPr>
            <p:cNvCxnSpPr>
              <a:stCxn id="22" idx="0"/>
            </p:cNvCxnSpPr>
            <p:nvPr/>
          </p:nvCxnSpPr>
          <p:spPr>
            <a:xfrm flipV="1">
              <a:off x="1511660" y="3717032"/>
              <a:ext cx="0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5A1C115-96F9-4C7D-B1EB-4518D936F653}"/>
                </a:ext>
              </a:extLst>
            </p:cNvPr>
            <p:cNvCxnSpPr>
              <a:stCxn id="23" idx="0"/>
            </p:cNvCxnSpPr>
            <p:nvPr/>
          </p:nvCxnSpPr>
          <p:spPr>
            <a:xfrm flipV="1">
              <a:off x="2807804" y="371703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E61B166-5D36-485A-8AB1-C9C31431CF24}"/>
                </a:ext>
              </a:extLst>
            </p:cNvPr>
            <p:cNvCxnSpPr>
              <a:stCxn id="24" idx="0"/>
            </p:cNvCxnSpPr>
            <p:nvPr/>
          </p:nvCxnSpPr>
          <p:spPr>
            <a:xfrm flipH="1" flipV="1">
              <a:off x="4062878" y="3717032"/>
              <a:ext cx="5786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955EB0F-9922-4CE8-B8AA-A18DA409C4B0}"/>
                </a:ext>
              </a:extLst>
            </p:cNvPr>
            <p:cNvCxnSpPr>
              <a:stCxn id="25" idx="0"/>
            </p:cNvCxnSpPr>
            <p:nvPr/>
          </p:nvCxnSpPr>
          <p:spPr>
            <a:xfrm flipV="1">
              <a:off x="5371223" y="371703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D8D92F8-F7B0-407A-99BD-91B50C9268CE}"/>
                </a:ext>
              </a:extLst>
            </p:cNvPr>
            <p:cNvCxnSpPr>
              <a:cxnSpLocks/>
              <a:stCxn id="26" idx="0"/>
            </p:cNvCxnSpPr>
            <p:nvPr/>
          </p:nvCxnSpPr>
          <p:spPr>
            <a:xfrm flipH="1" flipV="1">
              <a:off x="6545804" y="3717032"/>
              <a:ext cx="36004" cy="15121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F13E366-177C-4817-B68E-9CF038C47306}"/>
                </a:ext>
              </a:extLst>
            </p:cNvPr>
            <p:cNvCxnSpPr>
              <a:stCxn id="27" idx="0"/>
            </p:cNvCxnSpPr>
            <p:nvPr/>
          </p:nvCxnSpPr>
          <p:spPr>
            <a:xfrm flipV="1">
              <a:off x="7920372" y="371703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3740554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Producing a task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At this point some of the tasks are still likely to be too big to estimate effectively</a:t>
            </a:r>
          </a:p>
          <a:p>
            <a:pPr lvl="1"/>
            <a:r>
              <a:rPr lang="en-GB" sz="2400" dirty="0"/>
              <a:t>Some tasks may take weeks</a:t>
            </a:r>
          </a:p>
          <a:p>
            <a:pPr lvl="1"/>
            <a:r>
              <a:rPr lang="en-GB" sz="2400" dirty="0"/>
              <a:t>These tasks will need to be split further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759BEB1-F3B2-4235-A75E-5E0C06A8065E}"/>
              </a:ext>
            </a:extLst>
          </p:cNvPr>
          <p:cNvGrpSpPr/>
          <p:nvPr/>
        </p:nvGrpSpPr>
        <p:grpSpPr>
          <a:xfrm>
            <a:off x="1979712" y="3329844"/>
            <a:ext cx="4104456" cy="2210458"/>
            <a:chOff x="755576" y="3284984"/>
            <a:chExt cx="5256584" cy="285853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C82234C-A0EA-4EB2-BF34-AFBD0D7D947D}"/>
                </a:ext>
              </a:extLst>
            </p:cNvPr>
            <p:cNvSpPr/>
            <p:nvPr/>
          </p:nvSpPr>
          <p:spPr>
            <a:xfrm>
              <a:off x="3568969" y="3284984"/>
              <a:ext cx="1512168" cy="864096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 Specify Requirements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D5D44E42-603C-4432-9CEE-55BBF5D6F10B}"/>
                </a:ext>
              </a:extLst>
            </p:cNvPr>
            <p:cNvSpPr/>
            <p:nvPr/>
          </p:nvSpPr>
          <p:spPr>
            <a:xfrm>
              <a:off x="755576" y="4911079"/>
              <a:ext cx="1512168" cy="1232435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3.3.1: Functional Requirements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69C79E1-4CB4-43A9-B525-CA5C45144BCB}"/>
                </a:ext>
              </a:extLst>
            </p:cNvPr>
            <p:cNvSpPr/>
            <p:nvPr/>
          </p:nvSpPr>
          <p:spPr>
            <a:xfrm>
              <a:off x="2627784" y="4911080"/>
              <a:ext cx="1512168" cy="1232434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3.3.2 Non-functional requirements 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44CE249-0CF5-4098-AA8A-AD4442A68150}"/>
                </a:ext>
              </a:extLst>
            </p:cNvPr>
            <p:cNvSpPr/>
            <p:nvPr/>
          </p:nvSpPr>
          <p:spPr>
            <a:xfrm>
              <a:off x="4499992" y="4911080"/>
              <a:ext cx="1512168" cy="1232434"/>
            </a:xfrm>
            <a:prstGeom prst="rect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4572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w Cen MT" panose="020B0602020104020603"/>
                  <a:ea typeface="+mn-ea"/>
                  <a:cs typeface="+mn-cs"/>
                </a:rPr>
                <a:t>3.3.3: System Requirements</a:t>
              </a:r>
            </a:p>
          </p:txBody>
        </p: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D11C7D5-49F5-4D96-88A9-8D48C73CF199}"/>
                </a:ext>
              </a:extLst>
            </p:cNvPr>
            <p:cNvCxnSpPr>
              <a:cxnSpLocks/>
            </p:cNvCxnSpPr>
            <p:nvPr/>
          </p:nvCxnSpPr>
          <p:spPr>
            <a:xfrm>
              <a:off x="1511660" y="4437112"/>
              <a:ext cx="3744416" cy="0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9704A12-B568-4635-B63F-E6235F1525AC}"/>
                </a:ext>
              </a:extLst>
            </p:cNvPr>
            <p:cNvCxnSpPr>
              <a:endCxn id="17" idx="2"/>
            </p:cNvCxnSpPr>
            <p:nvPr/>
          </p:nvCxnSpPr>
          <p:spPr>
            <a:xfrm flipV="1">
              <a:off x="4325053" y="4149080"/>
              <a:ext cx="0" cy="288032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447B9CA-D467-4725-BAB3-F9658ECA2D93}"/>
                </a:ext>
              </a:extLst>
            </p:cNvPr>
            <p:cNvCxnSpPr>
              <a:stCxn id="18" idx="0"/>
            </p:cNvCxnSpPr>
            <p:nvPr/>
          </p:nvCxnSpPr>
          <p:spPr>
            <a:xfrm flipV="1">
              <a:off x="1511660" y="4437113"/>
              <a:ext cx="0" cy="473966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A4B009B-4F2D-47EE-90AD-A5FC8979C3AB}"/>
                </a:ext>
              </a:extLst>
            </p:cNvPr>
            <p:cNvCxnSpPr>
              <a:stCxn id="19" idx="0"/>
            </p:cNvCxnSpPr>
            <p:nvPr/>
          </p:nvCxnSpPr>
          <p:spPr>
            <a:xfrm flipV="1">
              <a:off x="3383868" y="443711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429F394-5363-4102-B824-6B3234819AA3}"/>
                </a:ext>
              </a:extLst>
            </p:cNvPr>
            <p:cNvCxnSpPr>
              <a:stCxn id="20" idx="0"/>
            </p:cNvCxnSpPr>
            <p:nvPr/>
          </p:nvCxnSpPr>
          <p:spPr>
            <a:xfrm flipV="1">
              <a:off x="5256076" y="4437112"/>
              <a:ext cx="0" cy="473968"/>
            </a:xfrm>
            <a:prstGeom prst="line">
              <a:avLst/>
            </a:prstGeom>
            <a:solidFill>
              <a:srgbClr val="54BCDF"/>
            </a:solidFill>
            <a:ln w="15875" cap="flat" cmpd="sng" algn="ctr">
              <a:solidFill>
                <a:srgbClr val="54BCDF">
                  <a:shade val="50000"/>
                </a:srgbClr>
              </a:soli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42521286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timings to 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Once the task list is complete you should estimate how many hours each task will take</a:t>
            </a:r>
          </a:p>
          <a:p>
            <a:pPr lvl="1"/>
            <a:r>
              <a:rPr lang="en-GB" dirty="0"/>
              <a:t>Task length – how many hours are needed, e.g. 6 hours</a:t>
            </a:r>
          </a:p>
          <a:p>
            <a:pPr lvl="1"/>
            <a:r>
              <a:rPr lang="en-GB" dirty="0"/>
              <a:t>Task duration – those hours may have to be split over 2 days, so the duration would be 2 days</a:t>
            </a:r>
          </a:p>
          <a:p>
            <a:r>
              <a:rPr lang="en-GB" dirty="0"/>
              <a:t>A 40-credit module requires 400 hours of work</a:t>
            </a:r>
          </a:p>
          <a:p>
            <a:pPr lvl="1"/>
            <a:r>
              <a:rPr lang="en-GB" dirty="0"/>
              <a:t>Approximately 65 6-hour tasks</a:t>
            </a:r>
          </a:p>
          <a:p>
            <a:pPr lvl="1"/>
            <a:r>
              <a:rPr lang="en-GB" dirty="0"/>
              <a:t>Less than 2 pages at one task per line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Tasks such as fact-finding, prototyping and writing the final report may be open-ended</a:t>
            </a:r>
          </a:p>
          <a:p>
            <a:pPr lvl="1"/>
            <a:r>
              <a:rPr lang="en-GB" dirty="0">
                <a:sym typeface="Wingdings" pitchFamily="2" charset="2"/>
              </a:rPr>
              <a:t>Consider </a:t>
            </a:r>
            <a:r>
              <a:rPr lang="en-GB" dirty="0" err="1">
                <a:sym typeface="Wingdings" pitchFamily="2" charset="2"/>
              </a:rPr>
              <a:t>timeboxing</a:t>
            </a:r>
            <a:r>
              <a:rPr lang="en-GB" dirty="0">
                <a:sym typeface="Wingdings" pitchFamily="2" charset="2"/>
              </a:rPr>
              <a:t> these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1852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task dependencies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Many of the tasks will come in a logical order</a:t>
            </a:r>
          </a:p>
          <a:p>
            <a:pPr lvl="1"/>
            <a:r>
              <a:rPr lang="en-GB" dirty="0"/>
              <a:t>You cannot demonstrate a prototype before building it!</a:t>
            </a:r>
          </a:p>
          <a:p>
            <a:r>
              <a:rPr lang="en-GB" dirty="0"/>
              <a:t>These are often in long chains of tasks that are interdependent on each other, but independent of tasks in a separate chain</a:t>
            </a:r>
          </a:p>
          <a:p>
            <a:pPr lvl="1"/>
            <a:r>
              <a:rPr lang="en-GB" dirty="0"/>
              <a:t>Defining requirements are probably independent of learning Java</a:t>
            </a:r>
          </a:p>
          <a:p>
            <a:r>
              <a:rPr lang="en-GB" dirty="0"/>
              <a:t>These can be shown in a Gantt chart, with each chain shown as a linked set of tasks</a:t>
            </a:r>
          </a:p>
        </p:txBody>
      </p:sp>
    </p:spTree>
    <p:extLst>
      <p:ext uri="{BB962C8B-B14F-4D97-AF65-F5344CB8AC3E}">
        <p14:creationId xmlns:p14="http://schemas.microsoft.com/office/powerpoint/2010/main" val="1273378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Identifying planning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Constraints need to be considered when planning a project</a:t>
            </a:r>
          </a:p>
          <a:p>
            <a:r>
              <a:rPr lang="en-GB" dirty="0"/>
              <a:t>Obvious constraints are presentation dates and hand-in dates</a:t>
            </a:r>
          </a:p>
          <a:p>
            <a:pPr lvl="1"/>
            <a:r>
              <a:rPr lang="en-GB" dirty="0"/>
              <a:t>These are shown as milestones</a:t>
            </a:r>
          </a:p>
          <a:p>
            <a:r>
              <a:rPr lang="en-GB" dirty="0"/>
              <a:t>Less obvious constraints include the availability of resources</a:t>
            </a:r>
          </a:p>
          <a:p>
            <a:pPr lvl="1"/>
            <a:r>
              <a:rPr lang="en-GB" dirty="0"/>
              <a:t>Access to specific equipment or people</a:t>
            </a:r>
          </a:p>
          <a:p>
            <a:pPr lvl="1"/>
            <a:r>
              <a:rPr lang="en-GB" dirty="0"/>
              <a:t>Holidays</a:t>
            </a:r>
          </a:p>
          <a:p>
            <a:pPr lvl="1"/>
            <a:r>
              <a:rPr lang="en-GB" dirty="0"/>
              <a:t>Other </a:t>
            </a:r>
            <a:r>
              <a:rPr lang="en-GB" dirty="0" err="1"/>
              <a:t>courseworks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703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Contingency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</a:t>
            </a:r>
            <a:r>
              <a:rPr lang="en-GB" b="1" dirty="0"/>
              <a:t>will</a:t>
            </a:r>
            <a:r>
              <a:rPr lang="en-GB" dirty="0"/>
              <a:t> be over-optimistic in what you think you can do in a set period of time </a:t>
            </a:r>
            <a:r>
              <a:rPr lang="en-GB" dirty="0">
                <a:sym typeface="Wingdings" pitchFamily="2" charset="2"/>
              </a:rPr>
              <a:t></a:t>
            </a:r>
          </a:p>
          <a:p>
            <a:r>
              <a:rPr lang="en-GB" dirty="0">
                <a:sym typeface="Wingdings" pitchFamily="2" charset="2"/>
              </a:rPr>
              <a:t>You should therefore build time into your plan for contingencies</a:t>
            </a:r>
          </a:p>
          <a:p>
            <a:pPr lvl="1"/>
            <a:r>
              <a:rPr lang="en-GB" dirty="0">
                <a:sym typeface="Wingdings" pitchFamily="2" charset="2"/>
              </a:rPr>
              <a:t>Task-level: Identify high-risk tasks and allocate them extra time</a:t>
            </a:r>
          </a:p>
          <a:p>
            <a:pPr lvl="1"/>
            <a:r>
              <a:rPr lang="en-GB" dirty="0">
                <a:sym typeface="Wingdings" pitchFamily="2" charset="2"/>
              </a:rPr>
              <a:t>Phase-level: Common practice is to add 20% extra time to phases to cope with unexpected events such as sickness</a:t>
            </a:r>
          </a:p>
          <a:p>
            <a:pPr lvl="1"/>
            <a:r>
              <a:rPr lang="en-GB" dirty="0">
                <a:sym typeface="Wingdings" pitchFamily="2" charset="2"/>
              </a:rPr>
              <a:t>Alternative plans: Some tasks may have more time-efficient but less desirable alternatives that could be used if the project falls behind. Identify these early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8386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Scheduling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Use an appropriate software package to create a Gantt chart</a:t>
            </a:r>
          </a:p>
          <a:p>
            <a:r>
              <a:rPr lang="en-GB" dirty="0"/>
              <a:t>Create the task list before setting any timings</a:t>
            </a:r>
          </a:p>
          <a:p>
            <a:r>
              <a:rPr lang="en-GB" dirty="0"/>
              <a:t>Add any milestones and their dates</a:t>
            </a:r>
          </a:p>
          <a:p>
            <a:r>
              <a:rPr lang="en-GB" dirty="0"/>
              <a:t>Identify task and milestone dependencies by linking tasks with arrows</a:t>
            </a:r>
          </a:p>
          <a:p>
            <a:r>
              <a:rPr lang="en-GB" dirty="0"/>
              <a:t>Take each task in turn and add the start date and projected length</a:t>
            </a:r>
          </a:p>
          <a:p>
            <a:r>
              <a:rPr lang="en-GB" dirty="0"/>
              <a:t>Double-check that you will complete all tasks by their respective milestones and that you are not trying to do too many things in parallel</a:t>
            </a:r>
          </a:p>
        </p:txBody>
      </p:sp>
    </p:spTree>
    <p:extLst>
      <p:ext uri="{BB962C8B-B14F-4D97-AF65-F5344CB8AC3E}">
        <p14:creationId xmlns:p14="http://schemas.microsoft.com/office/powerpoint/2010/main" val="8105373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If it doesn’t fit…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You may need to tweak some of your tasks to make sure that you can complete the project in the time allotted</a:t>
            </a:r>
          </a:p>
          <a:p>
            <a:r>
              <a:rPr lang="en-GB" dirty="0"/>
              <a:t>If it doesn’t fit after this, you </a:t>
            </a:r>
            <a:r>
              <a:rPr lang="en-GB" b="1" dirty="0"/>
              <a:t>must</a:t>
            </a:r>
            <a:r>
              <a:rPr lang="en-GB" dirty="0"/>
              <a:t> discuss this with your supervisor</a:t>
            </a:r>
          </a:p>
          <a:p>
            <a:pPr lvl="1"/>
            <a:r>
              <a:rPr lang="en-GB" dirty="0"/>
              <a:t>You may have to change your project objectives or otherwise reduce the scope of your project</a:t>
            </a:r>
          </a:p>
          <a:p>
            <a:r>
              <a:rPr lang="en-GB" dirty="0"/>
              <a:t>You </a:t>
            </a:r>
            <a:r>
              <a:rPr lang="en-GB" b="1" dirty="0"/>
              <a:t>must not</a:t>
            </a:r>
            <a:r>
              <a:rPr lang="en-GB" dirty="0"/>
              <a:t> just cut time off tasks until it fits</a:t>
            </a:r>
          </a:p>
          <a:p>
            <a:pPr lvl="1"/>
            <a:r>
              <a:rPr lang="en-GB" dirty="0"/>
              <a:t>You will just end up falling behind and having to change the scope later in the project or accept that you will complete the project late</a:t>
            </a:r>
          </a:p>
          <a:p>
            <a:pPr lvl="1"/>
            <a:r>
              <a:rPr lang="en-GB" dirty="0"/>
              <a:t>Neither of these is likely to have a happy ending</a:t>
            </a:r>
          </a:p>
        </p:txBody>
      </p:sp>
    </p:spTree>
    <p:extLst>
      <p:ext uri="{BB962C8B-B14F-4D97-AF65-F5344CB8AC3E}">
        <p14:creationId xmlns:p14="http://schemas.microsoft.com/office/powerpoint/2010/main" val="41014437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When planning a project you also need to identify the resources that are needed</a:t>
            </a:r>
          </a:p>
          <a:p>
            <a:r>
              <a:rPr lang="en-GB" dirty="0"/>
              <a:t>Resources come in several types</a:t>
            </a:r>
          </a:p>
          <a:p>
            <a:pPr lvl="1"/>
            <a:r>
              <a:rPr lang="en-GB" dirty="0"/>
              <a:t>Hardware (computers, electronics, interface devices)</a:t>
            </a:r>
          </a:p>
          <a:p>
            <a:pPr lvl="1"/>
            <a:r>
              <a:rPr lang="en-GB" dirty="0"/>
              <a:t>Software (Programming IDEs, analysis software, word processing packages)</a:t>
            </a:r>
          </a:p>
          <a:p>
            <a:pPr lvl="1"/>
            <a:r>
              <a:rPr lang="en-GB" dirty="0"/>
              <a:t>Information (data sets, library access)</a:t>
            </a:r>
          </a:p>
          <a:p>
            <a:pPr lvl="1"/>
            <a:r>
              <a:rPr lang="en-GB" dirty="0"/>
              <a:t>Human (researcher, project supervisor, test subjects, technical support, industrial liaison)</a:t>
            </a:r>
          </a:p>
          <a:p>
            <a:pPr lvl="1"/>
            <a:endParaRPr lang="en-GB" dirty="0"/>
          </a:p>
          <a:p>
            <a:r>
              <a:rPr lang="en-GB" dirty="0"/>
              <a:t>Think about when you need these and for how long; it can impact on your project planning</a:t>
            </a:r>
          </a:p>
        </p:txBody>
      </p:sp>
    </p:spTree>
    <p:extLst>
      <p:ext uri="{BB962C8B-B14F-4D97-AF65-F5344CB8AC3E}">
        <p14:creationId xmlns:p14="http://schemas.microsoft.com/office/powerpoint/2010/main" val="12032314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FAACEED-5DE5-4FE6-9D21-6E0A2E54E4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3934440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774</TotalTime>
  <Words>1201</Words>
  <Application>Microsoft Office PowerPoint</Application>
  <PresentationFormat>On-screen Show (4:3)</PresentationFormat>
  <Paragraphs>147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Arial</vt:lpstr>
      <vt:lpstr>Tw Cen MT</vt:lpstr>
      <vt:lpstr>Verdana</vt:lpstr>
      <vt:lpstr>20140311PresentationUWTSDTemplate</vt:lpstr>
      <vt:lpstr>ACCA6020</vt:lpstr>
      <vt:lpstr>Getting organised</vt:lpstr>
      <vt:lpstr>Filing system sections</vt:lpstr>
      <vt:lpstr>Your project notebook</vt:lpstr>
      <vt:lpstr>Project planning</vt:lpstr>
      <vt:lpstr>The project plan</vt:lpstr>
      <vt:lpstr>Producing a task list</vt:lpstr>
      <vt:lpstr>Producing a task list</vt:lpstr>
      <vt:lpstr>Producing a task list</vt:lpstr>
      <vt:lpstr>Producing a task list</vt:lpstr>
      <vt:lpstr>Producing a task list</vt:lpstr>
      <vt:lpstr>Adding timings to tasks</vt:lpstr>
      <vt:lpstr>Identifying task dependencies</vt:lpstr>
      <vt:lpstr>Identifying planning constraints</vt:lpstr>
      <vt:lpstr>Contingency planning</vt:lpstr>
      <vt:lpstr>Scheduling</vt:lpstr>
      <vt:lpstr>If it doesn’t fit…</vt:lpstr>
      <vt:lpstr>Resources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42</cp:revision>
  <cp:lastPrinted>2018-07-09T15:27:01Z</cp:lastPrinted>
  <dcterms:created xsi:type="dcterms:W3CDTF">2002-10-07T19:43:58Z</dcterms:created>
  <dcterms:modified xsi:type="dcterms:W3CDTF">2022-02-23T12:13:26Z</dcterms:modified>
</cp:coreProperties>
</file>