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8" r:id="rId9"/>
    <p:sldId id="269" r:id="rId10"/>
    <p:sldId id="270" r:id="rId11"/>
    <p:sldId id="271" r:id="rId12"/>
    <p:sldId id="272" r:id="rId13"/>
    <p:sldId id="273" r:id="rId14"/>
    <p:sldId id="265" r:id="rId15"/>
    <p:sldId id="266" r:id="rId16"/>
    <p:sldId id="267" r:id="rId17"/>
    <p:sldId id="274" r:id="rId18"/>
    <p:sldId id="25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-150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saysauce.com/business-essays/tesco-case-study/" TargetMode="External"/><Relationship Id="rId2" Type="http://schemas.openxmlformats.org/officeDocument/2006/relationships/hyperlink" Target="https://businessteacher.org.uk/case-studies/tesco.php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765655-4F21-48E5-877D-A6CF27FBC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065627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/>
              <a:t>Leading and Implementing Workplace Change</a:t>
            </a:r>
            <a:br>
              <a:rPr lang="en-GB" dirty="0"/>
            </a:br>
            <a:r>
              <a:rPr lang="en-GB" dirty="0"/>
              <a:t>Proposal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76D083E-B9C9-49F4-87FE-CA2654B16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317588"/>
            <a:ext cx="8915399" cy="586074"/>
          </a:xfrm>
        </p:spPr>
        <p:txBody>
          <a:bodyPr/>
          <a:lstStyle/>
          <a:p>
            <a:r>
              <a:rPr lang="en-GB" dirty="0"/>
              <a:t>by Mohammed </a:t>
            </a:r>
            <a:r>
              <a:rPr lang="en-GB" dirty="0" err="1"/>
              <a:t>Sujon</a:t>
            </a:r>
            <a:r>
              <a:rPr lang="en-GB" dirty="0"/>
              <a:t> and Mohammad </a:t>
            </a:r>
            <a:r>
              <a:rPr lang="en-GB" dirty="0" err="1"/>
              <a:t>Touhid</a:t>
            </a:r>
            <a:r>
              <a:rPr lang="en-GB" dirty="0"/>
              <a:t> Chowdhury</a:t>
            </a:r>
          </a:p>
        </p:txBody>
      </p:sp>
    </p:spTree>
    <p:extLst>
      <p:ext uri="{BB962C8B-B14F-4D97-AF65-F5344CB8AC3E}">
        <p14:creationId xmlns:p14="http://schemas.microsoft.com/office/powerpoint/2010/main" xmlns="" val="216895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xmlns="" id="{C1FDFCC8-7B49-4A46-9821-F7CB7F265D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024187"/>
            <a:ext cx="3048000" cy="809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F160B80-4647-4E31-8848-52B0C73BF7C5}"/>
              </a:ext>
            </a:extLst>
          </p:cNvPr>
          <p:cNvSpPr txBox="1"/>
          <p:nvPr/>
        </p:nvSpPr>
        <p:spPr>
          <a:xfrm>
            <a:off x="2058571" y="1913210"/>
            <a:ext cx="9491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organisation of this proposal is UK’s largest retailer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2A995B5-5E9C-4593-98C5-AA3EC974E0C0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xmlns="" val="387298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0EF68EA-5A04-450E-8A7D-01347D1FEAB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F3BEA6F-6EB0-4DE2-8130-D63EBF0C8D43}"/>
              </a:ext>
            </a:extLst>
          </p:cNvPr>
          <p:cNvSpPr txBox="1"/>
          <p:nvPr/>
        </p:nvSpPr>
        <p:spPr>
          <a:xfrm>
            <a:off x="1589649" y="1826454"/>
            <a:ext cx="100583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company has few key changes for continue business growth.</a:t>
            </a:r>
          </a:p>
          <a:p>
            <a:endParaRPr lang="en-GB" sz="2800" dirty="0"/>
          </a:p>
          <a:p>
            <a:pPr marL="514350" indent="-514350">
              <a:buAutoNum type="arabicPeriod"/>
            </a:pPr>
            <a:r>
              <a:rPr lang="en-GB" sz="2800" dirty="0"/>
              <a:t>Management</a:t>
            </a:r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 defTabSz="523875">
              <a:buAutoNum type="arabicPeriod"/>
            </a:pPr>
            <a:r>
              <a:rPr lang="en-GB" sz="2800" dirty="0"/>
              <a:t>Business Culture</a:t>
            </a:r>
          </a:p>
          <a:p>
            <a:pPr marL="514350" indent="-514350" defTabSz="523875">
              <a:buAutoNum type="arabicPeriod"/>
            </a:pPr>
            <a:endParaRPr lang="en-GB" sz="2800" dirty="0"/>
          </a:p>
          <a:p>
            <a:pPr marL="514350" indent="-514350" defTabSz="523875">
              <a:buAutoNum type="arabicPeriod"/>
            </a:pPr>
            <a:r>
              <a:rPr lang="en-GB" sz="2800" dirty="0"/>
              <a:t>Business Campaign and Service</a:t>
            </a:r>
          </a:p>
        </p:txBody>
      </p:sp>
    </p:spTree>
    <p:extLst>
      <p:ext uri="{BB962C8B-B14F-4D97-AF65-F5344CB8AC3E}">
        <p14:creationId xmlns:p14="http://schemas.microsoft.com/office/powerpoint/2010/main" xmlns="" val="276540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3B4FFF7C-5D53-4EF1-8DC5-CEC5FF3B66D7}"/>
              </a:ext>
            </a:extLst>
          </p:cNvPr>
          <p:cNvSpPr txBox="1"/>
          <p:nvPr/>
        </p:nvSpPr>
        <p:spPr>
          <a:xfrm>
            <a:off x="1899138" y="4800101"/>
            <a:ext cx="89329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“</a:t>
            </a:r>
            <a:r>
              <a:rPr lang="en-GB" sz="28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Turning our business around will require a change in our culture, as well as in our processes and our brand proposition</a:t>
            </a: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”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(Farrell, 2014)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FDFD0819-5A93-4F0B-97F6-C7FFEA51ED14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CC76849-1487-4B63-9412-E1E3E862C9D7}"/>
              </a:ext>
            </a:extLst>
          </p:cNvPr>
          <p:cNvSpPr txBox="1"/>
          <p:nvPr/>
        </p:nvSpPr>
        <p:spPr>
          <a:xfrm>
            <a:off x="1674056" y="801858"/>
            <a:ext cx="942535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Management: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company had a big change in management in year 2014, when Tesco had £250 million deficit in revenue.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(Farrell, 2014)</a:t>
            </a:r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company has appointed Mr. Dave Lewis as a new CEO.</a:t>
            </a:r>
          </a:p>
        </p:txBody>
      </p:sp>
      <p:pic>
        <p:nvPicPr>
          <p:cNvPr id="5" name="Picture 2" descr="Image result for Dave Lewis businessman">
            <a:extLst>
              <a:ext uri="{FF2B5EF4-FFF2-40B4-BE49-F238E27FC236}">
                <a16:creationId xmlns:a16="http://schemas.microsoft.com/office/drawing/2014/main" xmlns="" id="{65BEE5C4-CCAF-4C83-B07F-0BD188FF1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7214" y="2762313"/>
            <a:ext cx="3232030" cy="180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0C09B9C-32C3-4AF9-945A-90078079D38F}"/>
              </a:ext>
            </a:extLst>
          </p:cNvPr>
          <p:cNvSpPr txBox="1"/>
          <p:nvPr/>
        </p:nvSpPr>
        <p:spPr>
          <a:xfrm>
            <a:off x="5897564" y="4523102"/>
            <a:ext cx="2011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Image: </a:t>
            </a:r>
            <a:r>
              <a:rPr lang="en-GB" sz="1200" dirty="0" err="1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IBTimes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UK</a:t>
            </a:r>
            <a:endParaRPr lang="en-GB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4629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20EC057-CDF7-4E03-968F-035AB5FCE3BE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0EED46A-F16C-4FD0-9CFB-D2522830B124}"/>
              </a:ext>
            </a:extLst>
          </p:cNvPr>
          <p:cNvSpPr txBox="1"/>
          <p:nvPr/>
        </p:nvSpPr>
        <p:spPr>
          <a:xfrm>
            <a:off x="2067951" y="731517"/>
            <a:ext cx="308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23875"/>
            <a:r>
              <a:rPr lang="en-GB" sz="2800" b="1" dirty="0">
                <a:solidFill>
                  <a:schemeClr val="accent1"/>
                </a:solidFill>
              </a:rPr>
              <a:t>Business Culture: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C664FC1-F1EE-4502-92B3-B6C69F7BBA42}"/>
              </a:ext>
            </a:extLst>
          </p:cNvPr>
          <p:cNvSpPr txBox="1"/>
          <p:nvPr/>
        </p:nvSpPr>
        <p:spPr>
          <a:xfrm>
            <a:off x="2180492" y="1519311"/>
            <a:ext cx="9326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9581530-0385-43AA-909E-13642964A3B1}"/>
              </a:ext>
            </a:extLst>
          </p:cNvPr>
          <p:cNvSpPr txBox="1"/>
          <p:nvPr/>
        </p:nvSpPr>
        <p:spPr>
          <a:xfrm>
            <a:off x="1406777" y="1378635"/>
            <a:ext cx="1064924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Communication: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Communication between higher management and store operator’s.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Hierarchy needs of motivation: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Paying standard salary, providing pension, personal locker and flexible hours.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Competitive price: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No more “buy one, get one free” offers due to customers interest.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Technology: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Introducing new technology for 	quicker checkout.</a:t>
            </a:r>
          </a:p>
        </p:txBody>
      </p:sp>
    </p:spTree>
    <p:extLst>
      <p:ext uri="{BB962C8B-B14F-4D97-AF65-F5344CB8AC3E}">
        <p14:creationId xmlns:p14="http://schemas.microsoft.com/office/powerpoint/2010/main" xmlns="" val="183424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42D8FC56-C375-4AFE-A169-3EE2DDA059DD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8649956-5245-4593-AE57-605E9620218F}"/>
              </a:ext>
            </a:extLst>
          </p:cNvPr>
          <p:cNvSpPr/>
          <p:nvPr/>
        </p:nvSpPr>
        <p:spPr>
          <a:xfrm>
            <a:off x="1756019" y="703384"/>
            <a:ext cx="5718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523875"/>
            <a:r>
              <a:rPr lang="en-GB" sz="2800" b="1" dirty="0"/>
              <a:t>Business Campaign and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9C88180-DD42-4677-8C2F-98379DB98A71}"/>
              </a:ext>
            </a:extLst>
          </p:cNvPr>
          <p:cNvSpPr txBox="1"/>
          <p:nvPr/>
        </p:nvSpPr>
        <p:spPr>
          <a:xfrm>
            <a:off x="1871004" y="1589649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“Every little helps”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CA58568-C159-45E4-9F07-F6654BA793DC}"/>
              </a:ext>
            </a:extLst>
          </p:cNvPr>
          <p:cNvSpPr txBox="1"/>
          <p:nvPr/>
        </p:nvSpPr>
        <p:spPr>
          <a:xfrm>
            <a:off x="1871004" y="2364227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‘Serving shoppers a little better every day’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CE9E3540-45C9-4816-9600-AD0FA423F476}"/>
              </a:ext>
            </a:extLst>
          </p:cNvPr>
          <p:cNvSpPr txBox="1"/>
          <p:nvPr/>
        </p:nvSpPr>
        <p:spPr>
          <a:xfrm>
            <a:off x="1871004" y="3258771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‘You Won’t Pay More’ </a:t>
            </a:r>
          </a:p>
        </p:txBody>
      </p:sp>
    </p:spTree>
    <p:extLst>
      <p:ext uri="{BB962C8B-B14F-4D97-AF65-F5344CB8AC3E}">
        <p14:creationId xmlns:p14="http://schemas.microsoft.com/office/powerpoint/2010/main" xmlns="" val="533368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38844D9F-103E-4993-8907-2552BDB69E1B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59F68FE6-6398-4AA7-8D53-E1BC88ED6BFC}"/>
              </a:ext>
            </a:extLst>
          </p:cNvPr>
          <p:cNvSpPr/>
          <p:nvPr/>
        </p:nvSpPr>
        <p:spPr>
          <a:xfrm>
            <a:off x="1702190" y="703384"/>
            <a:ext cx="100021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“As a business, serving shoppers is at the heart of everything we do”</a:t>
            </a:r>
          </a:p>
          <a:p>
            <a:pPr algn="r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(Our Tesco Exclusively for colleagues, 2020)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C48F9AD-BEB5-4D7F-8AB0-ACD87183FC9A}"/>
              </a:ext>
            </a:extLst>
          </p:cNvPr>
          <p:cNvSpPr txBox="1"/>
          <p:nvPr/>
        </p:nvSpPr>
        <p:spPr>
          <a:xfrm>
            <a:off x="1941342" y="2110154"/>
            <a:ext cx="95238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 Relation and club card plus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Quality maintained products and services.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Customers rewards. </a:t>
            </a:r>
          </a:p>
        </p:txBody>
      </p:sp>
    </p:spTree>
    <p:extLst>
      <p:ext uri="{BB962C8B-B14F-4D97-AF65-F5344CB8AC3E}">
        <p14:creationId xmlns:p14="http://schemas.microsoft.com/office/powerpoint/2010/main" xmlns="" val="686823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1A42B89-DD8B-45C6-A7F9-A08255FC72F6}"/>
              </a:ext>
            </a:extLst>
          </p:cNvPr>
          <p:cNvSpPr txBox="1"/>
          <p:nvPr/>
        </p:nvSpPr>
        <p:spPr>
          <a:xfrm>
            <a:off x="2025748" y="689313"/>
            <a:ext cx="793417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Company Information: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Founded in 1919 by Jack Cohen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Largest retailer in UK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a public Limited Company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F3EE434-ADB4-4A11-B5A3-01B2E1AA54EE}"/>
              </a:ext>
            </a:extLst>
          </p:cNvPr>
          <p:cNvSpPr txBox="1"/>
          <p:nvPr/>
        </p:nvSpPr>
        <p:spPr>
          <a:xfrm>
            <a:off x="2025748" y="3038617"/>
            <a:ext cx="79341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Non Food Products: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Total employees: Employing 362000 Staffs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Number of stores: 2300 Stores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Location: Cheshunt, Herefordshire.</a:t>
            </a:r>
          </a:p>
        </p:txBody>
      </p:sp>
    </p:spTree>
    <p:extLst>
      <p:ext uri="{BB962C8B-B14F-4D97-AF65-F5344CB8AC3E}">
        <p14:creationId xmlns:p14="http://schemas.microsoft.com/office/powerpoint/2010/main" xmlns="" val="394945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798FE73-AD61-400A-942B-9C2C0C535B62}"/>
              </a:ext>
            </a:extLst>
          </p:cNvPr>
          <p:cNvSpPr txBox="1"/>
          <p:nvPr/>
        </p:nvSpPr>
        <p:spPr>
          <a:xfrm>
            <a:off x="2025748" y="1730321"/>
            <a:ext cx="793417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Revenue: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Main Rivals: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Market Position</a:t>
            </a:r>
          </a:p>
        </p:txBody>
      </p:sp>
    </p:spTree>
    <p:extLst>
      <p:ext uri="{BB962C8B-B14F-4D97-AF65-F5344CB8AC3E}">
        <p14:creationId xmlns:p14="http://schemas.microsoft.com/office/powerpoint/2010/main" xmlns="" val="718941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63475DD-A9E5-4D41-AABF-94399F2D466A}"/>
              </a:ext>
            </a:extLst>
          </p:cNvPr>
          <p:cNvSpPr txBox="1"/>
          <p:nvPr/>
        </p:nvSpPr>
        <p:spPr>
          <a:xfrm>
            <a:off x="2025748" y="675243"/>
            <a:ext cx="793417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Why Change: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Market Challenges:</a:t>
            </a:r>
          </a:p>
          <a:p>
            <a:endParaRPr lang="en-GB" sz="16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Share Price: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36DCB2B-6066-4709-80F4-1A77A0E32D6D}"/>
              </a:ext>
            </a:extLst>
          </p:cNvPr>
          <p:cNvSpPr txBox="1"/>
          <p:nvPr/>
        </p:nvSpPr>
        <p:spPr>
          <a:xfrm>
            <a:off x="2025748" y="2968277"/>
            <a:ext cx="79341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SWOT analysis for Tesco: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Strength: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Improving in technology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Long standing company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Various store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6914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70748FB-F56E-4BED-A2ED-99C2CEE7CD2A}"/>
              </a:ext>
            </a:extLst>
          </p:cNvPr>
          <p:cNvSpPr txBox="1"/>
          <p:nvPr/>
        </p:nvSpPr>
        <p:spPr>
          <a:xfrm>
            <a:off x="2025748" y="3812337"/>
            <a:ext cx="793417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Opportunity: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Low price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Clubcard plus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59EA0A1-6A83-4AA7-8A42-8A08632BBF14}"/>
              </a:ext>
            </a:extLst>
          </p:cNvPr>
          <p:cNvSpPr txBox="1"/>
          <p:nvPr/>
        </p:nvSpPr>
        <p:spPr>
          <a:xfrm>
            <a:off x="2025748" y="703384"/>
            <a:ext cx="793417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Weakness: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Price war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Employee leaving the organisation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Share price drop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 behaviour </a:t>
            </a:r>
          </a:p>
        </p:txBody>
      </p:sp>
    </p:spTree>
    <p:extLst>
      <p:ext uri="{BB962C8B-B14F-4D97-AF65-F5344CB8AC3E}">
        <p14:creationId xmlns:p14="http://schemas.microsoft.com/office/powerpoint/2010/main" xmlns="" val="240642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6652718-3494-4793-85AF-5FB87B65BDF3}"/>
              </a:ext>
            </a:extLst>
          </p:cNvPr>
          <p:cNvSpPr txBox="1"/>
          <p:nvPr/>
        </p:nvSpPr>
        <p:spPr>
          <a:xfrm>
            <a:off x="126610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DD0DD55-39B7-45EE-9045-24959430508C}"/>
              </a:ext>
            </a:extLst>
          </p:cNvPr>
          <p:cNvSpPr txBox="1"/>
          <p:nvPr/>
        </p:nvSpPr>
        <p:spPr>
          <a:xfrm>
            <a:off x="2025748" y="703384"/>
            <a:ext cx="79341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Threats: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Less Counter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Losing key employees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Drop in share price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C7B368C-71A2-4D34-8808-4ECF50D87310}"/>
              </a:ext>
            </a:extLst>
          </p:cNvPr>
          <p:cNvSpPr txBox="1"/>
          <p:nvPr/>
        </p:nvSpPr>
        <p:spPr>
          <a:xfrm>
            <a:off x="2025748" y="3263704"/>
            <a:ext cx="793417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Pestle analysis for Tesco: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External factors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Political factor (Brexit)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stop sourcing clothes from Bangladesh factory on safety fears.</a:t>
            </a:r>
          </a:p>
        </p:txBody>
      </p:sp>
    </p:spTree>
    <p:extLst>
      <p:ext uri="{BB962C8B-B14F-4D97-AF65-F5344CB8AC3E}">
        <p14:creationId xmlns:p14="http://schemas.microsoft.com/office/powerpoint/2010/main" xmlns="" val="670046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170A8D2-CD11-49A3-AB29-792B93DA7CE4}"/>
              </a:ext>
            </a:extLst>
          </p:cNvPr>
          <p:cNvSpPr txBox="1"/>
          <p:nvPr/>
        </p:nvSpPr>
        <p:spPr>
          <a:xfrm>
            <a:off x="2025748" y="703384"/>
            <a:ext cx="793417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Pestle analysis for Tesco: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Economical factors: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Increase of national minimum wage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Telegraph report:</a:t>
            </a:r>
          </a:p>
          <a:p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Over 140,000 people work for </a:t>
            </a:r>
            <a:r>
              <a:rPr lang="en-GB" sz="24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on minimum wage, the report also state they were paying employees below the national minimum wage previously. (Armstrong, 2017)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Social factors, includes;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Change shopping habit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Looking for bargain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CDC0FA6-C9C5-4CC6-9AC5-C4216E3E622B}"/>
              </a:ext>
            </a:extLst>
          </p:cNvPr>
          <p:cNvSpPr txBox="1"/>
          <p:nvPr/>
        </p:nvSpPr>
        <p:spPr>
          <a:xfrm>
            <a:off x="126610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</p:spTree>
    <p:extLst>
      <p:ext uri="{BB962C8B-B14F-4D97-AF65-F5344CB8AC3E}">
        <p14:creationId xmlns:p14="http://schemas.microsoft.com/office/powerpoint/2010/main" xmlns="" val="2119027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C7A3733-5077-41D2-9EB1-B99A2F93C6D9}"/>
              </a:ext>
            </a:extLst>
          </p:cNvPr>
          <p:cNvSpPr/>
          <p:nvPr/>
        </p:nvSpPr>
        <p:spPr>
          <a:xfrm>
            <a:off x="1735558" y="712146"/>
            <a:ext cx="8141844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333333"/>
                </a:solidFill>
                <a:latin typeface="ProximaNova-b7"/>
              </a:rPr>
              <a:t>Lewin's Change Model 1940</a:t>
            </a:r>
          </a:p>
          <a:p>
            <a:r>
              <a:rPr lang="en-GB" sz="2800" dirty="0">
                <a:solidFill>
                  <a:srgbClr val="333333"/>
                </a:solidFill>
                <a:latin typeface="ProximaNova-b7"/>
              </a:rPr>
              <a:t>This model were found in many case studies of </a:t>
            </a:r>
            <a:r>
              <a:rPr lang="en-GB" sz="2800" dirty="0" err="1">
                <a:solidFill>
                  <a:srgbClr val="333333"/>
                </a:solidFill>
                <a:latin typeface="ProximaNova-b7"/>
              </a:rPr>
              <a:t>tesco’s</a:t>
            </a:r>
            <a:r>
              <a:rPr lang="en-GB" sz="2800" dirty="0">
                <a:solidFill>
                  <a:srgbClr val="333333"/>
                </a:solidFill>
                <a:latin typeface="ProximaNova-b7"/>
              </a:rPr>
              <a:t>.</a:t>
            </a:r>
            <a:endParaRPr lang="en-GB" sz="2800" dirty="0"/>
          </a:p>
        </p:txBody>
      </p:sp>
      <p:pic>
        <p:nvPicPr>
          <p:cNvPr id="4" name="Picture 3" descr="lewins model">
            <a:extLst>
              <a:ext uri="{FF2B5EF4-FFF2-40B4-BE49-F238E27FC236}">
                <a16:creationId xmlns:a16="http://schemas.microsoft.com/office/drawing/2014/main" xmlns="" id="{62384AB8-BD2B-4AED-9891-16E26EE1DBF3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8135"/>
          <a:stretch/>
        </p:blipFill>
        <p:spPr bwMode="auto">
          <a:xfrm>
            <a:off x="3161846" y="1944914"/>
            <a:ext cx="5868307" cy="23381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1A7C4976-C5B1-48D1-AA33-C9C730105AE9}"/>
              </a:ext>
            </a:extLst>
          </p:cNvPr>
          <p:cNvSpPr/>
          <p:nvPr/>
        </p:nvSpPr>
        <p:spPr>
          <a:xfrm>
            <a:off x="6218934" y="4339347"/>
            <a:ext cx="28112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Lewin's Change Model (Lopez, 2017)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4CD8918-FA40-4B30-8BD6-2A19008F7A82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</p:spTree>
    <p:extLst>
      <p:ext uri="{BB962C8B-B14F-4D97-AF65-F5344CB8AC3E}">
        <p14:creationId xmlns:p14="http://schemas.microsoft.com/office/powerpoint/2010/main" xmlns="" val="3686169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F177278E-E05A-4729-822B-EC3C564E5DCE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13CCB412-4F3F-4547-B962-58BBCFE374C0}"/>
              </a:ext>
            </a:extLst>
          </p:cNvPr>
          <p:cNvSpPr/>
          <p:nvPr/>
        </p:nvSpPr>
        <p:spPr>
          <a:xfrm>
            <a:off x="1753772" y="703384"/>
            <a:ext cx="9753600" cy="56381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McKinsey 7 S Model</a:t>
            </a:r>
          </a:p>
          <a:p>
            <a:r>
              <a:rPr lang="en-GB" sz="2800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It was developed by consultants working for McKinsey &amp; Company in the 1980s and features seven steps or stages for managing change.</a:t>
            </a:r>
            <a:endParaRPr lang="en-GB" sz="2800" b="1" dirty="0"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Strategy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Structure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Systems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Shared values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Style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Staff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Skills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</p:txBody>
      </p:sp>
    </p:spTree>
    <p:extLst>
      <p:ext uri="{BB962C8B-B14F-4D97-AF65-F5344CB8AC3E}">
        <p14:creationId xmlns:p14="http://schemas.microsoft.com/office/powerpoint/2010/main" xmlns="" val="3443009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B79D7F2-F625-47EC-B6D8-21567E8D4DE4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D98E918-F017-4198-B200-D526072987DD}"/>
              </a:ext>
            </a:extLst>
          </p:cNvPr>
          <p:cNvSpPr txBox="1"/>
          <p:nvPr/>
        </p:nvSpPr>
        <p:spPr>
          <a:xfrm>
            <a:off x="2053883" y="745588"/>
            <a:ext cx="6836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</a:rPr>
              <a:t>Kubler-Ross Change Curve in Business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8EA0E9D-31D9-4D2C-83E9-AC686A9E686B}"/>
              </a:ext>
            </a:extLst>
          </p:cNvPr>
          <p:cNvSpPr txBox="1"/>
          <p:nvPr/>
        </p:nvSpPr>
        <p:spPr>
          <a:xfrm>
            <a:off x="2166424" y="1702191"/>
            <a:ext cx="91017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 5 stages of change curve are found in </a:t>
            </a:r>
            <a:r>
              <a:rPr lang="en-US" sz="2800" dirty="0" err="1"/>
              <a:t>tesco</a:t>
            </a:r>
            <a:r>
              <a:rPr lang="en-US" sz="2800" dirty="0"/>
              <a:t> as follows: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Denial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Anger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Bargaining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Depression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Acceptance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21288603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A77488A-79DF-4680-93BC-A1166EA4A75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DD7AFD49-EBA1-4A4B-9E9E-F1BC206B6978}"/>
              </a:ext>
            </a:extLst>
          </p:cNvPr>
          <p:cNvSpPr txBox="1"/>
          <p:nvPr/>
        </p:nvSpPr>
        <p:spPr>
          <a:xfrm>
            <a:off x="2067951" y="984738"/>
            <a:ext cx="91580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Through this proposal of changes in Tesco’s business were truly success.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ECB7AC6-4D1E-4AF7-8A3B-04B6C9E633BF}"/>
              </a:ext>
            </a:extLst>
          </p:cNvPr>
          <p:cNvSpPr txBox="1"/>
          <p:nvPr/>
        </p:nvSpPr>
        <p:spPr>
          <a:xfrm>
            <a:off x="2039815" y="4849838"/>
            <a:ext cx="94253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2. Business Teacher 2003-2019</a:t>
            </a:r>
          </a:p>
          <a:p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Case Study</a:t>
            </a: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Published a case study on Tesco and analyse the success.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Link: 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https://businessteacher.org.uk/case-studies/tesco.php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753E010-F949-408B-8749-6B4F16BF9BE8}"/>
              </a:ext>
            </a:extLst>
          </p:cNvPr>
          <p:cNvSpPr txBox="1"/>
          <p:nvPr/>
        </p:nvSpPr>
        <p:spPr>
          <a:xfrm>
            <a:off x="2039815" y="2152359"/>
            <a:ext cx="94253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Essay Sauce: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 Case Study Documenting Tesco’s Success and Challenges.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Published on: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October 23, 2019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File format: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Text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Number of pages: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2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Link: 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https://www.essaysauce.com/business-essays/tesco-case-study/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1343975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3C5299C-FA7A-4C91-90BE-EFDAD74902EF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F017BD9-A539-46D7-B5D4-827DDF4ABE3F}"/>
              </a:ext>
            </a:extLst>
          </p:cNvPr>
          <p:cNvSpPr txBox="1"/>
          <p:nvPr/>
        </p:nvSpPr>
        <p:spPr>
          <a:xfrm>
            <a:off x="2025748" y="703384"/>
            <a:ext cx="79341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Aim of proposal: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Objectives of proposal:</a:t>
            </a:r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484729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{C1285666-A106-493A-95E4-5A29FFB20198}tf02892315</Template>
  <TotalTime>737</TotalTime>
  <Words>618</Words>
  <Application>Microsoft Office PowerPoint</Application>
  <PresentationFormat>Custom</PresentationFormat>
  <Paragraphs>147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Wisp</vt:lpstr>
      <vt:lpstr>Leading and Implementing Workplace Change Proposal Presentation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 Proposal Presentation</dc:title>
  <dc:creator>yasir chowdhury</dc:creator>
  <cp:lastModifiedBy>MUHAMMAD SUJON</cp:lastModifiedBy>
  <cp:revision>38</cp:revision>
  <dcterms:created xsi:type="dcterms:W3CDTF">2020-02-12T00:47:11Z</dcterms:created>
  <dcterms:modified xsi:type="dcterms:W3CDTF">2020-02-27T08:54:44Z</dcterms:modified>
</cp:coreProperties>
</file>