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74" r:id="rId2"/>
    <p:sldId id="256" r:id="rId3"/>
    <p:sldId id="266" r:id="rId4"/>
    <p:sldId id="258" r:id="rId5"/>
    <p:sldId id="271" r:id="rId6"/>
    <p:sldId id="261" r:id="rId7"/>
    <p:sldId id="267" r:id="rId8"/>
    <p:sldId id="268" r:id="rId9"/>
    <p:sldId id="264" r:id="rId10"/>
    <p:sldId id="262" r:id="rId11"/>
    <p:sldId id="272" r:id="rId12"/>
    <p:sldId id="260" r:id="rId13"/>
    <p:sldId id="27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3B2E06-DF6D-2B7F-74E9-8CDCBA350EE2}" v="140" dt="2024-12-06T20:22:31.101"/>
    <p1510:client id="{0836FD8C-7B04-76FB-5E78-5520AC1326F2}" v="46" dt="2024-12-06T21:06:55.055"/>
    <p1510:client id="{27726C01-60E6-068B-B293-4BD25997FA45}" v="305" dt="2024-12-06T10:49:17.874"/>
    <p1510:client id="{279C6610-6A11-819C-45BD-CFA5F72C9B8B}" v="312" dt="2024-12-06T18:49:06.875"/>
    <p1510:client id="{4D9A21AB-0AFB-6DAC-7756-A0DE058F5F84}" v="72" dt="2024-12-06T14:44:21.749"/>
    <p1510:client id="{589FB64E-7786-11B3-9928-C1393722178E}" v="96" dt="2024-12-06T23:19:15.741"/>
    <p1510:client id="{6A0B0321-84FD-0069-9B12-87313E2B996A}" v="48" dt="2024-12-06T21:56:48.943"/>
    <p1510:client id="{76A64140-7810-7852-C528-F3D70C4F1C07}" v="20" dt="2024-12-06T17:15:37.165"/>
    <p1510:client id="{86782521-BA9B-6FDC-3880-2944CA41D6F3}" v="2" dt="2024-12-06T21:00:11.376"/>
    <p1510:client id="{96A3A6DF-2A21-3C9F-F116-44795CB3F08E}" v="178" dt="2024-12-05T20:20:29.632"/>
    <p1510:client id="{ACC51679-01C1-96A5-114F-3964ECA84393}" v="874" dt="2024-12-05T22:44:09.796"/>
    <p1510:client id="{BDCB2146-489E-78AF-D441-D58A0616683F}" v="16" dt="2024-12-05T19:08:01.496"/>
    <p1510:client id="{BEBAFFFB-7051-894D-A981-E954D6046516}" v="477" dt="2024-12-06T09:15:33.580"/>
    <p1510:client id="{C77D354F-894A-61CC-8823-EECF0DAB9E63}" v="64" dt="2024-12-06T11:09:11.231"/>
    <p1510:client id="{FBB78314-A124-D27D-EBBB-86E53C823370}" v="35" dt="2024-12-07T12:38:06.1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7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53A475-898C-4199-BC2D-F54BB4E2DE9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919B602-BD03-425E-948C-80B8AE17193F}">
      <dgm:prSet/>
      <dgm:spPr/>
      <dgm:t>
        <a:bodyPr/>
        <a:lstStyle/>
        <a:p>
          <a:pPr>
            <a:defRPr cap="all"/>
          </a:pPr>
          <a:r>
            <a:rPr lang="en-US"/>
            <a:t>Educational Leadership defined</a:t>
          </a:r>
        </a:p>
      </dgm:t>
    </dgm:pt>
    <dgm:pt modelId="{601E2B5F-546B-410F-97A4-69C15C35F6CC}" type="parTrans" cxnId="{4D1349D2-EE54-410F-84A0-41D98A529732}">
      <dgm:prSet/>
      <dgm:spPr/>
      <dgm:t>
        <a:bodyPr/>
        <a:lstStyle/>
        <a:p>
          <a:endParaRPr lang="en-US"/>
        </a:p>
      </dgm:t>
    </dgm:pt>
    <dgm:pt modelId="{8F5BFB80-EDC6-4424-A169-810E47D86BA7}" type="sibTrans" cxnId="{4D1349D2-EE54-410F-84A0-41D98A529732}">
      <dgm:prSet/>
      <dgm:spPr/>
      <dgm:t>
        <a:bodyPr/>
        <a:lstStyle/>
        <a:p>
          <a:endParaRPr lang="en-US"/>
        </a:p>
      </dgm:t>
    </dgm:pt>
    <dgm:pt modelId="{B7FE6508-D14F-4C4F-B26D-304A5A40CF7A}">
      <dgm:prSet/>
      <dgm:spPr/>
      <dgm:t>
        <a:bodyPr/>
        <a:lstStyle/>
        <a:p>
          <a:pPr rtl="0">
            <a:defRPr cap="all"/>
          </a:pPr>
          <a:r>
            <a:rPr lang="en-US"/>
            <a:t>The changing educational leadership landscape in Wales </a:t>
          </a:r>
          <a:r>
            <a:rPr lang="en-US">
              <a:latin typeface="Aptos Display" panose="020F0302020204030204"/>
            </a:rPr>
            <a:t>and a comparison with Scotland </a:t>
          </a:r>
          <a:r>
            <a:rPr lang="en-US"/>
            <a:t>2014-2024</a:t>
          </a:r>
        </a:p>
      </dgm:t>
    </dgm:pt>
    <dgm:pt modelId="{3D2D6241-4B7A-4622-8A5F-5E440FF962B3}" type="parTrans" cxnId="{5511AF05-CBF4-498A-A506-78B5FC378D54}">
      <dgm:prSet/>
      <dgm:spPr/>
      <dgm:t>
        <a:bodyPr/>
        <a:lstStyle/>
        <a:p>
          <a:endParaRPr lang="en-US"/>
        </a:p>
      </dgm:t>
    </dgm:pt>
    <dgm:pt modelId="{61E598B5-95DE-45AF-BB4E-510DB5F0857D}" type="sibTrans" cxnId="{5511AF05-CBF4-498A-A506-78B5FC378D54}">
      <dgm:prSet/>
      <dgm:spPr/>
      <dgm:t>
        <a:bodyPr/>
        <a:lstStyle/>
        <a:p>
          <a:endParaRPr lang="en-US"/>
        </a:p>
      </dgm:t>
    </dgm:pt>
    <dgm:pt modelId="{69E00374-6555-4C62-B60E-6CC663099594}">
      <dgm:prSet/>
      <dgm:spPr/>
      <dgm:t>
        <a:bodyPr/>
        <a:lstStyle/>
        <a:p>
          <a:pPr>
            <a:defRPr cap="all"/>
          </a:pPr>
          <a:r>
            <a:rPr lang="en-US"/>
            <a:t>National Academy of Educational Leadership (NAEL)</a:t>
          </a:r>
        </a:p>
      </dgm:t>
    </dgm:pt>
    <dgm:pt modelId="{75058E23-3157-42D2-8BCA-A477B5486914}" type="parTrans" cxnId="{47C77E67-CC11-4D02-834E-C6384C543AAF}">
      <dgm:prSet/>
      <dgm:spPr/>
      <dgm:t>
        <a:bodyPr/>
        <a:lstStyle/>
        <a:p>
          <a:endParaRPr lang="en-US"/>
        </a:p>
      </dgm:t>
    </dgm:pt>
    <dgm:pt modelId="{E1E5D189-C50A-48ED-A7B7-4844CF0163D6}" type="sibTrans" cxnId="{47C77E67-CC11-4D02-834E-C6384C543AAF}">
      <dgm:prSet/>
      <dgm:spPr/>
      <dgm:t>
        <a:bodyPr/>
        <a:lstStyle/>
        <a:p>
          <a:endParaRPr lang="en-US"/>
        </a:p>
      </dgm:t>
    </dgm:pt>
    <dgm:pt modelId="{1C9BEDAF-9BF7-4DF2-B4EC-3B339691D6A3}">
      <dgm:prSet/>
      <dgm:spPr/>
      <dgm:t>
        <a:bodyPr/>
        <a:lstStyle/>
        <a:p>
          <a:pPr>
            <a:defRPr cap="all"/>
          </a:pPr>
          <a:r>
            <a:rPr lang="en-US"/>
            <a:t>National Professional Qualification for Headship (NPQH)</a:t>
          </a:r>
        </a:p>
      </dgm:t>
    </dgm:pt>
    <dgm:pt modelId="{83937A17-9DC5-47EB-A24E-7AD4C1370C1E}" type="parTrans" cxnId="{ADBCD140-C519-41DE-A834-9CF6C3F033C9}">
      <dgm:prSet/>
      <dgm:spPr/>
      <dgm:t>
        <a:bodyPr/>
        <a:lstStyle/>
        <a:p>
          <a:endParaRPr lang="en-US"/>
        </a:p>
      </dgm:t>
    </dgm:pt>
    <dgm:pt modelId="{ECC795AE-809C-4184-8702-DAD35CACA168}" type="sibTrans" cxnId="{ADBCD140-C519-41DE-A834-9CF6C3F033C9}">
      <dgm:prSet/>
      <dgm:spPr/>
      <dgm:t>
        <a:bodyPr/>
        <a:lstStyle/>
        <a:p>
          <a:endParaRPr lang="en-US"/>
        </a:p>
      </dgm:t>
    </dgm:pt>
    <dgm:pt modelId="{E2490B16-924C-4D87-8F97-C8D1F9AB45C2}">
      <dgm:prSet/>
      <dgm:spPr/>
      <dgm:t>
        <a:bodyPr/>
        <a:lstStyle/>
        <a:p>
          <a:pPr>
            <a:defRPr cap="all"/>
          </a:pPr>
          <a:r>
            <a:rPr lang="en-US"/>
            <a:t>Where next for educational leadership?</a:t>
          </a:r>
        </a:p>
      </dgm:t>
    </dgm:pt>
    <dgm:pt modelId="{8047EC49-B615-42CF-95D3-31549B683F6F}" type="parTrans" cxnId="{94378FD1-F8BB-4636-A0FA-87A4657A1D98}">
      <dgm:prSet/>
      <dgm:spPr/>
      <dgm:t>
        <a:bodyPr/>
        <a:lstStyle/>
        <a:p>
          <a:endParaRPr lang="en-US"/>
        </a:p>
      </dgm:t>
    </dgm:pt>
    <dgm:pt modelId="{C8B86818-0B4C-4000-945E-09A3568C7E74}" type="sibTrans" cxnId="{94378FD1-F8BB-4636-A0FA-87A4657A1D98}">
      <dgm:prSet/>
      <dgm:spPr/>
      <dgm:t>
        <a:bodyPr/>
        <a:lstStyle/>
        <a:p>
          <a:endParaRPr lang="en-US"/>
        </a:p>
      </dgm:t>
    </dgm:pt>
    <dgm:pt modelId="{A4E60052-9537-48B4-9B31-B3224BD5669C}" type="pres">
      <dgm:prSet presAssocID="{1653A475-898C-4199-BC2D-F54BB4E2DE99}" presName="root" presStyleCnt="0">
        <dgm:presLayoutVars>
          <dgm:dir/>
          <dgm:resizeHandles val="exact"/>
        </dgm:presLayoutVars>
      </dgm:prSet>
      <dgm:spPr/>
    </dgm:pt>
    <dgm:pt modelId="{F1ACEA6B-1BB5-4C4B-AFBD-86D2DA0BFA3F}" type="pres">
      <dgm:prSet presAssocID="{E919B602-BD03-425E-948C-80B8AE17193F}" presName="compNode" presStyleCnt="0"/>
      <dgm:spPr/>
    </dgm:pt>
    <dgm:pt modelId="{DFF41569-22D3-4D10-AA4C-20AD3AA0B48D}" type="pres">
      <dgm:prSet presAssocID="{E919B602-BD03-425E-948C-80B8AE17193F}" presName="iconBgRect" presStyleLbl="bgShp" presStyleIdx="0" presStyleCnt="5"/>
      <dgm:spPr/>
    </dgm:pt>
    <dgm:pt modelId="{B7F0E81E-8F8A-4D12-86FA-F6CE9755C9D4}" type="pres">
      <dgm:prSet presAssocID="{E919B602-BD03-425E-948C-80B8AE17193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8367C1E-5F15-478D-BEDE-C0D1BE5DAC0F}" type="pres">
      <dgm:prSet presAssocID="{E919B602-BD03-425E-948C-80B8AE17193F}" presName="spaceRect" presStyleCnt="0"/>
      <dgm:spPr/>
    </dgm:pt>
    <dgm:pt modelId="{4D840BE1-E611-4D95-9519-51DC9AA81889}" type="pres">
      <dgm:prSet presAssocID="{E919B602-BD03-425E-948C-80B8AE17193F}" presName="textRect" presStyleLbl="revTx" presStyleIdx="0" presStyleCnt="5">
        <dgm:presLayoutVars>
          <dgm:chMax val="1"/>
          <dgm:chPref val="1"/>
        </dgm:presLayoutVars>
      </dgm:prSet>
      <dgm:spPr/>
    </dgm:pt>
    <dgm:pt modelId="{5A2B1076-FB0C-49A9-8F36-52992ADB973E}" type="pres">
      <dgm:prSet presAssocID="{8F5BFB80-EDC6-4424-A169-810E47D86BA7}" presName="sibTrans" presStyleCnt="0"/>
      <dgm:spPr/>
    </dgm:pt>
    <dgm:pt modelId="{FBCC2183-D1AF-41C1-B53E-87E812294FEC}" type="pres">
      <dgm:prSet presAssocID="{B7FE6508-D14F-4C4F-B26D-304A5A40CF7A}" presName="compNode" presStyleCnt="0"/>
      <dgm:spPr/>
    </dgm:pt>
    <dgm:pt modelId="{05572E9E-162A-4958-8CA1-4032FC296199}" type="pres">
      <dgm:prSet presAssocID="{B7FE6508-D14F-4C4F-B26D-304A5A40CF7A}" presName="iconBgRect" presStyleLbl="bgShp" presStyleIdx="1" presStyleCnt="5"/>
      <dgm:spPr/>
    </dgm:pt>
    <dgm:pt modelId="{D4CD80F7-A074-4EF6-90A4-5170C616337E}" type="pres">
      <dgm:prSet presAssocID="{B7FE6508-D14F-4C4F-B26D-304A5A40CF7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A345BCA8-8B79-4392-B5B4-8CDC825D2BEB}" type="pres">
      <dgm:prSet presAssocID="{B7FE6508-D14F-4C4F-B26D-304A5A40CF7A}" presName="spaceRect" presStyleCnt="0"/>
      <dgm:spPr/>
    </dgm:pt>
    <dgm:pt modelId="{0F07AA25-E75F-4B86-BC20-4F422913129E}" type="pres">
      <dgm:prSet presAssocID="{B7FE6508-D14F-4C4F-B26D-304A5A40CF7A}" presName="textRect" presStyleLbl="revTx" presStyleIdx="1" presStyleCnt="5">
        <dgm:presLayoutVars>
          <dgm:chMax val="1"/>
          <dgm:chPref val="1"/>
        </dgm:presLayoutVars>
      </dgm:prSet>
      <dgm:spPr/>
    </dgm:pt>
    <dgm:pt modelId="{50766C0D-4276-4A9F-A401-63BA51763472}" type="pres">
      <dgm:prSet presAssocID="{61E598B5-95DE-45AF-BB4E-510DB5F0857D}" presName="sibTrans" presStyleCnt="0"/>
      <dgm:spPr/>
    </dgm:pt>
    <dgm:pt modelId="{7B491E5E-098C-4F80-BB9D-13D85FBDA029}" type="pres">
      <dgm:prSet presAssocID="{69E00374-6555-4C62-B60E-6CC663099594}" presName="compNode" presStyleCnt="0"/>
      <dgm:spPr/>
    </dgm:pt>
    <dgm:pt modelId="{61A9B888-C4AE-4ED8-B7B1-F866BE1436A1}" type="pres">
      <dgm:prSet presAssocID="{69E00374-6555-4C62-B60E-6CC663099594}" presName="iconBgRect" presStyleLbl="bgShp" presStyleIdx="2" presStyleCnt="5"/>
      <dgm:spPr/>
    </dgm:pt>
    <dgm:pt modelId="{E2F05ABB-35CA-4C94-874A-2FDDF6F10BE3}" type="pres">
      <dgm:prSet presAssocID="{69E00374-6555-4C62-B60E-6CC66309959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00A0FF46-6A94-4BE2-8868-273092453D9F}" type="pres">
      <dgm:prSet presAssocID="{69E00374-6555-4C62-B60E-6CC663099594}" presName="spaceRect" presStyleCnt="0"/>
      <dgm:spPr/>
    </dgm:pt>
    <dgm:pt modelId="{0B5CFAE8-4506-4755-9957-B06C433047FC}" type="pres">
      <dgm:prSet presAssocID="{69E00374-6555-4C62-B60E-6CC663099594}" presName="textRect" presStyleLbl="revTx" presStyleIdx="2" presStyleCnt="5">
        <dgm:presLayoutVars>
          <dgm:chMax val="1"/>
          <dgm:chPref val="1"/>
        </dgm:presLayoutVars>
      </dgm:prSet>
      <dgm:spPr/>
    </dgm:pt>
    <dgm:pt modelId="{D856756A-55BE-42CF-8C69-8C9C21114BDC}" type="pres">
      <dgm:prSet presAssocID="{E1E5D189-C50A-48ED-A7B7-4844CF0163D6}" presName="sibTrans" presStyleCnt="0"/>
      <dgm:spPr/>
    </dgm:pt>
    <dgm:pt modelId="{D2D73EC3-6D4C-4141-8B69-1FD84D018FEF}" type="pres">
      <dgm:prSet presAssocID="{1C9BEDAF-9BF7-4DF2-B4EC-3B339691D6A3}" presName="compNode" presStyleCnt="0"/>
      <dgm:spPr/>
    </dgm:pt>
    <dgm:pt modelId="{A367B2F3-1B8F-42B7-8213-06E29E75E519}" type="pres">
      <dgm:prSet presAssocID="{1C9BEDAF-9BF7-4DF2-B4EC-3B339691D6A3}" presName="iconBgRect" presStyleLbl="bgShp" presStyleIdx="3" presStyleCnt="5"/>
      <dgm:spPr/>
    </dgm:pt>
    <dgm:pt modelId="{7DCDCD98-D471-4C43-B3DD-B2504ABA847F}" type="pres">
      <dgm:prSet presAssocID="{1C9BEDAF-9BF7-4DF2-B4EC-3B339691D6A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0314BFA1-CD51-43E9-A947-44ABD974A4E5}" type="pres">
      <dgm:prSet presAssocID="{1C9BEDAF-9BF7-4DF2-B4EC-3B339691D6A3}" presName="spaceRect" presStyleCnt="0"/>
      <dgm:spPr/>
    </dgm:pt>
    <dgm:pt modelId="{39A3E5AD-4912-47E3-A910-A896E36680AD}" type="pres">
      <dgm:prSet presAssocID="{1C9BEDAF-9BF7-4DF2-B4EC-3B339691D6A3}" presName="textRect" presStyleLbl="revTx" presStyleIdx="3" presStyleCnt="5">
        <dgm:presLayoutVars>
          <dgm:chMax val="1"/>
          <dgm:chPref val="1"/>
        </dgm:presLayoutVars>
      </dgm:prSet>
      <dgm:spPr/>
    </dgm:pt>
    <dgm:pt modelId="{FCF6AA26-3C0F-4994-923F-15E790DCFE7B}" type="pres">
      <dgm:prSet presAssocID="{ECC795AE-809C-4184-8702-DAD35CACA168}" presName="sibTrans" presStyleCnt="0"/>
      <dgm:spPr/>
    </dgm:pt>
    <dgm:pt modelId="{AF44298D-9880-4C16-8D9A-B26DEE6AABEF}" type="pres">
      <dgm:prSet presAssocID="{E2490B16-924C-4D87-8F97-C8D1F9AB45C2}" presName="compNode" presStyleCnt="0"/>
      <dgm:spPr/>
    </dgm:pt>
    <dgm:pt modelId="{793D6105-F389-4ACF-AAA2-13C88A05E469}" type="pres">
      <dgm:prSet presAssocID="{E2490B16-924C-4D87-8F97-C8D1F9AB45C2}" presName="iconBgRect" presStyleLbl="bgShp" presStyleIdx="4" presStyleCnt="5"/>
      <dgm:spPr/>
    </dgm:pt>
    <dgm:pt modelId="{2BC605B4-EBA2-4B5A-A7B4-1B4224754E8A}" type="pres">
      <dgm:prSet presAssocID="{E2490B16-924C-4D87-8F97-C8D1F9AB45C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7268BE30-EEE2-46CC-A053-0385C802D917}" type="pres">
      <dgm:prSet presAssocID="{E2490B16-924C-4D87-8F97-C8D1F9AB45C2}" presName="spaceRect" presStyleCnt="0"/>
      <dgm:spPr/>
    </dgm:pt>
    <dgm:pt modelId="{9E5D9B61-90D4-4C31-936A-42F08BA9F642}" type="pres">
      <dgm:prSet presAssocID="{E2490B16-924C-4D87-8F97-C8D1F9AB45C2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511AF05-CBF4-498A-A506-78B5FC378D54}" srcId="{1653A475-898C-4199-BC2D-F54BB4E2DE99}" destId="{B7FE6508-D14F-4C4F-B26D-304A5A40CF7A}" srcOrd="1" destOrd="0" parTransId="{3D2D6241-4B7A-4622-8A5F-5E440FF962B3}" sibTransId="{61E598B5-95DE-45AF-BB4E-510DB5F0857D}"/>
    <dgm:cxn modelId="{ADBCD140-C519-41DE-A834-9CF6C3F033C9}" srcId="{1653A475-898C-4199-BC2D-F54BB4E2DE99}" destId="{1C9BEDAF-9BF7-4DF2-B4EC-3B339691D6A3}" srcOrd="3" destOrd="0" parTransId="{83937A17-9DC5-47EB-A24E-7AD4C1370C1E}" sibTransId="{ECC795AE-809C-4184-8702-DAD35CACA168}"/>
    <dgm:cxn modelId="{0113EA5E-87FB-4858-979B-2E5EA4BDC743}" type="presOf" srcId="{1C9BEDAF-9BF7-4DF2-B4EC-3B339691D6A3}" destId="{39A3E5AD-4912-47E3-A910-A896E36680AD}" srcOrd="0" destOrd="0" presId="urn:microsoft.com/office/officeart/2018/5/layout/IconCircleLabelList"/>
    <dgm:cxn modelId="{08B0C343-ED64-488E-8E7E-8D1A37587FFB}" type="presOf" srcId="{E2490B16-924C-4D87-8F97-C8D1F9AB45C2}" destId="{9E5D9B61-90D4-4C31-936A-42F08BA9F642}" srcOrd="0" destOrd="0" presId="urn:microsoft.com/office/officeart/2018/5/layout/IconCircleLabelList"/>
    <dgm:cxn modelId="{47C77E67-CC11-4D02-834E-C6384C543AAF}" srcId="{1653A475-898C-4199-BC2D-F54BB4E2DE99}" destId="{69E00374-6555-4C62-B60E-6CC663099594}" srcOrd="2" destOrd="0" parTransId="{75058E23-3157-42D2-8BCA-A477B5486914}" sibTransId="{E1E5D189-C50A-48ED-A7B7-4844CF0163D6}"/>
    <dgm:cxn modelId="{C6C4D3A2-937D-42A1-9A1E-1F2225C49745}" type="presOf" srcId="{69E00374-6555-4C62-B60E-6CC663099594}" destId="{0B5CFAE8-4506-4755-9957-B06C433047FC}" srcOrd="0" destOrd="0" presId="urn:microsoft.com/office/officeart/2018/5/layout/IconCircleLabelList"/>
    <dgm:cxn modelId="{09EECFAA-D6C3-4CF8-A054-615DAF98CCA5}" type="presOf" srcId="{E919B602-BD03-425E-948C-80B8AE17193F}" destId="{4D840BE1-E611-4D95-9519-51DC9AA81889}" srcOrd="0" destOrd="0" presId="urn:microsoft.com/office/officeart/2018/5/layout/IconCircleLabelList"/>
    <dgm:cxn modelId="{2D4632C9-A8FB-4AD5-939B-E04581312E0D}" type="presOf" srcId="{1653A475-898C-4199-BC2D-F54BB4E2DE99}" destId="{A4E60052-9537-48B4-9B31-B3224BD5669C}" srcOrd="0" destOrd="0" presId="urn:microsoft.com/office/officeart/2018/5/layout/IconCircleLabelList"/>
    <dgm:cxn modelId="{94378FD1-F8BB-4636-A0FA-87A4657A1D98}" srcId="{1653A475-898C-4199-BC2D-F54BB4E2DE99}" destId="{E2490B16-924C-4D87-8F97-C8D1F9AB45C2}" srcOrd="4" destOrd="0" parTransId="{8047EC49-B615-42CF-95D3-31549B683F6F}" sibTransId="{C8B86818-0B4C-4000-945E-09A3568C7E74}"/>
    <dgm:cxn modelId="{4D1349D2-EE54-410F-84A0-41D98A529732}" srcId="{1653A475-898C-4199-BC2D-F54BB4E2DE99}" destId="{E919B602-BD03-425E-948C-80B8AE17193F}" srcOrd="0" destOrd="0" parTransId="{601E2B5F-546B-410F-97A4-69C15C35F6CC}" sibTransId="{8F5BFB80-EDC6-4424-A169-810E47D86BA7}"/>
    <dgm:cxn modelId="{9B9543DA-431B-494A-A85A-5A3FA01F8CCD}" type="presOf" srcId="{B7FE6508-D14F-4C4F-B26D-304A5A40CF7A}" destId="{0F07AA25-E75F-4B86-BC20-4F422913129E}" srcOrd="0" destOrd="0" presId="urn:microsoft.com/office/officeart/2018/5/layout/IconCircleLabelList"/>
    <dgm:cxn modelId="{64D813FF-5AB9-45C6-B404-B32826411F6E}" type="presParOf" srcId="{A4E60052-9537-48B4-9B31-B3224BD5669C}" destId="{F1ACEA6B-1BB5-4C4B-AFBD-86D2DA0BFA3F}" srcOrd="0" destOrd="0" presId="urn:microsoft.com/office/officeart/2018/5/layout/IconCircleLabelList"/>
    <dgm:cxn modelId="{F39FB365-3D29-43E6-A011-F786A5226DF2}" type="presParOf" srcId="{F1ACEA6B-1BB5-4C4B-AFBD-86D2DA0BFA3F}" destId="{DFF41569-22D3-4D10-AA4C-20AD3AA0B48D}" srcOrd="0" destOrd="0" presId="urn:microsoft.com/office/officeart/2018/5/layout/IconCircleLabelList"/>
    <dgm:cxn modelId="{36C230D0-0770-4F23-A61B-A37678A93913}" type="presParOf" srcId="{F1ACEA6B-1BB5-4C4B-AFBD-86D2DA0BFA3F}" destId="{B7F0E81E-8F8A-4D12-86FA-F6CE9755C9D4}" srcOrd="1" destOrd="0" presId="urn:microsoft.com/office/officeart/2018/5/layout/IconCircleLabelList"/>
    <dgm:cxn modelId="{06028679-4F22-4F22-82C3-46860D6A9F0A}" type="presParOf" srcId="{F1ACEA6B-1BB5-4C4B-AFBD-86D2DA0BFA3F}" destId="{28367C1E-5F15-478D-BEDE-C0D1BE5DAC0F}" srcOrd="2" destOrd="0" presId="urn:microsoft.com/office/officeart/2018/5/layout/IconCircleLabelList"/>
    <dgm:cxn modelId="{DE735E2A-BB3C-4C76-A54E-870F2C3DAFA1}" type="presParOf" srcId="{F1ACEA6B-1BB5-4C4B-AFBD-86D2DA0BFA3F}" destId="{4D840BE1-E611-4D95-9519-51DC9AA81889}" srcOrd="3" destOrd="0" presId="urn:microsoft.com/office/officeart/2018/5/layout/IconCircleLabelList"/>
    <dgm:cxn modelId="{874A603E-836E-499A-9ED0-AF441A99BF15}" type="presParOf" srcId="{A4E60052-9537-48B4-9B31-B3224BD5669C}" destId="{5A2B1076-FB0C-49A9-8F36-52992ADB973E}" srcOrd="1" destOrd="0" presId="urn:microsoft.com/office/officeart/2018/5/layout/IconCircleLabelList"/>
    <dgm:cxn modelId="{F455126D-E71F-4D9D-AF56-3FC98F925D45}" type="presParOf" srcId="{A4E60052-9537-48B4-9B31-B3224BD5669C}" destId="{FBCC2183-D1AF-41C1-B53E-87E812294FEC}" srcOrd="2" destOrd="0" presId="urn:microsoft.com/office/officeart/2018/5/layout/IconCircleLabelList"/>
    <dgm:cxn modelId="{D9631A67-4D1D-4249-A694-A281D49F07EE}" type="presParOf" srcId="{FBCC2183-D1AF-41C1-B53E-87E812294FEC}" destId="{05572E9E-162A-4958-8CA1-4032FC296199}" srcOrd="0" destOrd="0" presId="urn:microsoft.com/office/officeart/2018/5/layout/IconCircleLabelList"/>
    <dgm:cxn modelId="{D9392374-40DB-4C73-AD4B-2763E4FD22AF}" type="presParOf" srcId="{FBCC2183-D1AF-41C1-B53E-87E812294FEC}" destId="{D4CD80F7-A074-4EF6-90A4-5170C616337E}" srcOrd="1" destOrd="0" presId="urn:microsoft.com/office/officeart/2018/5/layout/IconCircleLabelList"/>
    <dgm:cxn modelId="{61828F13-7C27-4A78-AAEA-B72FA3FED76C}" type="presParOf" srcId="{FBCC2183-D1AF-41C1-B53E-87E812294FEC}" destId="{A345BCA8-8B79-4392-B5B4-8CDC825D2BEB}" srcOrd="2" destOrd="0" presId="urn:microsoft.com/office/officeart/2018/5/layout/IconCircleLabelList"/>
    <dgm:cxn modelId="{F566D051-FF8A-4743-8731-988AEE6E309F}" type="presParOf" srcId="{FBCC2183-D1AF-41C1-B53E-87E812294FEC}" destId="{0F07AA25-E75F-4B86-BC20-4F422913129E}" srcOrd="3" destOrd="0" presId="urn:microsoft.com/office/officeart/2018/5/layout/IconCircleLabelList"/>
    <dgm:cxn modelId="{359EB2B6-CF59-4272-A448-600D7E860157}" type="presParOf" srcId="{A4E60052-9537-48B4-9B31-B3224BD5669C}" destId="{50766C0D-4276-4A9F-A401-63BA51763472}" srcOrd="3" destOrd="0" presId="urn:microsoft.com/office/officeart/2018/5/layout/IconCircleLabelList"/>
    <dgm:cxn modelId="{99E23784-4036-4A4B-AD3B-F3450A74573E}" type="presParOf" srcId="{A4E60052-9537-48B4-9B31-B3224BD5669C}" destId="{7B491E5E-098C-4F80-BB9D-13D85FBDA029}" srcOrd="4" destOrd="0" presId="urn:microsoft.com/office/officeart/2018/5/layout/IconCircleLabelList"/>
    <dgm:cxn modelId="{245DFC53-1CB1-47DF-81ED-231769DD6345}" type="presParOf" srcId="{7B491E5E-098C-4F80-BB9D-13D85FBDA029}" destId="{61A9B888-C4AE-4ED8-B7B1-F866BE1436A1}" srcOrd="0" destOrd="0" presId="urn:microsoft.com/office/officeart/2018/5/layout/IconCircleLabelList"/>
    <dgm:cxn modelId="{959C8B65-E2C3-4AB8-BCD8-711EF443701A}" type="presParOf" srcId="{7B491E5E-098C-4F80-BB9D-13D85FBDA029}" destId="{E2F05ABB-35CA-4C94-874A-2FDDF6F10BE3}" srcOrd="1" destOrd="0" presId="urn:microsoft.com/office/officeart/2018/5/layout/IconCircleLabelList"/>
    <dgm:cxn modelId="{55C1AC14-DAFE-4009-9CC8-7A9FF1497F84}" type="presParOf" srcId="{7B491E5E-098C-4F80-BB9D-13D85FBDA029}" destId="{00A0FF46-6A94-4BE2-8868-273092453D9F}" srcOrd="2" destOrd="0" presId="urn:microsoft.com/office/officeart/2018/5/layout/IconCircleLabelList"/>
    <dgm:cxn modelId="{AD27F5AD-4FF1-4D30-951F-A503D2264292}" type="presParOf" srcId="{7B491E5E-098C-4F80-BB9D-13D85FBDA029}" destId="{0B5CFAE8-4506-4755-9957-B06C433047FC}" srcOrd="3" destOrd="0" presId="urn:microsoft.com/office/officeart/2018/5/layout/IconCircleLabelList"/>
    <dgm:cxn modelId="{9DBEEF78-8C30-420B-93F3-3AC279A4C15D}" type="presParOf" srcId="{A4E60052-9537-48B4-9B31-B3224BD5669C}" destId="{D856756A-55BE-42CF-8C69-8C9C21114BDC}" srcOrd="5" destOrd="0" presId="urn:microsoft.com/office/officeart/2018/5/layout/IconCircleLabelList"/>
    <dgm:cxn modelId="{0EE9A731-36A4-4F4D-B024-A47B65FD07C2}" type="presParOf" srcId="{A4E60052-9537-48B4-9B31-B3224BD5669C}" destId="{D2D73EC3-6D4C-4141-8B69-1FD84D018FEF}" srcOrd="6" destOrd="0" presId="urn:microsoft.com/office/officeart/2018/5/layout/IconCircleLabelList"/>
    <dgm:cxn modelId="{4234E577-5D4E-4105-BEAF-5C2F4296DFF4}" type="presParOf" srcId="{D2D73EC3-6D4C-4141-8B69-1FD84D018FEF}" destId="{A367B2F3-1B8F-42B7-8213-06E29E75E519}" srcOrd="0" destOrd="0" presId="urn:microsoft.com/office/officeart/2018/5/layout/IconCircleLabelList"/>
    <dgm:cxn modelId="{E17DB96F-0964-4A91-ABC2-3B156903B349}" type="presParOf" srcId="{D2D73EC3-6D4C-4141-8B69-1FD84D018FEF}" destId="{7DCDCD98-D471-4C43-B3DD-B2504ABA847F}" srcOrd="1" destOrd="0" presId="urn:microsoft.com/office/officeart/2018/5/layout/IconCircleLabelList"/>
    <dgm:cxn modelId="{6D233A48-6655-41A5-B448-539CDEBF43E2}" type="presParOf" srcId="{D2D73EC3-6D4C-4141-8B69-1FD84D018FEF}" destId="{0314BFA1-CD51-43E9-A947-44ABD974A4E5}" srcOrd="2" destOrd="0" presId="urn:microsoft.com/office/officeart/2018/5/layout/IconCircleLabelList"/>
    <dgm:cxn modelId="{F0588C69-CE9E-48EF-AF4D-72A13AB1C1F7}" type="presParOf" srcId="{D2D73EC3-6D4C-4141-8B69-1FD84D018FEF}" destId="{39A3E5AD-4912-47E3-A910-A896E36680AD}" srcOrd="3" destOrd="0" presId="urn:microsoft.com/office/officeart/2018/5/layout/IconCircleLabelList"/>
    <dgm:cxn modelId="{2DCC5E43-B75B-41C9-8E42-60D14902A14D}" type="presParOf" srcId="{A4E60052-9537-48B4-9B31-B3224BD5669C}" destId="{FCF6AA26-3C0F-4994-923F-15E790DCFE7B}" srcOrd="7" destOrd="0" presId="urn:microsoft.com/office/officeart/2018/5/layout/IconCircleLabelList"/>
    <dgm:cxn modelId="{E33C61BF-B0E1-47EB-9870-CBAE7CFA4305}" type="presParOf" srcId="{A4E60052-9537-48B4-9B31-B3224BD5669C}" destId="{AF44298D-9880-4C16-8D9A-B26DEE6AABEF}" srcOrd="8" destOrd="0" presId="urn:microsoft.com/office/officeart/2018/5/layout/IconCircleLabelList"/>
    <dgm:cxn modelId="{6361FA12-4FD5-4673-9095-DC5E92E429BA}" type="presParOf" srcId="{AF44298D-9880-4C16-8D9A-B26DEE6AABEF}" destId="{793D6105-F389-4ACF-AAA2-13C88A05E469}" srcOrd="0" destOrd="0" presId="urn:microsoft.com/office/officeart/2018/5/layout/IconCircleLabelList"/>
    <dgm:cxn modelId="{C3AD903A-8D11-4E33-806C-91399C150C64}" type="presParOf" srcId="{AF44298D-9880-4C16-8D9A-B26DEE6AABEF}" destId="{2BC605B4-EBA2-4B5A-A7B4-1B4224754E8A}" srcOrd="1" destOrd="0" presId="urn:microsoft.com/office/officeart/2018/5/layout/IconCircleLabelList"/>
    <dgm:cxn modelId="{0D9800C4-5B59-4A05-B3B3-B4D81C0C556B}" type="presParOf" srcId="{AF44298D-9880-4C16-8D9A-B26DEE6AABEF}" destId="{7268BE30-EEE2-46CC-A053-0385C802D917}" srcOrd="2" destOrd="0" presId="urn:microsoft.com/office/officeart/2018/5/layout/IconCircleLabelList"/>
    <dgm:cxn modelId="{974A6D03-ED75-4084-84E5-DA7C4BB46CFD}" type="presParOf" srcId="{AF44298D-9880-4C16-8D9A-B26DEE6AABEF}" destId="{9E5D9B61-90D4-4C31-936A-42F08BA9F64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F41569-22D3-4D10-AA4C-20AD3AA0B48D}">
      <dsp:nvSpPr>
        <dsp:cNvPr id="0" name=""/>
        <dsp:cNvSpPr/>
      </dsp:nvSpPr>
      <dsp:spPr>
        <a:xfrm>
          <a:off x="684914" y="98265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F0E81E-8F8A-4D12-86FA-F6CE9755C9D4}">
      <dsp:nvSpPr>
        <dsp:cNvPr id="0" name=""/>
        <dsp:cNvSpPr/>
      </dsp:nvSpPr>
      <dsp:spPr>
        <a:xfrm>
          <a:off x="918914" y="121665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840BE1-E611-4D95-9519-51DC9AA81889}">
      <dsp:nvSpPr>
        <dsp:cNvPr id="0" name=""/>
        <dsp:cNvSpPr/>
      </dsp:nvSpPr>
      <dsp:spPr>
        <a:xfrm>
          <a:off x="333914" y="2422652"/>
          <a:ext cx="180000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Educational Leadership defined</a:t>
          </a:r>
        </a:p>
      </dsp:txBody>
      <dsp:txXfrm>
        <a:off x="333914" y="2422652"/>
        <a:ext cx="1800000" cy="787500"/>
      </dsp:txXfrm>
    </dsp:sp>
    <dsp:sp modelId="{05572E9E-162A-4958-8CA1-4032FC296199}">
      <dsp:nvSpPr>
        <dsp:cNvPr id="0" name=""/>
        <dsp:cNvSpPr/>
      </dsp:nvSpPr>
      <dsp:spPr>
        <a:xfrm>
          <a:off x="2799914" y="98265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CD80F7-A074-4EF6-90A4-5170C616337E}">
      <dsp:nvSpPr>
        <dsp:cNvPr id="0" name=""/>
        <dsp:cNvSpPr/>
      </dsp:nvSpPr>
      <dsp:spPr>
        <a:xfrm>
          <a:off x="3033914" y="121665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07AA25-E75F-4B86-BC20-4F422913129E}">
      <dsp:nvSpPr>
        <dsp:cNvPr id="0" name=""/>
        <dsp:cNvSpPr/>
      </dsp:nvSpPr>
      <dsp:spPr>
        <a:xfrm>
          <a:off x="2448914" y="2422652"/>
          <a:ext cx="180000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The changing educational leadership landscape in Wales </a:t>
          </a:r>
          <a:r>
            <a:rPr lang="en-US" sz="1100" kern="1200">
              <a:latin typeface="Aptos Display" panose="020F0302020204030204"/>
            </a:rPr>
            <a:t>and a comparison with Scotland </a:t>
          </a:r>
          <a:r>
            <a:rPr lang="en-US" sz="1100" kern="1200"/>
            <a:t>2014-2024</a:t>
          </a:r>
        </a:p>
      </dsp:txBody>
      <dsp:txXfrm>
        <a:off x="2448914" y="2422652"/>
        <a:ext cx="1800000" cy="787500"/>
      </dsp:txXfrm>
    </dsp:sp>
    <dsp:sp modelId="{61A9B888-C4AE-4ED8-B7B1-F866BE1436A1}">
      <dsp:nvSpPr>
        <dsp:cNvPr id="0" name=""/>
        <dsp:cNvSpPr/>
      </dsp:nvSpPr>
      <dsp:spPr>
        <a:xfrm>
          <a:off x="4914914" y="98265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F05ABB-35CA-4C94-874A-2FDDF6F10BE3}">
      <dsp:nvSpPr>
        <dsp:cNvPr id="0" name=""/>
        <dsp:cNvSpPr/>
      </dsp:nvSpPr>
      <dsp:spPr>
        <a:xfrm>
          <a:off x="5148914" y="121665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5CFAE8-4506-4755-9957-B06C433047FC}">
      <dsp:nvSpPr>
        <dsp:cNvPr id="0" name=""/>
        <dsp:cNvSpPr/>
      </dsp:nvSpPr>
      <dsp:spPr>
        <a:xfrm>
          <a:off x="4563914" y="2422652"/>
          <a:ext cx="180000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National Academy of Educational Leadership (NAEL)</a:t>
          </a:r>
        </a:p>
      </dsp:txBody>
      <dsp:txXfrm>
        <a:off x="4563914" y="2422652"/>
        <a:ext cx="1800000" cy="787500"/>
      </dsp:txXfrm>
    </dsp:sp>
    <dsp:sp modelId="{A367B2F3-1B8F-42B7-8213-06E29E75E519}">
      <dsp:nvSpPr>
        <dsp:cNvPr id="0" name=""/>
        <dsp:cNvSpPr/>
      </dsp:nvSpPr>
      <dsp:spPr>
        <a:xfrm>
          <a:off x="7029914" y="98265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DCD98-D471-4C43-B3DD-B2504ABA847F}">
      <dsp:nvSpPr>
        <dsp:cNvPr id="0" name=""/>
        <dsp:cNvSpPr/>
      </dsp:nvSpPr>
      <dsp:spPr>
        <a:xfrm>
          <a:off x="7263914" y="121665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A3E5AD-4912-47E3-A910-A896E36680AD}">
      <dsp:nvSpPr>
        <dsp:cNvPr id="0" name=""/>
        <dsp:cNvSpPr/>
      </dsp:nvSpPr>
      <dsp:spPr>
        <a:xfrm>
          <a:off x="6678914" y="2422652"/>
          <a:ext cx="180000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National Professional Qualification for Headship (NPQH)</a:t>
          </a:r>
        </a:p>
      </dsp:txBody>
      <dsp:txXfrm>
        <a:off x="6678914" y="2422652"/>
        <a:ext cx="1800000" cy="787500"/>
      </dsp:txXfrm>
    </dsp:sp>
    <dsp:sp modelId="{793D6105-F389-4ACF-AAA2-13C88A05E469}">
      <dsp:nvSpPr>
        <dsp:cNvPr id="0" name=""/>
        <dsp:cNvSpPr/>
      </dsp:nvSpPr>
      <dsp:spPr>
        <a:xfrm>
          <a:off x="9144914" y="982652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C605B4-EBA2-4B5A-A7B4-1B4224754E8A}">
      <dsp:nvSpPr>
        <dsp:cNvPr id="0" name=""/>
        <dsp:cNvSpPr/>
      </dsp:nvSpPr>
      <dsp:spPr>
        <a:xfrm>
          <a:off x="9378914" y="121665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5D9B61-90D4-4C31-936A-42F08BA9F642}">
      <dsp:nvSpPr>
        <dsp:cNvPr id="0" name=""/>
        <dsp:cNvSpPr/>
      </dsp:nvSpPr>
      <dsp:spPr>
        <a:xfrm>
          <a:off x="8793914" y="2422652"/>
          <a:ext cx="180000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Where next for educational leadership?</a:t>
          </a:r>
        </a:p>
      </dsp:txBody>
      <dsp:txXfrm>
        <a:off x="8793914" y="2422652"/>
        <a:ext cx="1800000" cy="78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1154E7-91E8-4FB4-A6AC-C59AA48FBF59}" type="datetimeFigureOut">
              <a:t>12/7/2024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782E83-E4CC-430C-B0AC-920D69A4026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112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i="1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782E83-E4CC-430C-B0AC-920D69A40263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227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i="1" dirty="0">
              <a:ea typeface="Calibri"/>
              <a:cs typeface="Calibri"/>
            </a:endParaRPr>
          </a:p>
          <a:p>
            <a:endParaRPr lang="en-US" i="1">
              <a:ea typeface="Calibri"/>
              <a:cs typeface="Calibri"/>
            </a:endParaRPr>
          </a:p>
          <a:p>
            <a:endParaRPr lang="en-US" i="1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782E83-E4CC-430C-B0AC-920D69A40263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4911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 b="1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782E83-E4CC-430C-B0AC-920D69A40263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5504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782E83-E4CC-430C-B0AC-920D69A40263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7976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  <a:p>
            <a:endParaRPr lang="en-US"/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782E83-E4CC-430C-B0AC-920D69A40263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9383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782E83-E4CC-430C-B0AC-920D69A40263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6900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782E83-E4CC-430C-B0AC-920D69A40263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3355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  <a:p>
            <a:endParaRPr lang="en-US"/>
          </a:p>
          <a:p>
            <a:endParaRPr lang="en-US" dirty="0">
              <a:ea typeface="Calibri"/>
              <a:cs typeface="Calibri"/>
            </a:endParaRPr>
          </a:p>
          <a:p>
            <a:endParaRPr lang="en-US"/>
          </a:p>
          <a:p>
            <a:endParaRPr lang="en-US">
              <a:ea typeface="Calibri"/>
              <a:cs typeface="Calibri"/>
            </a:endParaRPr>
          </a:p>
          <a:p>
            <a:endParaRPr lang="en-US"/>
          </a:p>
          <a:p>
            <a:pPr marL="171450" indent="-171450">
              <a:buFont typeface="Arial"/>
              <a:buChar char="•"/>
            </a:pP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782E83-E4CC-430C-B0AC-920D69A40263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5583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/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782E83-E4CC-430C-B0AC-920D69A40263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8008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782E83-E4CC-430C-B0AC-920D69A40263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5977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/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/>
          </a:p>
          <a:p>
            <a:r>
              <a:rPr lang="en-US"/>
              <a:t> 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782E83-E4CC-430C-B0AC-920D69A40263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84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  <a:p>
            <a:endParaRPr lang="en-US"/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/>
          </a:p>
          <a:p>
            <a:r>
              <a:rPr lang="en-US"/>
              <a:t> 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782E83-E4CC-430C-B0AC-920D69A40263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729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styn.gov.wales/system/files/2020-07/Best%2520practice%2520in%2520leadership%2520development%2520in%2520schools.pdf" TargetMode="External"/><Relationship Id="rId3" Type="http://schemas.openxmlformats.org/officeDocument/2006/relationships/hyperlink" Target="https://adam.ai/blog/educational-leadership" TargetMode="External"/><Relationship Id="rId7" Type="http://schemas.openxmlformats.org/officeDocument/2006/relationships/hyperlink" Target="https://www.gov.wales/sites/default/files/publications/2018-03/successful-futures.pdf" TargetMode="External"/><Relationship Id="rId12" Type="http://schemas.openxmlformats.org/officeDocument/2006/relationships/hyperlink" Target="https://www.gov.wales/sites/default/files/publications/2022-05/independent-leadership-review-nov-2021-en.pdf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bc.co.uk/news/articles/cn0vnqxke3wo" TargetMode="External"/><Relationship Id="rId11" Type="http://schemas.openxmlformats.org/officeDocument/2006/relationships/hyperlink" Target="https://nael.cymru/wp-content/uploads/2021/04/System-Leaders-and-System-Leadership.pdf" TargetMode="External"/><Relationship Id="rId5" Type="http://schemas.openxmlformats.org/officeDocument/2006/relationships/hyperlink" Target="https://www.gla.ac.uk/media/Media_930286_smxx.pdf" TargetMode="External"/><Relationship Id="rId10" Type="http://schemas.openxmlformats.org/officeDocument/2006/relationships/hyperlink" Target="https://onlinelibrary.wiley.com/doi/abs/10.1111/ejed.12388" TargetMode="External"/><Relationship Id="rId4" Type="http://schemas.openxmlformats.org/officeDocument/2006/relationships/hyperlink" Target="http://www.gla.ac.uk/" TargetMode="External"/><Relationship Id="rId9" Type="http://schemas.openxmlformats.org/officeDocument/2006/relationships/hyperlink" Target="https://onlinelibrary.wiley.com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scot/publications/international-council-education-advisers-third-formal-report-2021-2023/pages/8/" TargetMode="External"/><Relationship Id="rId3" Type="http://schemas.openxmlformats.org/officeDocument/2006/relationships/hyperlink" Target="https://www.gov.wales/review-roles-and-responsibilities-education-partners-wales-and-delivery-school-improvement-html" TargetMode="External"/><Relationship Id="rId7" Type="http://schemas.openxmlformats.org/officeDocument/2006/relationships/hyperlink" Target="https://www.oecd.org/education/Improving-schools-in-Wales.pdf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ecd.org/education/The-Welsh-Education-Reform-Journey.pdf" TargetMode="External"/><Relationship Id="rId11" Type="http://schemas.openxmlformats.org/officeDocument/2006/relationships/hyperlink" Target="https://dera.ioe.ac.uk/id/eprint/30138/1/170926-education-in-wales-en-1_Redacted.pdf" TargetMode="External"/><Relationship Id="rId5" Type="http://schemas.openxmlformats.org/officeDocument/2006/relationships/hyperlink" Target="https://www.oecd.org/en/about/programmes/pisa.html" TargetMode="External"/><Relationship Id="rId10" Type="http://schemas.openxmlformats.org/officeDocument/2006/relationships/hyperlink" Target="https://www.gov.wales/sites/default/files/publications/2023-05/review-of-the-national-professional-qualification-for-headship-npqh-in-wales.pdf" TargetMode="External"/><Relationship Id="rId4" Type="http://schemas.openxmlformats.org/officeDocument/2006/relationships/hyperlink" Target="https://www.oecd-ilibrary.org/education/education-policy-outlook-2015_9789264225442-en" TargetMode="External"/><Relationship Id="rId9" Type="http://schemas.openxmlformats.org/officeDocument/2006/relationships/hyperlink" Target="http://www.gov.wal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05E727A-CC70-CE3B-C11D-0CD7E170A5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7002" y="163640"/>
            <a:ext cx="4892118" cy="66126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33649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" name="Rectangle 234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" name="Oval 244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AC53E8-D75E-F3AA-34EA-B87616968AE1}"/>
              </a:ext>
            </a:extLst>
          </p:cNvPr>
          <p:cNvSpPr txBox="1"/>
          <p:nvPr/>
        </p:nvSpPr>
        <p:spPr>
          <a:xfrm>
            <a:off x="2" y="5309108"/>
            <a:ext cx="5560917" cy="139127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Katie Crockford Morris </a:t>
            </a:r>
            <a:r>
              <a:rPr lang="en-US" sz="24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– </a:t>
            </a:r>
            <a: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242536</a:t>
            </a:r>
            <a:endParaRPr lang="en-US" sz="2400" kern="1200" dirty="0">
              <a:solidFill>
                <a:srgbClr val="000000"/>
              </a:solidFill>
              <a:latin typeface="Aptos" panose="020B0004020202020204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dirty="0">
                <a:solidFill>
                  <a:srgbClr val="FFFFFF"/>
                </a:solidFill>
                <a:latin typeface="Aptos Display"/>
                <a:ea typeface="+mj-ea"/>
                <a:cs typeface="+mj-cs"/>
              </a:rPr>
              <a:t>ECDE7015 - Exploring contemporary issues in education  1: Policy review and critical analysis</a:t>
            </a:r>
          </a:p>
        </p:txBody>
      </p:sp>
      <p:sp>
        <p:nvSpPr>
          <p:cNvPr id="230" name="TextBox 229">
            <a:extLst>
              <a:ext uri="{FF2B5EF4-FFF2-40B4-BE49-F238E27FC236}">
                <a16:creationId xmlns:a16="http://schemas.microsoft.com/office/drawing/2014/main" id="{C2E334E1-A5E2-4AEA-F96E-78BBB8F4FB3A}"/>
              </a:ext>
            </a:extLst>
          </p:cNvPr>
          <p:cNvSpPr txBox="1"/>
          <p:nvPr/>
        </p:nvSpPr>
        <p:spPr>
          <a:xfrm>
            <a:off x="5576529" y="20114"/>
            <a:ext cx="6590360" cy="547092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/>
              <a:t>The Welsh Educational Leadership Landscape;</a:t>
            </a:r>
            <a:r>
              <a:rPr lang="en-US" sz="3200"/>
              <a:t> the policies and reforms from the past decade, leadership initiatives and look at actions for the future</a:t>
            </a:r>
            <a:endParaRPr lang="en-US"/>
          </a:p>
        </p:txBody>
      </p:sp>
      <p:pic>
        <p:nvPicPr>
          <p:cNvPr id="231" name="Picture 230" descr="University of Glasgow - University news ...">
            <a:extLst>
              <a:ext uri="{FF2B5EF4-FFF2-40B4-BE49-F238E27FC236}">
                <a16:creationId xmlns:a16="http://schemas.microsoft.com/office/drawing/2014/main" id="{3EC1EB6A-B9CC-3CE4-582D-BB9B565CEB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4979" y="5142360"/>
            <a:ext cx="3781425" cy="1209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9CCEC0-7FBC-F4B9-B823-CD2197775D5B}"/>
              </a:ext>
            </a:extLst>
          </p:cNvPr>
          <p:cNvSpPr txBox="1"/>
          <p:nvPr/>
        </p:nvSpPr>
        <p:spPr>
          <a:xfrm>
            <a:off x="1134191" y="2405894"/>
            <a:ext cx="5315189" cy="35350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000" i="1" dirty="0"/>
              <a:t>If you plant a potato on the side of a mountain, you can't expect it to </a:t>
            </a:r>
            <a:r>
              <a:rPr lang="en-US" sz="4000" i="1"/>
              <a:t>grow.</a:t>
            </a:r>
            <a:endParaRPr lang="en-US" sz="400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Preseli Mountains - Wikipedia">
            <a:extLst>
              <a:ext uri="{FF2B5EF4-FFF2-40B4-BE49-F238E27FC236}">
                <a16:creationId xmlns:a16="http://schemas.microsoft.com/office/drawing/2014/main" id="{3EF5E912-E0FC-F243-14E2-B547B3B286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075967" y="1880998"/>
            <a:ext cx="4170530" cy="31278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06562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6E3DA4-07BD-05E6-0310-2CCD34E59CAD}"/>
              </a:ext>
            </a:extLst>
          </p:cNvPr>
          <p:cNvSpPr txBox="1"/>
          <p:nvPr/>
        </p:nvSpPr>
        <p:spPr>
          <a:xfrm>
            <a:off x="1155558" y="4307684"/>
            <a:ext cx="9544153" cy="190684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32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  <p:graphicFrame>
        <p:nvGraphicFramePr>
          <p:cNvPr id="56" name="TextBox 12">
            <a:extLst>
              <a:ext uri="{FF2B5EF4-FFF2-40B4-BE49-F238E27FC236}">
                <a16:creationId xmlns:a16="http://schemas.microsoft.com/office/drawing/2014/main" id="{E90E89CF-EF1F-B9CB-214D-D1442DC759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72874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6" name="TextBox 35">
            <a:extLst>
              <a:ext uri="{FF2B5EF4-FFF2-40B4-BE49-F238E27FC236}">
                <a16:creationId xmlns:a16="http://schemas.microsoft.com/office/drawing/2014/main" id="{B21C7623-3237-F21E-3D1B-2F70BEC4E9A6}"/>
              </a:ext>
            </a:extLst>
          </p:cNvPr>
          <p:cNvSpPr txBox="1"/>
          <p:nvPr/>
        </p:nvSpPr>
        <p:spPr>
          <a:xfrm>
            <a:off x="336643" y="683476"/>
            <a:ext cx="4571209" cy="769441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400">
                <a:solidFill>
                  <a:srgbClr val="FFFFFF"/>
                </a:solidFill>
              </a:rPr>
              <a:t>Contents</a:t>
            </a:r>
          </a:p>
        </p:txBody>
      </p:sp>
    </p:spTree>
    <p:extLst>
      <p:ext uri="{BB962C8B-B14F-4D97-AF65-F5344CB8AC3E}">
        <p14:creationId xmlns:p14="http://schemas.microsoft.com/office/powerpoint/2010/main" val="580671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41409D-BC74-7C1D-3429-EC56546F8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 fontScale="90000"/>
          </a:bodyPr>
          <a:lstStyle/>
          <a:p>
            <a:r>
              <a:rPr lang="en-US" sz="4000">
                <a:solidFill>
                  <a:srgbClr val="FFFFFF"/>
                </a:solidFill>
              </a:rPr>
              <a:t>Educational Leadership, Leadership and System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238BF-CCB1-CB29-5008-B701CD8070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787" y="2692008"/>
            <a:ext cx="5626484" cy="293573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2000" b="1" dirty="0">
                <a:latin typeface="Calibri"/>
                <a:ea typeface="Calibri"/>
                <a:cs typeface="Calibri"/>
              </a:rPr>
              <a:t>Educational leadership</a:t>
            </a:r>
            <a:r>
              <a:rPr lang="en-US" sz="2000" dirty="0">
                <a:latin typeface="Calibri"/>
                <a:ea typeface="Calibri"/>
                <a:cs typeface="Calibri"/>
              </a:rPr>
              <a:t> - 'process of guiding and shaping the educational environment to ensure optimal learning and growth. It involves creating a vision, fostering collaboration, and driving change by uniting teachers, students, and the wider community.' (Badawi, 2024)</a:t>
            </a:r>
          </a:p>
          <a:p>
            <a:pPr marL="0" indent="0">
              <a:buNone/>
            </a:pPr>
            <a:endParaRPr lang="en-US" sz="22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000" b="1" dirty="0">
                <a:latin typeface="Calibri"/>
                <a:ea typeface="Calibri"/>
                <a:cs typeface="Calibri"/>
              </a:rPr>
              <a:t>System leadership</a:t>
            </a:r>
            <a:r>
              <a:rPr lang="en-US" sz="2000" dirty="0">
                <a:latin typeface="Calibri"/>
                <a:ea typeface="Calibri"/>
                <a:cs typeface="Calibri"/>
              </a:rPr>
              <a:t> - 'Those willing to </a:t>
            </a:r>
            <a:r>
              <a:rPr lang="en-US" sz="2000" dirty="0">
                <a:ea typeface="+mn-lt"/>
                <a:cs typeface="+mn-lt"/>
              </a:rPr>
              <a:t>shoulder system-wide roles in order to support the improvement of other schools as well as their own</a:t>
            </a:r>
            <a:r>
              <a:rPr lang="en-US" sz="2000" dirty="0">
                <a:latin typeface="Calibri"/>
                <a:ea typeface="Calibri"/>
                <a:cs typeface="Calibri"/>
              </a:rPr>
              <a:t>.' (Hopkins and Higham, 2007)</a:t>
            </a:r>
            <a:endParaRPr lang="en-US" sz="2000" dirty="0"/>
          </a:p>
        </p:txBody>
      </p:sp>
      <p:pic>
        <p:nvPicPr>
          <p:cNvPr id="5" name="Picture 4" descr="Donaldson Review of the National Curriculum and Assessment">
            <a:extLst>
              <a:ext uri="{FF2B5EF4-FFF2-40B4-BE49-F238E27FC236}">
                <a16:creationId xmlns:a16="http://schemas.microsoft.com/office/drawing/2014/main" id="{4E6EFDB9-7FAE-93D0-7026-39F2681E21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0415" y="2646243"/>
            <a:ext cx="2102149" cy="29744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05301B3-7612-DC9C-847A-D2BE5A5EF466}"/>
              </a:ext>
            </a:extLst>
          </p:cNvPr>
          <p:cNvSpPr txBox="1"/>
          <p:nvPr/>
        </p:nvSpPr>
        <p:spPr>
          <a:xfrm>
            <a:off x="8713038" y="2691084"/>
            <a:ext cx="316948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/>
              <a:t>'productive producers' (Evans, 2022 p.385)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018F48-316A-9A71-9F79-1180B9CE957A}"/>
              </a:ext>
            </a:extLst>
          </p:cNvPr>
          <p:cNvSpPr txBox="1"/>
          <p:nvPr/>
        </p:nvSpPr>
        <p:spPr>
          <a:xfrm>
            <a:off x="8713037" y="4128819"/>
            <a:ext cx="3169489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/>
              <a:t>'centrality of  effective leadership at all levels' (</a:t>
            </a:r>
            <a:r>
              <a:rPr lang="en-US" sz="2000" err="1"/>
              <a:t>Leighwood</a:t>
            </a:r>
            <a:r>
              <a:rPr lang="en-US" sz="2000"/>
              <a:t>, Harris and Hopkins, 2008, 2019)</a:t>
            </a:r>
          </a:p>
        </p:txBody>
      </p:sp>
    </p:spTree>
    <p:extLst>
      <p:ext uri="{BB962C8B-B14F-4D97-AF65-F5344CB8AC3E}">
        <p14:creationId xmlns:p14="http://schemas.microsoft.com/office/powerpoint/2010/main" val="29361334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B662C3B-5D18-ED4A-8319-84D24273DC51}"/>
              </a:ext>
            </a:extLst>
          </p:cNvPr>
          <p:cNvSpPr txBox="1"/>
          <p:nvPr/>
        </p:nvSpPr>
        <p:spPr>
          <a:xfrm>
            <a:off x="-43373" y="1358203"/>
            <a:ext cx="10053763" cy="15765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25000" lnSpcReduction="20000"/>
          </a:bodyPr>
          <a:lstStyle/>
          <a:p>
            <a:pPr marL="285750" indent="-28575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  <a:p>
            <a:pPr marL="285750" indent="-28575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- OECD 2014 – Improving Schools in Wales: an OECD perspective</a:t>
            </a:r>
          </a:p>
          <a:p>
            <a:pPr marL="285750" indent="-28575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- OECD 2015 – Educational Policy: Making Reform Happen</a:t>
            </a:r>
          </a:p>
          <a:p>
            <a:pPr marL="285750" indent="-28575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6E3DA4-07BD-05E6-0310-2CCD34E59CAD}"/>
              </a:ext>
            </a:extLst>
          </p:cNvPr>
          <p:cNvSpPr txBox="1"/>
          <p:nvPr/>
        </p:nvSpPr>
        <p:spPr>
          <a:xfrm>
            <a:off x="1155558" y="3100284"/>
            <a:ext cx="9889793" cy="31142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  <p:pic>
        <p:nvPicPr>
          <p:cNvPr id="2" name="Picture 1" descr="Wales School, College Catering Posts">
            <a:extLst>
              <a:ext uri="{FF2B5EF4-FFF2-40B4-BE49-F238E27FC236}">
                <a16:creationId xmlns:a16="http://schemas.microsoft.com/office/drawing/2014/main" id="{392476B6-0EC1-2C16-0482-F9AD5252F7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198390" y="1231813"/>
            <a:ext cx="2838172" cy="34246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1920DC-F4A4-A0AE-4976-6DB50CCB0D43}"/>
              </a:ext>
            </a:extLst>
          </p:cNvPr>
          <p:cNvSpPr txBox="1"/>
          <p:nvPr/>
        </p:nvSpPr>
        <p:spPr>
          <a:xfrm>
            <a:off x="299884" y="717755"/>
            <a:ext cx="937997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>
                <a:solidFill>
                  <a:srgbClr val="FFFFFF"/>
                </a:solidFill>
                <a:latin typeface="Aptos Display"/>
              </a:rPr>
              <a:t>The Welsh context</a:t>
            </a:r>
            <a:endParaRPr lang="en-US" sz="6000"/>
          </a:p>
        </p:txBody>
      </p:sp>
      <p:pic>
        <p:nvPicPr>
          <p:cNvPr id="3" name="Picture 2" descr="PDF) Improving schools in Wales: an oecd perspective">
            <a:extLst>
              <a:ext uri="{FF2B5EF4-FFF2-40B4-BE49-F238E27FC236}">
                <a16:creationId xmlns:a16="http://schemas.microsoft.com/office/drawing/2014/main" id="{42DD5590-CB60-D906-68C4-7D748221F0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6174" y="3342462"/>
            <a:ext cx="2067463" cy="28472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 descr="Education Policy Outlook 2015: Making Reforms Happen | READ online">
            <a:extLst>
              <a:ext uri="{FF2B5EF4-FFF2-40B4-BE49-F238E27FC236}">
                <a16:creationId xmlns:a16="http://schemas.microsoft.com/office/drawing/2014/main" id="{395583C5-960E-8973-3B43-2092017DCD9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68438" y="3411745"/>
            <a:ext cx="2297503" cy="27374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 descr="Newsletter">
            <a:extLst>
              <a:ext uri="{FF2B5EF4-FFF2-40B4-BE49-F238E27FC236}">
                <a16:creationId xmlns:a16="http://schemas.microsoft.com/office/drawing/2014/main" id="{739F87E9-46C8-29EA-27A2-B6413234798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4873" y="3469616"/>
            <a:ext cx="2080265" cy="26316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20303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B662C3B-5D18-ED4A-8319-84D24273DC51}"/>
              </a:ext>
            </a:extLst>
          </p:cNvPr>
          <p:cNvSpPr txBox="1"/>
          <p:nvPr/>
        </p:nvSpPr>
        <p:spPr>
          <a:xfrm>
            <a:off x="456232" y="230683"/>
            <a:ext cx="10053763" cy="147959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 marL="285750" indent="-28575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</a:t>
            </a:r>
            <a:r>
              <a:rPr lang="en-US" sz="7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Welsh</a:t>
            </a: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7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context</a:t>
            </a: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6E3DA4-07BD-05E6-0310-2CCD34E59CAD}"/>
              </a:ext>
            </a:extLst>
          </p:cNvPr>
          <p:cNvSpPr txBox="1"/>
          <p:nvPr/>
        </p:nvSpPr>
        <p:spPr>
          <a:xfrm>
            <a:off x="454308" y="2165351"/>
            <a:ext cx="9889793" cy="31142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400">
                <a:solidFill>
                  <a:schemeClr val="bg1"/>
                </a:solidFill>
              </a:rPr>
              <a:t>- 2017  The Welsh Education Reform Journey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>
                <a:solidFill>
                  <a:schemeClr val="bg1"/>
                </a:solidFill>
              </a:rPr>
              <a:t> - 2021 Independent Review of Leadership</a:t>
            </a:r>
          </a:p>
        </p:txBody>
      </p:sp>
      <p:pic>
        <p:nvPicPr>
          <p:cNvPr id="3" name="Picture 2" descr="Wales School, College Catering Posts">
            <a:extLst>
              <a:ext uri="{FF2B5EF4-FFF2-40B4-BE49-F238E27FC236}">
                <a16:creationId xmlns:a16="http://schemas.microsoft.com/office/drawing/2014/main" id="{70745B6C-40C6-8E22-3128-E951C8E483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83371" y="1389963"/>
            <a:ext cx="2838172" cy="34821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1" descr="A road with an arrow pointing to the side&#10;&#10;Description automatically generated">
            <a:extLst>
              <a:ext uri="{FF2B5EF4-FFF2-40B4-BE49-F238E27FC236}">
                <a16:creationId xmlns:a16="http://schemas.microsoft.com/office/drawing/2014/main" id="{F7400765-C1AD-738D-A3A9-1E6E69DAB0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226" y="3286484"/>
            <a:ext cx="2282945" cy="31748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197630-C942-7DA6-700E-C86A0D0C4B31}"/>
              </a:ext>
            </a:extLst>
          </p:cNvPr>
          <p:cNvSpPr txBox="1"/>
          <p:nvPr/>
        </p:nvSpPr>
        <p:spPr>
          <a:xfrm>
            <a:off x="6090249" y="4839419"/>
            <a:ext cx="510108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Calibri"/>
              </a:rPr>
              <a:t>'unevenness and bulking of leadership provision' (Harries et al., 2021 p.9)</a:t>
            </a:r>
            <a:endParaRPr lang="en-US" sz="2000"/>
          </a:p>
        </p:txBody>
      </p:sp>
      <p:pic>
        <p:nvPicPr>
          <p:cNvPr id="5" name="Picture 4" descr="A close-up of a report&#10;&#10;Description automatically generated">
            <a:extLst>
              <a:ext uri="{FF2B5EF4-FFF2-40B4-BE49-F238E27FC236}">
                <a16:creationId xmlns:a16="http://schemas.microsoft.com/office/drawing/2014/main" id="{3D4CC69C-B8FA-2722-126C-372D9420BB7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41374" y="3321169"/>
            <a:ext cx="2556761" cy="20559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43494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EE945B-C1ED-4F2A-E9B9-1A04E6DBB099}"/>
              </a:ext>
            </a:extLst>
          </p:cNvPr>
          <p:cNvSpPr txBox="1"/>
          <p:nvPr/>
        </p:nvSpPr>
        <p:spPr>
          <a:xfrm>
            <a:off x="896953" y="329525"/>
            <a:ext cx="10053763" cy="126927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Scotland </a:t>
            </a:r>
          </a:p>
        </p:txBody>
      </p:sp>
      <p:pic>
        <p:nvPicPr>
          <p:cNvPr id="2" name="Picture 1" descr="Scotland Map - Colorful Scotland Map ...">
            <a:extLst>
              <a:ext uri="{FF2B5EF4-FFF2-40B4-BE49-F238E27FC236}">
                <a16:creationId xmlns:a16="http://schemas.microsoft.com/office/drawing/2014/main" id="{F5879B8A-2216-6008-3264-84E5F3E7BA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  <a14:imgEffect>
                      <a14:brightnessContrast bright="18000" contrast="31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894932" y="1858291"/>
            <a:ext cx="4124939" cy="31518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B66C14A-B02D-D259-33FF-D4422F575DD8}"/>
              </a:ext>
            </a:extLst>
          </p:cNvPr>
          <p:cNvSpPr txBox="1"/>
          <p:nvPr/>
        </p:nvSpPr>
        <p:spPr>
          <a:xfrm>
            <a:off x="454308" y="1457013"/>
            <a:ext cx="9889793" cy="31142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400" dirty="0">
                <a:solidFill>
                  <a:schemeClr val="bg1"/>
                </a:solidFill>
              </a:rPr>
              <a:t>- 2010  Curriculum for Excellence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>
                <a:solidFill>
                  <a:schemeClr val="bg1"/>
                </a:solidFill>
              </a:rPr>
              <a:t> - 2015 Improving Schools in Scotland: An OECD Perspective</a:t>
            </a:r>
            <a:endParaRPr lang="en-US" sz="24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>
                <a:solidFill>
                  <a:schemeClr val="bg1"/>
                </a:solidFill>
              </a:rPr>
              <a:t> - 2015  Into Headship </a:t>
            </a:r>
            <a:r>
              <a:rPr lang="en-US" sz="2400" dirty="0" err="1">
                <a:solidFill>
                  <a:schemeClr val="bg1"/>
                </a:solidFill>
              </a:rPr>
              <a:t>Programme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endParaRPr lang="en-US" sz="24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>
                <a:solidFill>
                  <a:schemeClr val="bg1"/>
                </a:solidFill>
              </a:rPr>
              <a:t> - 2018 Regional Improvement Collaboratives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>
                <a:solidFill>
                  <a:schemeClr val="bg1"/>
                </a:solidFill>
              </a:rPr>
              <a:t> - 2023  Learning is Scotland's Future – leadership review</a:t>
            </a:r>
          </a:p>
        </p:txBody>
      </p:sp>
      <p:pic>
        <p:nvPicPr>
          <p:cNvPr id="6" name="Picture 5" descr="A child and child playing with blocks&#10;&#10;Description automatically generated">
            <a:extLst>
              <a:ext uri="{FF2B5EF4-FFF2-40B4-BE49-F238E27FC236}">
                <a16:creationId xmlns:a16="http://schemas.microsoft.com/office/drawing/2014/main" id="{5DE0602F-737A-F022-5E09-8D3ECECF8B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418" y="4104745"/>
            <a:ext cx="1818377" cy="25561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 descr="A person and a child writing on a book&#10;&#10;Description automatically generated">
            <a:extLst>
              <a:ext uri="{FF2B5EF4-FFF2-40B4-BE49-F238E27FC236}">
                <a16:creationId xmlns:a16="http://schemas.microsoft.com/office/drawing/2014/main" id="{835D3BA2-38CD-6FDA-FD77-D75F4E9478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18558" y="4067762"/>
            <a:ext cx="1906340" cy="25942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30725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BF2B726-4E65-8B92-6EF1-77E163C5267A}"/>
              </a:ext>
            </a:extLst>
          </p:cNvPr>
          <p:cNvSpPr txBox="1"/>
          <p:nvPr/>
        </p:nvSpPr>
        <p:spPr>
          <a:xfrm>
            <a:off x="969033" y="280161"/>
            <a:ext cx="2074668" cy="103366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NAEL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C2C531-1C39-43F7-D22A-7991CC0CF86F}"/>
              </a:ext>
            </a:extLst>
          </p:cNvPr>
          <p:cNvSpPr txBox="1"/>
          <p:nvPr/>
        </p:nvSpPr>
        <p:spPr>
          <a:xfrm>
            <a:off x="454308" y="2165351"/>
            <a:ext cx="9889793" cy="31142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28A1B0-069B-3115-B608-0F9F2AAE7367}"/>
              </a:ext>
            </a:extLst>
          </p:cNvPr>
          <p:cNvSpPr txBox="1"/>
          <p:nvPr/>
        </p:nvSpPr>
        <p:spPr>
          <a:xfrm>
            <a:off x="8890958" y="280161"/>
            <a:ext cx="2074668" cy="103366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NPQH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A blue and white website&#10;&#10;Description automatically generated">
            <a:extLst>
              <a:ext uri="{FF2B5EF4-FFF2-40B4-BE49-F238E27FC236}">
                <a16:creationId xmlns:a16="http://schemas.microsoft.com/office/drawing/2014/main" id="{6B85E658-8AEC-DE30-C39B-8743651FCC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51053" y="4032939"/>
            <a:ext cx="4114801" cy="21276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66EA1E-B03C-4DDB-BAB5-190248679FD6}"/>
              </a:ext>
            </a:extLst>
          </p:cNvPr>
          <p:cNvSpPr txBox="1"/>
          <p:nvPr/>
        </p:nvSpPr>
        <p:spPr>
          <a:xfrm>
            <a:off x="709578" y="2355718"/>
            <a:ext cx="431198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/>
              <a:t>'arms length' (NAEL, 2018)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81A440-BDB4-6A05-9D41-B568B6D197EC}"/>
              </a:ext>
            </a:extLst>
          </p:cNvPr>
          <p:cNvSpPr txBox="1"/>
          <p:nvPr/>
        </p:nvSpPr>
        <p:spPr>
          <a:xfrm>
            <a:off x="8232476" y="2754702"/>
            <a:ext cx="3864633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Calibri"/>
              </a:rPr>
              <a:t>'quality assurance badge of confidence' (Harries 2021 p.31)</a:t>
            </a:r>
            <a:endParaRPr lang="en-US" sz="2000">
              <a:latin typeface="Aptos" panose="020B0004020202020204"/>
            </a:endParaRPr>
          </a:p>
          <a:p>
            <a:endParaRPr lang="en-US" sz="2000">
              <a:latin typeface="Calibri"/>
              <a:ea typeface="Calibri"/>
              <a:cs typeface="Calibri"/>
            </a:endParaRPr>
          </a:p>
          <a:p>
            <a:r>
              <a:rPr lang="en-US" sz="2000">
                <a:latin typeface="Calibri"/>
                <a:ea typeface="Calibri"/>
                <a:cs typeface="Calibri"/>
              </a:rPr>
              <a:t>"creating compliance in the system rather than sparking innovation" (Harris et al., 2021 p.33)</a:t>
            </a:r>
            <a:endParaRPr lang="en-US" sz="2000"/>
          </a:p>
        </p:txBody>
      </p:sp>
      <p:pic>
        <p:nvPicPr>
          <p:cNvPr id="8" name="Picture 7" descr="Leadership Development Provision for ...">
            <a:extLst>
              <a:ext uri="{FF2B5EF4-FFF2-40B4-BE49-F238E27FC236}">
                <a16:creationId xmlns:a16="http://schemas.microsoft.com/office/drawing/2014/main" id="{014D8960-36C0-8158-3DA8-FEEAAA513F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577" y="3015560"/>
            <a:ext cx="3046203" cy="8268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248356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oup of children raising their hands in a classroom&#10;&#10;Description automatically generated">
            <a:extLst>
              <a:ext uri="{FF2B5EF4-FFF2-40B4-BE49-F238E27FC236}">
                <a16:creationId xmlns:a16="http://schemas.microsoft.com/office/drawing/2014/main" id="{D6D74966-2EA7-4617-02CD-1EBDD7581F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799" y="1713337"/>
            <a:ext cx="3983508" cy="28949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Lynne Neagle MS">
            <a:extLst>
              <a:ext uri="{FF2B5EF4-FFF2-40B4-BE49-F238E27FC236}">
                <a16:creationId xmlns:a16="http://schemas.microsoft.com/office/drawing/2014/main" id="{D47E919C-B8C4-354A-CF90-03C8233513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4077" y="4806421"/>
            <a:ext cx="2756161" cy="18619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057DCAD-9BFF-87D9-8200-A4DA806464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1036" y="1713794"/>
            <a:ext cx="4303691" cy="26622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5144A83-DA69-A320-BEE7-83BB02C2FEE8}"/>
              </a:ext>
            </a:extLst>
          </p:cNvPr>
          <p:cNvSpPr txBox="1"/>
          <p:nvPr/>
        </p:nvSpPr>
        <p:spPr>
          <a:xfrm>
            <a:off x="132911" y="5173448"/>
            <a:ext cx="3427897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ptos"/>
              </a:rPr>
              <a:t>'Under Labour in Wales our children will continue to come last on every measurable data point'.  (Tom Giffard, 2024)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709BFA-98AA-67B7-BFE6-B6F8DA18ABF8}"/>
              </a:ext>
            </a:extLst>
          </p:cNvPr>
          <p:cNvSpPr txBox="1"/>
          <p:nvPr/>
        </p:nvSpPr>
        <p:spPr>
          <a:xfrm>
            <a:off x="969033" y="280161"/>
            <a:ext cx="4879711" cy="103366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Media representation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866012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Content Placeholder 3" descr="Preseli Mountains - Wikipedia">
            <a:extLst>
              <a:ext uri="{FF2B5EF4-FFF2-40B4-BE49-F238E27FC236}">
                <a16:creationId xmlns:a16="http://schemas.microsoft.com/office/drawing/2014/main" id="{CD1AEE01-C289-BB93-C16C-BD9FDF0B14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745985" y="799450"/>
            <a:ext cx="4702492" cy="34298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E4DAD6C-ACF5-E48E-EB96-1ABDBC07AFFB}"/>
              </a:ext>
            </a:extLst>
          </p:cNvPr>
          <p:cNvSpPr txBox="1"/>
          <p:nvPr/>
        </p:nvSpPr>
        <p:spPr>
          <a:xfrm>
            <a:off x="2406703" y="4415442"/>
            <a:ext cx="783037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000" dirty="0"/>
          </a:p>
          <a:p>
            <a:r>
              <a:rPr lang="en-US" sz="2000" dirty="0">
                <a:latin typeface="Calibri"/>
                <a:ea typeface="Calibri"/>
                <a:cs typeface="Calibri"/>
              </a:rPr>
              <a:t> 'constructed within the system for the system' (Harris, 2021 p.37)</a:t>
            </a:r>
            <a:endParaRPr lang="en-US" sz="2000" dirty="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1761757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250658-9825-42D9-7006-0AF8427C07B8}"/>
              </a:ext>
            </a:extLst>
          </p:cNvPr>
          <p:cNvSpPr txBox="1"/>
          <p:nvPr/>
        </p:nvSpPr>
        <p:spPr>
          <a:xfrm>
            <a:off x="322256" y="2339661"/>
            <a:ext cx="11558053" cy="368335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 dirty="0"/>
              <a:t>Badawi, S. (2024) </a:t>
            </a:r>
            <a:r>
              <a:rPr lang="en-US" sz="900" i="1" dirty="0"/>
              <a:t>The Pillars of Educational Leadership: Roles, challenges, and qualities for Success</a:t>
            </a:r>
            <a:r>
              <a:rPr lang="en-US" sz="900" dirty="0"/>
              <a:t>, </a:t>
            </a:r>
            <a:r>
              <a:rPr lang="en-US" sz="900" i="1" dirty="0"/>
              <a:t>Home</a:t>
            </a:r>
            <a:r>
              <a:rPr lang="en-US" sz="900" dirty="0"/>
              <a:t>. Available at: </a:t>
            </a:r>
            <a:r>
              <a:rPr lang="en-US" sz="900" u="sng" dirty="0">
                <a:hlinkClick r:id="rId3"/>
              </a:rPr>
              <a:t>https://adam.ai/blog/educational-leadership</a:t>
            </a:r>
            <a:r>
              <a:rPr lang="en-US" sz="900" dirty="0"/>
              <a:t> (Accessed: 01 December 2024)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 dirty="0"/>
              <a:t>Chapman, C. and Donaldson, G. (2023) </a:t>
            </a:r>
            <a:r>
              <a:rPr lang="en-US" sz="900" i="1" dirty="0"/>
              <a:t>Learning is Scotland’s future?</a:t>
            </a:r>
            <a:r>
              <a:rPr lang="en-US" sz="900" dirty="0"/>
              <a:t>, </a:t>
            </a:r>
            <a:r>
              <a:rPr lang="en-US" sz="900" i="1" u="sng" dirty="0">
                <a:hlinkClick r:id="rId4"/>
              </a:rPr>
              <a:t>www.gla.ac.uk</a:t>
            </a:r>
            <a:r>
              <a:rPr lang="en-US" sz="900" dirty="0"/>
              <a:t>. Available at: </a:t>
            </a:r>
            <a:r>
              <a:rPr lang="en-US" sz="900" u="sng" dirty="0">
                <a:hlinkClick r:id="rId5"/>
              </a:rPr>
              <a:t>https://www.gla.ac.uk/media/Media_930286_smxx.pdf</a:t>
            </a:r>
            <a:r>
              <a:rPr lang="en-US" sz="900" dirty="0"/>
              <a:t> (Accessed: 30 November 2024). 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900" dirty="0"/>
          </a:p>
          <a:p>
            <a:r>
              <a:rPr lang="en-US" sz="900" dirty="0">
                <a:ea typeface="+mn-lt"/>
                <a:cs typeface="+mn-lt"/>
              </a:rPr>
              <a:t>Connolly, M. </a:t>
            </a:r>
            <a:r>
              <a:rPr lang="en-US" sz="900" i="1" dirty="0">
                <a:ea typeface="+mn-lt"/>
                <a:cs typeface="+mn-lt"/>
              </a:rPr>
              <a:t>et al.</a:t>
            </a:r>
            <a:r>
              <a:rPr lang="en-US" sz="900" dirty="0">
                <a:ea typeface="+mn-lt"/>
                <a:cs typeface="+mn-lt"/>
              </a:rPr>
              <a:t> (2018a) ‘Turning heads: The impact of political reform on the professional role, identity and recruitment of Head Teachers in Wales’, </a:t>
            </a:r>
            <a:r>
              <a:rPr lang="en-US" sz="900" i="1" dirty="0">
                <a:ea typeface="+mn-lt"/>
                <a:cs typeface="+mn-lt"/>
              </a:rPr>
              <a:t>British Educational Research Journal</a:t>
            </a:r>
            <a:r>
              <a:rPr lang="en-US" sz="900" dirty="0">
                <a:ea typeface="+mn-lt"/>
                <a:cs typeface="+mn-lt"/>
              </a:rPr>
              <a:t>, 44(4), pp. 608–625. doi:10.1002/berj.3450.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900" dirty="0"/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900" dirty="0"/>
              <a:t>Davies, C. (2024) </a:t>
            </a:r>
            <a:r>
              <a:rPr lang="en-US" sz="900" i="1" dirty="0"/>
              <a:t>Wales Education: What are new minister’s priorities?</a:t>
            </a:r>
            <a:r>
              <a:rPr lang="en-US" sz="900" dirty="0"/>
              <a:t>, </a:t>
            </a:r>
            <a:r>
              <a:rPr lang="en-US" sz="900" i="1" dirty="0"/>
              <a:t>BBC News</a:t>
            </a:r>
            <a:r>
              <a:rPr lang="en-US" sz="900" dirty="0"/>
              <a:t>. Available at: </a:t>
            </a:r>
            <a:r>
              <a:rPr lang="en-US" sz="900" u="sng" dirty="0">
                <a:hlinkClick r:id="rId6"/>
              </a:rPr>
              <a:t>https://www.bbc.co.uk/news/articles/cn0vnqxke3wo</a:t>
            </a:r>
            <a:r>
              <a:rPr lang="en-US" sz="900" dirty="0"/>
              <a:t> (Accessed: 01 December 2024). ​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900" dirty="0">
              <a:ea typeface="+mn-lt"/>
              <a:cs typeface="+mn-lt"/>
            </a:endParaRPr>
          </a:p>
          <a:p>
            <a:r>
              <a:rPr lang="en-US" sz="900" dirty="0">
                <a:ea typeface="+mn-lt"/>
                <a:cs typeface="+mn-lt"/>
              </a:rPr>
              <a:t>Donaldson, G. (2015) </a:t>
            </a:r>
            <a:r>
              <a:rPr lang="en-US" sz="900" i="1" dirty="0">
                <a:ea typeface="+mn-lt"/>
                <a:cs typeface="+mn-lt"/>
              </a:rPr>
              <a:t>Successful futures Independent Review of Curriculum and Assessment Arrangements in Wales</a:t>
            </a:r>
            <a:r>
              <a:rPr lang="en-US" sz="900" dirty="0">
                <a:ea typeface="+mn-lt"/>
                <a:cs typeface="+mn-lt"/>
              </a:rPr>
              <a:t>, </a:t>
            </a:r>
            <a:r>
              <a:rPr lang="en-US" sz="900" i="1" dirty="0">
                <a:ea typeface="+mn-lt"/>
                <a:cs typeface="+mn-lt"/>
              </a:rPr>
              <a:t>GOV.WALES</a:t>
            </a:r>
            <a:r>
              <a:rPr lang="en-US" sz="900" dirty="0">
                <a:ea typeface="+mn-lt"/>
                <a:cs typeface="+mn-lt"/>
              </a:rPr>
              <a:t>. Available at: </a:t>
            </a:r>
            <a:r>
              <a:rPr lang="en-US" sz="900" dirty="0">
                <a:ea typeface="+mn-lt"/>
                <a:cs typeface="+mn-lt"/>
                <a:hlinkClick r:id="rId7"/>
              </a:rPr>
              <a:t>https://www.gov.wales/sites/default/files/publications/2018-03/successful-futures.pdf</a:t>
            </a:r>
            <a:r>
              <a:rPr lang="en-US" sz="900" dirty="0">
                <a:ea typeface="+mn-lt"/>
                <a:cs typeface="+mn-lt"/>
              </a:rPr>
              <a:t> (Accessed: 06 December 2024). </a:t>
            </a:r>
            <a:endParaRPr lang="en-US" sz="9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900" dirty="0"/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900" dirty="0"/>
              <a:t>Evans, G. (2023) ‘A new dawn or false hope? Exploring the early implementation of Curriculum for Wales’, </a:t>
            </a:r>
            <a:r>
              <a:rPr lang="en-US" sz="900" i="1" dirty="0"/>
              <a:t>Education Inquiry</a:t>
            </a:r>
            <a:r>
              <a:rPr lang="en-US" sz="900" dirty="0"/>
              <a:t>, pp. 1–15. </a:t>
            </a:r>
            <a:r>
              <a:rPr lang="en-US" sz="900" err="1"/>
              <a:t>doi</a:t>
            </a:r>
            <a:r>
              <a:rPr lang="en-US" sz="900" dirty="0"/>
              <a:t>: 10.1080/20004508.2023.2297506.​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900" dirty="0"/>
          </a:p>
          <a:p>
            <a:r>
              <a:rPr lang="en-US" sz="900" dirty="0">
                <a:ea typeface="+mn-lt"/>
                <a:cs typeface="+mn-lt"/>
              </a:rPr>
              <a:t>Evans, G. (2021) ‘Back to the future? reflections on three phases of education policy reform in Wales and their implications for teachers’, </a:t>
            </a:r>
            <a:r>
              <a:rPr lang="en-US" sz="900" i="1" dirty="0">
                <a:ea typeface="+mn-lt"/>
                <a:cs typeface="+mn-lt"/>
              </a:rPr>
              <a:t>Journal of Educational Change</a:t>
            </a:r>
            <a:r>
              <a:rPr lang="en-US" sz="900" dirty="0">
                <a:ea typeface="+mn-lt"/>
                <a:cs typeface="+mn-lt"/>
              </a:rPr>
              <a:t>, 23(3), pp. 371–396. doi:10.1007/s10833-021-09422-6. </a:t>
            </a:r>
            <a:endParaRPr lang="en-US" sz="900" dirty="0"/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9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 err="1"/>
              <a:t>Estyn</a:t>
            </a:r>
            <a:r>
              <a:rPr lang="en-US" sz="900" dirty="0"/>
              <a:t> (2015) </a:t>
            </a:r>
            <a:r>
              <a:rPr lang="en-US" sz="900" dirty="0">
                <a:ea typeface="+mn-lt"/>
                <a:cs typeface="+mn-lt"/>
              </a:rPr>
              <a:t>'practice in leadership development in schools 2015', Available at:  </a:t>
            </a:r>
            <a:r>
              <a:rPr lang="en-US" sz="900" dirty="0">
                <a:ea typeface="+mn-lt"/>
                <a:cs typeface="+mn-lt"/>
                <a:hlinkClick r:id="rId8"/>
              </a:rPr>
              <a:t>https://www.estyn.gov.wales/system/files/2020-07/Best%2520practice%2520in%2520leadership%2520development%2520in%2520schools.pdf</a:t>
            </a:r>
            <a:r>
              <a:rPr lang="en-US" sz="900" dirty="0">
                <a:ea typeface="+mn-lt"/>
                <a:cs typeface="+mn-lt"/>
              </a:rPr>
              <a:t> (Accessed: 01 December 2024).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9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 dirty="0"/>
              <a:t>Fullan, M. (2023) </a:t>
            </a:r>
            <a:r>
              <a:rPr lang="en-US" sz="900" i="1" dirty="0"/>
              <a:t>The Nature of Leadership is changing</a:t>
            </a:r>
            <a:r>
              <a:rPr lang="en-US" sz="900" dirty="0"/>
              <a:t>, </a:t>
            </a:r>
            <a:r>
              <a:rPr lang="en-US" sz="900" i="1" u="sng" dirty="0">
                <a:hlinkClick r:id="rId9"/>
              </a:rPr>
              <a:t>https://onlinelibrary.wiley.com</a:t>
            </a:r>
            <a:r>
              <a:rPr lang="en-US" sz="900" dirty="0"/>
              <a:t>. Available at: </a:t>
            </a:r>
            <a:r>
              <a:rPr lang="en-US" sz="900" u="sng" dirty="0">
                <a:hlinkClick r:id="rId10"/>
              </a:rPr>
              <a:t>https://onlinelibrary.wiley.com/doi/abs/10.1111/ejed.12388</a:t>
            </a:r>
            <a:r>
              <a:rPr lang="en-US" sz="900" dirty="0"/>
              <a:t> (Accessed: 12 November 2024). 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900" dirty="0"/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900" dirty="0"/>
              <a:t>Harris, A. (2020) </a:t>
            </a:r>
            <a:r>
              <a:rPr lang="en-US" sz="900" i="1" dirty="0"/>
              <a:t>System leaders and system leadership: Reviewing the Evidence</a:t>
            </a:r>
            <a:r>
              <a:rPr lang="en-US" sz="900" dirty="0"/>
              <a:t>, </a:t>
            </a:r>
            <a:r>
              <a:rPr lang="en-US" sz="900" i="1" dirty="0"/>
              <a:t>NAEL.CYMRU</a:t>
            </a:r>
            <a:r>
              <a:rPr lang="en-US" sz="900" dirty="0"/>
              <a:t>. Available at: </a:t>
            </a:r>
            <a:r>
              <a:rPr lang="en-US" sz="900" u="sng" dirty="0">
                <a:hlinkClick r:id="rId11"/>
              </a:rPr>
              <a:t>https://nael.cymru/wp-content/uploads/2021/04/System-Leaders-and-System-Leadership.pdf</a:t>
            </a:r>
            <a:r>
              <a:rPr lang="en-US" sz="900" dirty="0"/>
              <a:t> (Accessed: 10 November 2024). 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900" dirty="0"/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900" dirty="0"/>
              <a:t>Harris, A. </a:t>
            </a:r>
            <a:r>
              <a:rPr lang="en-US" sz="900" i="1" dirty="0"/>
              <a:t>et al.</a:t>
            </a:r>
            <a:r>
              <a:rPr lang="en-US" sz="900" dirty="0"/>
              <a:t> (2021) </a:t>
            </a:r>
            <a:r>
              <a:rPr lang="en-US" sz="900" i="1" dirty="0"/>
              <a:t>Independent Review of Leadership Final Report</a:t>
            </a:r>
            <a:r>
              <a:rPr lang="en-US" sz="900" dirty="0"/>
              <a:t>. Available at: </a:t>
            </a:r>
            <a:r>
              <a:rPr lang="en-US" sz="900" u="sng" dirty="0">
                <a:hlinkClick r:id="rId12"/>
              </a:rPr>
              <a:t>https://www.gov.wales/sites/default/files/publications/2022-05/independent-leadership-review-nov-2021-en.pdf</a:t>
            </a:r>
            <a:r>
              <a:rPr lang="en-US" sz="900" dirty="0"/>
              <a:t> (Accessed: 30 November 2024). ​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900" dirty="0"/>
          </a:p>
          <a:p>
            <a:r>
              <a:rPr lang="en-US" sz="900" dirty="0">
                <a:ea typeface="+mn-lt"/>
                <a:cs typeface="+mn-lt"/>
              </a:rPr>
              <a:t>Hopkins, D. and Higham, R. (2007) ‘System leadership: Mapping the landscape’, </a:t>
            </a:r>
            <a:r>
              <a:rPr lang="en-US" sz="900" i="1" dirty="0">
                <a:ea typeface="+mn-lt"/>
                <a:cs typeface="+mn-lt"/>
              </a:rPr>
              <a:t>School Leadership &amp; Management</a:t>
            </a:r>
            <a:r>
              <a:rPr lang="en-US" sz="900" dirty="0">
                <a:ea typeface="+mn-lt"/>
                <a:cs typeface="+mn-lt"/>
              </a:rPr>
              <a:t>, 27(2), pp. 147–166. doi:10.1080/13632430701237289. </a:t>
            </a:r>
            <a:endParaRPr lang="en-US" sz="900" dirty="0"/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000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DEA835-4AEC-9BCF-D752-7200BBFEE0BD}"/>
              </a:ext>
            </a:extLst>
          </p:cNvPr>
          <p:cNvSpPr txBox="1"/>
          <p:nvPr/>
        </p:nvSpPr>
        <p:spPr>
          <a:xfrm>
            <a:off x="336643" y="683476"/>
            <a:ext cx="4571209" cy="769441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400">
                <a:solidFill>
                  <a:srgbClr val="FFFFFF"/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5560573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8FB5E0-28A2-6D3E-B85B-AE8F0F05E810}"/>
              </a:ext>
            </a:extLst>
          </p:cNvPr>
          <p:cNvSpPr txBox="1"/>
          <p:nvPr/>
        </p:nvSpPr>
        <p:spPr>
          <a:xfrm>
            <a:off x="302653" y="1719330"/>
            <a:ext cx="11887200" cy="49398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​</a:t>
            </a:r>
            <a:endParaRPr lang="en-US" sz="110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r>
              <a:rPr lang="en-US" sz="1100">
                <a:solidFill>
                  <a:srgbClr val="444444"/>
                </a:solidFill>
                <a:ea typeface="+mn-lt"/>
                <a:cs typeface="+mn-lt"/>
              </a:rPr>
              <a:t>Jones, D. (2024) </a:t>
            </a:r>
            <a:r>
              <a:rPr lang="en-US" sz="1100" i="1">
                <a:solidFill>
                  <a:srgbClr val="444444"/>
                </a:solidFill>
                <a:ea typeface="+mn-lt"/>
                <a:cs typeface="+mn-lt"/>
              </a:rPr>
              <a:t>Review of roles and responsibilities of education partners in Wales and delivery of School Improvement Arrangements: Letter to the minister [HTML]</a:t>
            </a:r>
            <a:r>
              <a:rPr lang="en-US" sz="1100">
                <a:solidFill>
                  <a:srgbClr val="444444"/>
                </a:solidFill>
                <a:ea typeface="+mn-lt"/>
                <a:cs typeface="+mn-lt"/>
              </a:rPr>
              <a:t>, </a:t>
            </a:r>
            <a:r>
              <a:rPr lang="en-US" sz="1100" i="1">
                <a:solidFill>
                  <a:srgbClr val="444444"/>
                </a:solidFill>
                <a:ea typeface="+mn-lt"/>
                <a:cs typeface="+mn-lt"/>
              </a:rPr>
              <a:t>GOV.WALES</a:t>
            </a:r>
            <a:r>
              <a:rPr lang="en-US" sz="1100">
                <a:solidFill>
                  <a:srgbClr val="444444"/>
                </a:solidFill>
                <a:ea typeface="+mn-lt"/>
                <a:cs typeface="+mn-lt"/>
              </a:rPr>
              <a:t>. Available at: </a:t>
            </a:r>
            <a:r>
              <a:rPr lang="en-US" sz="1100">
                <a:solidFill>
                  <a:srgbClr val="444444"/>
                </a:solidFill>
                <a:ea typeface="+mn-lt"/>
                <a:cs typeface="+mn-lt"/>
                <a:hlinkClick r:id="rId3"/>
              </a:rPr>
              <a:t>https://www.gov.wales/review-roles-and-responsibilities-education-partners-wales-and-delivery-school-improvement-html</a:t>
            </a:r>
            <a:r>
              <a:rPr lang="en-US" sz="1100">
                <a:solidFill>
                  <a:srgbClr val="444444"/>
                </a:solidFill>
                <a:ea typeface="+mn-lt"/>
                <a:cs typeface="+mn-lt"/>
              </a:rPr>
              <a:t> (Accessed: 11 November 2024). </a:t>
            </a:r>
            <a:endParaRPr lang="en-US" sz="1100">
              <a:solidFill>
                <a:srgbClr val="444444"/>
              </a:solidFill>
            </a:endParaRPr>
          </a:p>
          <a:p>
            <a:endParaRPr lang="en-US" sz="1100">
              <a:solidFill>
                <a:srgbClr val="444444"/>
              </a:solidFill>
              <a:latin typeface="Aptos"/>
              <a:ea typeface="Calibri"/>
              <a:cs typeface="Calibri"/>
            </a:endParaRPr>
          </a:p>
          <a:p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Leithwood, K., Harris, A. and Hopkins, D. (2019) ‘Seven strong claims about successful school leadership revisited’, </a:t>
            </a:r>
            <a:r>
              <a:rPr lang="en-US" sz="1100" i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School Leadership &amp; Management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, 40(1), pp. 5–22. </a:t>
            </a:r>
            <a:r>
              <a:rPr lang="en-US" sz="1100" err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doi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: 10.1080/13632434.2019.1596077.​</a:t>
            </a:r>
            <a:endParaRPr lang="en-US" sz="1100"/>
          </a:p>
          <a:p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OECD (2015) </a:t>
            </a:r>
            <a:r>
              <a:rPr lang="en-US" sz="1100" i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Education policy outlook 2015: Making Reforms Happen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1100" i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OECD </a:t>
            </a:r>
            <a:r>
              <a:rPr lang="en-US" sz="1100" i="1" err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iLibrary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100" u="sng">
                <a:solidFill>
                  <a:srgbClr val="467886"/>
                </a:solidFill>
                <a:latin typeface="Calibri"/>
                <a:ea typeface="Calibri"/>
                <a:cs typeface="Calibri"/>
                <a:hlinkClick r:id="rId4"/>
              </a:rPr>
              <a:t>https://www.oecd-ilibrary.org/education/education-policy-outlook-2015_9789264225442-en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 (Accessed: 17 November 2024). ​</a:t>
            </a:r>
          </a:p>
          <a:p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OECD (no date a) </a:t>
            </a:r>
            <a:r>
              <a:rPr lang="en-US" sz="1100" i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Pisa: </a:t>
            </a:r>
            <a:r>
              <a:rPr lang="en-US" sz="1100" i="1" err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Programme</a:t>
            </a:r>
            <a:r>
              <a:rPr lang="en-US" sz="1100" i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 for International Student Assessment | OECD.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 Available at: </a:t>
            </a:r>
            <a:r>
              <a:rPr lang="en-US" sz="1100" u="sng">
                <a:solidFill>
                  <a:srgbClr val="467886"/>
                </a:solidFill>
                <a:latin typeface="Calibri"/>
                <a:ea typeface="Calibri"/>
                <a:cs typeface="Calibri"/>
                <a:hlinkClick r:id="rId5"/>
              </a:rPr>
              <a:t>https://www.oecd.org/en/about/programmes/pisa.html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 (Accessed: 01 December 2024). ​</a:t>
            </a:r>
          </a:p>
          <a:p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OECD (2017) </a:t>
            </a:r>
            <a:r>
              <a:rPr lang="en-US" sz="1100" i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The Welsh Education Reform journey (2017)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1100" i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OECD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100" u="sng">
                <a:solidFill>
                  <a:srgbClr val="467886"/>
                </a:solidFill>
                <a:latin typeface="Calibri"/>
                <a:ea typeface="Calibri"/>
                <a:cs typeface="Calibri"/>
                <a:hlinkClick r:id="rId6"/>
              </a:rPr>
              <a:t>https://www.oecd.org/education/The-Welsh-Education-Reform-Journey.pdf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 (Accessed: 26 November 2024). ​</a:t>
            </a:r>
          </a:p>
          <a:p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r>
              <a:rPr lang="en-US" sz="1100">
                <a:solidFill>
                  <a:srgbClr val="444444"/>
                </a:solidFill>
                <a:ea typeface="+mn-lt"/>
                <a:cs typeface="+mn-lt"/>
              </a:rPr>
              <a:t>Pont, B. </a:t>
            </a:r>
            <a:r>
              <a:rPr lang="en-US" sz="1100" i="1">
                <a:solidFill>
                  <a:srgbClr val="444444"/>
                </a:solidFill>
                <a:ea typeface="+mn-lt"/>
                <a:cs typeface="+mn-lt"/>
              </a:rPr>
              <a:t>et al.</a:t>
            </a:r>
            <a:r>
              <a:rPr lang="en-US" sz="1100">
                <a:solidFill>
                  <a:srgbClr val="444444"/>
                </a:solidFill>
                <a:ea typeface="+mn-lt"/>
                <a:cs typeface="+mn-lt"/>
              </a:rPr>
              <a:t> (2014) </a:t>
            </a:r>
            <a:r>
              <a:rPr lang="en-US" sz="1100" i="1">
                <a:solidFill>
                  <a:srgbClr val="444444"/>
                </a:solidFill>
                <a:ea typeface="+mn-lt"/>
                <a:cs typeface="+mn-lt"/>
              </a:rPr>
              <a:t>Improving schools in Wales - an OECD Perspective</a:t>
            </a:r>
            <a:r>
              <a:rPr lang="en-US" sz="1100">
                <a:solidFill>
                  <a:srgbClr val="444444"/>
                </a:solidFill>
                <a:ea typeface="+mn-lt"/>
                <a:cs typeface="+mn-lt"/>
              </a:rPr>
              <a:t>, </a:t>
            </a:r>
            <a:r>
              <a:rPr lang="en-US" sz="1100" i="1">
                <a:solidFill>
                  <a:srgbClr val="444444"/>
                </a:solidFill>
                <a:ea typeface="+mn-lt"/>
                <a:cs typeface="+mn-lt"/>
              </a:rPr>
              <a:t>The Research Gate</a:t>
            </a:r>
            <a:r>
              <a:rPr lang="en-US" sz="1100">
                <a:solidFill>
                  <a:srgbClr val="444444"/>
                </a:solidFill>
                <a:ea typeface="+mn-lt"/>
                <a:cs typeface="+mn-lt"/>
              </a:rPr>
              <a:t>. Available at: </a:t>
            </a:r>
            <a:r>
              <a:rPr lang="en-US" sz="1100">
                <a:solidFill>
                  <a:srgbClr val="444444"/>
                </a:solidFill>
                <a:ea typeface="+mn-lt"/>
                <a:cs typeface="+mn-lt"/>
                <a:hlinkClick r:id="rId7"/>
              </a:rPr>
              <a:t>https://www.oecd.org/education/Improving-schools-in-Wales.pdf</a:t>
            </a:r>
            <a:r>
              <a:rPr lang="en-US" sz="1100">
                <a:solidFill>
                  <a:srgbClr val="444444"/>
                </a:solidFill>
                <a:ea typeface="+mn-lt"/>
                <a:cs typeface="+mn-lt"/>
              </a:rPr>
              <a:t> (Accessed: 26 November 2024). </a:t>
            </a:r>
            <a:endParaRPr lang="en-US" sz="1100"/>
          </a:p>
          <a:p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Pont, B. (2017). School Leadership for Equity: A Comparative Perspective. In The impact of the OECD on education worldwide. Emerald Publishing Limited. ​</a:t>
            </a:r>
          </a:p>
          <a:p>
            <a:endParaRPr lang="en-US" sz="110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The Scottish Government (2023) </a:t>
            </a:r>
            <a:r>
              <a:rPr lang="en-US" sz="1100" i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International Council of Education Advisers: Third report 2021-2023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1100" i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Scottish Government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100" u="sng">
                <a:solidFill>
                  <a:srgbClr val="467886"/>
                </a:solidFill>
                <a:latin typeface="Calibri"/>
                <a:ea typeface="Calibri"/>
                <a:cs typeface="Calibri"/>
                <a:hlinkClick r:id="rId8"/>
              </a:rPr>
              <a:t>https://www.gov.scot/publications/international-council-education-advisers-third-formal-report-2021-2023/pages/8/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 (Accessed: 06 December 2024). ​</a:t>
            </a:r>
          </a:p>
          <a:p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Waters, M. (2022) </a:t>
            </a:r>
            <a:r>
              <a:rPr lang="en-US" sz="1100" i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Learning to be a headteacher for Wales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1100" i="1" u="sng">
                <a:solidFill>
                  <a:srgbClr val="467886"/>
                </a:solidFill>
                <a:latin typeface="Calibri"/>
                <a:ea typeface="Calibri"/>
                <a:cs typeface="Calibri"/>
                <a:hlinkClick r:id="rId9"/>
              </a:rPr>
              <a:t>www.gov.wales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100" u="sng">
                <a:solidFill>
                  <a:srgbClr val="467886"/>
                </a:solidFill>
                <a:latin typeface="Calibri"/>
                <a:ea typeface="Calibri"/>
                <a:cs typeface="Calibri"/>
                <a:hlinkClick r:id="rId10"/>
              </a:rPr>
              <a:t>https://www.gov.wales/sites/default/files/publications/2023-05/review-of-the-national-professional-qualification-for-headship-npqh-in-wales.pdf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 (Accessed: March 2024). ​</a:t>
            </a:r>
          </a:p>
          <a:p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Welsh Government (2017) </a:t>
            </a:r>
            <a:r>
              <a:rPr lang="en-US" sz="1100" i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Education in Wales: Our national mission Action Plan 2017-2021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1100" i="1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dera.ioe.ac.uk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100" u="sng">
                <a:solidFill>
                  <a:srgbClr val="467886"/>
                </a:solidFill>
                <a:latin typeface="Calibri"/>
                <a:ea typeface="Calibri"/>
                <a:cs typeface="Calibri"/>
                <a:hlinkClick r:id="rId11"/>
              </a:rPr>
              <a:t>https://dera.ioe.ac.uk/id/eprint/30138/1/170926-education-in-wales-en-1_Redacted.pdf</a:t>
            </a:r>
            <a:r>
              <a:rPr lang="en-US" sz="11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 (Accessed: 24 November 2024).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874ABB-8C57-0CAD-1468-968B477B7DC5}"/>
              </a:ext>
            </a:extLst>
          </p:cNvPr>
          <p:cNvSpPr txBox="1"/>
          <p:nvPr/>
        </p:nvSpPr>
        <p:spPr>
          <a:xfrm>
            <a:off x="302653" y="570964"/>
            <a:ext cx="3601791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5910914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1443</Words>
  <Application>Microsoft Office PowerPoint</Application>
  <PresentationFormat>Widescreen</PresentationFormat>
  <Paragraphs>145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Educational Leadership, Leadership and System Leadership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Katie Morris</dc:creator>
  <cp:lastModifiedBy>K Crockford-Morris (Pembroke Dock Community School)</cp:lastModifiedBy>
  <cp:revision>179</cp:revision>
  <dcterms:created xsi:type="dcterms:W3CDTF">2024-12-02T14:55:59Z</dcterms:created>
  <dcterms:modified xsi:type="dcterms:W3CDTF">2024-12-07T12:48:39Z</dcterms:modified>
</cp:coreProperties>
</file>