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3" r:id="rId1"/>
  </p:sldMasterIdLst>
  <p:notesMasterIdLst>
    <p:notesMasterId r:id="rId42"/>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5" r:id="rId39"/>
    <p:sldId id="296" r:id="rId40"/>
    <p:sldId id="297"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3" autoAdjust="0"/>
    <p:restoredTop sz="62857"/>
  </p:normalViewPr>
  <p:slideViewPr>
    <p:cSldViewPr snapToGrid="0">
      <p:cViewPr varScale="1">
        <p:scale>
          <a:sx n="78" d="100"/>
          <a:sy n="78" d="100"/>
        </p:scale>
        <p:origin x="212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9A1B53-CE66-4862-ADF7-99ECC3ABA07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AE80D115-FBB4-4727-A5A9-A2B95B8CF46B}">
      <dgm:prSet phldrT="[Text]"/>
      <dgm:spPr>
        <a:solidFill>
          <a:srgbClr val="00B050"/>
        </a:solidFill>
      </dgm:spPr>
      <dgm:t>
        <a:bodyPr/>
        <a:lstStyle/>
        <a:p>
          <a:r>
            <a:rPr lang="en-GB" dirty="0"/>
            <a:t>Positive prejudice</a:t>
          </a:r>
        </a:p>
      </dgm:t>
    </dgm:pt>
    <dgm:pt modelId="{A840E17E-B496-406B-8CD8-C05350F7E80C}" type="parTrans" cxnId="{E6D35884-E083-4FF4-B325-C97FB7773DE9}">
      <dgm:prSet/>
      <dgm:spPr/>
      <dgm:t>
        <a:bodyPr/>
        <a:lstStyle/>
        <a:p>
          <a:endParaRPr lang="en-GB"/>
        </a:p>
      </dgm:t>
    </dgm:pt>
    <dgm:pt modelId="{5FBA049A-BA7E-409E-868D-F770241E0C3F}" type="sibTrans" cxnId="{E6D35884-E083-4FF4-B325-C97FB7773DE9}">
      <dgm:prSet/>
      <dgm:spPr/>
      <dgm:t>
        <a:bodyPr/>
        <a:lstStyle/>
        <a:p>
          <a:endParaRPr lang="en-GB"/>
        </a:p>
      </dgm:t>
    </dgm:pt>
    <dgm:pt modelId="{3B5EFFFF-A02E-4AC4-B564-798AA53AB58E}">
      <dgm:prSet phldrT="[Text]" custT="1"/>
      <dgm:spPr/>
      <dgm:t>
        <a:bodyPr/>
        <a:lstStyle/>
        <a:p>
          <a:r>
            <a:rPr lang="en-GB" sz="2000" dirty="0"/>
            <a:t>Biased towards</a:t>
          </a:r>
        </a:p>
      </dgm:t>
    </dgm:pt>
    <dgm:pt modelId="{CC4D0A28-29A6-4AF4-8087-656ED9E94E2E}" type="parTrans" cxnId="{10DEC7EB-C6B8-4131-B6C1-50092A5BC92A}">
      <dgm:prSet/>
      <dgm:spPr/>
      <dgm:t>
        <a:bodyPr/>
        <a:lstStyle/>
        <a:p>
          <a:endParaRPr lang="en-GB"/>
        </a:p>
      </dgm:t>
    </dgm:pt>
    <dgm:pt modelId="{CDEAD209-042B-4361-AB39-17F3AAF83EAB}" type="sibTrans" cxnId="{10DEC7EB-C6B8-4131-B6C1-50092A5BC92A}">
      <dgm:prSet/>
      <dgm:spPr/>
      <dgm:t>
        <a:bodyPr/>
        <a:lstStyle/>
        <a:p>
          <a:endParaRPr lang="en-GB"/>
        </a:p>
      </dgm:t>
    </dgm:pt>
    <dgm:pt modelId="{0DB092D9-8553-4C4E-8988-90713F0C7DFD}">
      <dgm:prSet phldrT="[Text]" custT="1"/>
      <dgm:spPr/>
      <dgm:t>
        <a:bodyPr/>
        <a:lstStyle/>
        <a:p>
          <a:r>
            <a:rPr lang="en-GB" sz="2000" dirty="0"/>
            <a:t>Unfair treatment in favour of</a:t>
          </a:r>
        </a:p>
      </dgm:t>
    </dgm:pt>
    <dgm:pt modelId="{3B8C5BDD-DC9A-44CE-95CB-3C318363A140}" type="parTrans" cxnId="{A5A59A1F-5D45-43A4-A681-B2C7DDA12734}">
      <dgm:prSet/>
      <dgm:spPr/>
      <dgm:t>
        <a:bodyPr/>
        <a:lstStyle/>
        <a:p>
          <a:endParaRPr lang="en-GB"/>
        </a:p>
      </dgm:t>
    </dgm:pt>
    <dgm:pt modelId="{B45FB224-F543-488B-8DC3-32C26558C51B}" type="sibTrans" cxnId="{A5A59A1F-5D45-43A4-A681-B2C7DDA12734}">
      <dgm:prSet/>
      <dgm:spPr/>
      <dgm:t>
        <a:bodyPr/>
        <a:lstStyle/>
        <a:p>
          <a:endParaRPr lang="en-GB"/>
        </a:p>
      </dgm:t>
    </dgm:pt>
    <dgm:pt modelId="{46D5741A-DF08-4ED1-9C77-13D6204B4CC8}">
      <dgm:prSet phldrT="[Text]"/>
      <dgm:spPr/>
      <dgm:t>
        <a:bodyPr/>
        <a:lstStyle/>
        <a:p>
          <a:r>
            <a:rPr lang="en-GB" dirty="0"/>
            <a:t>Indifferent</a:t>
          </a:r>
        </a:p>
      </dgm:t>
    </dgm:pt>
    <dgm:pt modelId="{2E198714-4C36-4AC1-A757-940795085C6C}" type="parTrans" cxnId="{FFD0F299-9003-41D0-9F4C-4E16D76BA86F}">
      <dgm:prSet/>
      <dgm:spPr/>
      <dgm:t>
        <a:bodyPr/>
        <a:lstStyle/>
        <a:p>
          <a:endParaRPr lang="en-GB"/>
        </a:p>
      </dgm:t>
    </dgm:pt>
    <dgm:pt modelId="{3700AF3C-F492-499B-957C-66BCB7C8377D}" type="sibTrans" cxnId="{FFD0F299-9003-41D0-9F4C-4E16D76BA86F}">
      <dgm:prSet/>
      <dgm:spPr/>
      <dgm:t>
        <a:bodyPr/>
        <a:lstStyle/>
        <a:p>
          <a:endParaRPr lang="en-GB"/>
        </a:p>
      </dgm:t>
    </dgm:pt>
    <dgm:pt modelId="{5611EA06-6865-4CCB-8BC7-14C839B8B8BC}">
      <dgm:prSet phldrT="[Text]" custT="1"/>
      <dgm:spPr/>
      <dgm:t>
        <a:bodyPr/>
        <a:lstStyle/>
        <a:p>
          <a:r>
            <a:rPr lang="en-GB" sz="2000" dirty="0"/>
            <a:t>“Never really thought about it”</a:t>
          </a:r>
        </a:p>
      </dgm:t>
    </dgm:pt>
    <dgm:pt modelId="{45A57A7A-F69C-443D-98CA-DABA0B8C4E29}" type="parTrans" cxnId="{6DEC6C7C-21CE-4E6B-A2AC-1EE2235075B5}">
      <dgm:prSet/>
      <dgm:spPr/>
      <dgm:t>
        <a:bodyPr/>
        <a:lstStyle/>
        <a:p>
          <a:endParaRPr lang="en-GB"/>
        </a:p>
      </dgm:t>
    </dgm:pt>
    <dgm:pt modelId="{577B7D13-69E5-4692-9D30-7F77B97217A6}" type="sibTrans" cxnId="{6DEC6C7C-21CE-4E6B-A2AC-1EE2235075B5}">
      <dgm:prSet/>
      <dgm:spPr/>
      <dgm:t>
        <a:bodyPr/>
        <a:lstStyle/>
        <a:p>
          <a:endParaRPr lang="en-GB"/>
        </a:p>
      </dgm:t>
    </dgm:pt>
    <dgm:pt modelId="{1F9890E1-E210-4C70-89F6-A424024FDE16}">
      <dgm:prSet/>
      <dgm:spPr>
        <a:solidFill>
          <a:srgbClr val="FF0000"/>
        </a:solidFill>
      </dgm:spPr>
      <dgm:t>
        <a:bodyPr/>
        <a:lstStyle/>
        <a:p>
          <a:r>
            <a:rPr lang="en-GB" dirty="0"/>
            <a:t>Negative prejudice</a:t>
          </a:r>
        </a:p>
      </dgm:t>
    </dgm:pt>
    <dgm:pt modelId="{A668BB36-1BC8-4359-A02E-8CB04A615515}" type="parTrans" cxnId="{BF724D68-BFCD-45C9-8D3A-31ED6ECCF076}">
      <dgm:prSet/>
      <dgm:spPr/>
      <dgm:t>
        <a:bodyPr/>
        <a:lstStyle/>
        <a:p>
          <a:endParaRPr lang="en-GB"/>
        </a:p>
      </dgm:t>
    </dgm:pt>
    <dgm:pt modelId="{6982AD93-74E7-46E5-9275-F735A2B1A099}" type="sibTrans" cxnId="{BF724D68-BFCD-45C9-8D3A-31ED6ECCF076}">
      <dgm:prSet/>
      <dgm:spPr/>
      <dgm:t>
        <a:bodyPr/>
        <a:lstStyle/>
        <a:p>
          <a:endParaRPr lang="en-GB"/>
        </a:p>
      </dgm:t>
    </dgm:pt>
    <dgm:pt modelId="{71CC7279-78F2-4383-A6E1-1D6089C079ED}">
      <dgm:prSet phldrT="[Text]" custT="1"/>
      <dgm:spPr/>
      <dgm:t>
        <a:bodyPr/>
        <a:lstStyle/>
        <a:p>
          <a:r>
            <a:rPr lang="en-GB" sz="2000" dirty="0"/>
            <a:t>Supportive</a:t>
          </a:r>
        </a:p>
      </dgm:t>
    </dgm:pt>
    <dgm:pt modelId="{A741521D-85BC-4B00-B196-C9FD9BD90709}" type="parTrans" cxnId="{7E753A98-3D39-4537-BDC5-AE498AC0B947}">
      <dgm:prSet/>
      <dgm:spPr/>
      <dgm:t>
        <a:bodyPr/>
        <a:lstStyle/>
        <a:p>
          <a:endParaRPr lang="en-GB"/>
        </a:p>
      </dgm:t>
    </dgm:pt>
    <dgm:pt modelId="{E5EB7D84-6D9B-4C07-8D4C-C0DBB97FB3F1}" type="sibTrans" cxnId="{7E753A98-3D39-4537-BDC5-AE498AC0B947}">
      <dgm:prSet/>
      <dgm:spPr/>
      <dgm:t>
        <a:bodyPr/>
        <a:lstStyle/>
        <a:p>
          <a:endParaRPr lang="en-GB"/>
        </a:p>
      </dgm:t>
    </dgm:pt>
    <dgm:pt modelId="{687C740A-7D4D-4F63-96BE-AFAE19EB1AA9}">
      <dgm:prSet phldrT="[Text]" custT="1"/>
      <dgm:spPr/>
      <dgm:t>
        <a:bodyPr/>
        <a:lstStyle/>
        <a:p>
          <a:r>
            <a:rPr lang="en-GB" sz="2000" dirty="0"/>
            <a:t>“Don’t care either way”</a:t>
          </a:r>
        </a:p>
      </dgm:t>
    </dgm:pt>
    <dgm:pt modelId="{DE153E86-DA0D-4C8D-98E8-424007AF1E29}" type="parTrans" cxnId="{65867EA5-A6F8-425A-8D9D-B5F0A1620836}">
      <dgm:prSet/>
      <dgm:spPr/>
      <dgm:t>
        <a:bodyPr/>
        <a:lstStyle/>
        <a:p>
          <a:endParaRPr lang="en-GB"/>
        </a:p>
      </dgm:t>
    </dgm:pt>
    <dgm:pt modelId="{D542C24E-BD72-4B0D-9EDF-8B48CB6497A4}" type="sibTrans" cxnId="{65867EA5-A6F8-425A-8D9D-B5F0A1620836}">
      <dgm:prSet/>
      <dgm:spPr/>
      <dgm:t>
        <a:bodyPr/>
        <a:lstStyle/>
        <a:p>
          <a:endParaRPr lang="en-GB"/>
        </a:p>
      </dgm:t>
    </dgm:pt>
    <dgm:pt modelId="{5AA1ED02-83F8-400E-80C5-0B2C5E992672}">
      <dgm:prSet custT="1"/>
      <dgm:spPr/>
      <dgm:t>
        <a:bodyPr/>
        <a:lstStyle/>
        <a:p>
          <a:r>
            <a:rPr lang="en-GB" sz="1600" dirty="0"/>
            <a:t>Biased against (mental attitude)</a:t>
          </a:r>
        </a:p>
      </dgm:t>
    </dgm:pt>
    <dgm:pt modelId="{8A7D871C-0505-46E0-A02A-205D9CA9DCFB}" type="parTrans" cxnId="{DA482B14-E98F-4512-89D4-115FABD35F76}">
      <dgm:prSet/>
      <dgm:spPr/>
      <dgm:t>
        <a:bodyPr/>
        <a:lstStyle/>
        <a:p>
          <a:endParaRPr lang="en-GB"/>
        </a:p>
      </dgm:t>
    </dgm:pt>
    <dgm:pt modelId="{9FAEAF9F-5588-4B40-BF84-C8E3B9C58820}" type="sibTrans" cxnId="{DA482B14-E98F-4512-89D4-115FABD35F76}">
      <dgm:prSet/>
      <dgm:spPr/>
      <dgm:t>
        <a:bodyPr/>
        <a:lstStyle/>
        <a:p>
          <a:endParaRPr lang="en-GB"/>
        </a:p>
      </dgm:t>
    </dgm:pt>
    <dgm:pt modelId="{13563B6D-E73E-47DC-9ACD-58C873F98CDC}">
      <dgm:prSet custT="1"/>
      <dgm:spPr/>
      <dgm:t>
        <a:bodyPr/>
        <a:lstStyle/>
        <a:p>
          <a:r>
            <a:rPr lang="en-GB" sz="1600" dirty="0"/>
            <a:t>Hostile (words, looks)</a:t>
          </a:r>
        </a:p>
      </dgm:t>
    </dgm:pt>
    <dgm:pt modelId="{5612C565-539D-4D87-8353-9FDD251A0FC1}" type="parTrans" cxnId="{1DAD905E-9A67-4BC0-905C-B67B8049A00A}">
      <dgm:prSet/>
      <dgm:spPr/>
      <dgm:t>
        <a:bodyPr/>
        <a:lstStyle/>
        <a:p>
          <a:endParaRPr lang="en-GB"/>
        </a:p>
      </dgm:t>
    </dgm:pt>
    <dgm:pt modelId="{512D08A4-5135-4183-B799-669552D35D6B}" type="sibTrans" cxnId="{1DAD905E-9A67-4BC0-905C-B67B8049A00A}">
      <dgm:prSet/>
      <dgm:spPr/>
      <dgm:t>
        <a:bodyPr/>
        <a:lstStyle/>
        <a:p>
          <a:endParaRPr lang="en-GB"/>
        </a:p>
      </dgm:t>
    </dgm:pt>
    <dgm:pt modelId="{C4B02BBA-AA6A-4E4B-85E7-ECAD8518BD52}">
      <dgm:prSet custT="1"/>
      <dgm:spPr/>
      <dgm:t>
        <a:bodyPr/>
        <a:lstStyle/>
        <a:p>
          <a:r>
            <a:rPr lang="en-GB" sz="1600" dirty="0"/>
            <a:t>Hatred (powerful emotion but difficult to define?)</a:t>
          </a:r>
        </a:p>
      </dgm:t>
    </dgm:pt>
    <dgm:pt modelId="{49372810-E0AB-4299-AB82-C5454032341B}" type="parTrans" cxnId="{1D45D015-9894-421D-B299-66F1FDF9A96D}">
      <dgm:prSet/>
      <dgm:spPr/>
      <dgm:t>
        <a:bodyPr/>
        <a:lstStyle/>
        <a:p>
          <a:endParaRPr lang="en-GB"/>
        </a:p>
      </dgm:t>
    </dgm:pt>
    <dgm:pt modelId="{2A37BB40-1779-4B30-A902-75CF9213C758}" type="sibTrans" cxnId="{1D45D015-9894-421D-B299-66F1FDF9A96D}">
      <dgm:prSet/>
      <dgm:spPr/>
      <dgm:t>
        <a:bodyPr/>
        <a:lstStyle/>
        <a:p>
          <a:endParaRPr lang="en-GB"/>
        </a:p>
      </dgm:t>
    </dgm:pt>
    <dgm:pt modelId="{C6F04974-35DC-4F0D-A118-3E472A75F899}">
      <dgm:prSet custT="1"/>
      <dgm:spPr/>
      <dgm:t>
        <a:bodyPr/>
        <a:lstStyle/>
        <a:p>
          <a:r>
            <a:rPr lang="en-GB" sz="1600" dirty="0"/>
            <a:t>Behaviour (unfair treatment or violence)</a:t>
          </a:r>
        </a:p>
      </dgm:t>
    </dgm:pt>
    <dgm:pt modelId="{3E60052B-0268-4DBE-AF2D-AC673A0AABA1}" type="parTrans" cxnId="{3A48AC36-E067-4990-A674-1F10252DBEE8}">
      <dgm:prSet/>
      <dgm:spPr/>
      <dgm:t>
        <a:bodyPr/>
        <a:lstStyle/>
        <a:p>
          <a:endParaRPr lang="en-GB"/>
        </a:p>
      </dgm:t>
    </dgm:pt>
    <dgm:pt modelId="{139B62C4-D9F9-404E-A8BB-1B61CC904B30}" type="sibTrans" cxnId="{3A48AC36-E067-4990-A674-1F10252DBEE8}">
      <dgm:prSet/>
      <dgm:spPr/>
      <dgm:t>
        <a:bodyPr/>
        <a:lstStyle/>
        <a:p>
          <a:endParaRPr lang="en-GB"/>
        </a:p>
      </dgm:t>
    </dgm:pt>
    <dgm:pt modelId="{4A1FE5E0-A14E-436C-82BE-8B32A38FE70C}">
      <dgm:prSet phldrT="[Text]" custT="1"/>
      <dgm:spPr/>
      <dgm:t>
        <a:bodyPr/>
        <a:lstStyle/>
        <a:p>
          <a:r>
            <a:rPr lang="en-GB" sz="2000" dirty="0"/>
            <a:t>“Don’t have an opinion”</a:t>
          </a:r>
        </a:p>
      </dgm:t>
    </dgm:pt>
    <dgm:pt modelId="{150AEDAE-CD18-442E-B09D-ECD8B1A17076}" type="parTrans" cxnId="{B3BDBEA7-A1E2-42A7-9EC4-A0EDE52E60A5}">
      <dgm:prSet/>
      <dgm:spPr/>
      <dgm:t>
        <a:bodyPr/>
        <a:lstStyle/>
        <a:p>
          <a:endParaRPr lang="en-GB"/>
        </a:p>
      </dgm:t>
    </dgm:pt>
    <dgm:pt modelId="{1CD6F402-484E-469C-B942-9D6044537709}" type="sibTrans" cxnId="{B3BDBEA7-A1E2-42A7-9EC4-A0EDE52E60A5}">
      <dgm:prSet/>
      <dgm:spPr/>
      <dgm:t>
        <a:bodyPr/>
        <a:lstStyle/>
        <a:p>
          <a:endParaRPr lang="en-GB"/>
        </a:p>
      </dgm:t>
    </dgm:pt>
    <dgm:pt modelId="{5A631639-E89C-448B-83E6-B976C7278048}" type="pres">
      <dgm:prSet presAssocID="{559A1B53-CE66-4862-ADF7-99ECC3ABA075}" presName="Name0" presStyleCnt="0">
        <dgm:presLayoutVars>
          <dgm:dir/>
          <dgm:animLvl val="lvl"/>
          <dgm:resizeHandles/>
        </dgm:presLayoutVars>
      </dgm:prSet>
      <dgm:spPr/>
    </dgm:pt>
    <dgm:pt modelId="{8DD4FCC6-A625-47C9-8844-AD7F114A8DBE}" type="pres">
      <dgm:prSet presAssocID="{AE80D115-FBB4-4727-A5A9-A2B95B8CF46B}" presName="linNode" presStyleCnt="0"/>
      <dgm:spPr/>
    </dgm:pt>
    <dgm:pt modelId="{6B4A671C-F48F-430A-97BC-09D125A1E6F3}" type="pres">
      <dgm:prSet presAssocID="{AE80D115-FBB4-4727-A5A9-A2B95B8CF46B}" presName="parentShp" presStyleLbl="node1" presStyleIdx="0" presStyleCnt="3">
        <dgm:presLayoutVars>
          <dgm:bulletEnabled val="1"/>
        </dgm:presLayoutVars>
      </dgm:prSet>
      <dgm:spPr/>
    </dgm:pt>
    <dgm:pt modelId="{5617E8F7-BC1D-4945-AD54-97BCB988AFE7}" type="pres">
      <dgm:prSet presAssocID="{AE80D115-FBB4-4727-A5A9-A2B95B8CF46B}" presName="childShp" presStyleLbl="bgAccFollowNode1" presStyleIdx="0" presStyleCnt="3" custLinFactNeighborX="2326" custLinFactNeighborY="-14178">
        <dgm:presLayoutVars>
          <dgm:bulletEnabled val="1"/>
        </dgm:presLayoutVars>
      </dgm:prSet>
      <dgm:spPr/>
    </dgm:pt>
    <dgm:pt modelId="{EF234CF8-5B61-4B65-B205-A87E69B6D8BD}" type="pres">
      <dgm:prSet presAssocID="{5FBA049A-BA7E-409E-868D-F770241E0C3F}" presName="spacing" presStyleCnt="0"/>
      <dgm:spPr/>
    </dgm:pt>
    <dgm:pt modelId="{A82CB6C9-24FE-40CF-9910-8893F46313C7}" type="pres">
      <dgm:prSet presAssocID="{46D5741A-DF08-4ED1-9C77-13D6204B4CC8}" presName="linNode" presStyleCnt="0"/>
      <dgm:spPr/>
    </dgm:pt>
    <dgm:pt modelId="{79CDAFD4-023B-4E93-A492-1EA52BEE9244}" type="pres">
      <dgm:prSet presAssocID="{46D5741A-DF08-4ED1-9C77-13D6204B4CC8}" presName="parentShp" presStyleLbl="node1" presStyleIdx="1" presStyleCnt="3">
        <dgm:presLayoutVars>
          <dgm:bulletEnabled val="1"/>
        </dgm:presLayoutVars>
      </dgm:prSet>
      <dgm:spPr/>
    </dgm:pt>
    <dgm:pt modelId="{05BF7C71-DD13-498F-A021-927AED7C7CF1}" type="pres">
      <dgm:prSet presAssocID="{46D5741A-DF08-4ED1-9C77-13D6204B4CC8}" presName="childShp" presStyleLbl="bgAccFollowNode1" presStyleIdx="1" presStyleCnt="3">
        <dgm:presLayoutVars>
          <dgm:bulletEnabled val="1"/>
        </dgm:presLayoutVars>
      </dgm:prSet>
      <dgm:spPr/>
    </dgm:pt>
    <dgm:pt modelId="{DBCBB4ED-E3E9-4D2F-B260-3DF786EC6A90}" type="pres">
      <dgm:prSet presAssocID="{3700AF3C-F492-499B-957C-66BCB7C8377D}" presName="spacing" presStyleCnt="0"/>
      <dgm:spPr/>
    </dgm:pt>
    <dgm:pt modelId="{E58493D5-34FC-4AB6-B5EC-FAFB6DA1CA0E}" type="pres">
      <dgm:prSet presAssocID="{1F9890E1-E210-4C70-89F6-A424024FDE16}" presName="linNode" presStyleCnt="0"/>
      <dgm:spPr/>
    </dgm:pt>
    <dgm:pt modelId="{BBFF0804-DDFD-4864-A760-F4AC4F7E9B3C}" type="pres">
      <dgm:prSet presAssocID="{1F9890E1-E210-4C70-89F6-A424024FDE16}" presName="parentShp" presStyleLbl="node1" presStyleIdx="2" presStyleCnt="3">
        <dgm:presLayoutVars>
          <dgm:bulletEnabled val="1"/>
        </dgm:presLayoutVars>
      </dgm:prSet>
      <dgm:spPr/>
    </dgm:pt>
    <dgm:pt modelId="{7BF5EDCC-EF6A-46E3-B035-EDAA17D6142E}" type="pres">
      <dgm:prSet presAssocID="{1F9890E1-E210-4C70-89F6-A424024FDE16}" presName="childShp" presStyleLbl="bgAccFollowNode1" presStyleIdx="2" presStyleCnt="3" custLinFactNeighborX="938" custLinFactNeighborY="944">
        <dgm:presLayoutVars>
          <dgm:bulletEnabled val="1"/>
        </dgm:presLayoutVars>
      </dgm:prSet>
      <dgm:spPr/>
    </dgm:pt>
  </dgm:ptLst>
  <dgm:cxnLst>
    <dgm:cxn modelId="{75E83604-45D3-4194-BC39-89B2C0A36E90}" type="presOf" srcId="{C4B02BBA-AA6A-4E4B-85E7-ECAD8518BD52}" destId="{7BF5EDCC-EF6A-46E3-B035-EDAA17D6142E}" srcOrd="0" destOrd="2" presId="urn:microsoft.com/office/officeart/2005/8/layout/vList6"/>
    <dgm:cxn modelId="{C4385F0C-D749-40DE-9EC6-C59A2C1B64E6}" type="presOf" srcId="{AE80D115-FBB4-4727-A5A9-A2B95B8CF46B}" destId="{6B4A671C-F48F-430A-97BC-09D125A1E6F3}" srcOrd="0" destOrd="0" presId="urn:microsoft.com/office/officeart/2005/8/layout/vList6"/>
    <dgm:cxn modelId="{DA482B14-E98F-4512-89D4-115FABD35F76}" srcId="{1F9890E1-E210-4C70-89F6-A424024FDE16}" destId="{5AA1ED02-83F8-400E-80C5-0B2C5E992672}" srcOrd="0" destOrd="0" parTransId="{8A7D871C-0505-46E0-A02A-205D9CA9DCFB}" sibTransId="{9FAEAF9F-5588-4B40-BF84-C8E3B9C58820}"/>
    <dgm:cxn modelId="{1D45D015-9894-421D-B299-66F1FDF9A96D}" srcId="{1F9890E1-E210-4C70-89F6-A424024FDE16}" destId="{C4B02BBA-AA6A-4E4B-85E7-ECAD8518BD52}" srcOrd="2" destOrd="0" parTransId="{49372810-E0AB-4299-AB82-C5454032341B}" sibTransId="{2A37BB40-1779-4B30-A902-75CF9213C758}"/>
    <dgm:cxn modelId="{A5A59A1F-5D45-43A4-A681-B2C7DDA12734}" srcId="{AE80D115-FBB4-4727-A5A9-A2B95B8CF46B}" destId="{0DB092D9-8553-4C4E-8988-90713F0C7DFD}" srcOrd="2" destOrd="0" parTransId="{3B8C5BDD-DC9A-44CE-95CB-3C318363A140}" sibTransId="{B45FB224-F543-488B-8DC3-32C26558C51B}"/>
    <dgm:cxn modelId="{9D19C232-D655-43CC-8E37-DB17CC02E686}" type="presOf" srcId="{1F9890E1-E210-4C70-89F6-A424024FDE16}" destId="{BBFF0804-DDFD-4864-A760-F4AC4F7E9B3C}" srcOrd="0" destOrd="0" presId="urn:microsoft.com/office/officeart/2005/8/layout/vList6"/>
    <dgm:cxn modelId="{3A48AC36-E067-4990-A674-1F10252DBEE8}" srcId="{1F9890E1-E210-4C70-89F6-A424024FDE16}" destId="{C6F04974-35DC-4F0D-A118-3E472A75F899}" srcOrd="3" destOrd="0" parTransId="{3E60052B-0268-4DBE-AF2D-AC673A0AABA1}" sibTransId="{139B62C4-D9F9-404E-A8BB-1B61CC904B30}"/>
    <dgm:cxn modelId="{8E2EFA3E-4C0E-41B4-89CE-9A8A4DAFB328}" type="presOf" srcId="{46D5741A-DF08-4ED1-9C77-13D6204B4CC8}" destId="{79CDAFD4-023B-4E93-A492-1EA52BEE9244}" srcOrd="0" destOrd="0" presId="urn:microsoft.com/office/officeart/2005/8/layout/vList6"/>
    <dgm:cxn modelId="{A449DF52-2F14-4670-8021-59B3871959CF}" type="presOf" srcId="{71CC7279-78F2-4383-A6E1-1D6089C079ED}" destId="{5617E8F7-BC1D-4945-AD54-97BCB988AFE7}" srcOrd="0" destOrd="1" presId="urn:microsoft.com/office/officeart/2005/8/layout/vList6"/>
    <dgm:cxn modelId="{1DAD905E-9A67-4BC0-905C-B67B8049A00A}" srcId="{1F9890E1-E210-4C70-89F6-A424024FDE16}" destId="{13563B6D-E73E-47DC-9ACD-58C873F98CDC}" srcOrd="1" destOrd="0" parTransId="{5612C565-539D-4D87-8353-9FDD251A0FC1}" sibTransId="{512D08A4-5135-4183-B799-669552D35D6B}"/>
    <dgm:cxn modelId="{BF724D68-BFCD-45C9-8D3A-31ED6ECCF076}" srcId="{559A1B53-CE66-4862-ADF7-99ECC3ABA075}" destId="{1F9890E1-E210-4C70-89F6-A424024FDE16}" srcOrd="2" destOrd="0" parTransId="{A668BB36-1BC8-4359-A02E-8CB04A615515}" sibTransId="{6982AD93-74E7-46E5-9275-F735A2B1A099}"/>
    <dgm:cxn modelId="{5F296D69-F051-4EEF-AEEB-08A472547E0E}" type="presOf" srcId="{4A1FE5E0-A14E-436C-82BE-8B32A38FE70C}" destId="{05BF7C71-DD13-498F-A021-927AED7C7CF1}" srcOrd="0" destOrd="2" presId="urn:microsoft.com/office/officeart/2005/8/layout/vList6"/>
    <dgm:cxn modelId="{34F6BC6C-C6DE-4D14-82F6-DD9D43BC1AAD}" type="presOf" srcId="{0DB092D9-8553-4C4E-8988-90713F0C7DFD}" destId="{5617E8F7-BC1D-4945-AD54-97BCB988AFE7}" srcOrd="0" destOrd="2" presId="urn:microsoft.com/office/officeart/2005/8/layout/vList6"/>
    <dgm:cxn modelId="{D6FA296D-5D6E-4153-93A5-7E6A6FF28FB7}" type="presOf" srcId="{5AA1ED02-83F8-400E-80C5-0B2C5E992672}" destId="{7BF5EDCC-EF6A-46E3-B035-EDAA17D6142E}" srcOrd="0" destOrd="0" presId="urn:microsoft.com/office/officeart/2005/8/layout/vList6"/>
    <dgm:cxn modelId="{CEB01378-B388-4A46-8F9B-88E3BD499F10}" type="presOf" srcId="{3B5EFFFF-A02E-4AC4-B564-798AA53AB58E}" destId="{5617E8F7-BC1D-4945-AD54-97BCB988AFE7}" srcOrd="0" destOrd="0" presId="urn:microsoft.com/office/officeart/2005/8/layout/vList6"/>
    <dgm:cxn modelId="{6DEC6C7C-21CE-4E6B-A2AC-1EE2235075B5}" srcId="{46D5741A-DF08-4ED1-9C77-13D6204B4CC8}" destId="{5611EA06-6865-4CCB-8BC7-14C839B8B8BC}" srcOrd="0" destOrd="0" parTransId="{45A57A7A-F69C-443D-98CA-DABA0B8C4E29}" sibTransId="{577B7D13-69E5-4692-9D30-7F77B97217A6}"/>
    <dgm:cxn modelId="{0C186481-814E-498D-8329-D1F4AEA7650A}" type="presOf" srcId="{687C740A-7D4D-4F63-96BE-AFAE19EB1AA9}" destId="{05BF7C71-DD13-498F-A021-927AED7C7CF1}" srcOrd="0" destOrd="1" presId="urn:microsoft.com/office/officeart/2005/8/layout/vList6"/>
    <dgm:cxn modelId="{E6D35884-E083-4FF4-B325-C97FB7773DE9}" srcId="{559A1B53-CE66-4862-ADF7-99ECC3ABA075}" destId="{AE80D115-FBB4-4727-A5A9-A2B95B8CF46B}" srcOrd="0" destOrd="0" parTransId="{A840E17E-B496-406B-8CD8-C05350F7E80C}" sibTransId="{5FBA049A-BA7E-409E-868D-F770241E0C3F}"/>
    <dgm:cxn modelId="{7E753A98-3D39-4537-BDC5-AE498AC0B947}" srcId="{AE80D115-FBB4-4727-A5A9-A2B95B8CF46B}" destId="{71CC7279-78F2-4383-A6E1-1D6089C079ED}" srcOrd="1" destOrd="0" parTransId="{A741521D-85BC-4B00-B196-C9FD9BD90709}" sibTransId="{E5EB7D84-6D9B-4C07-8D4C-C0DBB97FB3F1}"/>
    <dgm:cxn modelId="{FFD0F299-9003-41D0-9F4C-4E16D76BA86F}" srcId="{559A1B53-CE66-4862-ADF7-99ECC3ABA075}" destId="{46D5741A-DF08-4ED1-9C77-13D6204B4CC8}" srcOrd="1" destOrd="0" parTransId="{2E198714-4C36-4AC1-A757-940795085C6C}" sibTransId="{3700AF3C-F492-499B-957C-66BCB7C8377D}"/>
    <dgm:cxn modelId="{65867EA5-A6F8-425A-8D9D-B5F0A1620836}" srcId="{46D5741A-DF08-4ED1-9C77-13D6204B4CC8}" destId="{687C740A-7D4D-4F63-96BE-AFAE19EB1AA9}" srcOrd="1" destOrd="0" parTransId="{DE153E86-DA0D-4C8D-98E8-424007AF1E29}" sibTransId="{D542C24E-BD72-4B0D-9EDF-8B48CB6497A4}"/>
    <dgm:cxn modelId="{B3BDBEA7-A1E2-42A7-9EC4-A0EDE52E60A5}" srcId="{46D5741A-DF08-4ED1-9C77-13D6204B4CC8}" destId="{4A1FE5E0-A14E-436C-82BE-8B32A38FE70C}" srcOrd="2" destOrd="0" parTransId="{150AEDAE-CD18-442E-B09D-ECD8B1A17076}" sibTransId="{1CD6F402-484E-469C-B942-9D6044537709}"/>
    <dgm:cxn modelId="{FC8296AA-8486-4C68-A7F6-AB0F88BE48A3}" type="presOf" srcId="{559A1B53-CE66-4862-ADF7-99ECC3ABA075}" destId="{5A631639-E89C-448B-83E6-B976C7278048}" srcOrd="0" destOrd="0" presId="urn:microsoft.com/office/officeart/2005/8/layout/vList6"/>
    <dgm:cxn modelId="{B23B3DBE-5699-437E-9D8D-A108B1D88D55}" type="presOf" srcId="{C6F04974-35DC-4F0D-A118-3E472A75F899}" destId="{7BF5EDCC-EF6A-46E3-B035-EDAA17D6142E}" srcOrd="0" destOrd="3" presId="urn:microsoft.com/office/officeart/2005/8/layout/vList6"/>
    <dgm:cxn modelId="{514CACBF-E5F4-41FE-A8BD-2F9C13A4210A}" type="presOf" srcId="{5611EA06-6865-4CCB-8BC7-14C839B8B8BC}" destId="{05BF7C71-DD13-498F-A021-927AED7C7CF1}" srcOrd="0" destOrd="0" presId="urn:microsoft.com/office/officeart/2005/8/layout/vList6"/>
    <dgm:cxn modelId="{7B54A3D8-95E5-44D1-90F4-73A7EEE57AE2}" type="presOf" srcId="{13563B6D-E73E-47DC-9ACD-58C873F98CDC}" destId="{7BF5EDCC-EF6A-46E3-B035-EDAA17D6142E}" srcOrd="0" destOrd="1" presId="urn:microsoft.com/office/officeart/2005/8/layout/vList6"/>
    <dgm:cxn modelId="{10DEC7EB-C6B8-4131-B6C1-50092A5BC92A}" srcId="{AE80D115-FBB4-4727-A5A9-A2B95B8CF46B}" destId="{3B5EFFFF-A02E-4AC4-B564-798AA53AB58E}" srcOrd="0" destOrd="0" parTransId="{CC4D0A28-29A6-4AF4-8087-656ED9E94E2E}" sibTransId="{CDEAD209-042B-4361-AB39-17F3AAF83EAB}"/>
    <dgm:cxn modelId="{BD58D1F7-B9AD-44B7-AB33-C76C4A0B4A78}" type="presParOf" srcId="{5A631639-E89C-448B-83E6-B976C7278048}" destId="{8DD4FCC6-A625-47C9-8844-AD7F114A8DBE}" srcOrd="0" destOrd="0" presId="urn:microsoft.com/office/officeart/2005/8/layout/vList6"/>
    <dgm:cxn modelId="{F460CBD1-EA54-40B6-99E6-E63B80265571}" type="presParOf" srcId="{8DD4FCC6-A625-47C9-8844-AD7F114A8DBE}" destId="{6B4A671C-F48F-430A-97BC-09D125A1E6F3}" srcOrd="0" destOrd="0" presId="urn:microsoft.com/office/officeart/2005/8/layout/vList6"/>
    <dgm:cxn modelId="{61D9991C-9CD2-4EFD-98E4-51F04BB91705}" type="presParOf" srcId="{8DD4FCC6-A625-47C9-8844-AD7F114A8DBE}" destId="{5617E8F7-BC1D-4945-AD54-97BCB988AFE7}" srcOrd="1" destOrd="0" presId="urn:microsoft.com/office/officeart/2005/8/layout/vList6"/>
    <dgm:cxn modelId="{D0C0AB4E-9209-47BA-A6F7-2A137EF56E21}" type="presParOf" srcId="{5A631639-E89C-448B-83E6-B976C7278048}" destId="{EF234CF8-5B61-4B65-B205-A87E69B6D8BD}" srcOrd="1" destOrd="0" presId="urn:microsoft.com/office/officeart/2005/8/layout/vList6"/>
    <dgm:cxn modelId="{1A9EB989-CA42-4CDB-A510-CAC143BCE18F}" type="presParOf" srcId="{5A631639-E89C-448B-83E6-B976C7278048}" destId="{A82CB6C9-24FE-40CF-9910-8893F46313C7}" srcOrd="2" destOrd="0" presId="urn:microsoft.com/office/officeart/2005/8/layout/vList6"/>
    <dgm:cxn modelId="{7C45557D-7725-4BAE-B121-D48082794CB1}" type="presParOf" srcId="{A82CB6C9-24FE-40CF-9910-8893F46313C7}" destId="{79CDAFD4-023B-4E93-A492-1EA52BEE9244}" srcOrd="0" destOrd="0" presId="urn:microsoft.com/office/officeart/2005/8/layout/vList6"/>
    <dgm:cxn modelId="{152938B3-6873-4A03-A701-D6AF8BDC47B2}" type="presParOf" srcId="{A82CB6C9-24FE-40CF-9910-8893F46313C7}" destId="{05BF7C71-DD13-498F-A021-927AED7C7CF1}" srcOrd="1" destOrd="0" presId="urn:microsoft.com/office/officeart/2005/8/layout/vList6"/>
    <dgm:cxn modelId="{DC664E45-648B-4F6B-B453-F4AC63AD181B}" type="presParOf" srcId="{5A631639-E89C-448B-83E6-B976C7278048}" destId="{DBCBB4ED-E3E9-4D2F-B260-3DF786EC6A90}" srcOrd="3" destOrd="0" presId="urn:microsoft.com/office/officeart/2005/8/layout/vList6"/>
    <dgm:cxn modelId="{9FB676FB-A48F-41E9-B233-D16187E8D138}" type="presParOf" srcId="{5A631639-E89C-448B-83E6-B976C7278048}" destId="{E58493D5-34FC-4AB6-B5EC-FAFB6DA1CA0E}" srcOrd="4" destOrd="0" presId="urn:microsoft.com/office/officeart/2005/8/layout/vList6"/>
    <dgm:cxn modelId="{12401D6C-10A4-4E43-9A6D-72BE776AFAD0}" type="presParOf" srcId="{E58493D5-34FC-4AB6-B5EC-FAFB6DA1CA0E}" destId="{BBFF0804-DDFD-4864-A760-F4AC4F7E9B3C}" srcOrd="0" destOrd="0" presId="urn:microsoft.com/office/officeart/2005/8/layout/vList6"/>
    <dgm:cxn modelId="{B6AC3454-39F1-46D7-8A5A-2E91CF30CC31}" type="presParOf" srcId="{E58493D5-34FC-4AB6-B5EC-FAFB6DA1CA0E}" destId="{7BF5EDCC-EF6A-46E3-B035-EDAA17D6142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7E8F7-BC1D-4945-AD54-97BCB988AFE7}">
      <dsp:nvSpPr>
        <dsp:cNvPr id="0" name=""/>
        <dsp:cNvSpPr/>
      </dsp:nvSpPr>
      <dsp:spPr>
        <a:xfrm>
          <a:off x="3334251" y="0"/>
          <a:ext cx="5001376" cy="128893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Biased towards</a:t>
          </a:r>
        </a:p>
        <a:p>
          <a:pPr marL="228600" lvl="1" indent="-228600" algn="l" defTabSz="889000">
            <a:lnSpc>
              <a:spcPct val="90000"/>
            </a:lnSpc>
            <a:spcBef>
              <a:spcPct val="0"/>
            </a:spcBef>
            <a:spcAft>
              <a:spcPct val="15000"/>
            </a:spcAft>
            <a:buChar char="•"/>
          </a:pPr>
          <a:r>
            <a:rPr lang="en-GB" sz="2000" kern="1200" dirty="0"/>
            <a:t>Supportive</a:t>
          </a:r>
        </a:p>
        <a:p>
          <a:pPr marL="228600" lvl="1" indent="-228600" algn="l" defTabSz="889000">
            <a:lnSpc>
              <a:spcPct val="90000"/>
            </a:lnSpc>
            <a:spcBef>
              <a:spcPct val="0"/>
            </a:spcBef>
            <a:spcAft>
              <a:spcPct val="15000"/>
            </a:spcAft>
            <a:buChar char="•"/>
          </a:pPr>
          <a:r>
            <a:rPr lang="en-GB" sz="2000" kern="1200" dirty="0"/>
            <a:t>Unfair treatment in favour of</a:t>
          </a:r>
        </a:p>
      </dsp:txBody>
      <dsp:txXfrm>
        <a:off x="3334251" y="161116"/>
        <a:ext cx="4518027" cy="966698"/>
      </dsp:txXfrm>
    </dsp:sp>
    <dsp:sp modelId="{6B4A671C-F48F-430A-97BC-09D125A1E6F3}">
      <dsp:nvSpPr>
        <dsp:cNvPr id="0" name=""/>
        <dsp:cNvSpPr/>
      </dsp:nvSpPr>
      <dsp:spPr>
        <a:xfrm>
          <a:off x="0" y="0"/>
          <a:ext cx="3334251" cy="1288930"/>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a:lnSpc>
              <a:spcPct val="90000"/>
            </a:lnSpc>
            <a:spcBef>
              <a:spcPct val="0"/>
            </a:spcBef>
            <a:spcAft>
              <a:spcPct val="35000"/>
            </a:spcAft>
            <a:buNone/>
          </a:pPr>
          <a:r>
            <a:rPr lang="en-GB" sz="3800" kern="1200" dirty="0"/>
            <a:t>Positive prejudice</a:t>
          </a:r>
        </a:p>
      </dsp:txBody>
      <dsp:txXfrm>
        <a:off x="62920" y="62920"/>
        <a:ext cx="3208411" cy="1163090"/>
      </dsp:txXfrm>
    </dsp:sp>
    <dsp:sp modelId="{05BF7C71-DD13-498F-A021-927AED7C7CF1}">
      <dsp:nvSpPr>
        <dsp:cNvPr id="0" name=""/>
        <dsp:cNvSpPr/>
      </dsp:nvSpPr>
      <dsp:spPr>
        <a:xfrm>
          <a:off x="3334251" y="1417823"/>
          <a:ext cx="5001376" cy="128893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“Never really thought about it”</a:t>
          </a:r>
        </a:p>
        <a:p>
          <a:pPr marL="228600" lvl="1" indent="-228600" algn="l" defTabSz="889000">
            <a:lnSpc>
              <a:spcPct val="90000"/>
            </a:lnSpc>
            <a:spcBef>
              <a:spcPct val="0"/>
            </a:spcBef>
            <a:spcAft>
              <a:spcPct val="15000"/>
            </a:spcAft>
            <a:buChar char="•"/>
          </a:pPr>
          <a:r>
            <a:rPr lang="en-GB" sz="2000" kern="1200" dirty="0"/>
            <a:t>“Don’t care either way”</a:t>
          </a:r>
        </a:p>
        <a:p>
          <a:pPr marL="228600" lvl="1" indent="-228600" algn="l" defTabSz="889000">
            <a:lnSpc>
              <a:spcPct val="90000"/>
            </a:lnSpc>
            <a:spcBef>
              <a:spcPct val="0"/>
            </a:spcBef>
            <a:spcAft>
              <a:spcPct val="15000"/>
            </a:spcAft>
            <a:buChar char="•"/>
          </a:pPr>
          <a:r>
            <a:rPr lang="en-GB" sz="2000" kern="1200" dirty="0"/>
            <a:t>“Don’t have an opinion”</a:t>
          </a:r>
        </a:p>
      </dsp:txBody>
      <dsp:txXfrm>
        <a:off x="3334251" y="1578939"/>
        <a:ext cx="4518027" cy="966698"/>
      </dsp:txXfrm>
    </dsp:sp>
    <dsp:sp modelId="{79CDAFD4-023B-4E93-A492-1EA52BEE9244}">
      <dsp:nvSpPr>
        <dsp:cNvPr id="0" name=""/>
        <dsp:cNvSpPr/>
      </dsp:nvSpPr>
      <dsp:spPr>
        <a:xfrm>
          <a:off x="0" y="1417823"/>
          <a:ext cx="3334251" cy="1288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a:lnSpc>
              <a:spcPct val="90000"/>
            </a:lnSpc>
            <a:spcBef>
              <a:spcPct val="0"/>
            </a:spcBef>
            <a:spcAft>
              <a:spcPct val="35000"/>
            </a:spcAft>
            <a:buNone/>
          </a:pPr>
          <a:r>
            <a:rPr lang="en-GB" sz="3800" kern="1200" dirty="0"/>
            <a:t>Indifferent</a:t>
          </a:r>
        </a:p>
      </dsp:txBody>
      <dsp:txXfrm>
        <a:off x="62920" y="1480743"/>
        <a:ext cx="3208411" cy="1163090"/>
      </dsp:txXfrm>
    </dsp:sp>
    <dsp:sp modelId="{7BF5EDCC-EF6A-46E3-B035-EDAA17D6142E}">
      <dsp:nvSpPr>
        <dsp:cNvPr id="0" name=""/>
        <dsp:cNvSpPr/>
      </dsp:nvSpPr>
      <dsp:spPr>
        <a:xfrm>
          <a:off x="3334251" y="2835646"/>
          <a:ext cx="5001376" cy="128893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Biased against (mental attitude)</a:t>
          </a:r>
        </a:p>
        <a:p>
          <a:pPr marL="171450" lvl="1" indent="-171450" algn="l" defTabSz="711200">
            <a:lnSpc>
              <a:spcPct val="90000"/>
            </a:lnSpc>
            <a:spcBef>
              <a:spcPct val="0"/>
            </a:spcBef>
            <a:spcAft>
              <a:spcPct val="15000"/>
            </a:spcAft>
            <a:buChar char="•"/>
          </a:pPr>
          <a:r>
            <a:rPr lang="en-GB" sz="1600" kern="1200" dirty="0"/>
            <a:t>Hostile (words, looks)</a:t>
          </a:r>
        </a:p>
        <a:p>
          <a:pPr marL="171450" lvl="1" indent="-171450" algn="l" defTabSz="711200">
            <a:lnSpc>
              <a:spcPct val="90000"/>
            </a:lnSpc>
            <a:spcBef>
              <a:spcPct val="0"/>
            </a:spcBef>
            <a:spcAft>
              <a:spcPct val="15000"/>
            </a:spcAft>
            <a:buChar char="•"/>
          </a:pPr>
          <a:r>
            <a:rPr lang="en-GB" sz="1600" kern="1200" dirty="0"/>
            <a:t>Hatred (powerful emotion but difficult to define?)</a:t>
          </a:r>
        </a:p>
        <a:p>
          <a:pPr marL="171450" lvl="1" indent="-171450" algn="l" defTabSz="711200">
            <a:lnSpc>
              <a:spcPct val="90000"/>
            </a:lnSpc>
            <a:spcBef>
              <a:spcPct val="0"/>
            </a:spcBef>
            <a:spcAft>
              <a:spcPct val="15000"/>
            </a:spcAft>
            <a:buChar char="•"/>
          </a:pPr>
          <a:r>
            <a:rPr lang="en-GB" sz="1600" kern="1200" dirty="0"/>
            <a:t>Behaviour (unfair treatment or violence)</a:t>
          </a:r>
        </a:p>
      </dsp:txBody>
      <dsp:txXfrm>
        <a:off x="3334251" y="2996762"/>
        <a:ext cx="4518027" cy="966698"/>
      </dsp:txXfrm>
    </dsp:sp>
    <dsp:sp modelId="{BBFF0804-DDFD-4864-A760-F4AC4F7E9B3C}">
      <dsp:nvSpPr>
        <dsp:cNvPr id="0" name=""/>
        <dsp:cNvSpPr/>
      </dsp:nvSpPr>
      <dsp:spPr>
        <a:xfrm>
          <a:off x="0" y="2835646"/>
          <a:ext cx="3334251" cy="1288930"/>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72390" rIns="144780" bIns="72390" numCol="1" spcCol="1270" anchor="ctr" anchorCtr="0">
          <a:noAutofit/>
        </a:bodyPr>
        <a:lstStyle/>
        <a:p>
          <a:pPr marL="0" lvl="0" indent="0" algn="ctr" defTabSz="1689100">
            <a:lnSpc>
              <a:spcPct val="90000"/>
            </a:lnSpc>
            <a:spcBef>
              <a:spcPct val="0"/>
            </a:spcBef>
            <a:spcAft>
              <a:spcPct val="35000"/>
            </a:spcAft>
            <a:buNone/>
          </a:pPr>
          <a:r>
            <a:rPr lang="en-GB" sz="3800" kern="1200" dirty="0"/>
            <a:t>Negative prejudice</a:t>
          </a:r>
        </a:p>
      </dsp:txBody>
      <dsp:txXfrm>
        <a:off x="62920" y="2898566"/>
        <a:ext cx="3208411" cy="1163090"/>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7FA63D-7D85-1C44-9240-F52E0B81854E}" type="datetimeFigureOut">
              <a:rPr lang="en-US" smtClean="0"/>
              <a:t>3/13/24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EA7FA6-B256-AA42-B43A-41C1DE603325}" type="slidenum">
              <a:rPr lang="en-US" smtClean="0"/>
              <a:t>‹#›</a:t>
            </a:fld>
            <a:endParaRPr lang="en-US"/>
          </a:p>
        </p:txBody>
      </p:sp>
    </p:spTree>
    <p:extLst>
      <p:ext uri="{BB962C8B-B14F-4D97-AF65-F5344CB8AC3E}">
        <p14:creationId xmlns:p14="http://schemas.microsoft.com/office/powerpoint/2010/main" val="804761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1</a:t>
            </a:fld>
            <a:endParaRPr lang="en-US"/>
          </a:p>
        </p:txBody>
      </p:sp>
    </p:spTree>
    <p:extLst>
      <p:ext uri="{BB962C8B-B14F-4D97-AF65-F5344CB8AC3E}">
        <p14:creationId xmlns:p14="http://schemas.microsoft.com/office/powerpoint/2010/main" val="1173909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2</a:t>
            </a:fld>
            <a:endParaRPr lang="en-US"/>
          </a:p>
        </p:txBody>
      </p:sp>
    </p:spTree>
    <p:extLst>
      <p:ext uri="{BB962C8B-B14F-4D97-AF65-F5344CB8AC3E}">
        <p14:creationId xmlns:p14="http://schemas.microsoft.com/office/powerpoint/2010/main" val="2247622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3</a:t>
            </a:fld>
            <a:endParaRPr lang="en-US"/>
          </a:p>
        </p:txBody>
      </p:sp>
    </p:spTree>
    <p:extLst>
      <p:ext uri="{BB962C8B-B14F-4D97-AF65-F5344CB8AC3E}">
        <p14:creationId xmlns:p14="http://schemas.microsoft.com/office/powerpoint/2010/main" val="2560020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The Eugenics Movement was a social and scientific movement that emerged in the late 19th and early 20th centuries, primarily in Europe and North America. It aimed to improve the genetic quality of the human population through selective breeding and controlled reproduction. The term "eugenics" was coined by Sir Francis Galton, a British scientist and cousin of Charles Darwin, in 1883.</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Key features of the Eugenics Movement include:</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Selective Breeding</a:t>
            </a:r>
            <a:r>
              <a:rPr lang="en-GB" b="0" i="0" u="none" strike="noStrike" dirty="0">
                <a:solidFill>
                  <a:srgbClr val="0D0D0D"/>
                </a:solidFill>
                <a:effectLst/>
                <a:latin typeface="Arial" panose="020B0604020202020204" pitchFamily="34" charset="0"/>
                <a:cs typeface="Arial" panose="020B0604020202020204" pitchFamily="34" charset="0"/>
              </a:rPr>
              <a:t>: Eugenicists believed that certain traits, such as intelligence, physical strength, and moral character, were hereditary and could be passed from one generation to the next. They advocated for encouraging individuals with desirable traits to reproduce while discouraging or preventing those with perceived "undesirable" traits from having children.</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Sterilization Laws</a:t>
            </a:r>
            <a:r>
              <a:rPr lang="en-GB" b="0" i="0" u="none" strike="noStrike" dirty="0">
                <a:solidFill>
                  <a:srgbClr val="0D0D0D"/>
                </a:solidFill>
                <a:effectLst/>
                <a:latin typeface="Arial" panose="020B0604020202020204" pitchFamily="34" charset="0"/>
                <a:cs typeface="Arial" panose="020B0604020202020204" pitchFamily="34" charset="0"/>
              </a:rPr>
              <a:t>: Many eugenicists promoted the enactment of laws mandating the involuntary sterilization of individuals deemed "unfit" or "undesirable" for reproduction. These laws targeted people with disabilities, mental illnesses, criminal records, or other perceived deficiencies, with the goal of preventing them from passing on their traits to future generations.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Immigration Restrictions</a:t>
            </a:r>
            <a:r>
              <a:rPr lang="en-GB" b="0" i="0" u="none" strike="noStrike" dirty="0">
                <a:solidFill>
                  <a:srgbClr val="0D0D0D"/>
                </a:solidFill>
                <a:effectLst/>
                <a:latin typeface="Arial" panose="020B0604020202020204" pitchFamily="34" charset="0"/>
                <a:cs typeface="Arial" panose="020B0604020202020204" pitchFamily="34" charset="0"/>
              </a:rPr>
              <a:t>: Eugenic ideas influenced immigration policies in various countries, leading to the implementation of restrictive measures aimed at preventing the entry of individuals considered genetically inferior or undesirable. Immigration laws were often designed to </a:t>
            </a:r>
            <a:r>
              <a:rPr lang="en-GB" b="0" i="0" u="none" strike="noStrike" dirty="0" err="1">
                <a:solidFill>
                  <a:srgbClr val="0D0D0D"/>
                </a:solidFill>
                <a:effectLst/>
                <a:latin typeface="Arial" panose="020B0604020202020204" pitchFamily="34" charset="0"/>
                <a:cs typeface="Arial" panose="020B0604020202020204" pitchFamily="34" charset="0"/>
              </a:rPr>
              <a:t>favor</a:t>
            </a:r>
            <a:r>
              <a:rPr lang="en-GB" b="0" i="0" u="none" strike="noStrike" dirty="0">
                <a:solidFill>
                  <a:srgbClr val="0D0D0D"/>
                </a:solidFill>
                <a:effectLst/>
                <a:latin typeface="Arial" panose="020B0604020202020204" pitchFamily="34" charset="0"/>
                <a:cs typeface="Arial" panose="020B0604020202020204" pitchFamily="34" charset="0"/>
              </a:rPr>
              <a:t> individuals from certain ethnic or racial groups while excluding others perceived as "inferior."</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Racial and Ethnic Biases</a:t>
            </a:r>
            <a:r>
              <a:rPr lang="en-GB" b="0" i="0" u="none" strike="noStrike" dirty="0">
                <a:solidFill>
                  <a:srgbClr val="0D0D0D"/>
                </a:solidFill>
                <a:effectLst/>
                <a:latin typeface="Arial" panose="020B0604020202020204" pitchFamily="34" charset="0"/>
                <a:cs typeface="Arial" panose="020B0604020202020204" pitchFamily="34" charset="0"/>
              </a:rPr>
              <a:t>: The Eugenics Movement was deeply intertwined with racism and xenophobia, with eugenicists promoting the idea of racial hierarchy and superiority. Many eugenicists advocated for measures to preserve the purity of the "white race" and suppress the reproduction of non-white or minority populations.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Pseudo-scientific Theories</a:t>
            </a:r>
            <a:r>
              <a:rPr lang="en-GB" b="0" i="0" u="none" strike="noStrike" dirty="0">
                <a:solidFill>
                  <a:srgbClr val="0D0D0D"/>
                </a:solidFill>
                <a:effectLst/>
                <a:latin typeface="Arial" panose="020B0604020202020204" pitchFamily="34" charset="0"/>
                <a:cs typeface="Arial" panose="020B0604020202020204" pitchFamily="34" charset="0"/>
              </a:rPr>
              <a:t>: Despite claims of scientific legitimacy, much of the eugenics movement was based on flawed or biased research, as well as pseudoscientific theories of human inheritance and evolution. Eugenicists often manipulated data to support their preconceived notions and ideological agendas, leading to erroneous conclusions and harmful policies.</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The Eugenics Movement had profound and far-reaching consequences, including the enactment of sterilization laws, forced sterilizations of thousands of individuals deemed "unfit," and the perpetuation of discriminatory practices based on race, ethnicity, disability, and socioeconomic status. While the movement declined in popularity following World War II, due in part to its association with Nazi Germany's policies of racial hygiene and genocide, its legacy continues to influence debates surrounding reproductive rights, disability rights, and social justice today.</a:t>
            </a:r>
          </a:p>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4</a:t>
            </a:fld>
            <a:endParaRPr lang="en-US"/>
          </a:p>
        </p:txBody>
      </p:sp>
    </p:spTree>
    <p:extLst>
      <p:ext uri="{BB962C8B-B14F-4D97-AF65-F5344CB8AC3E}">
        <p14:creationId xmlns:p14="http://schemas.microsoft.com/office/powerpoint/2010/main" val="3904399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Nominalized hate refers to the expression or manifestation of hatred, prejudice, or discriminatory attitudes in subtle or indirect ways, often through language or actions that may appear neutral or innocuous on the surface. The term "nominalized" suggests that the hate is disguised or masked, making it less overt or recognizable.</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In the context of social discourse and interactions, nominalized hate can take various forms:</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Microaggressions</a:t>
            </a:r>
            <a:r>
              <a:rPr lang="en-GB" b="0" i="0" u="none" strike="noStrike" dirty="0">
                <a:solidFill>
                  <a:srgbClr val="0D0D0D"/>
                </a:solidFill>
                <a:effectLst/>
                <a:latin typeface="Arial" panose="020B0604020202020204" pitchFamily="34" charset="0"/>
                <a:cs typeface="Arial" panose="020B0604020202020204" pitchFamily="34" charset="0"/>
              </a:rPr>
              <a:t>: These are subtle, often unintentional verbal or </a:t>
            </a:r>
            <a:r>
              <a:rPr lang="en-GB" b="0" i="0" u="none" strike="noStrike" dirty="0" err="1">
                <a:solidFill>
                  <a:srgbClr val="0D0D0D"/>
                </a:solidFill>
                <a:effectLst/>
                <a:latin typeface="Arial" panose="020B0604020202020204" pitchFamily="34" charset="0"/>
                <a:cs typeface="Arial" panose="020B0604020202020204" pitchFamily="34" charset="0"/>
              </a:rPr>
              <a:t>behavioral</a:t>
            </a:r>
            <a:r>
              <a:rPr lang="en-GB" b="0" i="0" u="none" strike="noStrike" dirty="0">
                <a:solidFill>
                  <a:srgbClr val="0D0D0D"/>
                </a:solidFill>
                <a:effectLst/>
                <a:latin typeface="Arial" panose="020B0604020202020204" pitchFamily="34" charset="0"/>
                <a:cs typeface="Arial" panose="020B0604020202020204" pitchFamily="34" charset="0"/>
              </a:rPr>
              <a:t> expressions of bias or prejudice against individuals or groups based on their race, ethnicity, gender, sexual orientation, religion, or other characteristics. Microaggressions may include derogatory remarks, dismissive gestures, or subtle forms of exclusion that communicate hostility or disrespect.</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Stereotyping and Stigmatization</a:t>
            </a:r>
            <a:r>
              <a:rPr lang="en-GB" b="0" i="0" u="none" strike="noStrike" dirty="0">
                <a:solidFill>
                  <a:srgbClr val="0D0D0D"/>
                </a:solidFill>
                <a:effectLst/>
                <a:latin typeface="Arial" panose="020B0604020202020204" pitchFamily="34" charset="0"/>
                <a:cs typeface="Arial" panose="020B0604020202020204" pitchFamily="34" charset="0"/>
              </a:rPr>
              <a:t>: Nominalized hate can involve the perpetuation of stereotypes and stigmas about certain groups, leading to the marginalization or dehumanization of individuals based on superficial or prejudiced assumptions. This can contribute to the normalization of discriminatory attitudes and </a:t>
            </a:r>
            <a:r>
              <a:rPr lang="en-GB" b="0" i="0" u="none" strike="noStrike" dirty="0" err="1">
                <a:solidFill>
                  <a:srgbClr val="0D0D0D"/>
                </a:solidFill>
                <a:effectLst/>
                <a:latin typeface="Arial" panose="020B0604020202020204" pitchFamily="34" charset="0"/>
                <a:cs typeface="Arial" panose="020B0604020202020204" pitchFamily="34" charset="0"/>
              </a:rPr>
              <a:t>behaviors</a:t>
            </a:r>
            <a:r>
              <a:rPr lang="en-GB" b="0" i="0" u="none" strike="noStrike" dirty="0">
                <a:solidFill>
                  <a:srgbClr val="0D0D0D"/>
                </a:solidFill>
                <a:effectLst/>
                <a:latin typeface="Arial" panose="020B0604020202020204" pitchFamily="34" charset="0"/>
                <a:cs typeface="Arial" panose="020B0604020202020204" pitchFamily="34" charset="0"/>
              </a:rPr>
              <a:t> within society.</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Structural Inequality</a:t>
            </a:r>
            <a:r>
              <a:rPr lang="en-GB" b="0" i="0" u="none" strike="noStrike" dirty="0">
                <a:solidFill>
                  <a:srgbClr val="0D0D0D"/>
                </a:solidFill>
                <a:effectLst/>
                <a:latin typeface="Arial" panose="020B0604020202020204" pitchFamily="34" charset="0"/>
                <a:cs typeface="Arial" panose="020B0604020202020204" pitchFamily="34" charset="0"/>
              </a:rPr>
              <a:t>: Nominalized hate can also be embedded within social structures, institutions, and policies that perpetuate systemic discrimination and oppression. While not explicitly hateful or discriminatory on the surface, these structures may uphold existing power dynamics and privilege certain groups over others, resulting in unequal access to opportunities, resources, and rights.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Dog-whistle Politics</a:t>
            </a:r>
            <a:r>
              <a:rPr lang="en-GB" b="0" i="0" u="none" strike="noStrike" dirty="0">
                <a:solidFill>
                  <a:srgbClr val="0D0D0D"/>
                </a:solidFill>
                <a:effectLst/>
                <a:latin typeface="Arial" panose="020B0604020202020204" pitchFamily="34" charset="0"/>
                <a:cs typeface="Arial" panose="020B0604020202020204" pitchFamily="34" charset="0"/>
              </a:rPr>
              <a:t>: Politicians or public figures may engage in nominalized hate by using coded language or symbols that appeal to certain biases or prejudices without explicitly expressing hatred or bigotry. This can involve veiled references to race, ethnicity, religion, or other identity markers to rally support or incite fear among specific segments of the population.</a:t>
            </a:r>
          </a:p>
          <a:p>
            <a:pPr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Overall, nominalized hate reflects the insidious nature of prejudice and discrimination, highlighting the ways in which hatred and bias can persist even when not overtly expressed. Recognizing and addressing nominalized hate requires a commitment to challenging stereotypes, promoting empathy and understanding, and fostering inclusive and equitable social norms and policies.</a:t>
            </a:r>
          </a:p>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5</a:t>
            </a:fld>
            <a:endParaRPr lang="en-US"/>
          </a:p>
        </p:txBody>
      </p:sp>
    </p:spTree>
    <p:extLst>
      <p:ext uri="{BB962C8B-B14F-4D97-AF65-F5344CB8AC3E}">
        <p14:creationId xmlns:p14="http://schemas.microsoft.com/office/powerpoint/2010/main" val="242135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6</a:t>
            </a:fld>
            <a:endParaRPr lang="en-US"/>
          </a:p>
        </p:txBody>
      </p:sp>
    </p:spTree>
    <p:extLst>
      <p:ext uri="{BB962C8B-B14F-4D97-AF65-F5344CB8AC3E}">
        <p14:creationId xmlns:p14="http://schemas.microsoft.com/office/powerpoint/2010/main" val="1949914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The statement is suggesting a recommendation by a group called "Inclusive Britain" to discontinue the use of the term "BAME" (Black, Asian, and Minority Ethnic) across government departments. The rationale behind this recommendation is twofold:</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BAME is too much of a catch-all</a:t>
            </a:r>
            <a:r>
              <a:rPr lang="en-GB" b="0" i="0" u="none" strike="noStrike" dirty="0">
                <a:solidFill>
                  <a:srgbClr val="0D0D0D"/>
                </a:solidFill>
                <a:effectLst/>
                <a:latin typeface="Arial" panose="020B0604020202020204" pitchFamily="34" charset="0"/>
                <a:cs typeface="Arial" panose="020B0604020202020204" pitchFamily="34" charset="0"/>
              </a:rPr>
              <a:t>: The term "BAME" is a broad umbrella term used to refer to individuals from diverse ethnic backgrounds who are not of white European descent. However, it encompasses a wide range of ethnicities, cultures, and experiences, which can vary significantly within and across different communities. By using a single term to categorize such a diverse group, there is a risk of oversimplifying or homogenizing the experiences and needs of individuals within these communities.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Gathering more fine-grained data</a:t>
            </a:r>
            <a:r>
              <a:rPr lang="en-GB" b="0" i="0" u="none" strike="noStrike" dirty="0">
                <a:solidFill>
                  <a:srgbClr val="0D0D0D"/>
                </a:solidFill>
                <a:effectLst/>
                <a:latin typeface="Arial" panose="020B0604020202020204" pitchFamily="34" charset="0"/>
                <a:cs typeface="Arial" panose="020B0604020202020204" pitchFamily="34" charset="0"/>
              </a:rPr>
              <a:t>: Instead of relying on the blanket term "BAME," the recommendation suggests collecting more detailed and specific data on ethnicity to inform policymaking. By gathering fine-grained data, policymakers can gain a better understanding of the distinct challenges, disparities, and preferences among different ethnic groups. This approach allows for more targeted and effective policy interventions that address the unique needs of specific communities.</a:t>
            </a:r>
          </a:p>
          <a:p>
            <a:pPr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In summary, the recommendation by Inclusive Britain advocates for moving away from the use of the term "BAME" in government contexts due to its broad and potentially oversimplified nature. Instead, the focus should be on collecting more nuanced data on ethnicity to better inform policymaking and ensure that policies are tailored to address the diverse realities and experiences of ethnic minority communities.</a:t>
            </a:r>
          </a:p>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7</a:t>
            </a:fld>
            <a:endParaRPr lang="en-US"/>
          </a:p>
        </p:txBody>
      </p:sp>
    </p:spTree>
    <p:extLst>
      <p:ext uri="{BB962C8B-B14F-4D97-AF65-F5344CB8AC3E}">
        <p14:creationId xmlns:p14="http://schemas.microsoft.com/office/powerpoint/2010/main" val="12246859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minutes </a:t>
            </a:r>
          </a:p>
        </p:txBody>
      </p:sp>
      <p:sp>
        <p:nvSpPr>
          <p:cNvPr id="4" name="Slide Number Placeholder 3"/>
          <p:cNvSpPr>
            <a:spLocks noGrp="1"/>
          </p:cNvSpPr>
          <p:nvPr>
            <p:ph type="sldNum" sz="quarter" idx="5"/>
          </p:nvPr>
        </p:nvSpPr>
        <p:spPr/>
        <p:txBody>
          <a:bodyPr/>
          <a:lstStyle/>
          <a:p>
            <a:fld id="{3EEA7FA6-B256-AA42-B43A-41C1DE603325}" type="slidenum">
              <a:rPr lang="en-US" smtClean="0"/>
              <a:t>8</a:t>
            </a:fld>
            <a:endParaRPr lang="en-US"/>
          </a:p>
        </p:txBody>
      </p:sp>
    </p:spTree>
    <p:extLst>
      <p:ext uri="{BB962C8B-B14F-4D97-AF65-F5344CB8AC3E}">
        <p14:creationId xmlns:p14="http://schemas.microsoft.com/office/powerpoint/2010/main" val="1000222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9</a:t>
            </a:fld>
            <a:endParaRPr lang="en-US"/>
          </a:p>
        </p:txBody>
      </p:sp>
    </p:spTree>
    <p:extLst>
      <p:ext uri="{BB962C8B-B14F-4D97-AF65-F5344CB8AC3E}">
        <p14:creationId xmlns:p14="http://schemas.microsoft.com/office/powerpoint/2010/main" val="19350195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10</a:t>
            </a:fld>
            <a:endParaRPr lang="en-US"/>
          </a:p>
        </p:txBody>
      </p:sp>
    </p:spTree>
    <p:extLst>
      <p:ext uri="{BB962C8B-B14F-4D97-AF65-F5344CB8AC3E}">
        <p14:creationId xmlns:p14="http://schemas.microsoft.com/office/powerpoint/2010/main" val="37041360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11</a:t>
            </a:fld>
            <a:endParaRPr lang="en-US"/>
          </a:p>
        </p:txBody>
      </p:sp>
    </p:spTree>
    <p:extLst>
      <p:ext uri="{BB962C8B-B14F-4D97-AF65-F5344CB8AC3E}">
        <p14:creationId xmlns:p14="http://schemas.microsoft.com/office/powerpoint/2010/main" val="36765933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The phrase "two dimensions of policing diversity" likely refers to two aspects or perspectives related to diversity within the policing profession or the delivery of policing services. These dimensions could encompass various aspects of diversity, including but not limited to race, ethnicity, gender, sexual orientation, religion, age, and socio-economic background.  two possible interpretations of these dimensions:</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Representational Diversity vs. Diversity of Practices</a:t>
            </a:r>
            <a:r>
              <a:rPr lang="en-GB" b="0" i="0" u="none" strike="noStrike" dirty="0">
                <a:solidFill>
                  <a:srgbClr val="0D0D0D"/>
                </a:solidFill>
                <a:effectLst/>
                <a:latin typeface="Arial" panose="020B0604020202020204" pitchFamily="34" charset="0"/>
                <a:cs typeface="Arial" panose="020B0604020202020204" pitchFamily="34" charset="0"/>
              </a:rPr>
              <a:t>:</a:t>
            </a:r>
          </a:p>
          <a:p>
            <a:pPr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Representational diversity refers to the composition of police forces in terms of the demographic characteristics of officers, such as race, ethnicity, gender, and other identity markers. It focuses on ensuring that police departments reflect the diversity of the communities they serve, with the goal of improving trust, legitimacy, and cultural competence within law enforcement agencies.</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Diversity of practices, on the other hand, pertains to the range of approaches, strategies, and tactics employed by police officers in their interactions with the public. This dimension emphasizes the importance of incorporating diverse perspectives, experiences, and values into policing practices to promote fairness, effectiveness, and responsiveness to community needs. It involves adopting inclusive and culturally sensitive policing strategies that accommodate the diverse backgrounds and preferences of individuals and communities.</a:t>
            </a:r>
          </a:p>
          <a:p>
            <a:pPr marL="742950" lvl="1" indent="-285750"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Internal Diversity vs. External Diversity</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Internal diversity focuses on diversity within the police organization itself, including the composition of personnel at all levels of the hierarchy, from frontline officers to senior leadership positions. This dimension addresses issues related to recruitment, retention, promotion, and representation of diverse groups within police departments, with the aim of fostering an inclusive and equitable workplace culture.</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External diversity refers to the relationship between police departments and the communities they serve. It encompasses efforts to engage with and reflect the diversity of community members, stakeholders, and interest groups in policing practices, decision-making processes, and service delivery. This dimension emphasizes the importance of building trust, cooperation, and partnerships with diverse communities to enhance public safety and social cohesion.</a:t>
            </a:r>
          </a:p>
          <a:p>
            <a:pPr marL="742950" lvl="1" indent="-285750"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Overall, the two dimensions of policing diversity underscore the multifaceted nature of diversity within law enforcement and its relevance to both internal organizational dynamics and external community relations. By addressing these dimensions comprehensively, police agencies can work towards creating more inclusive, responsive, and effective policing practices that meet the needs and expectations of all stakeholders.</a:t>
            </a:r>
          </a:p>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13</a:t>
            </a:fld>
            <a:endParaRPr lang="en-US"/>
          </a:p>
        </p:txBody>
      </p:sp>
    </p:spTree>
    <p:extLst>
      <p:ext uri="{BB962C8B-B14F-4D97-AF65-F5344CB8AC3E}">
        <p14:creationId xmlns:p14="http://schemas.microsoft.com/office/powerpoint/2010/main" val="17394255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14</a:t>
            </a:fld>
            <a:endParaRPr lang="en-US"/>
          </a:p>
        </p:txBody>
      </p:sp>
    </p:spTree>
    <p:extLst>
      <p:ext uri="{BB962C8B-B14F-4D97-AF65-F5344CB8AC3E}">
        <p14:creationId xmlns:p14="http://schemas.microsoft.com/office/powerpoint/2010/main" val="28416562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When social scientists refer to race as a "social construct," they mean that the concept of race is not based on biological or genetic distinctions but is rather a product of social, cultural, and historical factors. In other words, race is not an inherent or objective characteristic of individuals or populations but is instead a set of socially defined categories that have been created and perpetuated by society over time.</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Key aspects of understanding race as a social construct include:</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Arbitrary Classification</a:t>
            </a:r>
            <a:r>
              <a:rPr lang="en-GB" b="0" i="0" u="none" strike="noStrike" dirty="0">
                <a:solidFill>
                  <a:srgbClr val="0D0D0D"/>
                </a:solidFill>
                <a:effectLst/>
                <a:latin typeface="Arial" panose="020B0604020202020204" pitchFamily="34" charset="0"/>
                <a:cs typeface="Arial" panose="020B0604020202020204" pitchFamily="34" charset="0"/>
              </a:rPr>
              <a:t>: The categories of race, such as "White," "Black," "Asian," and "Hispanic," are not based on scientifically meaningful criteria but are instead arbitrary divisions that have been constructed by society. Different societies and historical periods have used different criteria to define race, leading to variations in racial classification systems.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Socially Imposed Hierarchies</a:t>
            </a:r>
            <a:r>
              <a:rPr lang="en-GB" b="0" i="0" u="none" strike="noStrike" dirty="0">
                <a:solidFill>
                  <a:srgbClr val="0D0D0D"/>
                </a:solidFill>
                <a:effectLst/>
                <a:latin typeface="Arial" panose="020B0604020202020204" pitchFamily="34" charset="0"/>
                <a:cs typeface="Arial" panose="020B0604020202020204" pitchFamily="34" charset="0"/>
              </a:rPr>
              <a:t>: The construction of race has often been accompanied by the imposition of hierarchical relationships between racial groups, with certain groups being assigned higher social status and privileges while others are marginalized or oppressed. These hierarchies are not inherent or natural but are created and maintained through social institutions, practices, and ideologies.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Fluidity and Change</a:t>
            </a:r>
            <a:r>
              <a:rPr lang="en-GB" b="0" i="0" u="none" strike="noStrike" dirty="0">
                <a:solidFill>
                  <a:srgbClr val="0D0D0D"/>
                </a:solidFill>
                <a:effectLst/>
                <a:latin typeface="Arial" panose="020B0604020202020204" pitchFamily="34" charset="0"/>
                <a:cs typeface="Arial" panose="020B0604020202020204" pitchFamily="34" charset="0"/>
              </a:rPr>
              <a:t>: The categories of race are not fixed or immutable but are subject to change over time and across different contexts. Social, political, and cultural factors can influence how racial categories are defined, understood, and applied, leading to shifts in racial identities and classifications.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Intersectionality</a:t>
            </a:r>
            <a:r>
              <a:rPr lang="en-GB" b="0" i="0" u="none" strike="noStrike" dirty="0">
                <a:solidFill>
                  <a:srgbClr val="0D0D0D"/>
                </a:solidFill>
                <a:effectLst/>
                <a:latin typeface="Arial" panose="020B0604020202020204" pitchFamily="34" charset="0"/>
                <a:cs typeface="Arial" panose="020B0604020202020204" pitchFamily="34" charset="0"/>
              </a:rPr>
              <a:t>: Race intersects with other social categories, such as gender, class, sexuality, and nationality, to shape individuals' experiences and identities. The construction of race is intertwined with other forms of social inequality and oppression, and individuals' experiences of race are shaped by their interactions with these intersecting systems of privilege and disadvantage.</a:t>
            </a:r>
          </a:p>
          <a:p>
            <a:pPr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Overall, recognizing race as a social construct challenges essentialist or biological explanations of human differences and emphasizes the role of society in shaping perceptions of race, racial identities, and racial inequalities. Understanding race in this way highlights the importance of critically examining the historical and cultural contexts in which racial categories are created and maintained and working towards dismantling systems of racial oppression and injustice.</a:t>
            </a:r>
          </a:p>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15</a:t>
            </a:fld>
            <a:endParaRPr lang="en-US"/>
          </a:p>
        </p:txBody>
      </p:sp>
    </p:spTree>
    <p:extLst>
      <p:ext uri="{BB962C8B-B14F-4D97-AF65-F5344CB8AC3E}">
        <p14:creationId xmlns:p14="http://schemas.microsoft.com/office/powerpoint/2010/main" val="41617368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16</a:t>
            </a:fld>
            <a:endParaRPr lang="en-US"/>
          </a:p>
        </p:txBody>
      </p:sp>
    </p:spTree>
    <p:extLst>
      <p:ext uri="{BB962C8B-B14F-4D97-AF65-F5344CB8AC3E}">
        <p14:creationId xmlns:p14="http://schemas.microsoft.com/office/powerpoint/2010/main" val="25186521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The statement that "police culture might not offer a definitive basis to explain police behaviour" suggests that while police culture undoubtedly influences the attitudes, values, and behaviours of individual officers to some extent, it may not be the sole or definitive factor in determining police behaviour. Several other factors, both internal and external to the police organization, can also shape how officers behave in various situations. </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some reasons why police culture alone may not fully explain police behaviour:</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Individual Differences</a:t>
            </a:r>
            <a:r>
              <a:rPr lang="en-GB" b="0" i="0" u="none" strike="noStrike" dirty="0">
                <a:solidFill>
                  <a:srgbClr val="0D0D0D"/>
                </a:solidFill>
                <a:effectLst/>
                <a:latin typeface="Arial" panose="020B0604020202020204" pitchFamily="34" charset="0"/>
                <a:cs typeface="Arial" panose="020B0604020202020204" pitchFamily="34" charset="0"/>
              </a:rPr>
              <a:t>: Police officers are individuals with unique personalities, backgrounds, and life experiences. While they may be socialized into the norms and values of police culture, they bring their own beliefs, attitudes, and moral compass to their work. These individual differences can influence how officers interpret and respond to situations, sometimes deviating from the expectations of police culture.</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Organizational Factors</a:t>
            </a:r>
            <a:r>
              <a:rPr lang="en-GB" b="0" i="0" u="none" strike="noStrike" dirty="0">
                <a:solidFill>
                  <a:srgbClr val="0D0D0D"/>
                </a:solidFill>
                <a:effectLst/>
                <a:latin typeface="Arial" panose="020B0604020202020204" pitchFamily="34" charset="0"/>
                <a:cs typeface="Arial" panose="020B0604020202020204" pitchFamily="34" charset="0"/>
              </a:rPr>
              <a:t>: Police behaviour is also influenced by the organizational structure, policies, and practices of the police department. Issues such as leadership style, organizational climate, resource allocation, and accountability mechanisms can all shape officers' behaviour and decision-making. For example, a department with a strong emphasis on community policing may prioritize building trust and collaboration with the community, leading officers to behave differently than in a department with a more traditional, authoritarian culture.</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External Pressures and Contextual Factors</a:t>
            </a:r>
            <a:r>
              <a:rPr lang="en-GB" b="0" i="0" u="none" strike="noStrike" dirty="0">
                <a:solidFill>
                  <a:srgbClr val="0D0D0D"/>
                </a:solidFill>
                <a:effectLst/>
                <a:latin typeface="Arial" panose="020B0604020202020204" pitchFamily="34" charset="0"/>
                <a:cs typeface="Arial" panose="020B0604020202020204" pitchFamily="34" charset="0"/>
              </a:rPr>
              <a:t>: Police behaviour is often influenced by external pressures and contextual factors, including legal mandates, public expectations, political considerations, and media scrutiny. Officers may adapt their behaviour in response to these external forces, sometimes diverging from the norms of police culture to meet changing demands or navigate complex situations.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Training and Education</a:t>
            </a:r>
            <a:r>
              <a:rPr lang="en-GB" b="0" i="0" u="none" strike="noStrike" dirty="0">
                <a:solidFill>
                  <a:srgbClr val="0D0D0D"/>
                </a:solidFill>
                <a:effectLst/>
                <a:latin typeface="Arial" panose="020B0604020202020204" pitchFamily="34" charset="0"/>
                <a:cs typeface="Arial" panose="020B0604020202020204" pitchFamily="34" charset="0"/>
              </a:rPr>
              <a:t>: The training and education that officers receive can also play a significant role in shaping their behaviour. Police academies and in-service training programs impart knowledge, skills, and values that may align with or diverge from the dominant norms of police culture. Officers may incorporate these lessons into their professional practice, contributing to variations in behaviour across individuals and departments.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Community Influence</a:t>
            </a:r>
            <a:r>
              <a:rPr lang="en-GB" b="0" i="0" u="none" strike="noStrike" dirty="0">
                <a:solidFill>
                  <a:srgbClr val="0D0D0D"/>
                </a:solidFill>
                <a:effectLst/>
                <a:latin typeface="Arial" panose="020B0604020202020204" pitchFamily="34" charset="0"/>
                <a:cs typeface="Arial" panose="020B0604020202020204" pitchFamily="34" charset="0"/>
              </a:rPr>
              <a:t>: Finally, police behaviour is influenced by interactions with the communities they serve. Officers' perceptions of community needs, expectations, and trust levels can shape their approach to policing and decision-making. Community engagement efforts, partnerships with stakeholders, and feedback from residents can all influence officers' behaviour and priorities.</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In summary, while police culture undoubtedly plays a role in shaping police behaviour, it is not the sole determinant. Individual differences, organizational factors, external pressures, training and education, and community influence all contribute to how officers behave in their roles. Understanding the multifaceted nature of police behaviour requires consideration of these various factors in addition to the influence of police culture.</a:t>
            </a:r>
          </a:p>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17</a:t>
            </a:fld>
            <a:endParaRPr lang="en-US"/>
          </a:p>
        </p:txBody>
      </p:sp>
    </p:spTree>
    <p:extLst>
      <p:ext uri="{BB962C8B-B14F-4D97-AF65-F5344CB8AC3E}">
        <p14:creationId xmlns:p14="http://schemas.microsoft.com/office/powerpoint/2010/main" val="39270902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18</a:t>
            </a:fld>
            <a:endParaRPr lang="en-US"/>
          </a:p>
        </p:txBody>
      </p:sp>
    </p:spTree>
    <p:extLst>
      <p:ext uri="{BB962C8B-B14F-4D97-AF65-F5344CB8AC3E}">
        <p14:creationId xmlns:p14="http://schemas.microsoft.com/office/powerpoint/2010/main" val="1428558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"Broadening the horizon: culture and policing in a wider perspective" suggests expanding the understanding of the relationship between culture and policing beyond traditional or narrow frameworks. It entails considering a broader range of cultural influences, perspectives, and contexts that shape policing practices and outcomes. </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breakdown of what this might entail:</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Cultural Diversity</a:t>
            </a:r>
            <a:r>
              <a:rPr lang="en-GB" b="0" i="0" u="none" strike="noStrike" dirty="0">
                <a:solidFill>
                  <a:srgbClr val="0D0D0D"/>
                </a:solidFill>
                <a:effectLst/>
                <a:latin typeface="Arial" panose="020B0604020202020204" pitchFamily="34" charset="0"/>
                <a:cs typeface="Arial" panose="020B0604020202020204" pitchFamily="34" charset="0"/>
              </a:rPr>
              <a:t>: Recognizing and embracing the diversity of cultures within society and within the police force itself. Policing in multicultural societies involves interacting with individuals from various cultural backgrounds, each with their own norms, values, and beliefs. Understanding and respecting cultural diversity is essential for effective policing, as it informs officers' interactions with community members and helps build trust and cooperation.</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Cultural Competence</a:t>
            </a:r>
            <a:r>
              <a:rPr lang="en-GB" b="0" i="0" u="none" strike="noStrike" dirty="0">
                <a:solidFill>
                  <a:srgbClr val="0D0D0D"/>
                </a:solidFill>
                <a:effectLst/>
                <a:latin typeface="Arial" panose="020B0604020202020204" pitchFamily="34" charset="0"/>
                <a:cs typeface="Arial" panose="020B0604020202020204" pitchFamily="34" charset="0"/>
              </a:rPr>
              <a:t>: Developing cultural competence among police officers, which involves the ability to effectively navigate and communicate across different cultural contexts. Cultural competence includes understanding how cultural factors influence behaviour, communication styles, and perceptions of law enforcement. It also involves recognizing and addressing biases and stereotypes that may impact policing practices.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Cultural Sensitivity</a:t>
            </a:r>
            <a:r>
              <a:rPr lang="en-GB" b="0" i="0" u="none" strike="noStrike" dirty="0">
                <a:solidFill>
                  <a:srgbClr val="0D0D0D"/>
                </a:solidFill>
                <a:effectLst/>
                <a:latin typeface="Arial" panose="020B0604020202020204" pitchFamily="34" charset="0"/>
                <a:cs typeface="Arial" panose="020B0604020202020204" pitchFamily="34" charset="0"/>
              </a:rPr>
              <a:t>: Being sensitive to the cultural needs, concerns, and preferences of community members. Policing in a wider perspective means acknowledging the historical and social context of communities, including experiences of discrimination, marginalization, and trauma. Cultural sensitivity involves adapting policing approaches to better meet the needs of diverse communities and avoiding actions or practices that may be perceived as insensitive or disrespectful.</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Global Perspectives</a:t>
            </a:r>
            <a:r>
              <a:rPr lang="en-GB" b="0" i="0" u="none" strike="noStrike" dirty="0">
                <a:solidFill>
                  <a:srgbClr val="0D0D0D"/>
                </a:solidFill>
                <a:effectLst/>
                <a:latin typeface="Arial" panose="020B0604020202020204" pitchFamily="34" charset="0"/>
                <a:cs typeface="Arial" panose="020B0604020202020204" pitchFamily="34" charset="0"/>
              </a:rPr>
              <a:t>: Considering the global dimensions of policing and how cultural factors intersect with broader social, political, and economic dynamics. Policing practices vary significantly across different countries and regions due to cultural, legal, and institutional differences. Examining policing from a global perspective allows for cross-cultural learning, exchange of best practices, and understanding of common challenges faced by law enforcement agencies worldwide.</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Intersectionality</a:t>
            </a:r>
            <a:r>
              <a:rPr lang="en-GB" b="0" i="0" u="none" strike="noStrike" dirty="0">
                <a:solidFill>
                  <a:srgbClr val="0D0D0D"/>
                </a:solidFill>
                <a:effectLst/>
                <a:latin typeface="Arial" panose="020B0604020202020204" pitchFamily="34" charset="0"/>
                <a:cs typeface="Arial" panose="020B0604020202020204" pitchFamily="34" charset="0"/>
              </a:rPr>
              <a:t>: Recognizing the intersectionality of culture with other social categories, such as race, gender, ethnicity, religion, and socio-economic status. Culture interacts with these intersecting identities to shape individuals' experiences, perceptions, and interactions with law enforcement. Policing in a wider perspective involves addressing the unique needs and concerns of marginalized and vulnerable groups who may face intersecting forms of discrimination or oppression.</a:t>
            </a:r>
          </a:p>
          <a:p>
            <a:pPr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In summary, broadening the horizon of culture and policing involves expanding the scope of analysis to encompass diverse cultural influences, perspectives, and contexts. It emphasizes the importance of cultural diversity, competence, sensitivity, global perspectives, and intersectionality in shaping policing practices and outcomes in today's multicultural societies.</a:t>
            </a:r>
          </a:p>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19</a:t>
            </a:fld>
            <a:endParaRPr lang="en-US"/>
          </a:p>
        </p:txBody>
      </p:sp>
    </p:spTree>
    <p:extLst>
      <p:ext uri="{BB962C8B-B14F-4D97-AF65-F5344CB8AC3E}">
        <p14:creationId xmlns:p14="http://schemas.microsoft.com/office/powerpoint/2010/main" val="25855578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Police culture refers to the set of values, norms, beliefs, attitudes, and behaviours that are shared among members of law enforcement organizations. It represents the distinctive way of life and identity that characterizes the policing profession and shapes how police officers perceive their role, interact with each other, and approach their work. Police culture is often deeply ingrained and can influence every aspect of policing, from organizational practices and decision-making to individual officer behaviour and attitudes towards the community.</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Key elements of police culture include:</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Solidarity and Loyalty</a:t>
            </a:r>
            <a:r>
              <a:rPr lang="en-GB" b="0" i="0" u="none" strike="noStrike" dirty="0">
                <a:solidFill>
                  <a:srgbClr val="0D0D0D"/>
                </a:solidFill>
                <a:effectLst/>
                <a:latin typeface="Arial" panose="020B0604020202020204" pitchFamily="34" charset="0"/>
                <a:cs typeface="Arial" panose="020B0604020202020204" pitchFamily="34" charset="0"/>
              </a:rPr>
              <a:t>: Police culture fosters a strong sense of camaraderie, loyalty, and mutual support among officers. There is a deep bond of solidarity that emphasizes the importance of "having each other's backs" and working together as a cohesive unit to achieve common goals.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Authoritarianism and Hierarchy</a:t>
            </a:r>
            <a:r>
              <a:rPr lang="en-GB" b="0" i="0" u="none" strike="noStrike" dirty="0">
                <a:solidFill>
                  <a:srgbClr val="0D0D0D"/>
                </a:solidFill>
                <a:effectLst/>
                <a:latin typeface="Arial" panose="020B0604020202020204" pitchFamily="34" charset="0"/>
                <a:cs typeface="Arial" panose="020B0604020202020204" pitchFamily="34" charset="0"/>
              </a:rPr>
              <a:t>: Police organizations are typically hierarchical in structure, with clear lines of authority and chain of command. Police culture often emphasizes respect for authority, obedience to orders, and adherence to established protocols and procedures.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Mistrust of Outsiders</a:t>
            </a:r>
            <a:r>
              <a:rPr lang="en-GB" b="0" i="0" u="none" strike="noStrike" dirty="0">
                <a:solidFill>
                  <a:srgbClr val="0D0D0D"/>
                </a:solidFill>
                <a:effectLst/>
                <a:latin typeface="Arial" panose="020B0604020202020204" pitchFamily="34" charset="0"/>
                <a:cs typeface="Arial" panose="020B0604020202020204" pitchFamily="34" charset="0"/>
              </a:rPr>
              <a:t>: Police culture can foster a sense of </a:t>
            </a:r>
            <a:r>
              <a:rPr lang="en-GB" b="0" i="0" u="none" strike="noStrike" dirty="0" err="1">
                <a:solidFill>
                  <a:srgbClr val="0D0D0D"/>
                </a:solidFill>
                <a:effectLst/>
                <a:latin typeface="Arial" panose="020B0604020202020204" pitchFamily="34" charset="0"/>
                <a:cs typeface="Arial" panose="020B0604020202020204" pitchFamily="34" charset="0"/>
              </a:rPr>
              <a:t>skepticism</a:t>
            </a:r>
            <a:r>
              <a:rPr lang="en-GB" b="0" i="0" u="none" strike="noStrike" dirty="0">
                <a:solidFill>
                  <a:srgbClr val="0D0D0D"/>
                </a:solidFill>
                <a:effectLst/>
                <a:latin typeface="Arial" panose="020B0604020202020204" pitchFamily="34" charset="0"/>
                <a:cs typeface="Arial" panose="020B0604020202020204" pitchFamily="34" charset="0"/>
              </a:rPr>
              <a:t> or distrust towards individuals outside of the law enforcement community, including civilians, activists, and oversight bodies. There may be a perception of an "us versus them" mentality, with civilians viewed as potential threats or adversaries.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Risk and Courage</a:t>
            </a:r>
            <a:r>
              <a:rPr lang="en-GB" b="0" i="0" u="none" strike="noStrike" dirty="0">
                <a:solidFill>
                  <a:srgbClr val="0D0D0D"/>
                </a:solidFill>
                <a:effectLst/>
                <a:latin typeface="Arial" panose="020B0604020202020204" pitchFamily="34" charset="0"/>
                <a:cs typeface="Arial" panose="020B0604020202020204" pitchFamily="34" charset="0"/>
              </a:rPr>
              <a:t>: Policing is inherently risky and unpredictable, and police culture often glorifies notions of bravery, heroism, and sacrifice in the face of danger. There is an expectation that officers will demonstrate courage and willingness to confront danger to protect public safety and uphold the law.</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Secrecy and Solidarity</a:t>
            </a:r>
            <a:r>
              <a:rPr lang="en-GB" b="0" i="0" u="none" strike="noStrike" dirty="0">
                <a:solidFill>
                  <a:srgbClr val="0D0D0D"/>
                </a:solidFill>
                <a:effectLst/>
                <a:latin typeface="Arial" panose="020B0604020202020204" pitchFamily="34" charset="0"/>
                <a:cs typeface="Arial" panose="020B0604020202020204" pitchFamily="34" charset="0"/>
              </a:rPr>
              <a:t>: Police culture often emphasizes the importance of maintaining confidentiality and discretion in matters relating to police operations and investigations. There may be a reluctance to share information with outsiders or disclose internal practices and procedures.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Traditionalism and Resistance to Change</a:t>
            </a:r>
            <a:r>
              <a:rPr lang="en-GB" b="0" i="0" u="none" strike="noStrike" dirty="0">
                <a:solidFill>
                  <a:srgbClr val="0D0D0D"/>
                </a:solidFill>
                <a:effectLst/>
                <a:latin typeface="Arial" panose="020B0604020202020204" pitchFamily="34" charset="0"/>
                <a:cs typeface="Arial" panose="020B0604020202020204" pitchFamily="34" charset="0"/>
              </a:rPr>
              <a:t>: Police culture can be resistant to change and innovation, with a preference for traditional policing methods and practices. There may be </a:t>
            </a:r>
            <a:r>
              <a:rPr lang="en-GB" b="0" i="0" u="none" strike="noStrike" dirty="0" err="1">
                <a:solidFill>
                  <a:srgbClr val="0D0D0D"/>
                </a:solidFill>
                <a:effectLst/>
                <a:latin typeface="Arial" panose="020B0604020202020204" pitchFamily="34" charset="0"/>
                <a:cs typeface="Arial" panose="020B0604020202020204" pitchFamily="34" charset="0"/>
              </a:rPr>
              <a:t>skepticism</a:t>
            </a:r>
            <a:r>
              <a:rPr lang="en-GB" b="0" i="0" u="none" strike="noStrike" dirty="0">
                <a:solidFill>
                  <a:srgbClr val="0D0D0D"/>
                </a:solidFill>
                <a:effectLst/>
                <a:latin typeface="Arial" panose="020B0604020202020204" pitchFamily="34" charset="0"/>
                <a:cs typeface="Arial" panose="020B0604020202020204" pitchFamily="34" charset="0"/>
              </a:rPr>
              <a:t> towards new technologies, alternative approaches to policing, or external oversight and reform efforts.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Ethical Challenges</a:t>
            </a:r>
            <a:r>
              <a:rPr lang="en-GB" b="0" i="0" u="none" strike="noStrike" dirty="0">
                <a:solidFill>
                  <a:srgbClr val="0D0D0D"/>
                </a:solidFill>
                <a:effectLst/>
                <a:latin typeface="Arial" panose="020B0604020202020204" pitchFamily="34" charset="0"/>
                <a:cs typeface="Arial" panose="020B0604020202020204" pitchFamily="34" charset="0"/>
              </a:rPr>
              <a:t>: While police culture often promotes values such as integrity, professionalism, and public service, there can also be tensions between these ideals and the realities of police work. Ethical dilemmas, such as the use of force, discretion in decision-making, and loyalty to colleagues versus accountability to the public, are common features of police culture.</a:t>
            </a:r>
          </a:p>
          <a:p>
            <a:pPr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It's important to note that police culture is not monolithic and may vary across different police departments, regions, and individual officers. Additionally, while police culture can provide a sense of identity and belonging for officers, it can also contribute to challenges such as groupthink, resistance to reform, and the perpetuation of negative attitudes towards certain communities. Recognizing and understanding police culture is essential for addressing these challenges and promoting accountability, transparency, and community trust within law enforcement organizations.</a:t>
            </a:r>
          </a:p>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20</a:t>
            </a:fld>
            <a:endParaRPr lang="en-US"/>
          </a:p>
        </p:txBody>
      </p:sp>
    </p:spTree>
    <p:extLst>
      <p:ext uri="{BB962C8B-B14F-4D97-AF65-F5344CB8AC3E}">
        <p14:creationId xmlns:p14="http://schemas.microsoft.com/office/powerpoint/2010/main" val="14463133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Arial" panose="020B0604020202020204" pitchFamily="34" charset="0"/>
                <a:cs typeface="Arial" panose="020B0604020202020204" pitchFamily="34" charset="0"/>
              </a:rPr>
              <a:t>Social Identity Theory is a psychological theory developed by Henri Tajfel and John Turner in the 1970s that seeks to explain how individuals perceive themselves and others in group contexts. At its core, Social Identity Theory posits that a person's self-concept and self-esteem are based not only on personal attributes but also on their identification with certain social groups.</a:t>
            </a:r>
          </a:p>
          <a:p>
            <a:endParaRPr lang="en-GB" dirty="0">
              <a:effectLst/>
              <a:latin typeface="Arial" panose="020B0604020202020204" pitchFamily="34" charset="0"/>
              <a:cs typeface="Arial" panose="020B0604020202020204" pitchFamily="34" charset="0"/>
            </a:endParaRPr>
          </a:p>
          <a:p>
            <a:r>
              <a:rPr lang="en-GB" dirty="0">
                <a:effectLst/>
                <a:latin typeface="Arial" panose="020B0604020202020204" pitchFamily="34" charset="0"/>
                <a:cs typeface="Arial" panose="020B0604020202020204" pitchFamily="34" charset="0"/>
              </a:rPr>
              <a:t>Key concepts and principles of Social Identity Theory include:</a:t>
            </a:r>
          </a:p>
          <a:p>
            <a:endParaRPr lang="en-GB" dirty="0">
              <a:effectLst/>
              <a:latin typeface="Arial" panose="020B0604020202020204" pitchFamily="34" charset="0"/>
              <a:cs typeface="Arial" panose="020B0604020202020204" pitchFamily="34" charset="0"/>
            </a:endParaRPr>
          </a:p>
          <a:p>
            <a:pPr>
              <a:buFont typeface="+mj-lt"/>
              <a:buAutoNum type="arabicPeriod"/>
            </a:pPr>
            <a:r>
              <a:rPr lang="en-GB" b="1" dirty="0">
                <a:effectLst/>
                <a:latin typeface="Arial" panose="020B0604020202020204" pitchFamily="34" charset="0"/>
                <a:cs typeface="Arial" panose="020B0604020202020204" pitchFamily="34" charset="0"/>
              </a:rPr>
              <a:t>Social Categorization</a:t>
            </a:r>
            <a:r>
              <a:rPr lang="en-GB" dirty="0">
                <a:effectLst/>
                <a:latin typeface="Arial" panose="020B0604020202020204" pitchFamily="34" charset="0"/>
                <a:cs typeface="Arial" panose="020B0604020202020204" pitchFamily="34" charset="0"/>
              </a:rPr>
              <a:t>: According to Social Identity Theory, individuals naturally categorize themselves and others into social groups based on common characteristics such as race, ethnicity, gender, nationality, occupation, or even fandoms and hobbies. These social categories serve as a basis for understanding and interpreting the social world.</a:t>
            </a:r>
          </a:p>
          <a:p>
            <a:pPr>
              <a:buFont typeface="+mj-lt"/>
              <a:buAutoNum type="arabicPeriod"/>
            </a:pPr>
            <a:r>
              <a:rPr lang="en-GB" b="1" dirty="0">
                <a:effectLst/>
                <a:latin typeface="Arial" panose="020B0604020202020204" pitchFamily="34" charset="0"/>
                <a:cs typeface="Arial" panose="020B0604020202020204" pitchFamily="34" charset="0"/>
              </a:rPr>
              <a:t>Social Comparison</a:t>
            </a:r>
            <a:r>
              <a:rPr lang="en-GB" dirty="0">
                <a:effectLst/>
                <a:latin typeface="Arial" panose="020B0604020202020204" pitchFamily="34" charset="0"/>
                <a:cs typeface="Arial" panose="020B0604020202020204" pitchFamily="34" charset="0"/>
              </a:rPr>
              <a:t>: Once individuals have categorized themselves into social groups, they tend to compare their group with other groups. This comparison process helps individuals establish a sense of identity, belonging, and self-esteem by positively differentiating their own group from others.</a:t>
            </a:r>
          </a:p>
          <a:p>
            <a:pPr>
              <a:buFont typeface="+mj-lt"/>
              <a:buAutoNum type="arabicPeriod"/>
            </a:pPr>
            <a:r>
              <a:rPr lang="en-GB" b="1" dirty="0">
                <a:effectLst/>
                <a:latin typeface="Arial" panose="020B0604020202020204" pitchFamily="34" charset="0"/>
                <a:cs typeface="Arial" panose="020B0604020202020204" pitchFamily="34" charset="0"/>
              </a:rPr>
              <a:t>Ingroup </a:t>
            </a:r>
            <a:r>
              <a:rPr lang="en-GB" b="1" dirty="0" err="1">
                <a:effectLst/>
                <a:latin typeface="Arial" panose="020B0604020202020204" pitchFamily="34" charset="0"/>
                <a:cs typeface="Arial" panose="020B0604020202020204" pitchFamily="34" charset="0"/>
              </a:rPr>
              <a:t>Favoritism</a:t>
            </a:r>
            <a:r>
              <a:rPr lang="en-GB" dirty="0">
                <a:effectLst/>
                <a:latin typeface="Arial" panose="020B0604020202020204" pitchFamily="34" charset="0"/>
                <a:cs typeface="Arial" panose="020B0604020202020204" pitchFamily="34" charset="0"/>
              </a:rPr>
              <a:t>: Social Identity Theory suggests that people tend to </a:t>
            </a:r>
            <a:r>
              <a:rPr lang="en-GB" dirty="0" err="1">
                <a:effectLst/>
                <a:latin typeface="Arial" panose="020B0604020202020204" pitchFamily="34" charset="0"/>
                <a:cs typeface="Arial" panose="020B0604020202020204" pitchFamily="34" charset="0"/>
              </a:rPr>
              <a:t>favor</a:t>
            </a:r>
            <a:r>
              <a:rPr lang="en-GB" dirty="0">
                <a:effectLst/>
                <a:latin typeface="Arial" panose="020B0604020202020204" pitchFamily="34" charset="0"/>
                <a:cs typeface="Arial" panose="020B0604020202020204" pitchFamily="34" charset="0"/>
              </a:rPr>
              <a:t> members of their own group, known as ingroup bias or ingroup </a:t>
            </a:r>
            <a:r>
              <a:rPr lang="en-GB" dirty="0" err="1">
                <a:effectLst/>
                <a:latin typeface="Arial" panose="020B0604020202020204" pitchFamily="34" charset="0"/>
                <a:cs typeface="Arial" panose="020B0604020202020204" pitchFamily="34" charset="0"/>
              </a:rPr>
              <a:t>favoritism</a:t>
            </a:r>
            <a:r>
              <a:rPr lang="en-GB" dirty="0">
                <a:effectLst/>
                <a:latin typeface="Arial" panose="020B0604020202020204" pitchFamily="34" charset="0"/>
                <a:cs typeface="Arial" panose="020B0604020202020204" pitchFamily="34" charset="0"/>
              </a:rPr>
              <a:t>. This bias can lead to positive attitudes and </a:t>
            </a:r>
            <a:r>
              <a:rPr lang="en-GB" dirty="0" err="1">
                <a:effectLst/>
                <a:latin typeface="Arial" panose="020B0604020202020204" pitchFamily="34" charset="0"/>
                <a:cs typeface="Arial" panose="020B0604020202020204" pitchFamily="34" charset="0"/>
              </a:rPr>
              <a:t>behaviors</a:t>
            </a:r>
            <a:r>
              <a:rPr lang="en-GB" dirty="0">
                <a:effectLst/>
                <a:latin typeface="Arial" panose="020B0604020202020204" pitchFamily="34" charset="0"/>
                <a:cs typeface="Arial" panose="020B0604020202020204" pitchFamily="34" charset="0"/>
              </a:rPr>
              <a:t> towards ingroup members while fostering negative attitudes and </a:t>
            </a:r>
            <a:r>
              <a:rPr lang="en-GB" dirty="0" err="1">
                <a:effectLst/>
                <a:latin typeface="Arial" panose="020B0604020202020204" pitchFamily="34" charset="0"/>
                <a:cs typeface="Arial" panose="020B0604020202020204" pitchFamily="34" charset="0"/>
              </a:rPr>
              <a:t>behaviors</a:t>
            </a:r>
            <a:r>
              <a:rPr lang="en-GB" dirty="0">
                <a:effectLst/>
                <a:latin typeface="Arial" panose="020B0604020202020204" pitchFamily="34" charset="0"/>
                <a:cs typeface="Arial" panose="020B0604020202020204" pitchFamily="34" charset="0"/>
              </a:rPr>
              <a:t> towards outgroup members.</a:t>
            </a:r>
          </a:p>
          <a:p>
            <a:pPr>
              <a:buFont typeface="+mj-lt"/>
              <a:buAutoNum type="arabicPeriod"/>
            </a:pPr>
            <a:r>
              <a:rPr lang="en-GB" b="1" dirty="0">
                <a:effectLst/>
                <a:latin typeface="Arial" panose="020B0604020202020204" pitchFamily="34" charset="0"/>
                <a:cs typeface="Arial" panose="020B0604020202020204" pitchFamily="34" charset="0"/>
              </a:rPr>
              <a:t>Outgroup Homogeneity</a:t>
            </a:r>
            <a:r>
              <a:rPr lang="en-GB" dirty="0">
                <a:effectLst/>
                <a:latin typeface="Arial" panose="020B0604020202020204" pitchFamily="34" charset="0"/>
                <a:cs typeface="Arial" panose="020B0604020202020204" pitchFamily="34" charset="0"/>
              </a:rPr>
              <a:t>: Individuals tend to perceive members of other groups as more similar to each other than members of their own group, a phenomenon known as outgroup homogeneity. This perception reinforces stereotypes and prejudices about outgroups, contributing to intergroup conflict and discrimination.</a:t>
            </a:r>
          </a:p>
          <a:p>
            <a:pPr>
              <a:buFont typeface="+mj-lt"/>
              <a:buAutoNum type="arabicPeriod"/>
            </a:pPr>
            <a:r>
              <a:rPr lang="en-GB" b="1" dirty="0">
                <a:effectLst/>
                <a:latin typeface="Arial" panose="020B0604020202020204" pitchFamily="34" charset="0"/>
                <a:cs typeface="Arial" panose="020B0604020202020204" pitchFamily="34" charset="0"/>
              </a:rPr>
              <a:t>Social Identity and Self-Esteem</a:t>
            </a:r>
            <a:r>
              <a:rPr lang="en-GB" dirty="0">
                <a:effectLst/>
                <a:latin typeface="Arial" panose="020B0604020202020204" pitchFamily="34" charset="0"/>
                <a:cs typeface="Arial" panose="020B0604020202020204" pitchFamily="34" charset="0"/>
              </a:rPr>
              <a:t>: Social Identity Theory proposes that individuals derive self-esteem not only from their personal achievements and qualities but also from the status and success of their social groups. When their group is positively valued or achieves success, individuals experience a boost in self-esteem, whereas threats to their group's status or identity can lead to feelings of insecurity and defensiveness.</a:t>
            </a:r>
          </a:p>
          <a:p>
            <a:pPr>
              <a:buFont typeface="+mj-lt"/>
              <a:buAutoNum type="arabicPeriod"/>
            </a:pPr>
            <a:r>
              <a:rPr lang="en-GB" b="1" dirty="0">
                <a:effectLst/>
                <a:latin typeface="Arial" panose="020B0604020202020204" pitchFamily="34" charset="0"/>
                <a:cs typeface="Arial" panose="020B0604020202020204" pitchFamily="34" charset="0"/>
              </a:rPr>
              <a:t>Social Identity Salience</a:t>
            </a:r>
            <a:r>
              <a:rPr lang="en-GB" dirty="0">
                <a:effectLst/>
                <a:latin typeface="Arial" panose="020B0604020202020204" pitchFamily="34" charset="0"/>
                <a:cs typeface="Arial" panose="020B0604020202020204" pitchFamily="34" charset="0"/>
              </a:rPr>
              <a:t>: The importance of group identity varies depending on the context and situation. Social Identity Theory suggests that group identity becomes more salient or prominent in situations where group boundaries are clear, intergroup comparisons are relevant, or when individuals feel a need for social identity validation or protection.</a:t>
            </a:r>
          </a:p>
          <a:p>
            <a:pPr>
              <a:buFont typeface="+mj-lt"/>
              <a:buAutoNum type="arabicPeriod"/>
            </a:pPr>
            <a:endParaRPr lang="en-GB" dirty="0">
              <a:effectLst/>
              <a:latin typeface="Arial" panose="020B0604020202020204" pitchFamily="34" charset="0"/>
              <a:cs typeface="Arial" panose="020B0604020202020204" pitchFamily="34" charset="0"/>
            </a:endParaRPr>
          </a:p>
          <a:p>
            <a:r>
              <a:rPr lang="en-GB" dirty="0">
                <a:effectLst/>
                <a:latin typeface="Arial" panose="020B0604020202020204" pitchFamily="34" charset="0"/>
                <a:cs typeface="Arial" panose="020B0604020202020204" pitchFamily="34" charset="0"/>
              </a:rPr>
              <a:t>Overall, Social Identity Theory provides insights into how group membership shapes individuals' perceptions, attitudes, and </a:t>
            </a:r>
            <a:r>
              <a:rPr lang="en-GB" dirty="0" err="1">
                <a:effectLst/>
                <a:latin typeface="Arial" panose="020B0604020202020204" pitchFamily="34" charset="0"/>
                <a:cs typeface="Arial" panose="020B0604020202020204" pitchFamily="34" charset="0"/>
              </a:rPr>
              <a:t>behaviors</a:t>
            </a:r>
            <a:r>
              <a:rPr lang="en-GB" dirty="0">
                <a:effectLst/>
                <a:latin typeface="Arial" panose="020B0604020202020204" pitchFamily="34" charset="0"/>
                <a:cs typeface="Arial" panose="020B0604020202020204" pitchFamily="34" charset="0"/>
              </a:rPr>
              <a:t> in social contexts. By understanding the dynamics of social identity, researchers and practitioners can address issues such as intergroup conflict, prejudice, discrimination, and promote social cohesion and harmony.</a:t>
            </a:r>
          </a:p>
          <a:p>
            <a:br>
              <a:rPr lang="en-GB" dirty="0"/>
            </a:br>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22</a:t>
            </a:fld>
            <a:endParaRPr lang="en-US"/>
          </a:p>
        </p:txBody>
      </p:sp>
    </p:spTree>
    <p:extLst>
      <p:ext uri="{BB962C8B-B14F-4D97-AF65-F5344CB8AC3E}">
        <p14:creationId xmlns:p14="http://schemas.microsoft.com/office/powerpoint/2010/main" val="24967360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"Groups are convenient concepts, but they are imagined...not 'fact' man" suggests that while groups are commonly used and recognized in society, they are not inherently real or objective entities but are rather socially constructed or imagined by humans. This perspective aligns with sociological and anthropological theories that emphasize the role of social processes and human cognition in creating and defining group identities.</a:t>
            </a:r>
          </a:p>
          <a:p>
            <a:pPr algn="l">
              <a:buFont typeface="+mj-lt"/>
              <a:buAutoNum type="arabicPeriod"/>
            </a:pPr>
            <a:endParaRPr lang="en-GB" b="1"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Social Construction of Groups</a:t>
            </a:r>
            <a:r>
              <a:rPr lang="en-GB" b="0" i="0" u="none" strike="noStrike" dirty="0">
                <a:solidFill>
                  <a:srgbClr val="0D0D0D"/>
                </a:solidFill>
                <a:effectLst/>
                <a:latin typeface="Arial" panose="020B0604020202020204" pitchFamily="34" charset="0"/>
                <a:cs typeface="Arial" panose="020B0604020202020204" pitchFamily="34" charset="0"/>
              </a:rPr>
              <a:t>: The statement acknowledges that groups, such as nations, ethnicities, religions, or social classes, are created and defined by human societies rather than existing as natural or pre-determined categories. While groups may have some basis in shared characteristics or experiences, their boundaries, meanings, and significance are shaped by social, cultural, and historical factors.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Imagined Communities</a:t>
            </a:r>
            <a:r>
              <a:rPr lang="en-GB" b="0" i="0" u="none" strike="noStrike" dirty="0">
                <a:solidFill>
                  <a:srgbClr val="0D0D0D"/>
                </a:solidFill>
                <a:effectLst/>
                <a:latin typeface="Arial" panose="020B0604020202020204" pitchFamily="34" charset="0"/>
                <a:cs typeface="Arial" panose="020B0604020202020204" pitchFamily="34" charset="0"/>
              </a:rPr>
              <a:t>: The term "imagined" refers to the idea that group identities are constructed through collective imagination and shared beliefs rather than objective reality. Sociologist Benedict Anderson coined the concept of "imagined communities" to describe how nations and other large-scale groups are formed through processes of cultural imagination and identification, despite the fact that most members will never meet or interact directly.</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Subjectivity of Group Identity</a:t>
            </a:r>
            <a:r>
              <a:rPr lang="en-GB" b="0" i="0" u="none" strike="noStrike" dirty="0">
                <a:solidFill>
                  <a:srgbClr val="0D0D0D"/>
                </a:solidFill>
                <a:effectLst/>
                <a:latin typeface="Arial" panose="020B0604020202020204" pitchFamily="34" charset="0"/>
                <a:cs typeface="Arial" panose="020B0604020202020204" pitchFamily="34" charset="0"/>
              </a:rPr>
              <a:t>: By highlighting that groups are not 'fact,' the statement underscores the subjective nature of group identity. People's perceptions of group membership, affiliation, and boundaries can vary widely depending on individual experiences, interpretations, and social contexts. What constitutes a group and who belongs to it can be fluid, contested, and subject to change over time.</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Convenience of Group Concepts</a:t>
            </a:r>
            <a:r>
              <a:rPr lang="en-GB" b="0" i="0" u="none" strike="noStrike" dirty="0">
                <a:solidFill>
                  <a:srgbClr val="0D0D0D"/>
                </a:solidFill>
                <a:effectLst/>
                <a:latin typeface="Arial" panose="020B0604020202020204" pitchFamily="34" charset="0"/>
                <a:cs typeface="Arial" panose="020B0604020202020204" pitchFamily="34" charset="0"/>
              </a:rPr>
              <a:t>: Despite their imagined nature, groups serve as convenient and practical concepts for understanding and navigating social life. They provide frameworks for organizing and making sense of the world, facilitating communication, cooperation, and collective action. However, it's important to recognize that these concepts are socially constructed and may not always accurately reflect the complexities of individual identities and experiences.</a:t>
            </a:r>
          </a:p>
          <a:p>
            <a:pPr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In summary, the statement suggests a critical perspective on the nature of group identities, emphasizing their constructed, imagined, and subjective qualities. By recognizing the socially constructed nature of groups, we can better understand the dynamics of identity formation, intergroup relations, and social processes in diverse societies.</a:t>
            </a:r>
          </a:p>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23</a:t>
            </a:fld>
            <a:endParaRPr lang="en-US"/>
          </a:p>
        </p:txBody>
      </p:sp>
    </p:spTree>
    <p:extLst>
      <p:ext uri="{BB962C8B-B14F-4D97-AF65-F5344CB8AC3E}">
        <p14:creationId xmlns:p14="http://schemas.microsoft.com/office/powerpoint/2010/main" val="21658283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24</a:t>
            </a:fld>
            <a:endParaRPr lang="en-US"/>
          </a:p>
        </p:txBody>
      </p:sp>
    </p:spTree>
    <p:extLst>
      <p:ext uri="{BB962C8B-B14F-4D97-AF65-F5344CB8AC3E}">
        <p14:creationId xmlns:p14="http://schemas.microsoft.com/office/powerpoint/2010/main" val="6864219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25</a:t>
            </a:fld>
            <a:endParaRPr lang="en-US"/>
          </a:p>
        </p:txBody>
      </p:sp>
    </p:spTree>
    <p:extLst>
      <p:ext uri="{BB962C8B-B14F-4D97-AF65-F5344CB8AC3E}">
        <p14:creationId xmlns:p14="http://schemas.microsoft.com/office/powerpoint/2010/main" val="816213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D0D0D"/>
                </a:solidFill>
                <a:effectLst/>
                <a:highlight>
                  <a:srgbClr val="FFFFFF"/>
                </a:highlight>
                <a:latin typeface="Arial" panose="020B0604020202020204" pitchFamily="34" charset="0"/>
                <a:cs typeface="Arial" panose="020B0604020202020204" pitchFamily="34" charset="0"/>
              </a:rPr>
              <a:t>Transformational leadership is a leadership style that focuses on inspiring and motivating followers to achieve higher levels of performance and personal growth. This approach involves leaders who are visionary, charismatic, and capable of influencing positive change within their organizations or teams. Transformational leaders often create a compelling vision for the future, articulate clear goals and values, and empower their followers to work towards shared objectives.</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EEA7FA6-B256-AA42-B43A-41C1DE603325}" type="slidenum">
              <a:rPr lang="en-US" smtClean="0"/>
              <a:t>26</a:t>
            </a:fld>
            <a:endParaRPr lang="en-US"/>
          </a:p>
        </p:txBody>
      </p:sp>
    </p:spTree>
    <p:extLst>
      <p:ext uri="{BB962C8B-B14F-4D97-AF65-F5344CB8AC3E}">
        <p14:creationId xmlns:p14="http://schemas.microsoft.com/office/powerpoint/2010/main" val="41976243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Wayne Cousins – Sarah Evered Murder </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The implications of police culture for over-policing of certain communities and failure to provide an adequate response to victims of some types of crimes are significant and can perpetuate systemic inequalities and injustices within the criminal justice system. </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Over-policing of Some Communities</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Bias and Stereotyping: Police culture may perpetuate biases and stereotypes against certain communities, such as racial or ethnic minorities, low-income neighbourhoods, or marginalized groups. Officers may disproportionately target these communities for surveillance, stops, searches, and arrests based on perceived criminality or social status.</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Focus on Quantity over Quality: In some cases, police culture may prioritize quantitative measures of performance, such as arrest quotas or crime statistics, which can incentivize officers to engage in aggressive or discriminatory policing tactics to meet these targets.</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Lack of Trust and Cooperation: Over-policing can erode trust and cooperation between law enforcement agencies and affected communities, leading to feelings of resentment, fear, and alienation. This breakdown in trust can hinder efforts to address crime and maintain public safety effectively.</a:t>
            </a:r>
          </a:p>
          <a:p>
            <a:pPr marL="742950" lvl="1" indent="-285750"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Failure to Provide Adequate Response to Victims</a:t>
            </a:r>
            <a:r>
              <a:rPr lang="en-GB" b="0" i="0" u="none" strike="noStrike" dirty="0">
                <a:solidFill>
                  <a:srgbClr val="0D0D0D"/>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Victim Blaming and Disbelief: Police culture may perpetuate attitudes that blame or disbelieve victims of certain types of crimes, such as sexual assault, domestic violence, or hate crimes. Victims from marginalized or vulnerable groups may face additional barriers to reporting crimes and accessing support services due to police scepticism or indifference.</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Lack of Sensitivity and Support: Police officers may lack adequate training or awareness of the unique needs and experiences of crime victims, particularly those from underserved or marginalized communities. This can result in insensitive or dismissive responses to victims' concerns and a failure to provide appropriate support and assistance.</a:t>
            </a:r>
          </a:p>
          <a:p>
            <a:pPr marL="742950" lvl="1" indent="-285750" algn="l">
              <a:buFont typeface="+mj-lt"/>
              <a:buAutoNum type="arabicPeriod"/>
            </a:pPr>
            <a:r>
              <a:rPr lang="en-GB" b="0" i="0" u="none" strike="noStrike" dirty="0">
                <a:solidFill>
                  <a:srgbClr val="0D0D0D"/>
                </a:solidFill>
                <a:effectLst/>
                <a:latin typeface="Arial" panose="020B0604020202020204" pitchFamily="34" charset="0"/>
                <a:cs typeface="Arial" panose="020B0604020202020204" pitchFamily="34" charset="0"/>
              </a:rPr>
              <a:t>Prioritization of Certain Crimes: Police culture may prioritize certain types of crimes, such as violent offenses or property crimes, over others that are perceived as less serious or deserving of attention. As a result, victims of crimes such as harassment, cyberbullying, or discrimination may receive inadequate responses or be overlooked in favour of more visible or high-profile cases.</a:t>
            </a:r>
          </a:p>
          <a:p>
            <a:pPr marL="742950" lvl="1" indent="-285750"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Addressing these issues requires a comprehensive approach that involves challenging and reforming aspects of police culture that contribute to bias, discrimination, and inequitable treatment of communities and victims. This may include implementing training programs on cultural competence, diversity awareness, and victim-centred approaches, as well as promoting accountability, transparency, and community engagement within law enforcement agencies. Additionally, efforts to diversify police forces and leadership ranks can help mitigate biases and improve understanding and responsiveness to the needs of diverse communities and crime victims</a:t>
            </a:r>
            <a:r>
              <a:rPr lang="en-GB" b="0" i="0" u="none" strike="noStrike" dirty="0">
                <a:solidFill>
                  <a:srgbClr val="0D0D0D"/>
                </a:solidFill>
                <a:effectLst/>
                <a:latin typeface="Söhne"/>
              </a:rPr>
              <a:t>.</a:t>
            </a:r>
          </a:p>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28</a:t>
            </a:fld>
            <a:endParaRPr lang="en-US"/>
          </a:p>
        </p:txBody>
      </p:sp>
    </p:spTree>
    <p:extLst>
      <p:ext uri="{BB962C8B-B14F-4D97-AF65-F5344CB8AC3E}">
        <p14:creationId xmlns:p14="http://schemas.microsoft.com/office/powerpoint/2010/main" val="33785050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29</a:t>
            </a:fld>
            <a:endParaRPr lang="en-US"/>
          </a:p>
        </p:txBody>
      </p:sp>
    </p:spTree>
    <p:extLst>
      <p:ext uri="{BB962C8B-B14F-4D97-AF65-F5344CB8AC3E}">
        <p14:creationId xmlns:p14="http://schemas.microsoft.com/office/powerpoint/2010/main" val="28159240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30</a:t>
            </a:fld>
            <a:endParaRPr lang="en-US"/>
          </a:p>
        </p:txBody>
      </p:sp>
    </p:spTree>
    <p:extLst>
      <p:ext uri="{BB962C8B-B14F-4D97-AF65-F5344CB8AC3E}">
        <p14:creationId xmlns:p14="http://schemas.microsoft.com/office/powerpoint/2010/main" val="31226392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31</a:t>
            </a:fld>
            <a:endParaRPr lang="en-US"/>
          </a:p>
        </p:txBody>
      </p:sp>
    </p:spTree>
    <p:extLst>
      <p:ext uri="{BB962C8B-B14F-4D97-AF65-F5344CB8AC3E}">
        <p14:creationId xmlns:p14="http://schemas.microsoft.com/office/powerpoint/2010/main" val="11874773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32</a:t>
            </a:fld>
            <a:endParaRPr lang="en-US"/>
          </a:p>
        </p:txBody>
      </p:sp>
    </p:spTree>
    <p:extLst>
      <p:ext uri="{BB962C8B-B14F-4D97-AF65-F5344CB8AC3E}">
        <p14:creationId xmlns:p14="http://schemas.microsoft.com/office/powerpoint/2010/main" val="11870852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33</a:t>
            </a:fld>
            <a:endParaRPr lang="en-US"/>
          </a:p>
        </p:txBody>
      </p:sp>
    </p:spTree>
    <p:extLst>
      <p:ext uri="{BB962C8B-B14F-4D97-AF65-F5344CB8AC3E}">
        <p14:creationId xmlns:p14="http://schemas.microsoft.com/office/powerpoint/2010/main" val="16162721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Arial" panose="020B0604020202020204" pitchFamily="34" charset="0"/>
                <a:cs typeface="Arial" panose="020B0604020202020204" pitchFamily="34" charset="0"/>
              </a:rPr>
              <a:t>Stereotypes are generalized beliefs or assumptions about characteristics, traits, </a:t>
            </a:r>
            <a:r>
              <a:rPr lang="en-GB" b="0" i="0" u="none" strike="noStrike" dirty="0" err="1">
                <a:solidFill>
                  <a:srgbClr val="0D0D0D"/>
                </a:solidFill>
                <a:effectLst/>
                <a:latin typeface="Arial" panose="020B0604020202020204" pitchFamily="34" charset="0"/>
                <a:cs typeface="Arial" panose="020B0604020202020204" pitchFamily="34" charset="0"/>
              </a:rPr>
              <a:t>behaviors</a:t>
            </a:r>
            <a:r>
              <a:rPr lang="en-GB" b="0" i="0" u="none" strike="noStrike" dirty="0">
                <a:solidFill>
                  <a:srgbClr val="0D0D0D"/>
                </a:solidFill>
                <a:effectLst/>
                <a:latin typeface="Arial" panose="020B0604020202020204" pitchFamily="34" charset="0"/>
                <a:cs typeface="Arial" panose="020B0604020202020204" pitchFamily="34" charset="0"/>
              </a:rPr>
              <a:t>, or attributes that are attributed to members of a particular group based on their membership in that group. These beliefs or assumptions may be positive or negative, and they often oversimplify the complexity and diversity of individuals within the group. Stereotypes can be based on various social categories, including race, ethnicity, gender, age, religion, nationality, sexual orientation, socioeconomic status, and disability.</a:t>
            </a:r>
          </a:p>
          <a:p>
            <a:pPr algn="l"/>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Key features of stereotypes include:</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Simplification and Generalization</a:t>
            </a:r>
            <a:r>
              <a:rPr lang="en-GB" b="0" i="0" u="none" strike="noStrike" dirty="0">
                <a:solidFill>
                  <a:srgbClr val="0D0D0D"/>
                </a:solidFill>
                <a:effectLst/>
                <a:latin typeface="Arial" panose="020B0604020202020204" pitchFamily="34" charset="0"/>
                <a:cs typeface="Arial" panose="020B0604020202020204" pitchFamily="34" charset="0"/>
              </a:rPr>
              <a:t>: Stereotypes involve simplifying complex social realities and categorizing individuals into broad groups based on shared characteristics or perceived similarities. This can lead to the overgeneralization of traits or behaviours to all members of the group, ignoring individual differences and variability.</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Cognitive Shortcuts</a:t>
            </a:r>
            <a:r>
              <a:rPr lang="en-GB" b="0" i="0" u="none" strike="noStrike" dirty="0">
                <a:solidFill>
                  <a:srgbClr val="0D0D0D"/>
                </a:solidFill>
                <a:effectLst/>
                <a:latin typeface="Arial" panose="020B0604020202020204" pitchFamily="34" charset="0"/>
                <a:cs typeface="Arial" panose="020B0604020202020204" pitchFamily="34" charset="0"/>
              </a:rPr>
              <a:t>: Stereotypes serve as cognitive shortcuts or mental heuristics that allow individuals to quickly process and make sense of social information. They help individuals navigate social interactions and make judgments or decisions with limited cognitive effort or information.</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Social and Cultural Origins</a:t>
            </a:r>
            <a:r>
              <a:rPr lang="en-GB" b="0" i="0" u="none" strike="noStrike" dirty="0">
                <a:solidFill>
                  <a:srgbClr val="0D0D0D"/>
                </a:solidFill>
                <a:effectLst/>
                <a:latin typeface="Arial" panose="020B0604020202020204" pitchFamily="34" charset="0"/>
                <a:cs typeface="Arial" panose="020B0604020202020204" pitchFamily="34" charset="0"/>
              </a:rPr>
              <a:t>: Stereotypes are shaped by social and cultural factors, including media portrayals, cultural narratives, historical experiences, and interpersonal interactions. They reflect the dominant beliefs, values, and power dynamics within society and can be perpetuated and reinforced through socialization processes.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Persistence and Resistance to Change</a:t>
            </a:r>
            <a:r>
              <a:rPr lang="en-GB" b="0" i="0" u="none" strike="noStrike" dirty="0">
                <a:solidFill>
                  <a:srgbClr val="0D0D0D"/>
                </a:solidFill>
                <a:effectLst/>
                <a:latin typeface="Arial" panose="020B0604020202020204" pitchFamily="34" charset="0"/>
                <a:cs typeface="Arial" panose="020B0604020202020204" pitchFamily="34" charset="0"/>
              </a:rPr>
              <a:t>: Stereotypes can be deeply ingrained and persistent, even in the face of contradictory evidence or personal experiences. They may be resistant to change due to their role in maintaining social norms, identities, and power structures.</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Impact on Behaviour and Attitudes</a:t>
            </a:r>
            <a:r>
              <a:rPr lang="en-GB" b="0" i="0" u="none" strike="noStrike" dirty="0">
                <a:solidFill>
                  <a:srgbClr val="0D0D0D"/>
                </a:solidFill>
                <a:effectLst/>
                <a:latin typeface="Arial" panose="020B0604020202020204" pitchFamily="34" charset="0"/>
                <a:cs typeface="Arial" panose="020B0604020202020204" pitchFamily="34" charset="0"/>
              </a:rPr>
              <a:t>: Stereotypes can influence individuals' perceptions, attitudes, behaviours, and expectations towards members of stereotyped groups. They can shape social interactions, decision-making processes, and interpersonal relationships, often leading to discrimination, prejudice, and inequality.</a:t>
            </a:r>
          </a:p>
          <a:p>
            <a:pPr algn="l">
              <a:buFont typeface="+mj-lt"/>
              <a:buAutoNum type="arabicPeriod"/>
            </a:pPr>
            <a:r>
              <a:rPr lang="en-GB" b="1" i="0" u="none" strike="noStrike" dirty="0">
                <a:solidFill>
                  <a:srgbClr val="0D0D0D"/>
                </a:solidFill>
                <a:effectLst/>
                <a:latin typeface="Arial" panose="020B0604020202020204" pitchFamily="34" charset="0"/>
                <a:cs typeface="Arial" panose="020B0604020202020204" pitchFamily="34" charset="0"/>
              </a:rPr>
              <a:t>Self-Stereotyping</a:t>
            </a:r>
            <a:r>
              <a:rPr lang="en-GB" b="0" i="0" u="none" strike="noStrike" dirty="0">
                <a:solidFill>
                  <a:srgbClr val="0D0D0D"/>
                </a:solidFill>
                <a:effectLst/>
                <a:latin typeface="Arial" panose="020B0604020202020204" pitchFamily="34" charset="0"/>
                <a:cs typeface="Arial" panose="020B0604020202020204" pitchFamily="34" charset="0"/>
              </a:rPr>
              <a:t>: Individuals may internalize stereotypes about their own social group, leading to self-stereotyping or internalized oppression. This can impact self-esteem, identity development, and psychological well-being, particularly for marginalized or stigmatized groups.</a:t>
            </a:r>
          </a:p>
          <a:p>
            <a:pPr algn="l">
              <a:buFont typeface="+mj-lt"/>
              <a:buAutoNum type="arabicPeriod"/>
            </a:pPr>
            <a:endParaRPr lang="en-GB" b="0" i="0" u="none" strike="noStrike" dirty="0">
              <a:solidFill>
                <a:srgbClr val="0D0D0D"/>
              </a:solidFill>
              <a:effectLst/>
              <a:latin typeface="Arial" panose="020B0604020202020204" pitchFamily="34" charset="0"/>
              <a:cs typeface="Arial" panose="020B0604020202020204" pitchFamily="34" charset="0"/>
            </a:endParaRPr>
          </a:p>
          <a:p>
            <a:pPr algn="l"/>
            <a:r>
              <a:rPr lang="en-GB" b="0" i="0" u="none" strike="noStrike" dirty="0">
                <a:solidFill>
                  <a:srgbClr val="0D0D0D"/>
                </a:solidFill>
                <a:effectLst/>
                <a:latin typeface="Arial" panose="020B0604020202020204" pitchFamily="34" charset="0"/>
                <a:cs typeface="Arial" panose="020B0604020202020204" pitchFamily="34" charset="0"/>
              </a:rPr>
              <a:t>While stereotypes may sometimes contain elements of truth or be based on observable patterns within a group, they are inherently simplistic and often inaccurate representations of individuals' identities and experiences. Recognizing and challenging stereotypes is important for promoting understanding, empathy, and respect across diverse social groups and for combating prejudice, discrimination, and social inequality.</a:t>
            </a:r>
          </a:p>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34</a:t>
            </a:fld>
            <a:endParaRPr lang="en-US"/>
          </a:p>
        </p:txBody>
      </p:sp>
    </p:spTree>
    <p:extLst>
      <p:ext uri="{BB962C8B-B14F-4D97-AF65-F5344CB8AC3E}">
        <p14:creationId xmlns:p14="http://schemas.microsoft.com/office/powerpoint/2010/main" val="9264202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36</a:t>
            </a:fld>
            <a:endParaRPr lang="en-US"/>
          </a:p>
        </p:txBody>
      </p:sp>
    </p:spTree>
    <p:extLst>
      <p:ext uri="{BB962C8B-B14F-4D97-AF65-F5344CB8AC3E}">
        <p14:creationId xmlns:p14="http://schemas.microsoft.com/office/powerpoint/2010/main" val="211510406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37</a:t>
            </a:fld>
            <a:endParaRPr lang="en-US"/>
          </a:p>
        </p:txBody>
      </p:sp>
    </p:spTree>
    <p:extLst>
      <p:ext uri="{BB962C8B-B14F-4D97-AF65-F5344CB8AC3E}">
        <p14:creationId xmlns:p14="http://schemas.microsoft.com/office/powerpoint/2010/main" val="28182893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39</a:t>
            </a:fld>
            <a:endParaRPr lang="en-US"/>
          </a:p>
        </p:txBody>
      </p:sp>
    </p:spTree>
    <p:extLst>
      <p:ext uri="{BB962C8B-B14F-4D97-AF65-F5344CB8AC3E}">
        <p14:creationId xmlns:p14="http://schemas.microsoft.com/office/powerpoint/2010/main" val="7022325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A7FA6-B256-AA42-B43A-41C1DE603325}" type="slidenum">
              <a:rPr lang="en-US" smtClean="0"/>
              <a:t>40</a:t>
            </a:fld>
            <a:endParaRPr lang="en-US"/>
          </a:p>
        </p:txBody>
      </p:sp>
    </p:spTree>
    <p:extLst>
      <p:ext uri="{BB962C8B-B14F-4D97-AF65-F5344CB8AC3E}">
        <p14:creationId xmlns:p14="http://schemas.microsoft.com/office/powerpoint/2010/main" val="545634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3/13/24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219580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3/13/24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51457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3/13/24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012905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3/13/24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00113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3/13/24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857142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3/13/24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1976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3/13/24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72131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3/13/24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65827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3/13/24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866406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3/13/24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639808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3/13/24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32626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3/13/24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180918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76" r:id="rId6"/>
    <p:sldLayoutId id="2147483672" r:id="rId7"/>
    <p:sldLayoutId id="2147483673" r:id="rId8"/>
    <p:sldLayoutId id="2147483674" r:id="rId9"/>
    <p:sldLayoutId id="2147483675" r:id="rId10"/>
    <p:sldLayoutId id="2147483677"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7U7YzNcITb0&amp;list=PL513F08AAB9E39CFD#action=share"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8D6D9-6557-4475-9F14-AB2CB0283AF9}"/>
              </a:ext>
            </a:extLst>
          </p:cNvPr>
          <p:cNvSpPr>
            <a:spLocks noGrp="1"/>
          </p:cNvSpPr>
          <p:nvPr>
            <p:ph type="ctrTitle"/>
          </p:nvPr>
        </p:nvSpPr>
        <p:spPr>
          <a:xfrm>
            <a:off x="695324" y="1263127"/>
            <a:ext cx="3601757" cy="1955927"/>
          </a:xfrm>
        </p:spPr>
        <p:txBody>
          <a:bodyPr vert="horz" lIns="91440" tIns="45720" rIns="91440" bIns="45720" rtlCol="0" anchor="t">
            <a:normAutofit/>
          </a:bodyPr>
          <a:lstStyle/>
          <a:p>
            <a:pPr algn="ctr">
              <a:lnSpc>
                <a:spcPct val="90000"/>
              </a:lnSpc>
            </a:pPr>
            <a:r>
              <a:rPr lang="en-US" sz="3400" kern="1200" cap="all" spc="30" baseline="0" dirty="0">
                <a:solidFill>
                  <a:schemeClr val="tx1"/>
                </a:solidFill>
                <a:latin typeface="+mj-lt"/>
                <a:ea typeface="+mj-ea"/>
                <a:cs typeface="+mj-cs"/>
              </a:rPr>
              <a:t>Policing Models, Powers and Society</a:t>
            </a:r>
          </a:p>
        </p:txBody>
      </p:sp>
      <p:cxnSp>
        <p:nvCxnSpPr>
          <p:cNvPr id="15" name="Straight Connector 1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906AB00B-56AD-4510-8311-CE601418C9B1}"/>
              </a:ext>
            </a:extLst>
          </p:cNvPr>
          <p:cNvSpPr>
            <a:spLocks noGrp="1"/>
          </p:cNvSpPr>
          <p:nvPr>
            <p:ph type="subTitle" idx="1"/>
          </p:nvPr>
        </p:nvSpPr>
        <p:spPr>
          <a:xfrm>
            <a:off x="683373" y="2853679"/>
            <a:ext cx="3613708" cy="3391733"/>
          </a:xfrm>
        </p:spPr>
        <p:txBody>
          <a:bodyPr vert="horz" lIns="91440" tIns="45720" rIns="91440" bIns="45720" rtlCol="0" anchor="ctr">
            <a:normAutofit/>
          </a:bodyPr>
          <a:lstStyle/>
          <a:p>
            <a:pPr algn="ctr"/>
            <a:r>
              <a:rPr lang="en-US" sz="3600" b="1" dirty="0">
                <a:latin typeface="Calibri" panose="020F0502020204030204" pitchFamily="34" charset="0"/>
                <a:cs typeface="Calibri" panose="020F0502020204030204" pitchFamily="34" charset="0"/>
              </a:rPr>
              <a:t>Week 7</a:t>
            </a:r>
          </a:p>
          <a:p>
            <a:pPr algn="ctr"/>
            <a:r>
              <a:rPr lang="en-US" sz="3600" b="1" dirty="0">
                <a:latin typeface="Calibri" panose="020F0502020204030204" pitchFamily="34" charset="0"/>
                <a:cs typeface="Calibri" panose="020F0502020204030204" pitchFamily="34" charset="0"/>
              </a:rPr>
              <a:t>Culture and Diversity</a:t>
            </a:r>
          </a:p>
        </p:txBody>
      </p:sp>
      <p:pic>
        <p:nvPicPr>
          <p:cNvPr id="4" name="Picture 3" descr="Colourful carved figures of humans">
            <a:extLst>
              <a:ext uri="{FF2B5EF4-FFF2-40B4-BE49-F238E27FC236}">
                <a16:creationId xmlns:a16="http://schemas.microsoft.com/office/drawing/2014/main" id="{0295FBB0-209B-C8FA-9E85-831E81DD0CFA}"/>
              </a:ext>
            </a:extLst>
          </p:cNvPr>
          <p:cNvPicPr>
            <a:picLocks noChangeAspect="1"/>
          </p:cNvPicPr>
          <p:nvPr/>
        </p:nvPicPr>
        <p:blipFill rotWithShape="1">
          <a:blip r:embed="rId3"/>
          <a:srcRect l="12116" r="11883" b="-1"/>
          <a:stretch/>
        </p:blipFill>
        <p:spPr>
          <a:xfrm>
            <a:off x="4876800" y="10"/>
            <a:ext cx="7315200" cy="6857990"/>
          </a:xfrm>
          <a:prstGeom prst="rect">
            <a:avLst/>
          </a:prstGeom>
        </p:spPr>
      </p:pic>
    </p:spTree>
    <p:extLst>
      <p:ext uri="{BB962C8B-B14F-4D97-AF65-F5344CB8AC3E}">
        <p14:creationId xmlns:p14="http://schemas.microsoft.com/office/powerpoint/2010/main" val="2454246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52BE6-6D6C-4064-808B-8FE9E6EA066C}"/>
              </a:ext>
            </a:extLst>
          </p:cNvPr>
          <p:cNvSpPr>
            <a:spLocks noGrp="1"/>
          </p:cNvSpPr>
          <p:nvPr>
            <p:ph type="title"/>
          </p:nvPr>
        </p:nvSpPr>
        <p:spPr>
          <a:xfrm>
            <a:off x="700634" y="1188103"/>
            <a:ext cx="10691265" cy="1371030"/>
          </a:xfrm>
        </p:spPr>
        <p:txBody>
          <a:bodyPr/>
          <a:lstStyle/>
          <a:p>
            <a:r>
              <a:rPr lang="en-US" altLang="en-US" b="1" dirty="0"/>
              <a:t>Objectives of the Lecture </a:t>
            </a:r>
            <a:endParaRPr lang="en-GB" dirty="0"/>
          </a:p>
        </p:txBody>
      </p:sp>
      <p:sp>
        <p:nvSpPr>
          <p:cNvPr id="3" name="Content Placeholder 2">
            <a:extLst>
              <a:ext uri="{FF2B5EF4-FFF2-40B4-BE49-F238E27FC236}">
                <a16:creationId xmlns:a16="http://schemas.microsoft.com/office/drawing/2014/main" id="{C4E8240B-DB43-4EE9-A450-E368DC342155}"/>
              </a:ext>
            </a:extLst>
          </p:cNvPr>
          <p:cNvSpPr>
            <a:spLocks noGrp="1"/>
          </p:cNvSpPr>
          <p:nvPr>
            <p:ph idx="1"/>
          </p:nvPr>
        </p:nvSpPr>
        <p:spPr>
          <a:xfrm>
            <a:off x="700634" y="2559133"/>
            <a:ext cx="10691265" cy="3636088"/>
          </a:xfrm>
        </p:spPr>
        <p:txBody>
          <a:bodyPr>
            <a:normAutofit/>
          </a:bodyPr>
          <a:lstStyle/>
          <a:p>
            <a:pPr marL="644525" indent="-457200">
              <a:buSzPct val="99000"/>
              <a:buFont typeface="+mj-lt"/>
              <a:buAutoNum type="arabicPeriod"/>
              <a:defRPr/>
            </a:pPr>
            <a:r>
              <a:rPr lang="en-US" altLang="en-US" b="1" dirty="0">
                <a:solidFill>
                  <a:schemeClr val="tx1">
                    <a:lumMod val="75000"/>
                    <a:lumOff val="25000"/>
                  </a:schemeClr>
                </a:solidFill>
                <a:latin typeface="Calibri" panose="020F0502020204030204" pitchFamily="34" charset="0"/>
                <a:ea typeface="ヒラギノ角ゴ ProN W6"/>
                <a:cs typeface="Calibri" panose="020F0502020204030204" pitchFamily="34" charset="0"/>
              </a:rPr>
              <a:t>Introduce ‘Police  (Cop) Culture’</a:t>
            </a:r>
            <a:endParaRPr lang="en-US" altLang="en-US" b="1" dirty="0">
              <a:solidFill>
                <a:schemeClr val="tx1">
                  <a:lumMod val="75000"/>
                  <a:lumOff val="25000"/>
                </a:schemeClr>
              </a:solidFill>
              <a:latin typeface="Calibri" panose="020F0502020204030204" pitchFamily="34" charset="0"/>
              <a:cs typeface="Calibri" panose="020F0502020204030204" pitchFamily="34" charset="0"/>
            </a:endParaRPr>
          </a:p>
          <a:p>
            <a:pPr marL="644525" indent="-457200">
              <a:buSzPct val="99000"/>
              <a:buFont typeface="+mj-lt"/>
              <a:buAutoNum type="arabicPeriod"/>
              <a:defRPr/>
            </a:pPr>
            <a:r>
              <a:rPr lang="en-GB" altLang="en-US" b="1" dirty="0">
                <a:solidFill>
                  <a:schemeClr val="tx1">
                    <a:lumMod val="75000"/>
                    <a:lumOff val="25000"/>
                  </a:schemeClr>
                </a:solidFill>
                <a:latin typeface="Calibri" panose="020F0502020204030204" pitchFamily="34" charset="0"/>
                <a:cs typeface="Calibri" panose="020F0502020204030204" pitchFamily="34" charset="0"/>
              </a:rPr>
              <a:t>Recognise</a:t>
            </a:r>
            <a:r>
              <a:rPr lang="en-US" altLang="en-US" b="1" dirty="0">
                <a:solidFill>
                  <a:schemeClr val="tx1">
                    <a:lumMod val="75000"/>
                    <a:lumOff val="25000"/>
                  </a:schemeClr>
                </a:solidFill>
                <a:latin typeface="Calibri" panose="020F0502020204030204" pitchFamily="34" charset="0"/>
                <a:cs typeface="Calibri" panose="020F0502020204030204" pitchFamily="34" charset="0"/>
              </a:rPr>
              <a:t> the breadth of meaning within the term ‘diversity’ and ‘equality’.</a:t>
            </a:r>
          </a:p>
          <a:p>
            <a:pPr marL="644525" indent="-457200">
              <a:spcBef>
                <a:spcPts val="1350"/>
              </a:spcBef>
              <a:buSzPct val="99000"/>
              <a:buFont typeface="+mj-lt"/>
              <a:buAutoNum type="arabicPeriod"/>
              <a:defRPr/>
            </a:pPr>
            <a:r>
              <a:rPr lang="en-US" altLang="en-US" b="1" dirty="0">
                <a:solidFill>
                  <a:schemeClr val="tx1">
                    <a:lumMod val="75000"/>
                    <a:lumOff val="25000"/>
                  </a:schemeClr>
                </a:solidFill>
                <a:latin typeface="Calibri" panose="020F0502020204030204" pitchFamily="34" charset="0"/>
                <a:cs typeface="Calibri" panose="020F0502020204030204" pitchFamily="34" charset="0"/>
              </a:rPr>
              <a:t>Consider specific examples of diversity.</a:t>
            </a:r>
          </a:p>
          <a:p>
            <a:pPr marL="644525" indent="-457200">
              <a:spcBef>
                <a:spcPts val="1350"/>
              </a:spcBef>
              <a:buSzPct val="99000"/>
              <a:buFont typeface="+mj-lt"/>
              <a:buAutoNum type="arabicPeriod"/>
              <a:defRPr/>
            </a:pPr>
            <a:r>
              <a:rPr lang="en-US" altLang="en-US" b="1" dirty="0">
                <a:solidFill>
                  <a:schemeClr val="tx1">
                    <a:lumMod val="75000"/>
                    <a:lumOff val="25000"/>
                  </a:schemeClr>
                </a:solidFill>
                <a:latin typeface="Calibri" panose="020F0502020204030204" pitchFamily="34" charset="0"/>
                <a:cs typeface="Calibri" panose="020F0502020204030204" pitchFamily="34" charset="0"/>
              </a:rPr>
              <a:t>Examine what Police do as an </a:t>
            </a:r>
            <a:r>
              <a:rPr lang="en-GB" altLang="en-US" b="1" dirty="0">
                <a:solidFill>
                  <a:schemeClr val="tx1">
                    <a:lumMod val="75000"/>
                    <a:lumOff val="25000"/>
                  </a:schemeClr>
                </a:solidFill>
                <a:latin typeface="Calibri" panose="020F0502020204030204" pitchFamily="34" charset="0"/>
                <a:cs typeface="Calibri" panose="020F0502020204030204" pitchFamily="34" charset="0"/>
              </a:rPr>
              <a:t>organisation</a:t>
            </a:r>
            <a:r>
              <a:rPr lang="en-US" altLang="en-US" b="1" dirty="0">
                <a:solidFill>
                  <a:schemeClr val="tx1">
                    <a:lumMod val="75000"/>
                    <a:lumOff val="25000"/>
                  </a:schemeClr>
                </a:solidFill>
                <a:latin typeface="Calibri" panose="020F0502020204030204" pitchFamily="34" charset="0"/>
                <a:cs typeface="Calibri" panose="020F0502020204030204" pitchFamily="34" charset="0"/>
              </a:rPr>
              <a:t> to improve the service it provides to diverse groups in society (internally and outside of the organization.)</a:t>
            </a:r>
          </a:p>
        </p:txBody>
      </p:sp>
    </p:spTree>
    <p:extLst>
      <p:ext uri="{BB962C8B-B14F-4D97-AF65-F5344CB8AC3E}">
        <p14:creationId xmlns:p14="http://schemas.microsoft.com/office/powerpoint/2010/main" val="126948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94B77-1527-414D-9318-376A2E641080}"/>
              </a:ext>
            </a:extLst>
          </p:cNvPr>
          <p:cNvSpPr>
            <a:spLocks noGrp="1"/>
          </p:cNvSpPr>
          <p:nvPr>
            <p:ph type="title"/>
          </p:nvPr>
        </p:nvSpPr>
        <p:spPr>
          <a:xfrm>
            <a:off x="617508" y="839586"/>
            <a:ext cx="10691265" cy="706581"/>
          </a:xfrm>
        </p:spPr>
        <p:txBody>
          <a:bodyPr/>
          <a:lstStyle/>
          <a:p>
            <a:r>
              <a:rPr lang="en-GB" dirty="0"/>
              <a:t>Introduction</a:t>
            </a:r>
          </a:p>
        </p:txBody>
      </p:sp>
      <p:sp>
        <p:nvSpPr>
          <p:cNvPr id="3" name="Content Placeholder 2">
            <a:extLst>
              <a:ext uri="{FF2B5EF4-FFF2-40B4-BE49-F238E27FC236}">
                <a16:creationId xmlns:a16="http://schemas.microsoft.com/office/drawing/2014/main" id="{0F4C4764-1C34-4111-86FF-A2DF19E4166B}"/>
              </a:ext>
            </a:extLst>
          </p:cNvPr>
          <p:cNvSpPr>
            <a:spLocks noGrp="1"/>
          </p:cNvSpPr>
          <p:nvPr>
            <p:ph idx="1"/>
          </p:nvPr>
        </p:nvSpPr>
        <p:spPr>
          <a:xfrm>
            <a:off x="750367" y="1546167"/>
            <a:ext cx="10691265" cy="4472247"/>
          </a:xfrm>
        </p:spPr>
        <p:txBody>
          <a:bodyPr>
            <a:normAutofit fontScale="77500" lnSpcReduction="20000"/>
          </a:bodyPr>
          <a:lstStyle/>
          <a:p>
            <a:pPr marL="0" indent="0">
              <a:buNone/>
            </a:pPr>
            <a:r>
              <a:rPr lang="en-GB" sz="2900" dirty="0">
                <a:latin typeface="Calibri" panose="020F0502020204030204" pitchFamily="34" charset="0"/>
                <a:cs typeface="Calibri" panose="020F0502020204030204" pitchFamily="34" charset="0"/>
              </a:rPr>
              <a:t>The objectives are to:</a:t>
            </a:r>
          </a:p>
          <a:p>
            <a:pPr marL="575945" indent="-347345">
              <a:buFont typeface="Arial" pitchFamily="34" charset="0"/>
              <a:buChar char="–"/>
            </a:pPr>
            <a:r>
              <a:rPr lang="en-GB" sz="2900" dirty="0">
                <a:latin typeface="Calibri" panose="020F0502020204030204" pitchFamily="34" charset="0"/>
                <a:cs typeface="Calibri" panose="020F0502020204030204" pitchFamily="34" charset="0"/>
              </a:rPr>
              <a:t>Outline the social and political context in which the concept of policing diversity has developed in recent times</a:t>
            </a:r>
          </a:p>
          <a:p>
            <a:pPr marL="575945" indent="-347345">
              <a:buFont typeface="Arial" pitchFamily="34" charset="0"/>
              <a:buChar char="–"/>
            </a:pPr>
            <a:r>
              <a:rPr lang="en-GB" sz="2900" dirty="0">
                <a:latin typeface="Calibri" panose="020F0502020204030204" pitchFamily="34" charset="0"/>
                <a:cs typeface="Calibri" panose="020F0502020204030204" pitchFamily="34" charset="0"/>
              </a:rPr>
              <a:t>Explore the widening understanding of ‘diversity’ issues</a:t>
            </a:r>
          </a:p>
          <a:p>
            <a:pPr indent="0" algn="ctr">
              <a:buNone/>
            </a:pPr>
            <a:r>
              <a:rPr lang="en-GB" sz="2900" b="1" dirty="0">
                <a:latin typeface="Calibri" panose="020F0502020204030204" pitchFamily="34" charset="0"/>
                <a:cs typeface="Calibri" panose="020F0502020204030204" pitchFamily="34" charset="0"/>
              </a:rPr>
              <a:t>Why is Diversity important as an issue?</a:t>
            </a:r>
          </a:p>
          <a:p>
            <a:pPr marL="576263" indent="-347663">
              <a:buFont typeface="Arial" pitchFamily="34" charset="0"/>
              <a:buChar char="–"/>
            </a:pPr>
            <a:r>
              <a:rPr lang="en-GB" sz="2900" dirty="0">
                <a:latin typeface="Calibri" panose="020F0502020204030204" pitchFamily="34" charset="0"/>
                <a:cs typeface="Calibri" panose="020F0502020204030204" pitchFamily="34" charset="0"/>
              </a:rPr>
              <a:t>Consider why enhancing diversity is regarded as a priority for the police service</a:t>
            </a:r>
          </a:p>
          <a:p>
            <a:pPr marL="576263" indent="-347663">
              <a:buFont typeface="Arial" pitchFamily="34" charset="0"/>
              <a:buChar char="–"/>
            </a:pPr>
            <a:r>
              <a:rPr lang="en-GB" sz="2900" dirty="0">
                <a:latin typeface="Calibri" panose="020F0502020204030204" pitchFamily="34" charset="0"/>
                <a:cs typeface="Calibri" panose="020F0502020204030204" pitchFamily="34" charset="0"/>
              </a:rPr>
              <a:t>Reflect upon the limitations of the diversity agenda for contemporary policing</a:t>
            </a:r>
          </a:p>
          <a:p>
            <a:pPr marL="0" indent="0" algn="ctr">
              <a:buNone/>
            </a:pPr>
            <a:r>
              <a:rPr lang="en-GB" sz="2300" dirty="0">
                <a:latin typeface="Calibri" panose="020F0502020204030204" pitchFamily="34" charset="0"/>
                <a:cs typeface="Calibri" panose="020F0502020204030204" pitchFamily="34" charset="0"/>
              </a:rPr>
              <a:t>Contemporary problems are understood against the background of the perceived ‘golden era’ of British policing that followed World War II (Reiner, 2000). If a longer term perspective is taken, then a rather different picture of police–community relations emerges </a:t>
            </a:r>
          </a:p>
          <a:p>
            <a:endParaRPr lang="en-GB" dirty="0"/>
          </a:p>
        </p:txBody>
      </p:sp>
    </p:spTree>
    <p:extLst>
      <p:ext uri="{BB962C8B-B14F-4D97-AF65-F5344CB8AC3E}">
        <p14:creationId xmlns:p14="http://schemas.microsoft.com/office/powerpoint/2010/main" val="1041721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3"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67B6758-0A61-44E0-871F-C14F1B6B61EC}"/>
              </a:ext>
            </a:extLst>
          </p:cNvPr>
          <p:cNvSpPr>
            <a:spLocks noGrp="1"/>
          </p:cNvSpPr>
          <p:nvPr>
            <p:ph type="title"/>
          </p:nvPr>
        </p:nvSpPr>
        <p:spPr>
          <a:xfrm>
            <a:off x="713232" y="914400"/>
            <a:ext cx="10780776" cy="1180210"/>
          </a:xfrm>
        </p:spPr>
        <p:txBody>
          <a:bodyPr>
            <a:normAutofit/>
          </a:bodyPr>
          <a:lstStyle/>
          <a:p>
            <a:pPr>
              <a:lnSpc>
                <a:spcPct val="90000"/>
              </a:lnSpc>
            </a:pPr>
            <a:r>
              <a:rPr lang="en-GB" altLang="en-US" sz="3700" dirty="0"/>
              <a:t>Prejudice, discrimination and extreme violence are nothing new</a:t>
            </a:r>
            <a:endParaRPr lang="en-GB" sz="3700" dirty="0"/>
          </a:p>
        </p:txBody>
      </p:sp>
      <p:sp>
        <p:nvSpPr>
          <p:cNvPr id="3" name="Content Placeholder 2">
            <a:extLst>
              <a:ext uri="{FF2B5EF4-FFF2-40B4-BE49-F238E27FC236}">
                <a16:creationId xmlns:a16="http://schemas.microsoft.com/office/drawing/2014/main" id="{8660D983-D7DE-4B9C-829E-42DDF946313A}"/>
              </a:ext>
            </a:extLst>
          </p:cNvPr>
          <p:cNvSpPr>
            <a:spLocks noGrp="1"/>
          </p:cNvSpPr>
          <p:nvPr>
            <p:ph idx="1"/>
          </p:nvPr>
        </p:nvSpPr>
        <p:spPr>
          <a:xfrm>
            <a:off x="713232" y="2504972"/>
            <a:ext cx="5394960" cy="3913632"/>
          </a:xfrm>
        </p:spPr>
        <p:txBody>
          <a:bodyPr>
            <a:normAutofit/>
          </a:bodyPr>
          <a:lstStyle/>
          <a:p>
            <a:pPr>
              <a:lnSpc>
                <a:spcPct val="110000"/>
              </a:lnSpc>
              <a:defRPr/>
            </a:pPr>
            <a:r>
              <a:rPr lang="en-GB" altLang="en-US" dirty="0">
                <a:latin typeface="Calibri" panose="020F0502020204030204" pitchFamily="34" charset="0"/>
                <a:cs typeface="Calibri" panose="020F0502020204030204" pitchFamily="34" charset="0"/>
              </a:rPr>
              <a:t>Eugenics Movement - Started in Britain 1800s-1900s and spread (effectively selective breeding).</a:t>
            </a:r>
          </a:p>
          <a:p>
            <a:pPr>
              <a:lnSpc>
                <a:spcPct val="110000"/>
              </a:lnSpc>
              <a:defRPr/>
            </a:pPr>
            <a:r>
              <a:rPr lang="en-GB" altLang="en-US" dirty="0">
                <a:latin typeface="Calibri" panose="020F0502020204030204" pitchFamily="34" charset="0"/>
                <a:cs typeface="Calibri" panose="020F0502020204030204" pitchFamily="34" charset="0"/>
              </a:rPr>
              <a:t>Nazi Germany (Jewish people, gay people, gypsies and disabled – ‘social cleansing’)</a:t>
            </a:r>
          </a:p>
          <a:p>
            <a:pPr>
              <a:lnSpc>
                <a:spcPct val="110000"/>
              </a:lnSpc>
              <a:defRPr/>
            </a:pPr>
            <a:r>
              <a:rPr lang="en-GB" altLang="en-US" dirty="0">
                <a:latin typeface="Calibri" panose="020F0502020204030204" pitchFamily="34" charset="0"/>
                <a:cs typeface="Calibri" panose="020F0502020204030204" pitchFamily="34" charset="0"/>
              </a:rPr>
              <a:t>Stephen Lawrence (racist murder 1993) numerous other hate crime victims </a:t>
            </a:r>
          </a:p>
          <a:p>
            <a:pPr marL="0" indent="0">
              <a:lnSpc>
                <a:spcPct val="110000"/>
              </a:lnSpc>
              <a:buNone/>
              <a:defRPr/>
            </a:pPr>
            <a:endParaRPr lang="en-GB" altLang="en-US" sz="1700" dirty="0">
              <a:latin typeface="Calibri" panose="020F0502020204030204" pitchFamily="34" charset="0"/>
              <a:cs typeface="Calibri" panose="020F0502020204030204" pitchFamily="34" charset="0"/>
            </a:endParaRPr>
          </a:p>
          <a:p>
            <a:pPr>
              <a:lnSpc>
                <a:spcPct val="110000"/>
              </a:lnSpc>
            </a:pPr>
            <a:endParaRPr lang="en-GB" sz="1700" dirty="0"/>
          </a:p>
        </p:txBody>
      </p:sp>
      <p:pic>
        <p:nvPicPr>
          <p:cNvPr id="1026" name="Picture 2" descr="Eugenics used to be incredibly popular. We can't let that happen again. |  Cold Spring Harbor Laboratory">
            <a:extLst>
              <a:ext uri="{FF2B5EF4-FFF2-40B4-BE49-F238E27FC236}">
                <a16:creationId xmlns:a16="http://schemas.microsoft.com/office/drawing/2014/main" id="{8A810D5D-82C4-B91D-4B22-162E55E32D1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52272" y="2604922"/>
            <a:ext cx="5138688" cy="3202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6015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1A93E-2F63-41B0-94A2-C89599E54BD9}"/>
              </a:ext>
            </a:extLst>
          </p:cNvPr>
          <p:cNvSpPr>
            <a:spLocks noGrp="1"/>
          </p:cNvSpPr>
          <p:nvPr>
            <p:ph type="title"/>
          </p:nvPr>
        </p:nvSpPr>
        <p:spPr>
          <a:xfrm>
            <a:off x="704088" y="902447"/>
            <a:ext cx="6151083" cy="1316736"/>
          </a:xfrm>
        </p:spPr>
        <p:txBody>
          <a:bodyPr>
            <a:normAutofit/>
          </a:bodyPr>
          <a:lstStyle/>
          <a:p>
            <a:r>
              <a:rPr lang="en-GB" dirty="0"/>
              <a:t>Nominalised hate</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EEF257-9A85-4D2B-98A8-08A9FDF411AD}"/>
              </a:ext>
            </a:extLst>
          </p:cNvPr>
          <p:cNvSpPr>
            <a:spLocks noGrp="1"/>
          </p:cNvSpPr>
          <p:nvPr>
            <p:ph idx="1"/>
          </p:nvPr>
        </p:nvSpPr>
        <p:spPr>
          <a:xfrm>
            <a:off x="704087" y="1922767"/>
            <a:ext cx="6151083" cy="3736367"/>
          </a:xfrm>
        </p:spPr>
        <p:txBody>
          <a:bodyPr>
            <a:normAutofit fontScale="92500" lnSpcReduction="20000"/>
          </a:bodyPr>
          <a:lstStyle/>
          <a:p>
            <a:pPr>
              <a:lnSpc>
                <a:spcPct val="110000"/>
              </a:lnSpc>
            </a:pPr>
            <a:r>
              <a:rPr lang="en-GB" altLang="en-US" sz="1800" dirty="0">
                <a:latin typeface="Calibri" panose="020F0502020204030204" pitchFamily="34" charset="0"/>
                <a:cs typeface="Calibri" panose="020F0502020204030204" pitchFamily="34" charset="0"/>
              </a:rPr>
              <a:t>Many forms of ‘negativity’ or ‘-isms’ or ‘phobias’ are built into society and cultures – e.g. :</a:t>
            </a:r>
          </a:p>
          <a:p>
            <a:pPr>
              <a:lnSpc>
                <a:spcPct val="110000"/>
              </a:lnSpc>
            </a:pPr>
            <a:r>
              <a:rPr lang="en-GB" altLang="en-US" sz="1800" b="1" dirty="0">
                <a:latin typeface="Calibri" panose="020F0502020204030204" pitchFamily="34" charset="0"/>
                <a:cs typeface="Calibri" panose="020F0502020204030204" pitchFamily="34" charset="0"/>
              </a:rPr>
              <a:t>Racism</a:t>
            </a:r>
          </a:p>
          <a:p>
            <a:pPr>
              <a:lnSpc>
                <a:spcPct val="110000"/>
              </a:lnSpc>
            </a:pPr>
            <a:r>
              <a:rPr lang="en-GB" altLang="en-US" sz="1800" b="1" dirty="0">
                <a:latin typeface="Calibri" panose="020F0502020204030204" pitchFamily="34" charset="0"/>
                <a:cs typeface="Calibri" panose="020F0502020204030204" pitchFamily="34" charset="0"/>
              </a:rPr>
              <a:t>Ageism</a:t>
            </a:r>
          </a:p>
          <a:p>
            <a:pPr>
              <a:lnSpc>
                <a:spcPct val="110000"/>
              </a:lnSpc>
            </a:pPr>
            <a:r>
              <a:rPr lang="en-GB" altLang="en-US" sz="1800" b="1" dirty="0">
                <a:latin typeface="Calibri" panose="020F0502020204030204" pitchFamily="34" charset="0"/>
                <a:cs typeface="Calibri" panose="020F0502020204030204" pitchFamily="34" charset="0"/>
              </a:rPr>
              <a:t>Sexism</a:t>
            </a:r>
          </a:p>
          <a:p>
            <a:pPr>
              <a:lnSpc>
                <a:spcPct val="110000"/>
              </a:lnSpc>
            </a:pPr>
            <a:r>
              <a:rPr lang="en-GB" altLang="en-US" sz="1800" b="1" dirty="0">
                <a:latin typeface="Calibri" panose="020F0502020204030204" pitchFamily="34" charset="0"/>
                <a:cs typeface="Calibri" panose="020F0502020204030204" pitchFamily="34" charset="0"/>
              </a:rPr>
              <a:t>Ablism</a:t>
            </a:r>
          </a:p>
          <a:p>
            <a:pPr>
              <a:lnSpc>
                <a:spcPct val="110000"/>
              </a:lnSpc>
            </a:pPr>
            <a:r>
              <a:rPr lang="en-GB" altLang="en-US" sz="1800" b="1" dirty="0">
                <a:latin typeface="Calibri" panose="020F0502020204030204" pitchFamily="34" charset="0"/>
                <a:cs typeface="Calibri" panose="020F0502020204030204" pitchFamily="34" charset="0"/>
              </a:rPr>
              <a:t>Homophobia</a:t>
            </a:r>
          </a:p>
          <a:p>
            <a:pPr>
              <a:lnSpc>
                <a:spcPct val="110000"/>
              </a:lnSpc>
            </a:pPr>
            <a:r>
              <a:rPr lang="en-GB" altLang="en-US" sz="1800" b="1" dirty="0">
                <a:latin typeface="Calibri" panose="020F0502020204030204" pitchFamily="34" charset="0"/>
                <a:cs typeface="Calibri" panose="020F0502020204030204" pitchFamily="34" charset="0"/>
              </a:rPr>
              <a:t>Transphobia</a:t>
            </a:r>
          </a:p>
          <a:p>
            <a:pPr>
              <a:lnSpc>
                <a:spcPct val="110000"/>
              </a:lnSpc>
            </a:pPr>
            <a:r>
              <a:rPr lang="en-GB" altLang="en-US" sz="1800" b="1" dirty="0">
                <a:latin typeface="Calibri" panose="020F0502020204030204" pitchFamily="34" charset="0"/>
                <a:cs typeface="Calibri" panose="020F0502020204030204" pitchFamily="34" charset="0"/>
              </a:rPr>
              <a:t>Islamophobia</a:t>
            </a:r>
          </a:p>
          <a:p>
            <a:pPr>
              <a:lnSpc>
                <a:spcPct val="110000"/>
              </a:lnSpc>
            </a:pPr>
            <a:r>
              <a:rPr lang="en-GB" altLang="en-US" sz="1800" b="1" dirty="0">
                <a:latin typeface="Calibri" panose="020F0502020204030204" pitchFamily="34" charset="0"/>
                <a:cs typeface="Calibri" panose="020F0502020204030204" pitchFamily="34" charset="0"/>
              </a:rPr>
              <a:t>Xenophobia (fear or hatred of foreigners/strangers or their cultures)</a:t>
            </a:r>
          </a:p>
          <a:p>
            <a:pPr>
              <a:lnSpc>
                <a:spcPct val="110000"/>
              </a:lnSpc>
            </a:pPr>
            <a:endParaRPr lang="en-GB" sz="1400" dirty="0"/>
          </a:p>
        </p:txBody>
      </p:sp>
      <p:pic>
        <p:nvPicPr>
          <p:cNvPr id="4" name="Picture 5" descr="http://2.bp.blogspot.com/-SXYIo0_U4jM/Tl-lW3m69qI/AAAAAAAAD3Y/7F66mDySboQ/s320/racism.jpg">
            <a:extLst>
              <a:ext uri="{FF2B5EF4-FFF2-40B4-BE49-F238E27FC236}">
                <a16:creationId xmlns:a16="http://schemas.microsoft.com/office/drawing/2014/main" id="{A12C7AB8-1375-489B-B41A-AD0CEE9BA7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55" r="9337"/>
          <a:stretch/>
        </p:blipFill>
        <p:spPr bwMode="auto">
          <a:xfrm>
            <a:off x="7306236" y="902448"/>
            <a:ext cx="4085664" cy="50531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 name="Straight Connector 12">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2279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57" name="Straight Connector 2056">
            <a:extLst>
              <a:ext uri="{FF2B5EF4-FFF2-40B4-BE49-F238E27FC236}">
                <a16:creationId xmlns:a16="http://schemas.microsoft.com/office/drawing/2014/main" id="{7F1E95A2-E5F1-4C8A-92DC-CE369D1939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59" name="Straight Connector 2058">
            <a:extLst>
              <a:ext uri="{FF2B5EF4-FFF2-40B4-BE49-F238E27FC236}">
                <a16:creationId xmlns:a16="http://schemas.microsoft.com/office/drawing/2014/main" id="{AFCF674C-D208-4497-A189-02E8503DA8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961DC0D-30AB-4C34-8287-B818ADD1910C}"/>
              </a:ext>
            </a:extLst>
          </p:cNvPr>
          <p:cNvSpPr>
            <a:spLocks noGrp="1"/>
          </p:cNvSpPr>
          <p:nvPr>
            <p:ph type="title"/>
          </p:nvPr>
        </p:nvSpPr>
        <p:spPr>
          <a:xfrm>
            <a:off x="700087" y="909638"/>
            <a:ext cx="9890327" cy="915284"/>
          </a:xfrm>
        </p:spPr>
        <p:txBody>
          <a:bodyPr>
            <a:normAutofit/>
          </a:bodyPr>
          <a:lstStyle/>
          <a:p>
            <a:r>
              <a:rPr lang="en-GB" dirty="0"/>
              <a:t>Police and The BAME Community</a:t>
            </a:r>
          </a:p>
        </p:txBody>
      </p:sp>
      <p:sp>
        <p:nvSpPr>
          <p:cNvPr id="3" name="Content Placeholder 2">
            <a:extLst>
              <a:ext uri="{FF2B5EF4-FFF2-40B4-BE49-F238E27FC236}">
                <a16:creationId xmlns:a16="http://schemas.microsoft.com/office/drawing/2014/main" id="{AC25DF13-DBDE-45E3-A6F6-3B62F8C485E1}"/>
              </a:ext>
            </a:extLst>
          </p:cNvPr>
          <p:cNvSpPr>
            <a:spLocks noGrp="1"/>
          </p:cNvSpPr>
          <p:nvPr>
            <p:ph idx="1"/>
          </p:nvPr>
        </p:nvSpPr>
        <p:spPr>
          <a:xfrm>
            <a:off x="700087" y="2082803"/>
            <a:ext cx="6804626" cy="3553109"/>
          </a:xfrm>
        </p:spPr>
        <p:txBody>
          <a:bodyPr>
            <a:normAutofit/>
          </a:bodyPr>
          <a:lstStyle/>
          <a:p>
            <a:pPr>
              <a:lnSpc>
                <a:spcPct val="110000"/>
              </a:lnSpc>
              <a:spcBef>
                <a:spcPts val="300"/>
              </a:spcBef>
            </a:pPr>
            <a:r>
              <a:rPr lang="en-GB" sz="1600" dirty="0">
                <a:latin typeface="Calibri" panose="020F0502020204030204" pitchFamily="34" charset="0"/>
                <a:cs typeface="Calibri" panose="020F0502020204030204" pitchFamily="34" charset="0"/>
              </a:rPr>
              <a:t>Police relations with Black and Minority Ethnic (BME) groups often have been fraught since the foundation of modern police forces in the mid-19th century. Similar concerns have applied in many other societies and have been a major issue in the US, Australia, Canada and elsewhere for many decades</a:t>
            </a:r>
          </a:p>
          <a:p>
            <a:pPr>
              <a:lnSpc>
                <a:spcPct val="110000"/>
              </a:lnSpc>
              <a:spcBef>
                <a:spcPts val="300"/>
              </a:spcBef>
            </a:pPr>
            <a:endParaRPr lang="en-GB" sz="1600" dirty="0">
              <a:latin typeface="Calibri" panose="020F0502020204030204" pitchFamily="34" charset="0"/>
              <a:cs typeface="Calibri" panose="020F0502020204030204" pitchFamily="34" charset="0"/>
            </a:endParaRPr>
          </a:p>
          <a:p>
            <a:pPr>
              <a:lnSpc>
                <a:spcPct val="110000"/>
              </a:lnSpc>
              <a:spcBef>
                <a:spcPts val="300"/>
              </a:spcBef>
            </a:pPr>
            <a:r>
              <a:rPr lang="en-GB" sz="1600" dirty="0">
                <a:latin typeface="Calibri" panose="020F0502020204030204" pitchFamily="34" charset="0"/>
                <a:cs typeface="Calibri" panose="020F0502020204030204" pitchFamily="34" charset="0"/>
              </a:rPr>
              <a:t>Relations with BME communities have formed an important strand in debates about policing but have been added to by concern about other aspects of diversity: these have related to relations with religious and faith communities, the disabled, those defined in terms of sexual orientation. </a:t>
            </a:r>
          </a:p>
          <a:p>
            <a:pPr>
              <a:lnSpc>
                <a:spcPct val="110000"/>
              </a:lnSpc>
              <a:spcBef>
                <a:spcPts val="300"/>
              </a:spcBef>
            </a:pPr>
            <a:endParaRPr lang="en-GB" sz="1600" dirty="0">
              <a:latin typeface="Calibri" panose="020F0502020204030204" pitchFamily="34" charset="0"/>
              <a:cs typeface="Calibri" panose="020F0502020204030204" pitchFamily="34" charset="0"/>
            </a:endParaRPr>
          </a:p>
          <a:p>
            <a:pPr>
              <a:lnSpc>
                <a:spcPct val="110000"/>
              </a:lnSpc>
              <a:spcBef>
                <a:spcPts val="300"/>
              </a:spcBef>
            </a:pPr>
            <a:r>
              <a:rPr lang="en-GB" sz="1600" dirty="0">
                <a:latin typeface="Calibri" panose="020F0502020204030204" pitchFamily="34" charset="0"/>
                <a:cs typeface="Calibri" panose="020F0502020204030204" pitchFamily="34" charset="0"/>
              </a:rPr>
              <a:t>The degree to which the ‘diversity agenda’ can be extended to include groups such as youth subcultures or sex workers has been debated in the recent past</a:t>
            </a:r>
          </a:p>
        </p:txBody>
      </p:sp>
      <p:pic>
        <p:nvPicPr>
          <p:cNvPr id="2050" name="Picture 2" descr="Stop and search is a disgrace across the UK – not just in our cities |  Kehinde Andrews | The Guardian">
            <a:extLst>
              <a:ext uri="{FF2B5EF4-FFF2-40B4-BE49-F238E27FC236}">
                <a16:creationId xmlns:a16="http://schemas.microsoft.com/office/drawing/2014/main" id="{F13A0019-FF97-BA01-FE92-4052A5A9691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45120" y="2547287"/>
            <a:ext cx="3446780" cy="2581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0692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B35A6-4E0B-4EE7-AFCE-5CD20A200891}"/>
              </a:ext>
            </a:extLst>
          </p:cNvPr>
          <p:cNvSpPr>
            <a:spLocks noGrp="1"/>
          </p:cNvSpPr>
          <p:nvPr>
            <p:ph type="title"/>
          </p:nvPr>
        </p:nvSpPr>
        <p:spPr>
          <a:xfrm>
            <a:off x="5369914" y="914400"/>
            <a:ext cx="6117336" cy="1316736"/>
          </a:xfrm>
        </p:spPr>
        <p:txBody>
          <a:bodyPr>
            <a:normAutofit/>
          </a:bodyPr>
          <a:lstStyle/>
          <a:p>
            <a:r>
              <a:rPr lang="en-GB" dirty="0"/>
              <a:t>New Developments </a:t>
            </a:r>
          </a:p>
        </p:txBody>
      </p:sp>
      <p:pic>
        <p:nvPicPr>
          <p:cNvPr id="5" name="Picture 4" descr="Tall office building looking up">
            <a:extLst>
              <a:ext uri="{FF2B5EF4-FFF2-40B4-BE49-F238E27FC236}">
                <a16:creationId xmlns:a16="http://schemas.microsoft.com/office/drawing/2014/main" id="{5B7DAC08-273A-A449-7C32-294276F150FE}"/>
              </a:ext>
            </a:extLst>
          </p:cNvPr>
          <p:cNvPicPr>
            <a:picLocks noChangeAspect="1"/>
          </p:cNvPicPr>
          <p:nvPr/>
        </p:nvPicPr>
        <p:blipFill rotWithShape="1">
          <a:blip r:embed="rId3"/>
          <a:srcRect l="28806" r="24931" b="-1"/>
          <a:stretch/>
        </p:blipFill>
        <p:spPr>
          <a:xfrm>
            <a:off x="20" y="-1"/>
            <a:ext cx="4788992"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7469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7275AF-E9A0-4A73-8E1E-1E5AEB8EACC1}"/>
              </a:ext>
            </a:extLst>
          </p:cNvPr>
          <p:cNvSpPr>
            <a:spLocks noGrp="1"/>
          </p:cNvSpPr>
          <p:nvPr>
            <p:ph idx="1"/>
          </p:nvPr>
        </p:nvSpPr>
        <p:spPr>
          <a:xfrm>
            <a:off x="5369914" y="2459735"/>
            <a:ext cx="6117336" cy="3089009"/>
          </a:xfrm>
        </p:spPr>
        <p:txBody>
          <a:bodyPr>
            <a:normAutofit/>
          </a:bodyPr>
          <a:lstStyle/>
          <a:p>
            <a:pPr marL="0" indent="0" algn="ctr">
              <a:buNone/>
            </a:pPr>
            <a:r>
              <a:rPr lang="en-GB" b="0" i="0" dirty="0">
                <a:effectLst/>
                <a:latin typeface="GuardianTextEgyptian"/>
              </a:rPr>
              <a:t>“Inclusive Britain recommends dropping the term BAME across government, as it is too much of a catch-all and gathering more fine-grained data to inform future policymaking.”</a:t>
            </a:r>
          </a:p>
          <a:p>
            <a:pPr marL="0" indent="0" algn="ctr">
              <a:buNone/>
            </a:pPr>
            <a:endParaRPr lang="en-GB" dirty="0">
              <a:latin typeface="GuardianTextEgyptian"/>
            </a:endParaRPr>
          </a:p>
          <a:p>
            <a:pPr marL="0" indent="0" algn="ctr">
              <a:buNone/>
            </a:pPr>
            <a:r>
              <a:rPr lang="en-GB" dirty="0">
                <a:latin typeface="GuardianTextEgyptian"/>
              </a:rPr>
              <a:t>The Guardian, 2022</a:t>
            </a:r>
            <a:endParaRPr lang="en-GB" dirty="0"/>
          </a:p>
        </p:txBody>
      </p:sp>
    </p:spTree>
    <p:extLst>
      <p:ext uri="{BB962C8B-B14F-4D97-AF65-F5344CB8AC3E}">
        <p14:creationId xmlns:p14="http://schemas.microsoft.com/office/powerpoint/2010/main" val="1024437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0" name="Rectangle 3089">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92" name="Straight Connector 3091">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94" name="Straight Connector 3093">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02F38E7-6BD3-4231-A628-B0004259E89D}"/>
              </a:ext>
            </a:extLst>
          </p:cNvPr>
          <p:cNvSpPr>
            <a:spLocks noGrp="1"/>
          </p:cNvSpPr>
          <p:nvPr>
            <p:ph type="title"/>
          </p:nvPr>
        </p:nvSpPr>
        <p:spPr>
          <a:xfrm>
            <a:off x="700088" y="909637"/>
            <a:ext cx="5958216" cy="1316736"/>
          </a:xfrm>
        </p:spPr>
        <p:txBody>
          <a:bodyPr>
            <a:normAutofit/>
          </a:bodyPr>
          <a:lstStyle/>
          <a:p>
            <a:pPr>
              <a:lnSpc>
                <a:spcPct val="90000"/>
              </a:lnSpc>
            </a:pPr>
            <a:r>
              <a:rPr lang="en-GB" sz="3400"/>
              <a:t>Short Film on the Murder of Stephen Lawrence </a:t>
            </a:r>
          </a:p>
        </p:txBody>
      </p:sp>
      <p:sp>
        <p:nvSpPr>
          <p:cNvPr id="3" name="Content Placeholder 2">
            <a:extLst>
              <a:ext uri="{FF2B5EF4-FFF2-40B4-BE49-F238E27FC236}">
                <a16:creationId xmlns:a16="http://schemas.microsoft.com/office/drawing/2014/main" id="{6E9884FA-6665-4527-9842-D1596109F7EC}"/>
              </a:ext>
            </a:extLst>
          </p:cNvPr>
          <p:cNvSpPr>
            <a:spLocks noGrp="1"/>
          </p:cNvSpPr>
          <p:nvPr>
            <p:ph idx="1"/>
          </p:nvPr>
        </p:nvSpPr>
        <p:spPr>
          <a:xfrm>
            <a:off x="7358392" y="1185752"/>
            <a:ext cx="3539403" cy="1840082"/>
          </a:xfrm>
        </p:spPr>
        <p:txBody>
          <a:bodyPr>
            <a:normAutofit/>
          </a:bodyPr>
          <a:lstStyle/>
          <a:p>
            <a:pPr algn="ctr">
              <a:buNone/>
            </a:pPr>
            <a:r>
              <a:rPr lang="en-GB" dirty="0">
                <a:ea typeface="+mn-lt"/>
                <a:cs typeface="+mn-lt"/>
                <a:hlinkClick r:id="rId3"/>
              </a:rPr>
              <a:t>https://www.youtube.com/watch?v=7U7YzNcITb0&amp;list=PL513F08AAB9E39CFD#action=share</a:t>
            </a:r>
            <a:endParaRPr lang="en-GB" dirty="0">
              <a:ea typeface="+mn-lt"/>
              <a:cs typeface="+mn-lt"/>
            </a:endParaRPr>
          </a:p>
          <a:p>
            <a:pPr>
              <a:buNone/>
            </a:pPr>
            <a:endParaRPr lang="en-GB" dirty="0">
              <a:cs typeface="Calibri" panose="020F0502020204030204"/>
            </a:endParaRPr>
          </a:p>
          <a:p>
            <a:endParaRPr lang="en-GB" dirty="0"/>
          </a:p>
        </p:txBody>
      </p:sp>
      <p:pic>
        <p:nvPicPr>
          <p:cNvPr id="3080" name="Picture 8" descr="Murder of Stephen Lawrence - Wikipedia">
            <a:extLst>
              <a:ext uri="{FF2B5EF4-FFF2-40B4-BE49-F238E27FC236}">
                <a16:creationId xmlns:a16="http://schemas.microsoft.com/office/drawing/2014/main" id="{C81F57A2-C768-29F6-30C5-A8BA80B6BB9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926019" y="2066580"/>
            <a:ext cx="2907590" cy="388178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re the Lawrence convictions 'glorious' for journalism? – Channel 4 News">
            <a:extLst>
              <a:ext uri="{FF2B5EF4-FFF2-40B4-BE49-F238E27FC236}">
                <a16:creationId xmlns:a16="http://schemas.microsoft.com/office/drawing/2014/main" id="{96FF9EFA-BF51-0606-A2AA-AF81F4F986A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658304" y="3136010"/>
            <a:ext cx="4528996" cy="2536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3282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05" name="Straight Connector 410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07" name="Straight Connector 4106">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807A321-68D7-4800-B361-75EECEFDFA36}"/>
              </a:ext>
            </a:extLst>
          </p:cNvPr>
          <p:cNvSpPr>
            <a:spLocks noGrp="1"/>
          </p:cNvSpPr>
          <p:nvPr>
            <p:ph type="title"/>
          </p:nvPr>
        </p:nvSpPr>
        <p:spPr>
          <a:xfrm>
            <a:off x="715384" y="902447"/>
            <a:ext cx="4366756" cy="1928741"/>
          </a:xfrm>
        </p:spPr>
        <p:txBody>
          <a:bodyPr>
            <a:normAutofit/>
          </a:bodyPr>
          <a:lstStyle/>
          <a:p>
            <a:r>
              <a:rPr lang="en-GB" dirty="0"/>
              <a:t>The impact of the Lawrence inquiry</a:t>
            </a:r>
          </a:p>
        </p:txBody>
      </p:sp>
      <p:sp>
        <p:nvSpPr>
          <p:cNvPr id="3" name="Content Placeholder 2">
            <a:extLst>
              <a:ext uri="{FF2B5EF4-FFF2-40B4-BE49-F238E27FC236}">
                <a16:creationId xmlns:a16="http://schemas.microsoft.com/office/drawing/2014/main" id="{45E0DEE8-5003-48B3-9DC4-1BF3C40C401B}"/>
              </a:ext>
            </a:extLst>
          </p:cNvPr>
          <p:cNvSpPr>
            <a:spLocks noGrp="1"/>
          </p:cNvSpPr>
          <p:nvPr>
            <p:ph idx="1"/>
          </p:nvPr>
        </p:nvSpPr>
        <p:spPr>
          <a:xfrm>
            <a:off x="5517135" y="968377"/>
            <a:ext cx="5959481" cy="4987174"/>
          </a:xfrm>
        </p:spPr>
        <p:txBody>
          <a:bodyPr>
            <a:normAutofit/>
          </a:bodyPr>
          <a:lstStyle/>
          <a:p>
            <a:pPr>
              <a:lnSpc>
                <a:spcPct val="110000"/>
              </a:lnSpc>
            </a:pPr>
            <a:r>
              <a:rPr lang="en-GB" sz="1700">
                <a:latin typeface="Calibri" panose="020F0502020204030204" pitchFamily="34" charset="0"/>
                <a:cs typeface="Calibri" panose="020F0502020204030204" pitchFamily="34" charset="0"/>
              </a:rPr>
              <a:t>Although the facts of the murder of 18-year-old Stephen Lawrence are relatively straightforward and incontrovertible, the impact that the case has had in terms of policing in Britain and society’s attitudes toward racism has been wide-ranging and fundamental.</a:t>
            </a:r>
          </a:p>
          <a:p>
            <a:pPr>
              <a:lnSpc>
                <a:spcPct val="110000"/>
              </a:lnSpc>
            </a:pPr>
            <a:r>
              <a:rPr lang="en-GB" sz="1700">
                <a:latin typeface="Calibri" panose="020F0502020204030204" pitchFamily="34" charset="0"/>
                <a:cs typeface="Calibri" panose="020F0502020204030204" pitchFamily="34" charset="0"/>
              </a:rPr>
              <a:t>While the focus here – and more widely – is on the implications that the </a:t>
            </a:r>
            <a:r>
              <a:rPr lang="en-GB" sz="1700" b="1">
                <a:latin typeface="Calibri" panose="020F0502020204030204" pitchFamily="34" charset="0"/>
                <a:cs typeface="Calibri" panose="020F0502020204030204" pitchFamily="34" charset="0"/>
              </a:rPr>
              <a:t>Macpherson Report </a:t>
            </a:r>
            <a:r>
              <a:rPr lang="en-GB" sz="1700">
                <a:latin typeface="Calibri" panose="020F0502020204030204" pitchFamily="34" charset="0"/>
                <a:cs typeface="Calibri" panose="020F0502020204030204" pitchFamily="34" charset="0"/>
              </a:rPr>
              <a:t>had for police relations with BME communities it is important to note that it also found professional incompetence and a failure of leadership marred the investigation into the murder of Stephen Lawrence. </a:t>
            </a:r>
          </a:p>
          <a:p>
            <a:pPr>
              <a:lnSpc>
                <a:spcPct val="110000"/>
              </a:lnSpc>
            </a:pPr>
            <a:r>
              <a:rPr lang="en-GB" sz="1700">
                <a:latin typeface="Calibri" panose="020F0502020204030204" pitchFamily="34" charset="0"/>
                <a:cs typeface="Calibri" panose="020F0502020204030204" pitchFamily="34" charset="0"/>
              </a:rPr>
              <a:t>Underpinning the specific recommendations was a more fundamental priority that the Home Secretary needed to improve the ‘trust and confidence’ that BME communities have in the police service. </a:t>
            </a:r>
          </a:p>
          <a:p>
            <a:pPr>
              <a:lnSpc>
                <a:spcPct val="110000"/>
              </a:lnSpc>
            </a:pPr>
            <a:endParaRPr lang="en-GB" sz="1700"/>
          </a:p>
        </p:txBody>
      </p:sp>
      <p:pic>
        <p:nvPicPr>
          <p:cNvPr id="4098" name="Picture 2" descr="BBC NEWS | VOTE2001 | FACTS | Race: The Macpherson report">
            <a:extLst>
              <a:ext uri="{FF2B5EF4-FFF2-40B4-BE49-F238E27FC236}">
                <a16:creationId xmlns:a16="http://schemas.microsoft.com/office/drawing/2014/main" id="{E763EB4A-6885-70F7-463D-600B4D54667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5382" y="3355744"/>
            <a:ext cx="4572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7726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129" name="Straight Connector 5128">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31" name="Straight Connector 5130">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B4F1FD0-4354-4B1A-884C-D1BFCBAB11CD}"/>
              </a:ext>
            </a:extLst>
          </p:cNvPr>
          <p:cNvSpPr>
            <a:spLocks noGrp="1"/>
          </p:cNvSpPr>
          <p:nvPr>
            <p:ph type="title"/>
          </p:nvPr>
        </p:nvSpPr>
        <p:spPr>
          <a:xfrm>
            <a:off x="715384" y="902447"/>
            <a:ext cx="4366756" cy="1928741"/>
          </a:xfrm>
        </p:spPr>
        <p:txBody>
          <a:bodyPr>
            <a:normAutofit/>
          </a:bodyPr>
          <a:lstStyle/>
          <a:p>
            <a:r>
              <a:rPr lang="en-GB" dirty="0"/>
              <a:t>The impact of the Lawrence inquiry</a:t>
            </a:r>
          </a:p>
        </p:txBody>
      </p:sp>
      <p:sp>
        <p:nvSpPr>
          <p:cNvPr id="3" name="Content Placeholder 2">
            <a:extLst>
              <a:ext uri="{FF2B5EF4-FFF2-40B4-BE49-F238E27FC236}">
                <a16:creationId xmlns:a16="http://schemas.microsoft.com/office/drawing/2014/main" id="{2593AE04-ECBE-442A-951C-297D23FF9313}"/>
              </a:ext>
            </a:extLst>
          </p:cNvPr>
          <p:cNvSpPr>
            <a:spLocks noGrp="1"/>
          </p:cNvSpPr>
          <p:nvPr>
            <p:ph idx="1"/>
          </p:nvPr>
        </p:nvSpPr>
        <p:spPr>
          <a:xfrm>
            <a:off x="5517135" y="968377"/>
            <a:ext cx="5959481" cy="4987174"/>
          </a:xfrm>
        </p:spPr>
        <p:txBody>
          <a:bodyPr>
            <a:normAutofit/>
          </a:bodyPr>
          <a:lstStyle/>
          <a:p>
            <a:pPr marL="0" indent="0">
              <a:lnSpc>
                <a:spcPct val="110000"/>
              </a:lnSpc>
              <a:buNone/>
            </a:pPr>
            <a:r>
              <a:rPr lang="en-GB" sz="1700" dirty="0">
                <a:latin typeface="Calibri" panose="020F0502020204030204" pitchFamily="34" charset="0"/>
                <a:cs typeface="Calibri" panose="020F0502020204030204" pitchFamily="34" charset="0"/>
              </a:rPr>
              <a:t>The Lawrence Report (1999) found that police were institutionally racist, defined as:</a:t>
            </a:r>
          </a:p>
          <a:p>
            <a:pPr marL="575945" indent="-347345">
              <a:lnSpc>
                <a:spcPct val="110000"/>
              </a:lnSpc>
              <a:buFont typeface="Arial" pitchFamily="34" charset="0"/>
              <a:buChar char="–"/>
            </a:pPr>
            <a:endParaRPr lang="en-GB" sz="1700" dirty="0">
              <a:latin typeface="Calibri" panose="020F0502020204030204" pitchFamily="34" charset="0"/>
              <a:cs typeface="Calibri" panose="020F0502020204030204" pitchFamily="34" charset="0"/>
            </a:endParaRPr>
          </a:p>
          <a:p>
            <a:pPr marL="571500" indent="-342900">
              <a:lnSpc>
                <a:spcPct val="110000"/>
              </a:lnSpc>
            </a:pPr>
            <a:r>
              <a:rPr lang="en-GB" sz="1700" dirty="0">
                <a:latin typeface="Calibri" panose="020F0502020204030204" pitchFamily="34" charset="0"/>
                <a:cs typeface="Calibri" panose="020F0502020204030204" pitchFamily="34" charset="0"/>
              </a:rPr>
              <a:t>The collective failure of an organisation to provide an appropriate and professional service to people because of their colour, culture or ethnic origin. </a:t>
            </a:r>
          </a:p>
          <a:p>
            <a:pPr marL="571500" indent="-342900">
              <a:lnSpc>
                <a:spcPct val="110000"/>
              </a:lnSpc>
            </a:pPr>
            <a:r>
              <a:rPr lang="en-GB" sz="1700" dirty="0">
                <a:latin typeface="Calibri" panose="020F0502020204030204" pitchFamily="34" charset="0"/>
                <a:cs typeface="Calibri" panose="020F0502020204030204" pitchFamily="34" charset="0"/>
              </a:rPr>
              <a:t>It can be seen or detected in processes, attitudes and behaviour which amount to discrimination through unwitting prejudice, ignorance, thoughtlessness and racist stereotyping which disadvantages minority ethnic people</a:t>
            </a:r>
          </a:p>
          <a:p>
            <a:pPr marL="0" indent="0">
              <a:lnSpc>
                <a:spcPct val="110000"/>
              </a:lnSpc>
              <a:buNone/>
            </a:pPr>
            <a:endParaRPr lang="en-GB" sz="1700" dirty="0">
              <a:latin typeface="Calibri" panose="020F0502020204030204" pitchFamily="34" charset="0"/>
              <a:cs typeface="Calibri" panose="020F0502020204030204" pitchFamily="34" charset="0"/>
            </a:endParaRPr>
          </a:p>
          <a:p>
            <a:pPr marL="0" indent="0" algn="ctr">
              <a:lnSpc>
                <a:spcPct val="110000"/>
              </a:lnSpc>
              <a:buNone/>
            </a:pPr>
            <a:r>
              <a:rPr lang="en-GB" sz="1700" b="1" dirty="0">
                <a:latin typeface="Calibri" panose="020F0502020204030204" pitchFamily="34" charset="0"/>
                <a:cs typeface="Calibri" panose="020F0502020204030204" pitchFamily="34" charset="0"/>
              </a:rPr>
              <a:t>Despite its apparent radical clarity, the term continues to be badly defined and contradictory</a:t>
            </a:r>
          </a:p>
        </p:txBody>
      </p:sp>
      <p:pic>
        <p:nvPicPr>
          <p:cNvPr id="5122" name="Picture 2" descr="Macpherson report: what was it and what impact did it have? | Police | The  Guardian">
            <a:extLst>
              <a:ext uri="{FF2B5EF4-FFF2-40B4-BE49-F238E27FC236}">
                <a16:creationId xmlns:a16="http://schemas.microsoft.com/office/drawing/2014/main" id="{0C7E4210-A3FD-B17B-F3EF-78852645D7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5382" y="3127144"/>
            <a:ext cx="4572000"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2597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153" name="Straight Connector 615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55" name="Straight Connector 6154">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3F1C10E-09E3-49E0-95F8-2F9742113C1E}"/>
              </a:ext>
            </a:extLst>
          </p:cNvPr>
          <p:cNvSpPr>
            <a:spLocks noGrp="1"/>
          </p:cNvSpPr>
          <p:nvPr>
            <p:ph type="title"/>
          </p:nvPr>
        </p:nvSpPr>
        <p:spPr>
          <a:xfrm>
            <a:off x="715384" y="902447"/>
            <a:ext cx="4366756" cy="1928741"/>
          </a:xfrm>
        </p:spPr>
        <p:txBody>
          <a:bodyPr>
            <a:normAutofit/>
          </a:bodyPr>
          <a:lstStyle/>
          <a:p>
            <a:r>
              <a:rPr lang="en-GB" dirty="0"/>
              <a:t>The impact of the Lawrence inquiry</a:t>
            </a:r>
          </a:p>
        </p:txBody>
      </p:sp>
      <p:sp>
        <p:nvSpPr>
          <p:cNvPr id="3" name="Content Placeholder 2">
            <a:extLst>
              <a:ext uri="{FF2B5EF4-FFF2-40B4-BE49-F238E27FC236}">
                <a16:creationId xmlns:a16="http://schemas.microsoft.com/office/drawing/2014/main" id="{5F3673E4-0024-4FDE-8836-9EF5E8F94518}"/>
              </a:ext>
            </a:extLst>
          </p:cNvPr>
          <p:cNvSpPr>
            <a:spLocks noGrp="1"/>
          </p:cNvSpPr>
          <p:nvPr>
            <p:ph idx="1"/>
          </p:nvPr>
        </p:nvSpPr>
        <p:spPr>
          <a:xfrm>
            <a:off x="5517135" y="968377"/>
            <a:ext cx="5959481" cy="4987174"/>
          </a:xfrm>
        </p:spPr>
        <p:txBody>
          <a:bodyPr>
            <a:normAutofit/>
          </a:bodyPr>
          <a:lstStyle/>
          <a:p>
            <a:pPr marL="0" indent="0">
              <a:lnSpc>
                <a:spcPct val="110000"/>
              </a:lnSpc>
              <a:buNone/>
            </a:pPr>
            <a:r>
              <a:rPr lang="en-GB" sz="1700" dirty="0">
                <a:latin typeface="Calibri" panose="020F0502020204030204" pitchFamily="34" charset="0"/>
                <a:cs typeface="Calibri" panose="020F0502020204030204" pitchFamily="34" charset="0"/>
              </a:rPr>
              <a:t>The development of antiracist policing</a:t>
            </a:r>
          </a:p>
          <a:p>
            <a:pPr marL="576263" indent="-347663">
              <a:lnSpc>
                <a:spcPct val="110000"/>
              </a:lnSpc>
              <a:buFont typeface="Arial" pitchFamily="34" charset="0"/>
              <a:buChar char="–"/>
            </a:pPr>
            <a:endParaRPr lang="en-GB" sz="1700" dirty="0">
              <a:latin typeface="Calibri" panose="020F0502020204030204" pitchFamily="34" charset="0"/>
              <a:cs typeface="Calibri" panose="020F0502020204030204" pitchFamily="34" charset="0"/>
            </a:endParaRPr>
          </a:p>
          <a:p>
            <a:pPr marL="571500" indent="-342900">
              <a:lnSpc>
                <a:spcPct val="110000"/>
              </a:lnSpc>
            </a:pPr>
            <a:r>
              <a:rPr lang="en-GB" sz="1700" dirty="0">
                <a:latin typeface="Calibri" panose="020F0502020204030204" pitchFamily="34" charset="0"/>
                <a:cs typeface="Calibri" panose="020F0502020204030204" pitchFamily="34" charset="0"/>
              </a:rPr>
              <a:t>The predominant policing approach had been predicated on a ‘race relations’ or equal opportunities model. The key focus was to ensure that BME communities received an equitable service to that delivered to all members of society. </a:t>
            </a:r>
          </a:p>
          <a:p>
            <a:pPr marL="571500" indent="-342900">
              <a:lnSpc>
                <a:spcPct val="110000"/>
              </a:lnSpc>
            </a:pPr>
            <a:r>
              <a:rPr lang="en-GB" sz="1700" dirty="0">
                <a:latin typeface="Calibri" panose="020F0502020204030204" pitchFamily="34" charset="0"/>
                <a:cs typeface="Calibri" panose="020F0502020204030204" pitchFamily="34" charset="0"/>
              </a:rPr>
              <a:t>This perspective characterizes the role of the police as essentially neutral, in which officers’ proper concern is to enforce the law in a professional, even-handed, and effective manner. </a:t>
            </a:r>
          </a:p>
          <a:p>
            <a:pPr marL="571500" indent="-342900">
              <a:lnSpc>
                <a:spcPct val="110000"/>
              </a:lnSpc>
            </a:pPr>
            <a:r>
              <a:rPr lang="en-GB" sz="1700" dirty="0">
                <a:latin typeface="Calibri" panose="020F0502020204030204" pitchFamily="34" charset="0"/>
                <a:cs typeface="Calibri" panose="020F0502020204030204" pitchFamily="34" charset="0"/>
              </a:rPr>
              <a:t>Often the goal was to assure that officers refrained from behaving in certain ways considered to be illegal or morally and ethically undesirable</a:t>
            </a:r>
          </a:p>
        </p:txBody>
      </p:sp>
      <p:pic>
        <p:nvPicPr>
          <p:cNvPr id="6146" name="Picture 2" descr="Officers in black communities are key to making policing anti-racist">
            <a:extLst>
              <a:ext uri="{FF2B5EF4-FFF2-40B4-BE49-F238E27FC236}">
                <a16:creationId xmlns:a16="http://schemas.microsoft.com/office/drawing/2014/main" id="{A11AD387-93FD-BEDE-4705-DB75B1C7A3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5382" y="3218584"/>
            <a:ext cx="4572000" cy="256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90627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177" name="Straight Connector 7176">
            <a:extLst>
              <a:ext uri="{FF2B5EF4-FFF2-40B4-BE49-F238E27FC236}">
                <a16:creationId xmlns:a16="http://schemas.microsoft.com/office/drawing/2014/main" id="{7F1E95A2-E5F1-4C8A-92DC-CE369D1939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79" name="Straight Connector 7178">
            <a:extLst>
              <a:ext uri="{FF2B5EF4-FFF2-40B4-BE49-F238E27FC236}">
                <a16:creationId xmlns:a16="http://schemas.microsoft.com/office/drawing/2014/main" id="{AFCF674C-D208-4497-A189-02E8503DA8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DE21E3A-D47C-4496-BBA5-7C762AD77E4C}"/>
              </a:ext>
            </a:extLst>
          </p:cNvPr>
          <p:cNvSpPr>
            <a:spLocks noGrp="1"/>
          </p:cNvSpPr>
          <p:nvPr>
            <p:ph type="title"/>
          </p:nvPr>
        </p:nvSpPr>
        <p:spPr>
          <a:xfrm>
            <a:off x="700088" y="909637"/>
            <a:ext cx="6852004" cy="1362073"/>
          </a:xfrm>
        </p:spPr>
        <p:txBody>
          <a:bodyPr>
            <a:normAutofit/>
          </a:bodyPr>
          <a:lstStyle/>
          <a:p>
            <a:r>
              <a:rPr lang="en-GB" dirty="0"/>
              <a:t>The impact of the Lawrence inquiry</a:t>
            </a:r>
          </a:p>
        </p:txBody>
      </p:sp>
      <p:sp>
        <p:nvSpPr>
          <p:cNvPr id="3" name="Content Placeholder 2">
            <a:extLst>
              <a:ext uri="{FF2B5EF4-FFF2-40B4-BE49-F238E27FC236}">
                <a16:creationId xmlns:a16="http://schemas.microsoft.com/office/drawing/2014/main" id="{ED991E1A-B84F-490F-A5DD-AD6908FFD3CE}"/>
              </a:ext>
            </a:extLst>
          </p:cNvPr>
          <p:cNvSpPr>
            <a:spLocks noGrp="1"/>
          </p:cNvSpPr>
          <p:nvPr>
            <p:ph idx="1"/>
          </p:nvPr>
        </p:nvSpPr>
        <p:spPr>
          <a:xfrm>
            <a:off x="260672" y="2413879"/>
            <a:ext cx="7475049" cy="3553109"/>
          </a:xfrm>
        </p:spPr>
        <p:txBody>
          <a:bodyPr>
            <a:noAutofit/>
          </a:bodyPr>
          <a:lstStyle/>
          <a:p>
            <a:pPr marL="571500" indent="-342900">
              <a:lnSpc>
                <a:spcPct val="110000"/>
              </a:lnSpc>
            </a:pPr>
            <a:r>
              <a:rPr lang="en-GB" sz="1800" dirty="0">
                <a:latin typeface="Calibri" panose="020F0502020204030204" pitchFamily="34" charset="0"/>
                <a:cs typeface="Calibri" panose="020F0502020204030204" pitchFamily="34" charset="0"/>
              </a:rPr>
              <a:t>Post-Lawrence, conceptualization of the police position in respect of minority groups has become one in which antiracism is a central theme. </a:t>
            </a:r>
          </a:p>
          <a:p>
            <a:pPr marL="571500" indent="-342900">
              <a:lnSpc>
                <a:spcPct val="110000"/>
              </a:lnSpc>
            </a:pPr>
            <a:r>
              <a:rPr lang="en-GB" sz="1800" dirty="0">
                <a:latin typeface="Calibri" panose="020F0502020204030204" pitchFamily="34" charset="0"/>
                <a:cs typeface="Calibri" panose="020F0502020204030204" pitchFamily="34" charset="0"/>
              </a:rPr>
              <a:t>Enshrined in the 2010 Equalities Act that prohibits discrimination on the grounds of race, age, gender, disability or sexual orientation and that police have a duty to eliminate discrimination, harassment and victimisation and to foster good relations</a:t>
            </a:r>
          </a:p>
          <a:p>
            <a:pPr marL="571500" indent="-342900">
              <a:lnSpc>
                <a:spcPct val="110000"/>
              </a:lnSpc>
            </a:pPr>
            <a:r>
              <a:rPr lang="en-GB" sz="1800" dirty="0">
                <a:latin typeface="Calibri" panose="020F0502020204030204" pitchFamily="34" charset="0"/>
                <a:cs typeface="Calibri" panose="020F0502020204030204" pitchFamily="34" charset="0"/>
              </a:rPr>
              <a:t>The principles of effective policing of a diverse society have formed part of a broader promotion of police professionalism and reflexive practice such that officers understand the impact that their actions have on the wider public</a:t>
            </a:r>
          </a:p>
        </p:txBody>
      </p:sp>
      <p:pic>
        <p:nvPicPr>
          <p:cNvPr id="7170" name="Picture 2" descr="Plan for an anti-racist police service sets out positive direction but  could go further | Criminal Justice Alliance">
            <a:extLst>
              <a:ext uri="{FF2B5EF4-FFF2-40B4-BE49-F238E27FC236}">
                <a16:creationId xmlns:a16="http://schemas.microsoft.com/office/drawing/2014/main" id="{C3B97E15-AD80-562C-CDFD-570A60606CB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96393" y="1066801"/>
            <a:ext cx="3344233" cy="4724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7507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B2D6CA-D15D-4D7A-B7F1-477FF5FED09B}"/>
              </a:ext>
            </a:extLst>
          </p:cNvPr>
          <p:cNvSpPr>
            <a:spLocks noGrp="1"/>
          </p:cNvSpPr>
          <p:nvPr>
            <p:ph type="title"/>
          </p:nvPr>
        </p:nvSpPr>
        <p:spPr>
          <a:xfrm>
            <a:off x="5369914" y="914400"/>
            <a:ext cx="6117336" cy="1316736"/>
          </a:xfrm>
        </p:spPr>
        <p:txBody>
          <a:bodyPr>
            <a:normAutofit/>
          </a:bodyPr>
          <a:lstStyle/>
          <a:p>
            <a:r>
              <a:rPr lang="en-GB" dirty="0"/>
              <a:t>Two dimensions of policing diversity</a:t>
            </a:r>
          </a:p>
        </p:txBody>
      </p:sp>
      <p:pic>
        <p:nvPicPr>
          <p:cNvPr id="8194" name="Picture 2" descr="Equality and Diversity in Policing by Brian Stout | Waterstones">
            <a:extLst>
              <a:ext uri="{FF2B5EF4-FFF2-40B4-BE49-F238E27FC236}">
                <a16:creationId xmlns:a16="http://schemas.microsoft.com/office/drawing/2014/main" id="{1B2B2AE6-80A2-88E1-F1DC-5D26C8957F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01" r="-2" b="-2"/>
          <a:stretch/>
        </p:blipFill>
        <p:spPr bwMode="auto">
          <a:xfrm>
            <a:off x="20" y="-1"/>
            <a:ext cx="478899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8201" name="Straight Connector 820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7469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4EDFF8-DEF9-4F90-82E4-8FF5884B0246}"/>
              </a:ext>
            </a:extLst>
          </p:cNvPr>
          <p:cNvSpPr>
            <a:spLocks noGrp="1"/>
          </p:cNvSpPr>
          <p:nvPr>
            <p:ph idx="1"/>
          </p:nvPr>
        </p:nvSpPr>
        <p:spPr>
          <a:xfrm>
            <a:off x="5329381" y="2578608"/>
            <a:ext cx="6117336" cy="3931920"/>
          </a:xfrm>
        </p:spPr>
        <p:txBody>
          <a:bodyPr>
            <a:normAutofit/>
          </a:bodyPr>
          <a:lstStyle/>
          <a:p>
            <a:pPr marL="0" indent="0">
              <a:lnSpc>
                <a:spcPct val="110000"/>
              </a:lnSpc>
              <a:buNone/>
            </a:pPr>
            <a:r>
              <a:rPr lang="en-GB" sz="1400" dirty="0">
                <a:latin typeface="Calibri" panose="020F0502020204030204" pitchFamily="34" charset="0"/>
                <a:cs typeface="Calibri" panose="020F0502020204030204" pitchFamily="34" charset="0"/>
              </a:rPr>
              <a:t>The over-policing of minority ethnic offenders and the under-policing of hate crime</a:t>
            </a:r>
          </a:p>
          <a:p>
            <a:pPr marL="0" indent="0">
              <a:lnSpc>
                <a:spcPct val="110000"/>
              </a:lnSpc>
              <a:buNone/>
            </a:pPr>
            <a:r>
              <a:rPr lang="en-GB" sz="1400" dirty="0">
                <a:latin typeface="Calibri" panose="020F0502020204030204" pitchFamily="34" charset="0"/>
                <a:cs typeface="Calibri" panose="020F0502020204030204" pitchFamily="34" charset="0"/>
              </a:rPr>
              <a:t>Over-policing: Stop and search</a:t>
            </a:r>
          </a:p>
          <a:p>
            <a:pPr marL="571500" indent="-342900">
              <a:lnSpc>
                <a:spcPct val="110000"/>
              </a:lnSpc>
            </a:pPr>
            <a:r>
              <a:rPr lang="en-GB" sz="1400" dirty="0">
                <a:latin typeface="Calibri" panose="020F0502020204030204" pitchFamily="34" charset="0"/>
                <a:cs typeface="Calibri" panose="020F0502020204030204" pitchFamily="34" charset="0"/>
              </a:rPr>
              <a:t>Ministry of Justice data shows 17.9 in a 1,000 white people were stopped and searched in England and Wales in 2009/10. For black people the rate was seven times higher (125.7 per 1,000). </a:t>
            </a:r>
          </a:p>
          <a:p>
            <a:pPr marL="571500" indent="-342900">
              <a:lnSpc>
                <a:spcPct val="110000"/>
              </a:lnSpc>
            </a:pPr>
            <a:endParaRPr lang="en-GB" sz="1400" dirty="0">
              <a:latin typeface="Calibri" panose="020F0502020204030204" pitchFamily="34" charset="0"/>
              <a:cs typeface="Calibri" panose="020F0502020204030204" pitchFamily="34" charset="0"/>
            </a:endParaRPr>
          </a:p>
          <a:p>
            <a:pPr marL="571500" indent="-342900">
              <a:lnSpc>
                <a:spcPct val="110000"/>
              </a:lnSpc>
            </a:pPr>
            <a:r>
              <a:rPr lang="en-GB" sz="1400" dirty="0">
                <a:latin typeface="Calibri" panose="020F0502020204030204" pitchFamily="34" charset="0"/>
                <a:cs typeface="Calibri" panose="020F0502020204030204" pitchFamily="34" charset="0"/>
              </a:rPr>
              <a:t>The discrepancy between white and Asian people was less marked but the latter still experienced a rate more than double that of the former: 40.2 per 1,000 population</a:t>
            </a:r>
          </a:p>
          <a:p>
            <a:pPr marL="575945" indent="-347345">
              <a:lnSpc>
                <a:spcPct val="110000"/>
              </a:lnSpc>
              <a:buFont typeface="Arial" pitchFamily="34" charset="0"/>
              <a:buChar char="–"/>
            </a:pPr>
            <a:endParaRPr lang="en-GB" sz="1400" dirty="0">
              <a:latin typeface="Calibri" panose="020F0502020204030204" pitchFamily="34" charset="0"/>
              <a:cs typeface="Calibri" panose="020F0502020204030204" pitchFamily="34" charset="0"/>
            </a:endParaRPr>
          </a:p>
          <a:p>
            <a:pPr indent="0">
              <a:lnSpc>
                <a:spcPct val="110000"/>
              </a:lnSpc>
              <a:buNone/>
            </a:pPr>
            <a:r>
              <a:rPr lang="en-GB" sz="1400" b="1" dirty="0">
                <a:latin typeface="Calibri" panose="020F0502020204030204" pitchFamily="34" charset="0"/>
                <a:cs typeface="Calibri" panose="020F0502020204030204" pitchFamily="34" charset="0"/>
              </a:rPr>
              <a:t>But what about issues such as knife crime?</a:t>
            </a:r>
          </a:p>
        </p:txBody>
      </p:sp>
    </p:spTree>
    <p:extLst>
      <p:ext uri="{BB962C8B-B14F-4D97-AF65-F5344CB8AC3E}">
        <p14:creationId xmlns:p14="http://schemas.microsoft.com/office/powerpoint/2010/main" val="3704762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0" name="Rectangle 922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6EF042-EE68-4F71-B845-C5E72B0C964D}"/>
              </a:ext>
            </a:extLst>
          </p:cNvPr>
          <p:cNvSpPr>
            <a:spLocks noGrp="1"/>
          </p:cNvSpPr>
          <p:nvPr>
            <p:ph type="title"/>
          </p:nvPr>
        </p:nvSpPr>
        <p:spPr>
          <a:xfrm>
            <a:off x="704088" y="902447"/>
            <a:ext cx="4286923" cy="1928741"/>
          </a:xfrm>
        </p:spPr>
        <p:txBody>
          <a:bodyPr>
            <a:normAutofit/>
          </a:bodyPr>
          <a:lstStyle/>
          <a:p>
            <a:r>
              <a:rPr lang="en-GB" dirty="0"/>
              <a:t>Two dimensions of policing diversity</a:t>
            </a:r>
          </a:p>
        </p:txBody>
      </p:sp>
      <p:cxnSp>
        <p:nvCxnSpPr>
          <p:cNvPr id="9232" name="Straight Connector 923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9220" name="Picture 4" descr="Use of stop and search rises 24% in England and Wales in a year | Stop and  search | The Guardian">
            <a:extLst>
              <a:ext uri="{FF2B5EF4-FFF2-40B4-BE49-F238E27FC236}">
                <a16:creationId xmlns:a16="http://schemas.microsoft.com/office/drawing/2014/main" id="{3DA22BE5-7D26-0822-E4DE-1E2FE9C753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040" r="2676" b="-2"/>
          <a:stretch/>
        </p:blipFill>
        <p:spPr bwMode="auto">
          <a:xfrm>
            <a:off x="809065" y="3039590"/>
            <a:ext cx="4193241" cy="291596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936D3D-B53A-4ED0-8272-A91590AF6CBD}"/>
              </a:ext>
            </a:extLst>
          </p:cNvPr>
          <p:cNvSpPr>
            <a:spLocks noGrp="1"/>
          </p:cNvSpPr>
          <p:nvPr>
            <p:ph idx="1"/>
          </p:nvPr>
        </p:nvSpPr>
        <p:spPr>
          <a:xfrm>
            <a:off x="5528431" y="1481045"/>
            <a:ext cx="5959481" cy="4069130"/>
          </a:xfrm>
        </p:spPr>
        <p:txBody>
          <a:bodyPr>
            <a:normAutofit/>
          </a:bodyPr>
          <a:lstStyle/>
          <a:p>
            <a:pPr marL="571500" indent="-342900"/>
            <a:r>
              <a:rPr lang="en-GB" dirty="0">
                <a:latin typeface="Calibri" panose="020F0502020204030204" pitchFamily="34" charset="0"/>
                <a:cs typeface="Calibri" panose="020F0502020204030204" pitchFamily="34" charset="0"/>
              </a:rPr>
              <a:t>Stop and search was a key aspect of police discrimination and disrespect cited as a major cause of the 2011 riots (Guardian/LSE, 2011; Riots Communities and Victims Panel, 2012)</a:t>
            </a:r>
          </a:p>
          <a:p>
            <a:pPr marL="571500" indent="-342900"/>
            <a:r>
              <a:rPr lang="en-GB" dirty="0">
                <a:latin typeface="Calibri" panose="020F0502020204030204" pitchFamily="34" charset="0"/>
                <a:cs typeface="Calibri" panose="020F0502020204030204" pitchFamily="34" charset="0"/>
              </a:rPr>
              <a:t>In 2010 the Equalities and Human Rights Commission reported that disparities in the use of stop and search powers against different ethnic groups were rooted in police policies and practices that could not be justified in terms of offending rates or demographic trends</a:t>
            </a:r>
          </a:p>
        </p:txBody>
      </p:sp>
      <p:cxnSp>
        <p:nvCxnSpPr>
          <p:cNvPr id="9234" name="Straight Connector 923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2493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249"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F8C2C6-159A-4D56-9B60-DEA6C5CCA0F0}"/>
              </a:ext>
            </a:extLst>
          </p:cNvPr>
          <p:cNvSpPr>
            <a:spLocks noGrp="1"/>
          </p:cNvSpPr>
          <p:nvPr>
            <p:ph type="title"/>
          </p:nvPr>
        </p:nvSpPr>
        <p:spPr>
          <a:xfrm>
            <a:off x="713232" y="914400"/>
            <a:ext cx="10780776" cy="1180210"/>
          </a:xfrm>
        </p:spPr>
        <p:txBody>
          <a:bodyPr>
            <a:normAutofit/>
          </a:bodyPr>
          <a:lstStyle/>
          <a:p>
            <a:r>
              <a:rPr lang="en-US" dirty="0"/>
              <a:t>Overview of Race and Crime</a:t>
            </a:r>
            <a:endParaRPr lang="en-GB" dirty="0"/>
          </a:p>
        </p:txBody>
      </p:sp>
      <p:sp>
        <p:nvSpPr>
          <p:cNvPr id="3" name="Content Placeholder 2">
            <a:extLst>
              <a:ext uri="{FF2B5EF4-FFF2-40B4-BE49-F238E27FC236}">
                <a16:creationId xmlns:a16="http://schemas.microsoft.com/office/drawing/2014/main" id="{70CB438B-0E12-4C54-9E4E-7B943F286E06}"/>
              </a:ext>
            </a:extLst>
          </p:cNvPr>
          <p:cNvSpPr>
            <a:spLocks noGrp="1"/>
          </p:cNvSpPr>
          <p:nvPr>
            <p:ph idx="1"/>
          </p:nvPr>
        </p:nvSpPr>
        <p:spPr>
          <a:xfrm>
            <a:off x="713232" y="2249424"/>
            <a:ext cx="5394960" cy="3913632"/>
          </a:xfrm>
        </p:spPr>
        <p:txBody>
          <a:bodyPr>
            <a:normAutofit lnSpcReduction="10000"/>
          </a:bodyPr>
          <a:lstStyle/>
          <a:p>
            <a:pPr marL="0" indent="0">
              <a:lnSpc>
                <a:spcPct val="110000"/>
              </a:lnSpc>
              <a:buNone/>
            </a:pPr>
            <a:r>
              <a:rPr lang="en-US" sz="1800" dirty="0">
                <a:latin typeface="Calibri" panose="020F0502020204030204" pitchFamily="34" charset="0"/>
                <a:cs typeface="Calibri" panose="020F0502020204030204" pitchFamily="34" charset="0"/>
              </a:rPr>
              <a:t>Today, social scientists refer to race as a “social construct” – What do you understand by this term?</a:t>
            </a:r>
          </a:p>
          <a:p>
            <a:pPr>
              <a:lnSpc>
                <a:spcPct val="110000"/>
              </a:lnSpc>
            </a:pPr>
            <a:endParaRPr lang="en-US" sz="1800" dirty="0">
              <a:latin typeface="Calibri" panose="020F0502020204030204" pitchFamily="34" charset="0"/>
              <a:cs typeface="Calibri" panose="020F0502020204030204" pitchFamily="34" charset="0"/>
            </a:endParaRPr>
          </a:p>
          <a:p>
            <a:pPr marL="0" indent="0">
              <a:lnSpc>
                <a:spcPct val="110000"/>
              </a:lnSpc>
              <a:buNone/>
            </a:pPr>
            <a:r>
              <a:rPr lang="en-US" sz="1800" dirty="0">
                <a:latin typeface="Calibri" panose="020F0502020204030204" pitchFamily="34" charset="0"/>
                <a:cs typeface="Calibri" panose="020F0502020204030204" pitchFamily="34" charset="0"/>
              </a:rPr>
              <a:t>Consider the following definitions for the term “race”:</a:t>
            </a:r>
          </a:p>
          <a:p>
            <a:pPr lvl="1">
              <a:lnSpc>
                <a:spcPct val="110000"/>
              </a:lnSpc>
            </a:pPr>
            <a:r>
              <a:rPr lang="en-US" dirty="0">
                <a:latin typeface="Calibri" panose="020F0502020204030204" pitchFamily="34" charset="0"/>
                <a:cs typeface="Calibri" panose="020F0502020204030204" pitchFamily="34" charset="0"/>
              </a:rPr>
              <a:t>Race . . . refers to a group of persons characterized by common physical and/or biological traits that are transmitted in descent (Flowers,1988)</a:t>
            </a:r>
          </a:p>
          <a:p>
            <a:pPr lvl="1">
              <a:lnSpc>
                <a:spcPct val="110000"/>
              </a:lnSpc>
            </a:pPr>
            <a:r>
              <a:rPr lang="en-US" dirty="0">
                <a:latin typeface="Calibri" panose="020F0502020204030204" pitchFamily="34" charset="0"/>
                <a:cs typeface="Calibri" panose="020F0502020204030204" pitchFamily="34" charset="0"/>
              </a:rPr>
              <a:t>The concept of race . . . reflects self-identification by people according to the race or races with which they most closely identify (U.S. Census Bureau, 2000)</a:t>
            </a:r>
          </a:p>
          <a:p>
            <a:pPr>
              <a:lnSpc>
                <a:spcPct val="110000"/>
              </a:lnSpc>
            </a:pPr>
            <a:endParaRPr lang="en-US" sz="1500" dirty="0"/>
          </a:p>
          <a:p>
            <a:pPr>
              <a:lnSpc>
                <a:spcPct val="110000"/>
              </a:lnSpc>
            </a:pPr>
            <a:endParaRPr lang="en-GB" sz="1500" dirty="0"/>
          </a:p>
        </p:txBody>
      </p:sp>
      <p:pic>
        <p:nvPicPr>
          <p:cNvPr id="10242" name="Picture 2" descr="Gender Is a Social Construct, Except When It's Not | Manhattan Institute">
            <a:extLst>
              <a:ext uri="{FF2B5EF4-FFF2-40B4-BE49-F238E27FC236}">
                <a16:creationId xmlns:a16="http://schemas.microsoft.com/office/drawing/2014/main" id="{BB4726F7-FC83-D83C-6596-92154F0B37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52272" y="2610541"/>
            <a:ext cx="5138688" cy="3191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836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273" name="Straight Connector 11272">
            <a:extLst>
              <a:ext uri="{FF2B5EF4-FFF2-40B4-BE49-F238E27FC236}">
                <a16:creationId xmlns:a16="http://schemas.microsoft.com/office/drawing/2014/main" id="{7F1E95A2-E5F1-4C8A-92DC-CE369D1939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275" name="Straight Connector 11274">
            <a:extLst>
              <a:ext uri="{FF2B5EF4-FFF2-40B4-BE49-F238E27FC236}">
                <a16:creationId xmlns:a16="http://schemas.microsoft.com/office/drawing/2014/main" id="{AFCF674C-D208-4497-A189-02E8503DA8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E4F098-0F56-4394-9836-BBDC110CBF99}"/>
              </a:ext>
            </a:extLst>
          </p:cNvPr>
          <p:cNvSpPr>
            <a:spLocks noGrp="1"/>
          </p:cNvSpPr>
          <p:nvPr>
            <p:ph type="title"/>
          </p:nvPr>
        </p:nvSpPr>
        <p:spPr>
          <a:xfrm>
            <a:off x="700088" y="909637"/>
            <a:ext cx="6852004" cy="1362073"/>
          </a:xfrm>
        </p:spPr>
        <p:txBody>
          <a:bodyPr>
            <a:normAutofit/>
          </a:bodyPr>
          <a:lstStyle/>
          <a:p>
            <a:r>
              <a:rPr lang="en-GB" dirty="0"/>
              <a:t>Things to consider</a:t>
            </a:r>
          </a:p>
        </p:txBody>
      </p:sp>
      <p:sp>
        <p:nvSpPr>
          <p:cNvPr id="3" name="Content Placeholder 2">
            <a:extLst>
              <a:ext uri="{FF2B5EF4-FFF2-40B4-BE49-F238E27FC236}">
                <a16:creationId xmlns:a16="http://schemas.microsoft.com/office/drawing/2014/main" id="{871EBA56-C020-4711-AE4F-3279741E8D73}"/>
              </a:ext>
            </a:extLst>
          </p:cNvPr>
          <p:cNvSpPr>
            <a:spLocks noGrp="1"/>
          </p:cNvSpPr>
          <p:nvPr>
            <p:ph idx="1"/>
          </p:nvPr>
        </p:nvSpPr>
        <p:spPr>
          <a:xfrm>
            <a:off x="700088" y="2276474"/>
            <a:ext cx="6804626" cy="3553109"/>
          </a:xfrm>
        </p:spPr>
        <p:txBody>
          <a:bodyPr>
            <a:normAutofit/>
          </a:bodyPr>
          <a:lstStyle/>
          <a:p>
            <a:r>
              <a:rPr lang="en-US" dirty="0">
                <a:latin typeface="Calibri" panose="020F0502020204030204" pitchFamily="34" charset="0"/>
                <a:cs typeface="Calibri" panose="020F0502020204030204" pitchFamily="34" charset="0"/>
              </a:rPr>
              <a:t>Race has been used to divide populations</a:t>
            </a:r>
          </a:p>
          <a:p>
            <a:r>
              <a:rPr lang="en-US" dirty="0">
                <a:latin typeface="Calibri" panose="020F0502020204030204" pitchFamily="34" charset="0"/>
                <a:cs typeface="Calibri" panose="020F0502020204030204" pitchFamily="34" charset="0"/>
              </a:rPr>
              <a:t>“Whiteness” has always been placed at the top of the racial hierarchy</a:t>
            </a:r>
          </a:p>
          <a:p>
            <a:r>
              <a:rPr lang="en-US" dirty="0">
                <a:latin typeface="Calibri" panose="020F0502020204030204" pitchFamily="34" charset="0"/>
                <a:cs typeface="Calibri" panose="020F0502020204030204" pitchFamily="34" charset="0"/>
              </a:rPr>
              <a:t>The level of crime in each racial/ethnic group has varied over time, but all have engaged in crime to survive</a:t>
            </a:r>
          </a:p>
          <a:p>
            <a:endParaRPr lang="en-US" dirty="0">
              <a:latin typeface="Calibri" panose="020F0502020204030204" pitchFamily="34" charset="0"/>
              <a:cs typeface="Calibri" panose="020F0502020204030204" pitchFamily="34" charset="0"/>
            </a:endParaRPr>
          </a:p>
          <a:p>
            <a:pPr marL="0" indent="0">
              <a:buNone/>
            </a:pPr>
            <a:r>
              <a:rPr lang="en-US" b="1">
                <a:latin typeface="Calibri" panose="020F0502020204030204" pitchFamily="34" charset="0"/>
                <a:cs typeface="Calibri" panose="020F0502020204030204" pitchFamily="34" charset="0"/>
              </a:rPr>
              <a:t>Why is this so critically important in policing?</a:t>
            </a:r>
          </a:p>
        </p:txBody>
      </p:sp>
      <p:pic>
        <p:nvPicPr>
          <p:cNvPr id="11266" name="Picture 2" descr="UK population projected to grow to nearly 74m by 2036 | Population | The  Guardian">
            <a:extLst>
              <a:ext uri="{FF2B5EF4-FFF2-40B4-BE49-F238E27FC236}">
                <a16:creationId xmlns:a16="http://schemas.microsoft.com/office/drawing/2014/main" id="{7E509984-FA6C-AA3D-6270-8F265A9F17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45120" y="2138119"/>
            <a:ext cx="3446780" cy="2581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1203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297"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B056757-EA84-4A12-B3D9-FD2C8D6E3E43}"/>
              </a:ext>
            </a:extLst>
          </p:cNvPr>
          <p:cNvSpPr>
            <a:spLocks noGrp="1"/>
          </p:cNvSpPr>
          <p:nvPr>
            <p:ph type="title"/>
          </p:nvPr>
        </p:nvSpPr>
        <p:spPr>
          <a:xfrm>
            <a:off x="713232" y="914400"/>
            <a:ext cx="10780776" cy="1180210"/>
          </a:xfrm>
        </p:spPr>
        <p:txBody>
          <a:bodyPr>
            <a:normAutofit/>
          </a:bodyPr>
          <a:lstStyle/>
          <a:p>
            <a:r>
              <a:rPr lang="en-GB" dirty="0"/>
              <a:t>The implications of police culture</a:t>
            </a:r>
          </a:p>
        </p:txBody>
      </p:sp>
      <p:sp>
        <p:nvSpPr>
          <p:cNvPr id="3" name="Content Placeholder 2">
            <a:extLst>
              <a:ext uri="{FF2B5EF4-FFF2-40B4-BE49-F238E27FC236}">
                <a16:creationId xmlns:a16="http://schemas.microsoft.com/office/drawing/2014/main" id="{7F77DFF2-864E-4501-885C-E1F944534A87}"/>
              </a:ext>
            </a:extLst>
          </p:cNvPr>
          <p:cNvSpPr>
            <a:spLocks noGrp="1"/>
          </p:cNvSpPr>
          <p:nvPr>
            <p:ph idx="1"/>
          </p:nvPr>
        </p:nvSpPr>
        <p:spPr>
          <a:xfrm>
            <a:off x="713232" y="2249424"/>
            <a:ext cx="5394960" cy="3913632"/>
          </a:xfrm>
        </p:spPr>
        <p:txBody>
          <a:bodyPr>
            <a:normAutofit/>
          </a:bodyPr>
          <a:lstStyle/>
          <a:p>
            <a:pPr>
              <a:lnSpc>
                <a:spcPct val="110000"/>
              </a:lnSpc>
            </a:pPr>
            <a:r>
              <a:rPr lang="en-GB" sz="1900">
                <a:latin typeface="Calibri" panose="020F0502020204030204" pitchFamily="34" charset="0"/>
                <a:cs typeface="Calibri" panose="020F0502020204030204" pitchFamily="34" charset="0"/>
              </a:rPr>
              <a:t>Police culture might not offer a definitive basis to explain police behaviour</a:t>
            </a:r>
          </a:p>
          <a:p>
            <a:pPr>
              <a:lnSpc>
                <a:spcPct val="110000"/>
              </a:lnSpc>
            </a:pPr>
            <a:r>
              <a:rPr lang="en-GB" sz="1900">
                <a:latin typeface="Calibri" panose="020F0502020204030204" pitchFamily="34" charset="0"/>
                <a:cs typeface="Calibri" panose="020F0502020204030204" pitchFamily="34" charset="0"/>
              </a:rPr>
              <a:t>Police culture is not ‘monolithic, universal or unchanging’ and it cannot be assumed that all officers share the values, attitudes and beliefs Reiner (2000) </a:t>
            </a:r>
          </a:p>
          <a:p>
            <a:pPr>
              <a:lnSpc>
                <a:spcPct val="110000"/>
              </a:lnSpc>
            </a:pPr>
            <a:r>
              <a:rPr lang="en-GB" sz="1900">
                <a:latin typeface="Calibri" panose="020F0502020204030204" pitchFamily="34" charset="0"/>
                <a:cs typeface="Calibri" panose="020F0502020204030204" pitchFamily="34" charset="0"/>
              </a:rPr>
              <a:t>If the dynamics of police working life explain culture then it needs to be explained why many officers are not racist, sexist, homophobes. Clearly police culture does not provide any absolute guide to police behaviour</a:t>
            </a:r>
          </a:p>
          <a:p>
            <a:pPr>
              <a:lnSpc>
                <a:spcPct val="110000"/>
              </a:lnSpc>
            </a:pPr>
            <a:endParaRPr lang="en-GB" sz="1900"/>
          </a:p>
        </p:txBody>
      </p:sp>
      <p:pic>
        <p:nvPicPr>
          <p:cNvPr id="12290" name="Picture 2" descr="Report exposes racism, sexism and homophobia within Police Scotland">
            <a:extLst>
              <a:ext uri="{FF2B5EF4-FFF2-40B4-BE49-F238E27FC236}">
                <a16:creationId xmlns:a16="http://schemas.microsoft.com/office/drawing/2014/main" id="{B94D1ED0-5193-C350-6FFC-0BA8DF780E6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52272" y="2762594"/>
            <a:ext cx="5138688" cy="2887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463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3" name="Rectangle 1332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CBD181-ED46-477C-A53E-A8AC569BCAA6}"/>
              </a:ext>
            </a:extLst>
          </p:cNvPr>
          <p:cNvSpPr>
            <a:spLocks noGrp="1"/>
          </p:cNvSpPr>
          <p:nvPr>
            <p:ph type="title"/>
          </p:nvPr>
        </p:nvSpPr>
        <p:spPr>
          <a:xfrm>
            <a:off x="704088" y="914400"/>
            <a:ext cx="10780776" cy="1180210"/>
          </a:xfrm>
        </p:spPr>
        <p:txBody>
          <a:bodyPr>
            <a:normAutofit/>
          </a:bodyPr>
          <a:lstStyle/>
          <a:p>
            <a:r>
              <a:rPr lang="en-GB" dirty="0"/>
              <a:t>The implications of police culture</a:t>
            </a:r>
          </a:p>
        </p:txBody>
      </p:sp>
      <p:cxnSp>
        <p:nvCxnSpPr>
          <p:cNvPr id="13324" name="Straight Connector 13323">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3314" name="Picture 2" descr="British police face struggle to clean up sexist culture after scandals |  Reuters">
            <a:extLst>
              <a:ext uri="{FF2B5EF4-FFF2-40B4-BE49-F238E27FC236}">
                <a16:creationId xmlns:a16="http://schemas.microsoft.com/office/drawing/2014/main" id="{D7CF69F5-A4B7-5CEF-76CE-9021AE858B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5448"/>
          <a:stretch/>
        </p:blipFill>
        <p:spPr bwMode="auto">
          <a:xfrm>
            <a:off x="800099" y="2249423"/>
            <a:ext cx="4972627" cy="391363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A021DDF-D43E-4788-B808-D7CBC8BA8878}"/>
              </a:ext>
            </a:extLst>
          </p:cNvPr>
          <p:cNvSpPr>
            <a:spLocks noGrp="1"/>
          </p:cNvSpPr>
          <p:nvPr>
            <p:ph idx="1"/>
          </p:nvPr>
        </p:nvSpPr>
        <p:spPr>
          <a:xfrm>
            <a:off x="6094476" y="2116222"/>
            <a:ext cx="5394960" cy="3913632"/>
          </a:xfrm>
        </p:spPr>
        <p:txBody>
          <a:bodyPr>
            <a:noAutofit/>
          </a:bodyPr>
          <a:lstStyle/>
          <a:p>
            <a:pPr>
              <a:lnSpc>
                <a:spcPct val="110000"/>
              </a:lnSpc>
            </a:pPr>
            <a:r>
              <a:rPr lang="en-GB" dirty="0">
                <a:latin typeface="Calibri" panose="020F0502020204030204" pitchFamily="34" charset="0"/>
                <a:cs typeface="Calibri" panose="020F0502020204030204" pitchFamily="34" charset="0"/>
              </a:rPr>
              <a:t>Problematic tendency to conceive of police officers as passive dupes, unwittingly coaxed into a particular cultural domain: ‘while the culture may be powerful, it is nevertheless up to individuals to accommodate or resist its influence’ (Chan, 1997)</a:t>
            </a:r>
          </a:p>
          <a:p>
            <a:pPr>
              <a:lnSpc>
                <a:spcPct val="110000"/>
              </a:lnSpc>
            </a:pPr>
            <a:r>
              <a:rPr lang="en-GB" dirty="0">
                <a:latin typeface="Calibri" panose="020F0502020204030204" pitchFamily="34" charset="0"/>
                <a:cs typeface="Calibri" panose="020F0502020204030204" pitchFamily="34" charset="0"/>
              </a:rPr>
              <a:t>Culture needs also to be understood as a means of interpreting and rationalizing police work, and does not necessarily play a strong causal role in terms of shaping their behaviour (Waddington, 1999) </a:t>
            </a:r>
          </a:p>
        </p:txBody>
      </p:sp>
    </p:spTree>
    <p:extLst>
      <p:ext uri="{BB962C8B-B14F-4D97-AF65-F5344CB8AC3E}">
        <p14:creationId xmlns:p14="http://schemas.microsoft.com/office/powerpoint/2010/main" val="18598106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345" name="Straight Connector 14344">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516D535-0773-4585-948B-5D5BD559A165}"/>
              </a:ext>
            </a:extLst>
          </p:cNvPr>
          <p:cNvSpPr>
            <a:spLocks noGrp="1"/>
          </p:cNvSpPr>
          <p:nvPr>
            <p:ph type="title"/>
          </p:nvPr>
        </p:nvSpPr>
        <p:spPr>
          <a:xfrm>
            <a:off x="715383" y="914400"/>
            <a:ext cx="5195889" cy="1316736"/>
          </a:xfrm>
        </p:spPr>
        <p:txBody>
          <a:bodyPr>
            <a:normAutofit/>
          </a:bodyPr>
          <a:lstStyle/>
          <a:p>
            <a:pPr>
              <a:lnSpc>
                <a:spcPct val="90000"/>
              </a:lnSpc>
            </a:pPr>
            <a:r>
              <a:rPr lang="en-GB" sz="2800"/>
              <a:t>Broadening the horizon: culture and policing in wider perspective</a:t>
            </a:r>
          </a:p>
        </p:txBody>
      </p:sp>
      <p:sp>
        <p:nvSpPr>
          <p:cNvPr id="3" name="Content Placeholder 2">
            <a:extLst>
              <a:ext uri="{FF2B5EF4-FFF2-40B4-BE49-F238E27FC236}">
                <a16:creationId xmlns:a16="http://schemas.microsoft.com/office/drawing/2014/main" id="{DCADB67A-8053-4162-8558-0D9C54D61FA2}"/>
              </a:ext>
            </a:extLst>
          </p:cNvPr>
          <p:cNvSpPr>
            <a:spLocks noGrp="1"/>
          </p:cNvSpPr>
          <p:nvPr>
            <p:ph idx="1"/>
          </p:nvPr>
        </p:nvSpPr>
        <p:spPr>
          <a:xfrm>
            <a:off x="715382" y="2774789"/>
            <a:ext cx="5195889" cy="3155511"/>
          </a:xfrm>
        </p:spPr>
        <p:txBody>
          <a:bodyPr>
            <a:normAutofit/>
          </a:bodyPr>
          <a:lstStyle/>
          <a:p>
            <a:r>
              <a:rPr lang="en-GB" dirty="0">
                <a:latin typeface="Calibri" panose="020F0502020204030204" pitchFamily="34" charset="0"/>
                <a:cs typeface="Calibri" panose="020F0502020204030204" pitchFamily="34" charset="0"/>
              </a:rPr>
              <a:t>The state, and the public police, is no longer the sole provider of policing </a:t>
            </a:r>
          </a:p>
          <a:p>
            <a:r>
              <a:rPr lang="en-GB" dirty="0">
                <a:latin typeface="Calibri" panose="020F0502020204030204" pitchFamily="34" charset="0"/>
                <a:cs typeface="Calibri" panose="020F0502020204030204" pitchFamily="34" charset="0"/>
              </a:rPr>
              <a:t>If the legitimate use of violence configures police subculture then it seems likely that the influence of this property will extend to other professions who have a role in policing in its extended sense</a:t>
            </a:r>
          </a:p>
        </p:txBody>
      </p:sp>
      <p:pic>
        <p:nvPicPr>
          <p:cNvPr id="14338" name="Picture 2" descr="Untitled">
            <a:extLst>
              <a:ext uri="{FF2B5EF4-FFF2-40B4-BE49-F238E27FC236}">
                <a16:creationId xmlns:a16="http://schemas.microsoft.com/office/drawing/2014/main" id="{45232698-E5D8-BB2B-143D-F51F374CBA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20752" y="752439"/>
            <a:ext cx="5055865" cy="5380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75404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2" name="Rectangle 1537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E29DA5-2CA8-46F7-9B7D-9B45AB8EE35E}"/>
              </a:ext>
            </a:extLst>
          </p:cNvPr>
          <p:cNvSpPr>
            <a:spLocks noGrp="1"/>
          </p:cNvSpPr>
          <p:nvPr>
            <p:ph type="title"/>
          </p:nvPr>
        </p:nvSpPr>
        <p:spPr>
          <a:xfrm>
            <a:off x="704088" y="902447"/>
            <a:ext cx="3801753" cy="1316736"/>
          </a:xfrm>
        </p:spPr>
        <p:txBody>
          <a:bodyPr>
            <a:normAutofit/>
          </a:bodyPr>
          <a:lstStyle/>
          <a:p>
            <a:r>
              <a:rPr lang="en-GB" dirty="0"/>
              <a:t>What is Police Culture?</a:t>
            </a:r>
          </a:p>
        </p:txBody>
      </p:sp>
      <p:cxnSp>
        <p:nvCxnSpPr>
          <p:cNvPr id="15373" name="Straight Connector 1537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243794-DE30-4CF4-952C-D30DE98F39C1}"/>
              </a:ext>
            </a:extLst>
          </p:cNvPr>
          <p:cNvSpPr>
            <a:spLocks noGrp="1"/>
          </p:cNvSpPr>
          <p:nvPr>
            <p:ph idx="1"/>
          </p:nvPr>
        </p:nvSpPr>
        <p:spPr>
          <a:xfrm>
            <a:off x="349135" y="2322205"/>
            <a:ext cx="4821382" cy="3736367"/>
          </a:xfrm>
        </p:spPr>
        <p:txBody>
          <a:bodyPr>
            <a:normAutofit/>
          </a:bodyPr>
          <a:lstStyle/>
          <a:p>
            <a:pPr marL="0" indent="0">
              <a:lnSpc>
                <a:spcPct val="110000"/>
              </a:lnSpc>
              <a:buNone/>
            </a:pPr>
            <a:r>
              <a:rPr lang="en-GB" sz="1800" b="1" dirty="0">
                <a:latin typeface="Calibri" panose="020F0502020204030204" pitchFamily="34" charset="0"/>
                <a:cs typeface="Calibri" panose="020F0502020204030204" pitchFamily="34" charset="0"/>
              </a:rPr>
              <a:t>Two fundamental conclusions can be drawn: </a:t>
            </a:r>
            <a:endParaRPr lang="en-GB" sz="1800" dirty="0">
              <a:latin typeface="Calibri" panose="020F0502020204030204" pitchFamily="34" charset="0"/>
              <a:cs typeface="Calibri" panose="020F0502020204030204" pitchFamily="34" charset="0"/>
            </a:endParaRPr>
          </a:p>
          <a:p>
            <a:pPr marL="571500" indent="-342900">
              <a:lnSpc>
                <a:spcPct val="110000"/>
              </a:lnSpc>
            </a:pPr>
            <a:r>
              <a:rPr lang="en-GB" sz="1800" b="1" dirty="0">
                <a:latin typeface="Calibri" panose="020F0502020204030204" pitchFamily="34" charset="0"/>
                <a:cs typeface="Calibri" panose="020F0502020204030204" pitchFamily="34" charset="0"/>
              </a:rPr>
              <a:t>Firstly,</a:t>
            </a:r>
            <a:r>
              <a:rPr lang="en-GB" sz="1800" dirty="0">
                <a:latin typeface="Calibri" panose="020F0502020204030204" pitchFamily="34" charset="0"/>
                <a:cs typeface="Calibri" panose="020F0502020204030204" pitchFamily="34" charset="0"/>
              </a:rPr>
              <a:t> that while the concept of police culture is vital to understanding policing it provides a poor guide to police behaviour in particular circumstances</a:t>
            </a:r>
          </a:p>
          <a:p>
            <a:pPr marL="571500" indent="-342900">
              <a:lnSpc>
                <a:spcPct val="110000"/>
              </a:lnSpc>
            </a:pPr>
            <a:r>
              <a:rPr lang="en-GB" sz="1800" b="1" dirty="0">
                <a:latin typeface="Calibri" panose="020F0502020204030204" pitchFamily="34" charset="0"/>
                <a:cs typeface="Calibri" panose="020F0502020204030204" pitchFamily="34" charset="0"/>
              </a:rPr>
              <a:t>Secondly</a:t>
            </a:r>
            <a:r>
              <a:rPr lang="en-GB" sz="1800" dirty="0">
                <a:latin typeface="Calibri" panose="020F0502020204030204" pitchFamily="34" charset="0"/>
                <a:cs typeface="Calibri" panose="020F0502020204030204" pitchFamily="34" charset="0"/>
              </a:rPr>
              <a:t>, if the defining characteristics of policing are increasingly shared with other agencies, then it seems likely that the cultural patterns that have emerged, partly in response to them, might themselves pervade networks of policing</a:t>
            </a:r>
          </a:p>
          <a:p>
            <a:pPr>
              <a:lnSpc>
                <a:spcPct val="110000"/>
              </a:lnSpc>
            </a:pPr>
            <a:endParaRPr lang="en-GB" sz="1400" dirty="0"/>
          </a:p>
        </p:txBody>
      </p:sp>
      <p:pic>
        <p:nvPicPr>
          <p:cNvPr id="15362" name="Picture 2" descr="Police Scotland to train officers and staff to arrest 'offensive banter'">
            <a:extLst>
              <a:ext uri="{FF2B5EF4-FFF2-40B4-BE49-F238E27FC236}">
                <a16:creationId xmlns:a16="http://schemas.microsoft.com/office/drawing/2014/main" id="{C864FEC7-D7E8-25E3-3C80-4518B09E08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850" r="14323"/>
          <a:stretch/>
        </p:blipFill>
        <p:spPr bwMode="auto">
          <a:xfrm>
            <a:off x="5519651" y="902448"/>
            <a:ext cx="5872249" cy="5053104"/>
          </a:xfrm>
          <a:prstGeom prst="rect">
            <a:avLst/>
          </a:prstGeom>
          <a:noFill/>
          <a:extLst>
            <a:ext uri="{909E8E84-426E-40DD-AFC4-6F175D3DCCD1}">
              <a14:hiddenFill xmlns:a14="http://schemas.microsoft.com/office/drawing/2010/main">
                <a:solidFill>
                  <a:srgbClr val="FFFFFF"/>
                </a:solidFill>
              </a14:hiddenFill>
            </a:ext>
          </a:extLst>
        </p:spPr>
      </p:pic>
      <p:cxnSp>
        <p:nvCxnSpPr>
          <p:cNvPr id="15371" name="Straight Connector 15370">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7501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FA9FA-A04C-40DD-83BF-56B7DA1D089D}"/>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0CC8007A-A3E8-47DE-BFD1-AAB090E8A667}"/>
              </a:ext>
            </a:extLst>
          </p:cNvPr>
          <p:cNvSpPr>
            <a:spLocks noGrp="1"/>
          </p:cNvSpPr>
          <p:nvPr>
            <p:ph idx="1"/>
          </p:nvPr>
        </p:nvSpPr>
        <p:spPr/>
        <p:txBody>
          <a:bodyPr/>
          <a:lstStyle/>
          <a:p>
            <a:pPr marL="0" indent="0">
              <a:buNone/>
            </a:pPr>
            <a:r>
              <a:rPr lang="en-US" altLang="en-US" sz="2000" b="1" dirty="0"/>
              <a:t>What are your views on the concept of “Police Culture”?</a:t>
            </a:r>
          </a:p>
          <a:p>
            <a:pPr marL="0" indent="0">
              <a:buNone/>
            </a:pPr>
            <a:r>
              <a:rPr lang="en-US" altLang="en-US" sz="2000" b="1" dirty="0">
                <a:ea typeface="ヒラギノ角ゴ ProN W6"/>
                <a:cs typeface="ヒラギノ角ゴ ProN W6"/>
              </a:rPr>
              <a:t>How can we change Police Culture?</a:t>
            </a:r>
          </a:p>
          <a:p>
            <a:pPr marL="0" indent="0">
              <a:buNone/>
            </a:pPr>
            <a:r>
              <a:rPr lang="en-US" altLang="en-US" sz="2000" b="1" dirty="0">
                <a:ea typeface="ヒラギノ角ゴ ProN W6"/>
                <a:cs typeface="ヒラギノ角ゴ ProN W6"/>
              </a:rPr>
              <a:t>Do we know definitively what it is? Is it important to know what it is?</a:t>
            </a:r>
          </a:p>
          <a:p>
            <a:endParaRPr lang="en-GB" dirty="0"/>
          </a:p>
        </p:txBody>
      </p:sp>
    </p:spTree>
    <p:extLst>
      <p:ext uri="{BB962C8B-B14F-4D97-AF65-F5344CB8AC3E}">
        <p14:creationId xmlns:p14="http://schemas.microsoft.com/office/powerpoint/2010/main" val="6259758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393"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C5E359-2BA4-45AC-A839-901EAE489EFB}"/>
              </a:ext>
            </a:extLst>
          </p:cNvPr>
          <p:cNvSpPr>
            <a:spLocks noGrp="1"/>
          </p:cNvSpPr>
          <p:nvPr>
            <p:ph type="title"/>
          </p:nvPr>
        </p:nvSpPr>
        <p:spPr>
          <a:xfrm>
            <a:off x="713232" y="914400"/>
            <a:ext cx="10780776" cy="1180210"/>
          </a:xfrm>
        </p:spPr>
        <p:txBody>
          <a:bodyPr>
            <a:normAutofit/>
          </a:bodyPr>
          <a:lstStyle/>
          <a:p>
            <a:r>
              <a:rPr lang="en-GB" altLang="en-US" dirty="0"/>
              <a:t>Social Identity Theory</a:t>
            </a:r>
            <a:endParaRPr lang="en-GB" dirty="0"/>
          </a:p>
        </p:txBody>
      </p:sp>
      <p:sp>
        <p:nvSpPr>
          <p:cNvPr id="3" name="Content Placeholder 2">
            <a:extLst>
              <a:ext uri="{FF2B5EF4-FFF2-40B4-BE49-F238E27FC236}">
                <a16:creationId xmlns:a16="http://schemas.microsoft.com/office/drawing/2014/main" id="{54B8E68C-422B-45CD-8A1A-4CA61B9C16C3}"/>
              </a:ext>
            </a:extLst>
          </p:cNvPr>
          <p:cNvSpPr>
            <a:spLocks noGrp="1"/>
          </p:cNvSpPr>
          <p:nvPr>
            <p:ph idx="1"/>
          </p:nvPr>
        </p:nvSpPr>
        <p:spPr>
          <a:xfrm>
            <a:off x="713232" y="2249424"/>
            <a:ext cx="5394960" cy="3913632"/>
          </a:xfrm>
        </p:spPr>
        <p:txBody>
          <a:bodyPr>
            <a:normAutofit/>
          </a:bodyPr>
          <a:lstStyle/>
          <a:p>
            <a:pPr>
              <a:lnSpc>
                <a:spcPct val="110000"/>
              </a:lnSpc>
              <a:defRPr/>
            </a:pPr>
            <a:r>
              <a:rPr lang="en-GB" altLang="en-US" sz="1900" dirty="0">
                <a:latin typeface="Calibri" panose="020F0502020204030204" pitchFamily="34" charset="0"/>
                <a:cs typeface="Calibri" panose="020F0502020204030204" pitchFamily="34" charset="0"/>
              </a:rPr>
              <a:t>Key SIT theorist was Henri Tajfel (1982)</a:t>
            </a:r>
          </a:p>
          <a:p>
            <a:pPr>
              <a:lnSpc>
                <a:spcPct val="110000"/>
              </a:lnSpc>
              <a:defRPr/>
            </a:pPr>
            <a:r>
              <a:rPr lang="en-GB" altLang="en-US" sz="1900" dirty="0">
                <a:latin typeface="Calibri" panose="020F0502020204030204" pitchFamily="34" charset="0"/>
                <a:cs typeface="Calibri" panose="020F0502020204030204" pitchFamily="34" charset="0"/>
              </a:rPr>
              <a:t>SIT is concerned with the needs of individuals to identify with specific social groups</a:t>
            </a:r>
          </a:p>
          <a:p>
            <a:pPr>
              <a:lnSpc>
                <a:spcPct val="110000"/>
              </a:lnSpc>
              <a:defRPr/>
            </a:pPr>
            <a:r>
              <a:rPr lang="en-GB" altLang="en-US" sz="1900" dirty="0">
                <a:latin typeface="Calibri" panose="020F0502020204030204" pitchFamily="34" charset="0"/>
                <a:cs typeface="Calibri" panose="020F0502020204030204" pitchFamily="34" charset="0"/>
              </a:rPr>
              <a:t>Groups give people a sense of belonging/who they are/a framework for their lives</a:t>
            </a:r>
          </a:p>
          <a:p>
            <a:pPr>
              <a:lnSpc>
                <a:spcPct val="110000"/>
              </a:lnSpc>
              <a:defRPr/>
            </a:pPr>
            <a:r>
              <a:rPr lang="en-GB" altLang="en-US" sz="1900" dirty="0">
                <a:latin typeface="Calibri" panose="020F0502020204030204" pitchFamily="34" charset="0"/>
                <a:cs typeface="Calibri" panose="020F0502020204030204" pitchFamily="34" charset="0"/>
              </a:rPr>
              <a:t>This links to self-esteem needs</a:t>
            </a:r>
          </a:p>
          <a:p>
            <a:pPr>
              <a:lnSpc>
                <a:spcPct val="110000"/>
              </a:lnSpc>
              <a:defRPr/>
            </a:pPr>
            <a:r>
              <a:rPr lang="en-GB" altLang="en-US" sz="1900" dirty="0">
                <a:latin typeface="Calibri" panose="020F0502020204030204" pitchFamily="34" charset="0"/>
                <a:cs typeface="Calibri" panose="020F0502020204030204" pitchFamily="34" charset="0"/>
              </a:rPr>
              <a:t>Also the development of prejudice</a:t>
            </a:r>
          </a:p>
          <a:p>
            <a:pPr>
              <a:lnSpc>
                <a:spcPct val="110000"/>
              </a:lnSpc>
              <a:defRPr/>
            </a:pPr>
            <a:r>
              <a:rPr lang="en-GB" altLang="en-US" sz="1900" dirty="0">
                <a:latin typeface="Calibri" panose="020F0502020204030204" pitchFamily="34" charset="0"/>
                <a:cs typeface="Calibri" panose="020F0502020204030204" pitchFamily="34" charset="0"/>
              </a:rPr>
              <a:t>And discrimination as the process inevitably involves discriminating in favour of one’s own group and against the other group(s)</a:t>
            </a:r>
          </a:p>
        </p:txBody>
      </p:sp>
      <p:pic>
        <p:nvPicPr>
          <p:cNvPr id="16386" name="Picture 2" descr="Social Identity Theory: Definition, Examples, Impact">
            <a:extLst>
              <a:ext uri="{FF2B5EF4-FFF2-40B4-BE49-F238E27FC236}">
                <a16:creationId xmlns:a16="http://schemas.microsoft.com/office/drawing/2014/main" id="{D5425247-78F6-0E59-6C92-40263905495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52272" y="2306302"/>
            <a:ext cx="5138688" cy="3799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7644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D517F-66E1-4EC1-934C-AF0D913F6EEA}"/>
              </a:ext>
            </a:extLst>
          </p:cNvPr>
          <p:cNvSpPr>
            <a:spLocks noGrp="1"/>
          </p:cNvSpPr>
          <p:nvPr>
            <p:ph type="title"/>
          </p:nvPr>
        </p:nvSpPr>
        <p:spPr>
          <a:xfrm>
            <a:off x="670524" y="907128"/>
            <a:ext cx="6699564" cy="1378871"/>
          </a:xfrm>
        </p:spPr>
        <p:txBody>
          <a:bodyPr>
            <a:normAutofit/>
          </a:bodyPr>
          <a:lstStyle/>
          <a:p>
            <a:r>
              <a:rPr lang="en-GB" altLang="en-US" sz="3100" dirty="0"/>
              <a:t>Groups are convenient concepts, but they are imagined....not ‘fact’</a:t>
            </a:r>
            <a:endParaRPr lang="en-GB" sz="3100" dirty="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1974AA-CF45-4210-9385-ADEFC9329B15}"/>
              </a:ext>
            </a:extLst>
          </p:cNvPr>
          <p:cNvSpPr>
            <a:spLocks noGrp="1"/>
          </p:cNvSpPr>
          <p:nvPr>
            <p:ph idx="1"/>
          </p:nvPr>
        </p:nvSpPr>
        <p:spPr>
          <a:xfrm>
            <a:off x="670524" y="2612186"/>
            <a:ext cx="6766748" cy="3194147"/>
          </a:xfrm>
        </p:spPr>
        <p:txBody>
          <a:bodyPr>
            <a:normAutofit/>
          </a:bodyPr>
          <a:lstStyle/>
          <a:p>
            <a:pPr>
              <a:lnSpc>
                <a:spcPct val="110000"/>
              </a:lnSpc>
              <a:defRPr/>
            </a:pPr>
            <a:r>
              <a:rPr lang="en-GB" altLang="en-US" sz="1800" dirty="0">
                <a:latin typeface="Calibri" panose="020F0502020204030204" pitchFamily="34" charset="0"/>
                <a:cs typeface="Calibri" panose="020F0502020204030204" pitchFamily="34" charset="0"/>
              </a:rPr>
              <a:t>People often rely on views of the world based on ideas of ‘groups’</a:t>
            </a:r>
          </a:p>
          <a:p>
            <a:pPr>
              <a:lnSpc>
                <a:spcPct val="110000"/>
              </a:lnSpc>
              <a:defRPr/>
            </a:pPr>
            <a:r>
              <a:rPr lang="en-GB" altLang="en-US" sz="1800" dirty="0">
                <a:latin typeface="Calibri" panose="020F0502020204030204" pitchFamily="34" charset="0"/>
                <a:cs typeface="Calibri" panose="020F0502020204030204" pitchFamily="34" charset="0"/>
              </a:rPr>
              <a:t>This way we put an invisible boundary around a group of people – and we tend to attach certain characteristics to that group</a:t>
            </a:r>
          </a:p>
          <a:p>
            <a:pPr>
              <a:lnSpc>
                <a:spcPct val="110000"/>
              </a:lnSpc>
              <a:defRPr/>
            </a:pPr>
            <a:r>
              <a:rPr lang="en-GB" altLang="en-US" sz="1800" dirty="0" err="1">
                <a:latin typeface="Calibri" panose="020F0502020204030204" pitchFamily="34" charset="0"/>
                <a:cs typeface="Calibri" panose="020F0502020204030204" pitchFamily="34" charset="0"/>
              </a:rPr>
              <a:t>Malim</a:t>
            </a:r>
            <a:r>
              <a:rPr lang="en-GB" altLang="en-US" sz="1800" dirty="0">
                <a:latin typeface="Calibri" panose="020F0502020204030204" pitchFamily="34" charset="0"/>
                <a:cs typeface="Calibri" panose="020F0502020204030204" pitchFamily="34" charset="0"/>
              </a:rPr>
              <a:t> (1997) suggests that viewed from the outside, members of a group appear to be homogenous (internally the same)</a:t>
            </a:r>
          </a:p>
          <a:p>
            <a:pPr>
              <a:lnSpc>
                <a:spcPct val="110000"/>
              </a:lnSpc>
              <a:defRPr/>
            </a:pPr>
            <a:r>
              <a:rPr lang="en-GB" altLang="en-US" sz="1800" dirty="0">
                <a:latin typeface="Calibri" panose="020F0502020204030204" pitchFamily="34" charset="0"/>
                <a:cs typeface="Calibri" panose="020F0502020204030204" pitchFamily="34" charset="0"/>
              </a:rPr>
              <a:t>But the reality is groups are never fixed – or internally homogenous</a:t>
            </a:r>
          </a:p>
          <a:p>
            <a:pPr>
              <a:lnSpc>
                <a:spcPct val="110000"/>
              </a:lnSpc>
              <a:defRPr/>
            </a:pPr>
            <a:r>
              <a:rPr lang="en-GB" altLang="en-US" sz="1800" dirty="0">
                <a:latin typeface="Calibri" panose="020F0502020204030204" pitchFamily="34" charset="0"/>
                <a:cs typeface="Calibri" panose="020F0502020204030204" pitchFamily="34" charset="0"/>
              </a:rPr>
              <a:t>They are made up of different individuals</a:t>
            </a: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5" descr="http://www.plantsciences.ucdavis.edu/plantsciences_Faculty/Bloom/CAMEL/Art/Individual.jpg">
            <a:extLst>
              <a:ext uri="{FF2B5EF4-FFF2-40B4-BE49-F238E27FC236}">
                <a16:creationId xmlns:a16="http://schemas.microsoft.com/office/drawing/2014/main" id="{5F0B1D16-A4D5-483D-B969-3E2645294D6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5417"/>
          <a:stretch/>
        </p:blipFill>
        <p:spPr bwMode="auto">
          <a:xfrm>
            <a:off x="8115300" y="10"/>
            <a:ext cx="407670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427608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261F92-A701-4671-89E0-2032B67AE038}"/>
              </a:ext>
            </a:extLst>
          </p:cNvPr>
          <p:cNvSpPr>
            <a:spLocks noGrp="1"/>
          </p:cNvSpPr>
          <p:nvPr>
            <p:ph type="title"/>
          </p:nvPr>
        </p:nvSpPr>
        <p:spPr>
          <a:xfrm>
            <a:off x="700088" y="909637"/>
            <a:ext cx="5958216" cy="1362073"/>
          </a:xfrm>
        </p:spPr>
        <p:txBody>
          <a:bodyPr>
            <a:normAutofit/>
          </a:bodyPr>
          <a:lstStyle/>
          <a:p>
            <a:r>
              <a:rPr lang="en-GB" altLang="en-US" dirty="0"/>
              <a:t>Us and them </a:t>
            </a:r>
            <a:endParaRPr lang="en-GB" dirty="0"/>
          </a:p>
        </p:txBody>
      </p:sp>
      <p:cxnSp>
        <p:nvCxnSpPr>
          <p:cNvPr id="12" name="Straight Connector 11">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EFD96E-22A5-4999-87D8-A4BBB420D2FD}"/>
              </a:ext>
            </a:extLst>
          </p:cNvPr>
          <p:cNvSpPr>
            <a:spLocks noGrp="1"/>
          </p:cNvSpPr>
          <p:nvPr>
            <p:ph idx="1"/>
          </p:nvPr>
        </p:nvSpPr>
        <p:spPr>
          <a:xfrm>
            <a:off x="700088" y="1888958"/>
            <a:ext cx="6000258" cy="3940625"/>
          </a:xfrm>
        </p:spPr>
        <p:txBody>
          <a:bodyPr>
            <a:normAutofit fontScale="92500" lnSpcReduction="10000"/>
          </a:bodyPr>
          <a:lstStyle/>
          <a:p>
            <a:pPr>
              <a:lnSpc>
                <a:spcPct val="110000"/>
              </a:lnSpc>
              <a:defRPr/>
            </a:pPr>
            <a:r>
              <a:rPr lang="en-GB" altLang="en-US" sz="2400" dirty="0">
                <a:latin typeface="Calibri" panose="020F0502020204030204" pitchFamily="34" charset="0"/>
                <a:cs typeface="Calibri" panose="020F0502020204030204" pitchFamily="34" charset="0"/>
              </a:rPr>
              <a:t>‘Strangers’ or ‘newcomers’ can threaten boundaries and identities</a:t>
            </a:r>
          </a:p>
          <a:p>
            <a:pPr>
              <a:lnSpc>
                <a:spcPct val="110000"/>
              </a:lnSpc>
              <a:defRPr/>
            </a:pPr>
            <a:r>
              <a:rPr lang="en-GB" altLang="en-US" sz="2400" dirty="0">
                <a:latin typeface="Calibri" panose="020F0502020204030204" pitchFamily="34" charset="0"/>
                <a:cs typeface="Calibri" panose="020F0502020204030204" pitchFamily="34" charset="0"/>
              </a:rPr>
              <a:t>Norbert Elias (in Bauman &amp; May, 2001) refers to the ‘established’ and ‘outsiders’ </a:t>
            </a:r>
          </a:p>
          <a:p>
            <a:pPr>
              <a:lnSpc>
                <a:spcPct val="110000"/>
              </a:lnSpc>
              <a:defRPr/>
            </a:pPr>
            <a:r>
              <a:rPr lang="en-GB" altLang="en-US" sz="2400" dirty="0">
                <a:latin typeface="Calibri" panose="020F0502020204030204" pitchFamily="34" charset="0"/>
                <a:cs typeface="Calibri" panose="020F0502020204030204" pitchFamily="34" charset="0"/>
              </a:rPr>
              <a:t>Think about the current immigration concerns surrounding the issue of possible influxes of migrants from Eastern Europe and elsewhere</a:t>
            </a:r>
          </a:p>
          <a:p>
            <a:pPr>
              <a:lnSpc>
                <a:spcPct val="110000"/>
              </a:lnSpc>
              <a:defRPr/>
            </a:pPr>
            <a:r>
              <a:rPr lang="en-GB" altLang="en-US" sz="2400" dirty="0">
                <a:latin typeface="Calibri" panose="020F0502020204030204" pitchFamily="34" charset="0"/>
                <a:cs typeface="Calibri" panose="020F0502020204030204" pitchFamily="34" charset="0"/>
              </a:rPr>
              <a:t>Different parts of the country will respond differently to newcomers – and the idea of newcomers</a:t>
            </a:r>
          </a:p>
        </p:txBody>
      </p:sp>
      <p:pic>
        <p:nvPicPr>
          <p:cNvPr id="4" name="Picture 4" descr="http://museumvictoria.com.au/collections/itemimages/356/033/356033_Large.jpg">
            <a:extLst>
              <a:ext uri="{FF2B5EF4-FFF2-40B4-BE49-F238E27FC236}">
                <a16:creationId xmlns:a16="http://schemas.microsoft.com/office/drawing/2014/main" id="{FC5D9374-F3DD-4707-BD31-26A4BF2A421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94220" y="719455"/>
            <a:ext cx="2518660" cy="25965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 name="Straight Connector 13">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6" descr="http://immigrationimpact.com/wp-content/uploads/2012/01/4479312951_fb36d58b80_z.jpg">
            <a:extLst>
              <a:ext uri="{FF2B5EF4-FFF2-40B4-BE49-F238E27FC236}">
                <a16:creationId xmlns:a16="http://schemas.microsoft.com/office/drawing/2014/main" id="{E2666041-B881-44A1-8221-177292DC456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387775" y="3602695"/>
            <a:ext cx="3931550" cy="25358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00379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417" name="Straight Connector 17416">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ECFD3D0-447D-4CD5-AD29-CF786E29EB24}"/>
              </a:ext>
            </a:extLst>
          </p:cNvPr>
          <p:cNvSpPr>
            <a:spLocks noGrp="1"/>
          </p:cNvSpPr>
          <p:nvPr>
            <p:ph type="title"/>
          </p:nvPr>
        </p:nvSpPr>
        <p:spPr>
          <a:xfrm>
            <a:off x="713232" y="914400"/>
            <a:ext cx="5030725" cy="1180210"/>
          </a:xfrm>
        </p:spPr>
        <p:txBody>
          <a:bodyPr>
            <a:normAutofit/>
          </a:bodyPr>
          <a:lstStyle/>
          <a:p>
            <a:pPr algn="ctr"/>
            <a:r>
              <a:rPr lang="en-GB" altLang="en-US" dirty="0"/>
              <a:t>Police culture </a:t>
            </a:r>
            <a:endParaRPr lang="en-GB" dirty="0"/>
          </a:p>
        </p:txBody>
      </p:sp>
      <p:sp>
        <p:nvSpPr>
          <p:cNvPr id="3" name="Content Placeholder 2">
            <a:extLst>
              <a:ext uri="{FF2B5EF4-FFF2-40B4-BE49-F238E27FC236}">
                <a16:creationId xmlns:a16="http://schemas.microsoft.com/office/drawing/2014/main" id="{CA604BD9-CE8B-454E-907B-5A052FE66C32}"/>
              </a:ext>
            </a:extLst>
          </p:cNvPr>
          <p:cNvSpPr>
            <a:spLocks noGrp="1"/>
          </p:cNvSpPr>
          <p:nvPr>
            <p:ph idx="1"/>
          </p:nvPr>
        </p:nvSpPr>
        <p:spPr>
          <a:xfrm>
            <a:off x="6448044" y="1714904"/>
            <a:ext cx="5394960" cy="3913632"/>
          </a:xfrm>
        </p:spPr>
        <p:txBody>
          <a:bodyPr>
            <a:normAutofit lnSpcReduction="10000"/>
          </a:bodyPr>
          <a:lstStyle/>
          <a:p>
            <a:pPr>
              <a:lnSpc>
                <a:spcPct val="110000"/>
              </a:lnSpc>
            </a:pPr>
            <a:r>
              <a:rPr lang="en-GB" altLang="en-US" sz="2400" dirty="0">
                <a:latin typeface="Calibri" panose="020F0502020204030204" pitchFamily="34" charset="0"/>
                <a:cs typeface="Calibri" panose="020F0502020204030204" pitchFamily="34" charset="0"/>
              </a:rPr>
              <a:t>‘Working personality’ recurring theme in sociological studies of Policing. </a:t>
            </a:r>
          </a:p>
          <a:p>
            <a:pPr>
              <a:lnSpc>
                <a:spcPct val="110000"/>
              </a:lnSpc>
            </a:pPr>
            <a:r>
              <a:rPr lang="en-GB" altLang="en-US" sz="2400" dirty="0">
                <a:latin typeface="Calibri" panose="020F0502020204030204" pitchFamily="34" charset="0"/>
                <a:cs typeface="Calibri" panose="020F0502020204030204" pitchFamily="34" charset="0"/>
              </a:rPr>
              <a:t>But difficult thing to define- subcultural groups – ‘patrol culture, canteen culture’</a:t>
            </a:r>
          </a:p>
          <a:p>
            <a:pPr>
              <a:lnSpc>
                <a:spcPct val="110000"/>
              </a:lnSpc>
            </a:pPr>
            <a:r>
              <a:rPr lang="en-GB" altLang="en-US" sz="2400" dirty="0">
                <a:latin typeface="Calibri" panose="020F0502020204030204" pitchFamily="34" charset="0"/>
                <a:cs typeface="Calibri" panose="020F0502020204030204" pitchFamily="34" charset="0"/>
              </a:rPr>
              <a:t>Are Police officers born or made?</a:t>
            </a:r>
          </a:p>
          <a:p>
            <a:pPr>
              <a:lnSpc>
                <a:spcPct val="110000"/>
              </a:lnSpc>
            </a:pPr>
            <a:r>
              <a:rPr lang="en-GB" altLang="en-US" sz="2400" dirty="0">
                <a:latin typeface="Calibri" panose="020F0502020204030204" pitchFamily="34" charset="0"/>
                <a:cs typeface="Calibri" panose="020F0502020204030204" pitchFamily="34" charset="0"/>
              </a:rPr>
              <a:t>Presumption that a certain type of person joins the police – Ideas of their characteristics?</a:t>
            </a:r>
          </a:p>
          <a:p>
            <a:pPr>
              <a:lnSpc>
                <a:spcPct val="110000"/>
              </a:lnSpc>
            </a:pPr>
            <a:endParaRPr lang="en-GB" altLang="en-US" sz="1900" dirty="0">
              <a:latin typeface="Calibri" panose="020F0502020204030204" pitchFamily="34" charset="0"/>
              <a:cs typeface="Calibri" panose="020F0502020204030204" pitchFamily="34" charset="0"/>
            </a:endParaRPr>
          </a:p>
        </p:txBody>
      </p:sp>
      <p:pic>
        <p:nvPicPr>
          <p:cNvPr id="17410" name="Picture 2" descr="Met Police officer whistleblower on terrifying harassment from her  ex-colleagues | UK | News | Express.co.uk">
            <a:extLst>
              <a:ext uri="{FF2B5EF4-FFF2-40B4-BE49-F238E27FC236}">
                <a16:creationId xmlns:a16="http://schemas.microsoft.com/office/drawing/2014/main" id="{6017858C-BAFD-12B7-4B41-EB3C845AD52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0099" y="2683990"/>
            <a:ext cx="5138688" cy="3044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26218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EF1C8-2169-43E3-8F37-D36C2DE634C6}"/>
              </a:ext>
            </a:extLst>
          </p:cNvPr>
          <p:cNvSpPr>
            <a:spLocks noGrp="1"/>
          </p:cNvSpPr>
          <p:nvPr>
            <p:ph type="title"/>
          </p:nvPr>
        </p:nvSpPr>
        <p:spPr>
          <a:xfrm>
            <a:off x="5369914" y="914400"/>
            <a:ext cx="6117336" cy="1316736"/>
          </a:xfrm>
        </p:spPr>
        <p:txBody>
          <a:bodyPr>
            <a:normAutofit/>
          </a:bodyPr>
          <a:lstStyle/>
          <a:p>
            <a:r>
              <a:rPr lang="en-GB" altLang="en-US" dirty="0"/>
              <a:t>Characteristics of Police Officers</a:t>
            </a:r>
            <a:endParaRPr lang="en-GB" dirty="0"/>
          </a:p>
        </p:txBody>
      </p:sp>
      <p:pic>
        <p:nvPicPr>
          <p:cNvPr id="18434" name="Picture 2" descr="British Police Stock Photo - Download Image Now - Police Force, UK, British  Culture - iStock">
            <a:extLst>
              <a:ext uri="{FF2B5EF4-FFF2-40B4-BE49-F238E27FC236}">
                <a16:creationId xmlns:a16="http://schemas.microsoft.com/office/drawing/2014/main" id="{5E04E842-FEFA-E1D5-DCA9-B84AD451E9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050" r="-1" b="-1"/>
          <a:stretch/>
        </p:blipFill>
        <p:spPr bwMode="auto">
          <a:xfrm>
            <a:off x="20" y="19951"/>
            <a:ext cx="478899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18441" name="Straight Connector 1844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7469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C269EA-FEE5-457A-B563-A1339008A3DE}"/>
              </a:ext>
            </a:extLst>
          </p:cNvPr>
          <p:cNvSpPr>
            <a:spLocks noGrp="1"/>
          </p:cNvSpPr>
          <p:nvPr>
            <p:ph idx="1"/>
          </p:nvPr>
        </p:nvSpPr>
        <p:spPr>
          <a:xfrm>
            <a:off x="5369576" y="2578608"/>
            <a:ext cx="6117336" cy="3931920"/>
          </a:xfrm>
        </p:spPr>
        <p:txBody>
          <a:bodyPr>
            <a:noAutofit/>
          </a:bodyPr>
          <a:lstStyle/>
          <a:p>
            <a:pPr>
              <a:lnSpc>
                <a:spcPct val="110000"/>
              </a:lnSpc>
              <a:defRPr/>
            </a:pPr>
            <a:r>
              <a:rPr lang="en-GB" altLang="en-US" dirty="0">
                <a:latin typeface="Calibri" panose="020F0502020204030204" pitchFamily="34" charset="0"/>
                <a:cs typeface="Calibri" panose="020F0502020204030204" pitchFamily="34" charset="0"/>
              </a:rPr>
              <a:t>Traditionally male, white, working class, few qualifications .</a:t>
            </a:r>
          </a:p>
          <a:p>
            <a:pPr>
              <a:lnSpc>
                <a:spcPct val="110000"/>
              </a:lnSpc>
              <a:defRPr/>
            </a:pPr>
            <a:r>
              <a:rPr lang="en-GB" altLang="en-US" dirty="0">
                <a:latin typeface="Calibri" panose="020F0502020204030204" pitchFamily="34" charset="0"/>
                <a:cs typeface="Calibri" panose="020F0502020204030204" pitchFamily="34" charset="0"/>
              </a:rPr>
              <a:t>Police officers enter the organisation with regressive and insular attitudes.</a:t>
            </a:r>
          </a:p>
          <a:p>
            <a:pPr>
              <a:lnSpc>
                <a:spcPct val="110000"/>
              </a:lnSpc>
              <a:defRPr/>
            </a:pPr>
            <a:r>
              <a:rPr lang="en-GB" altLang="en-US" dirty="0">
                <a:latin typeface="Calibri" panose="020F0502020204030204" pitchFamily="34" charset="0"/>
                <a:cs typeface="Calibri" panose="020F0502020204030204" pitchFamily="34" charset="0"/>
              </a:rPr>
              <a:t>Tried to counter this by recruiting from diverse communities and allowing graduate entry. </a:t>
            </a:r>
          </a:p>
          <a:p>
            <a:pPr>
              <a:lnSpc>
                <a:spcPct val="110000"/>
              </a:lnSpc>
              <a:defRPr/>
            </a:pPr>
            <a:r>
              <a:rPr lang="en-GB" altLang="en-US" dirty="0">
                <a:latin typeface="Calibri" panose="020F0502020204030204" pitchFamily="34" charset="0"/>
                <a:cs typeface="Calibri" panose="020F0502020204030204" pitchFamily="34" charset="0"/>
              </a:rPr>
              <a:t>Transformational leadership. </a:t>
            </a:r>
          </a:p>
          <a:p>
            <a:pPr>
              <a:lnSpc>
                <a:spcPct val="110000"/>
              </a:lnSpc>
              <a:defRPr/>
            </a:pPr>
            <a:r>
              <a:rPr lang="en-GB" altLang="en-US" dirty="0">
                <a:latin typeface="Calibri" panose="020F0502020204030204" pitchFamily="34" charset="0"/>
                <a:cs typeface="Calibri" panose="020F0502020204030204" pitchFamily="34" charset="0"/>
              </a:rPr>
              <a:t>Improved training of recruits around diversity and equality. </a:t>
            </a:r>
          </a:p>
        </p:txBody>
      </p:sp>
    </p:spTree>
    <p:extLst>
      <p:ext uri="{BB962C8B-B14F-4D97-AF65-F5344CB8AC3E}">
        <p14:creationId xmlns:p14="http://schemas.microsoft.com/office/powerpoint/2010/main" val="35578376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4BB5E-80C1-4E22-BFCA-4020B2815854}"/>
              </a:ext>
            </a:extLst>
          </p:cNvPr>
          <p:cNvSpPr>
            <a:spLocks noGrp="1"/>
          </p:cNvSpPr>
          <p:nvPr>
            <p:ph type="title"/>
          </p:nvPr>
        </p:nvSpPr>
        <p:spPr/>
        <p:txBody>
          <a:bodyPr/>
          <a:lstStyle/>
          <a:p>
            <a:r>
              <a:rPr lang="en-GB" altLang="en-US" dirty="0"/>
              <a:t>But what about the nature of the job?</a:t>
            </a:r>
            <a:endParaRPr lang="en-GB" dirty="0"/>
          </a:p>
        </p:txBody>
      </p:sp>
      <p:sp>
        <p:nvSpPr>
          <p:cNvPr id="3" name="Content Placeholder 2">
            <a:extLst>
              <a:ext uri="{FF2B5EF4-FFF2-40B4-BE49-F238E27FC236}">
                <a16:creationId xmlns:a16="http://schemas.microsoft.com/office/drawing/2014/main" id="{43666426-491F-416F-9D9B-9377AC83B1D2}"/>
              </a:ext>
            </a:extLst>
          </p:cNvPr>
          <p:cNvSpPr>
            <a:spLocks noGrp="1"/>
          </p:cNvSpPr>
          <p:nvPr>
            <p:ph idx="1"/>
          </p:nvPr>
        </p:nvSpPr>
        <p:spPr/>
        <p:txBody>
          <a:bodyPr>
            <a:normAutofit fontScale="92500"/>
          </a:bodyPr>
          <a:lstStyle/>
          <a:p>
            <a:pPr>
              <a:defRPr/>
            </a:pPr>
            <a:r>
              <a:rPr lang="en-GB" altLang="en-US" sz="2400" dirty="0">
                <a:solidFill>
                  <a:schemeClr val="tx1">
                    <a:lumMod val="75000"/>
                    <a:lumOff val="25000"/>
                  </a:schemeClr>
                </a:solidFill>
                <a:latin typeface="Calibri" panose="020F0502020204030204" pitchFamily="34" charset="0"/>
                <a:cs typeface="Calibri" panose="020F0502020204030204" pitchFamily="34" charset="0"/>
              </a:rPr>
              <a:t>Shift work – restricts social relations outside of the organisation- encourages enhanced solidarity and insularity (Cain, 1973). </a:t>
            </a:r>
          </a:p>
          <a:p>
            <a:pPr>
              <a:defRPr/>
            </a:pPr>
            <a:r>
              <a:rPr lang="en-GB" altLang="en-US" sz="2400" dirty="0">
                <a:solidFill>
                  <a:schemeClr val="tx1">
                    <a:lumMod val="75000"/>
                    <a:lumOff val="25000"/>
                  </a:schemeClr>
                </a:solidFill>
                <a:latin typeface="Calibri" panose="020F0502020204030204" pitchFamily="34" charset="0"/>
                <a:cs typeface="Calibri" panose="020F0502020204030204" pitchFamily="34" charset="0"/>
              </a:rPr>
              <a:t>Probationer training – until recently, prolonged period of training away from family and wider community</a:t>
            </a:r>
          </a:p>
          <a:p>
            <a:pPr>
              <a:defRPr/>
            </a:pPr>
            <a:r>
              <a:rPr lang="en-GB" altLang="en-US" sz="2400" dirty="0">
                <a:solidFill>
                  <a:schemeClr val="tx1">
                    <a:lumMod val="75000"/>
                    <a:lumOff val="25000"/>
                  </a:schemeClr>
                </a:solidFill>
                <a:latin typeface="Calibri" panose="020F0502020204030204" pitchFamily="34" charset="0"/>
                <a:cs typeface="Calibri" panose="020F0502020204030204" pitchFamily="34" charset="0"/>
              </a:rPr>
              <a:t>Uncertainty of the everyday – officers become loyal to their group</a:t>
            </a:r>
          </a:p>
          <a:p>
            <a:pPr>
              <a:defRPr/>
            </a:pPr>
            <a:r>
              <a:rPr lang="en-GB" altLang="en-US" sz="2400" dirty="0">
                <a:solidFill>
                  <a:schemeClr val="tx1">
                    <a:lumMod val="75000"/>
                    <a:lumOff val="25000"/>
                  </a:schemeClr>
                </a:solidFill>
                <a:latin typeface="Calibri" panose="020F0502020204030204" pitchFamily="34" charset="0"/>
                <a:cs typeface="Calibri" panose="020F0502020204030204" pitchFamily="34" charset="0"/>
              </a:rPr>
              <a:t>Pressures to be loyal creates an atmosphere that makes it difficult to challenge behaviour </a:t>
            </a:r>
          </a:p>
          <a:p>
            <a:pPr>
              <a:defRPr/>
            </a:pPr>
            <a:r>
              <a:rPr lang="en-GB" altLang="en-US" sz="2400" dirty="0">
                <a:solidFill>
                  <a:schemeClr val="tx1">
                    <a:lumMod val="75000"/>
                    <a:lumOff val="25000"/>
                  </a:schemeClr>
                </a:solidFill>
                <a:latin typeface="Calibri" panose="020F0502020204030204" pitchFamily="34" charset="0"/>
                <a:cs typeface="Calibri" panose="020F0502020204030204" pitchFamily="34" charset="0"/>
              </a:rPr>
              <a:t>Nature of the job- fosters suspicion and cynicism, reinforcing stereotypes</a:t>
            </a:r>
          </a:p>
        </p:txBody>
      </p:sp>
    </p:spTree>
    <p:extLst>
      <p:ext uri="{BB962C8B-B14F-4D97-AF65-F5344CB8AC3E}">
        <p14:creationId xmlns:p14="http://schemas.microsoft.com/office/powerpoint/2010/main" val="31276461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8" name="Rectangle 1946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EFBB09-4414-4F9B-8315-F3D4BB8DD518}"/>
              </a:ext>
            </a:extLst>
          </p:cNvPr>
          <p:cNvSpPr>
            <a:spLocks noGrp="1"/>
          </p:cNvSpPr>
          <p:nvPr>
            <p:ph type="title"/>
          </p:nvPr>
        </p:nvSpPr>
        <p:spPr>
          <a:xfrm>
            <a:off x="704088" y="902447"/>
            <a:ext cx="6151083" cy="1316736"/>
          </a:xfrm>
        </p:spPr>
        <p:txBody>
          <a:bodyPr>
            <a:normAutofit/>
          </a:bodyPr>
          <a:lstStyle/>
          <a:p>
            <a:r>
              <a:rPr lang="en-GB" altLang="en-US" dirty="0"/>
              <a:t>Implications of police culture </a:t>
            </a:r>
            <a:endParaRPr lang="en-GB" dirty="0"/>
          </a:p>
        </p:txBody>
      </p:sp>
      <p:cxnSp>
        <p:nvCxnSpPr>
          <p:cNvPr id="19469" name="Straight Connector 19468">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EEFAA9-DA0C-4AE4-9D11-3EE650D02C42}"/>
              </a:ext>
            </a:extLst>
          </p:cNvPr>
          <p:cNvSpPr>
            <a:spLocks noGrp="1"/>
          </p:cNvSpPr>
          <p:nvPr>
            <p:ph idx="1"/>
          </p:nvPr>
        </p:nvSpPr>
        <p:spPr>
          <a:xfrm>
            <a:off x="704087" y="2433855"/>
            <a:ext cx="6151083" cy="3736367"/>
          </a:xfrm>
        </p:spPr>
        <p:txBody>
          <a:bodyPr>
            <a:normAutofit/>
          </a:bodyPr>
          <a:lstStyle/>
          <a:p>
            <a:r>
              <a:rPr lang="en-GB" altLang="en-US" sz="2200" dirty="0">
                <a:latin typeface="Calibri" panose="020F0502020204030204" pitchFamily="34" charset="0"/>
                <a:cs typeface="Calibri" panose="020F0502020204030204" pitchFamily="34" charset="0"/>
              </a:rPr>
              <a:t>Over policing of some communities</a:t>
            </a:r>
          </a:p>
          <a:p>
            <a:r>
              <a:rPr lang="en-GB" altLang="en-US" sz="2200" dirty="0">
                <a:latin typeface="Calibri" panose="020F0502020204030204" pitchFamily="34" charset="0"/>
                <a:cs typeface="Calibri" panose="020F0502020204030204" pitchFamily="34" charset="0"/>
              </a:rPr>
              <a:t>Failure to provide an adequate response to victims of some types of crimes</a:t>
            </a:r>
          </a:p>
          <a:p>
            <a:r>
              <a:rPr lang="en-GB" altLang="en-US" sz="2200" dirty="0">
                <a:latin typeface="Calibri" panose="020F0502020204030204" pitchFamily="34" charset="0"/>
                <a:cs typeface="Calibri" panose="020F0502020204030204" pitchFamily="34" charset="0"/>
              </a:rPr>
              <a:t>Media exposes police culture which have contributed to a ‘folkloric construction of  police deviance’ which has undermined the legitimacy of the police (Reiner, 2000)</a:t>
            </a:r>
          </a:p>
        </p:txBody>
      </p:sp>
      <p:pic>
        <p:nvPicPr>
          <p:cNvPr id="19458" name="Picture 2" descr="UK police officer jailed for murder of Sarah Everard charged with more sex  crimes | CNN">
            <a:extLst>
              <a:ext uri="{FF2B5EF4-FFF2-40B4-BE49-F238E27FC236}">
                <a16:creationId xmlns:a16="http://schemas.microsoft.com/office/drawing/2014/main" id="{6BB0143C-2926-A3E7-213F-02BAB2BF0AA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118" r="27452"/>
          <a:stretch/>
        </p:blipFill>
        <p:spPr bwMode="auto">
          <a:xfrm>
            <a:off x="7306236" y="902448"/>
            <a:ext cx="4085664" cy="5053104"/>
          </a:xfrm>
          <a:prstGeom prst="rect">
            <a:avLst/>
          </a:prstGeom>
          <a:noFill/>
          <a:extLst>
            <a:ext uri="{909E8E84-426E-40DD-AFC4-6F175D3DCCD1}">
              <a14:hiddenFill xmlns:a14="http://schemas.microsoft.com/office/drawing/2010/main">
                <a:solidFill>
                  <a:srgbClr val="FFFFFF"/>
                </a:solidFill>
              </a14:hiddenFill>
            </a:ext>
          </a:extLst>
        </p:spPr>
      </p:pic>
      <p:cxnSp>
        <p:nvCxnSpPr>
          <p:cNvPr id="19467" name="Straight Connector 19466">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44671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824D-CA5C-4D75-A419-E8C764275B24}"/>
              </a:ext>
            </a:extLst>
          </p:cNvPr>
          <p:cNvSpPr>
            <a:spLocks noGrp="1"/>
          </p:cNvSpPr>
          <p:nvPr>
            <p:ph type="title"/>
          </p:nvPr>
        </p:nvSpPr>
        <p:spPr/>
        <p:txBody>
          <a:bodyPr/>
          <a:lstStyle/>
          <a:p>
            <a:r>
              <a:rPr lang="en-GB" altLang="en-US" dirty="0"/>
              <a:t>However</a:t>
            </a:r>
            <a:endParaRPr lang="en-GB" dirty="0"/>
          </a:p>
        </p:txBody>
      </p:sp>
      <p:sp>
        <p:nvSpPr>
          <p:cNvPr id="3" name="Content Placeholder 2">
            <a:extLst>
              <a:ext uri="{FF2B5EF4-FFF2-40B4-BE49-F238E27FC236}">
                <a16:creationId xmlns:a16="http://schemas.microsoft.com/office/drawing/2014/main" id="{49E6FC21-65A7-476B-8E34-762F5AFE93C0}"/>
              </a:ext>
            </a:extLst>
          </p:cNvPr>
          <p:cNvSpPr>
            <a:spLocks noGrp="1"/>
          </p:cNvSpPr>
          <p:nvPr>
            <p:ph idx="1"/>
          </p:nvPr>
        </p:nvSpPr>
        <p:spPr>
          <a:xfrm>
            <a:off x="700634" y="1926685"/>
            <a:ext cx="10691265" cy="4004161"/>
          </a:xfrm>
        </p:spPr>
        <p:txBody>
          <a:bodyPr>
            <a:normAutofit fontScale="92500"/>
          </a:bodyPr>
          <a:lstStyle/>
          <a:p>
            <a:pPr>
              <a:defRPr/>
            </a:pPr>
            <a:r>
              <a:rPr lang="en-GB" altLang="en-US" sz="2000" dirty="0">
                <a:solidFill>
                  <a:schemeClr val="tx1">
                    <a:lumMod val="75000"/>
                    <a:lumOff val="25000"/>
                  </a:schemeClr>
                </a:solidFill>
                <a:latin typeface="Calibri" panose="020F0502020204030204" pitchFamily="34" charset="0"/>
                <a:cs typeface="Calibri" panose="020F0502020204030204" pitchFamily="34" charset="0"/>
              </a:rPr>
              <a:t>Police culture is  not monolithic, unchanging or universal- it varies across the service &amp; cannot be assumed that all police officers have the same values and norms (Reiner, 2000)</a:t>
            </a:r>
          </a:p>
          <a:p>
            <a:pPr>
              <a:defRPr/>
            </a:pPr>
            <a:r>
              <a:rPr lang="en-GB" altLang="en-US" sz="2000" dirty="0">
                <a:solidFill>
                  <a:schemeClr val="tx1">
                    <a:lumMod val="75000"/>
                    <a:lumOff val="25000"/>
                  </a:schemeClr>
                </a:solidFill>
                <a:latin typeface="Calibri" panose="020F0502020204030204" pitchFamily="34" charset="0"/>
                <a:cs typeface="Calibri" panose="020F0502020204030204" pitchFamily="34" charset="0"/>
              </a:rPr>
              <a:t>Police culture does not provide an absolute guide to officer behaviour</a:t>
            </a:r>
          </a:p>
          <a:p>
            <a:pPr>
              <a:defRPr/>
            </a:pPr>
            <a:r>
              <a:rPr lang="en-GB" altLang="en-US" sz="2000" dirty="0">
                <a:solidFill>
                  <a:schemeClr val="tx1">
                    <a:lumMod val="75000"/>
                    <a:lumOff val="25000"/>
                  </a:schemeClr>
                </a:solidFill>
                <a:latin typeface="Calibri" panose="020F0502020204030204" pitchFamily="34" charset="0"/>
                <a:cs typeface="Calibri" panose="020F0502020204030204" pitchFamily="34" charset="0"/>
              </a:rPr>
              <a:t>Culture can be resisted – LGBT, women, BME officers </a:t>
            </a:r>
          </a:p>
          <a:p>
            <a:pPr>
              <a:defRPr/>
            </a:pPr>
            <a:endParaRPr lang="en-GB" altLang="en-US" sz="2000" dirty="0">
              <a:solidFill>
                <a:schemeClr val="tx1">
                  <a:lumMod val="75000"/>
                  <a:lumOff val="25000"/>
                </a:schemeClr>
              </a:solidFill>
              <a:latin typeface="Calibri" panose="020F0502020204030204" pitchFamily="34" charset="0"/>
              <a:cs typeface="Calibri" panose="020F0502020204030204" pitchFamily="34" charset="0"/>
            </a:endParaRPr>
          </a:p>
          <a:p>
            <a:pPr marL="0" indent="0">
              <a:buNone/>
              <a:defRPr/>
            </a:pPr>
            <a:r>
              <a:rPr lang="en-GB" altLang="en-US" sz="2000" b="1" dirty="0">
                <a:solidFill>
                  <a:schemeClr val="tx1">
                    <a:lumMod val="75000"/>
                    <a:lumOff val="25000"/>
                  </a:schemeClr>
                </a:solidFill>
                <a:latin typeface="Calibri" panose="020F0502020204030204" pitchFamily="34" charset="0"/>
                <a:cs typeface="Calibri" panose="020F0502020204030204" pitchFamily="34" charset="0"/>
              </a:rPr>
              <a:t>Waddington (1999) – found that the behaviour police display in the ‘canteen’ does not necessarily transcend to the street</a:t>
            </a:r>
          </a:p>
          <a:p>
            <a:pPr>
              <a:buFontTx/>
              <a:buChar char="-"/>
              <a:defRPr/>
            </a:pPr>
            <a:r>
              <a:rPr lang="en-GB" altLang="en-US" sz="2000" b="1" dirty="0">
                <a:solidFill>
                  <a:schemeClr val="tx1">
                    <a:lumMod val="75000"/>
                    <a:lumOff val="25000"/>
                  </a:schemeClr>
                </a:solidFill>
                <a:latin typeface="Calibri" panose="020F0502020204030204" pitchFamily="34" charset="0"/>
                <a:cs typeface="Calibri" panose="020F0502020204030204" pitchFamily="34" charset="0"/>
              </a:rPr>
              <a:t>Police work is ‘dirty work’ normalising experience is part of the police role.</a:t>
            </a:r>
          </a:p>
          <a:p>
            <a:pPr>
              <a:buFontTx/>
              <a:buChar char="-"/>
              <a:defRPr/>
            </a:pPr>
            <a:r>
              <a:rPr lang="en-GB" altLang="en-US" sz="2000" b="1" dirty="0">
                <a:solidFill>
                  <a:schemeClr val="tx1">
                    <a:lumMod val="75000"/>
                    <a:lumOff val="25000"/>
                  </a:schemeClr>
                </a:solidFill>
                <a:latin typeface="Calibri" panose="020F0502020204030204" pitchFamily="34" charset="0"/>
                <a:cs typeface="Calibri" panose="020F0502020204030204" pitchFamily="34" charset="0"/>
              </a:rPr>
              <a:t>Researching police culture should seek to explain police behaviour and not simply seek to condemn it!</a:t>
            </a:r>
          </a:p>
        </p:txBody>
      </p:sp>
    </p:spTree>
    <p:extLst>
      <p:ext uri="{BB962C8B-B14F-4D97-AF65-F5344CB8AC3E}">
        <p14:creationId xmlns:p14="http://schemas.microsoft.com/office/powerpoint/2010/main" val="26753633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86D74A-B5CA-402E-A71E-24427F96FDB6}"/>
              </a:ext>
            </a:extLst>
          </p:cNvPr>
          <p:cNvSpPr>
            <a:spLocks noGrp="1"/>
          </p:cNvSpPr>
          <p:nvPr>
            <p:ph type="title"/>
          </p:nvPr>
        </p:nvSpPr>
        <p:spPr>
          <a:xfrm>
            <a:off x="700087" y="909638"/>
            <a:ext cx="10691813" cy="810192"/>
          </a:xfrm>
        </p:spPr>
        <p:txBody>
          <a:bodyPr>
            <a:normAutofit/>
          </a:bodyPr>
          <a:lstStyle/>
          <a:p>
            <a:r>
              <a:rPr lang="en-GB" altLang="en-US" dirty="0"/>
              <a:t>How conflict can arise in societies</a:t>
            </a:r>
            <a:endParaRPr lang="en-GB" dirty="0"/>
          </a:p>
        </p:txBody>
      </p:sp>
      <p:cxnSp>
        <p:nvCxnSpPr>
          <p:cNvPr id="15" name="Straight Connector 10">
            <a:extLst>
              <a:ext uri="{FF2B5EF4-FFF2-40B4-BE49-F238E27FC236}">
                <a16:creationId xmlns:a16="http://schemas.microsoft.com/office/drawing/2014/main" id="{BCE733BF-B95F-4869-AB8F-D90C6F59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5" descr="http://images.dailyexpress.co.uk/img/dynamic/1/285x214/354848_1.jpg">
            <a:extLst>
              <a:ext uri="{FF2B5EF4-FFF2-40B4-BE49-F238E27FC236}">
                <a16:creationId xmlns:a16="http://schemas.microsoft.com/office/drawing/2014/main" id="{9DFFBAA2-B792-4A7F-99CF-F10A943D94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67" r="26673" b="1"/>
          <a:stretch/>
        </p:blipFill>
        <p:spPr bwMode="auto">
          <a:xfrm>
            <a:off x="800100" y="1795634"/>
            <a:ext cx="3238500" cy="399556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BC73BED0-633C-4B38-9B1A-A99D091F5916}"/>
              </a:ext>
            </a:extLst>
          </p:cNvPr>
          <p:cNvSpPr>
            <a:spLocks noGrp="1"/>
          </p:cNvSpPr>
          <p:nvPr>
            <p:ph idx="1"/>
          </p:nvPr>
        </p:nvSpPr>
        <p:spPr>
          <a:xfrm>
            <a:off x="4156364" y="1754802"/>
            <a:ext cx="7797338" cy="4074781"/>
          </a:xfrm>
        </p:spPr>
        <p:txBody>
          <a:bodyPr numCol="2">
            <a:normAutofit/>
          </a:bodyPr>
          <a:lstStyle/>
          <a:p>
            <a:pPr>
              <a:lnSpc>
                <a:spcPct val="110000"/>
              </a:lnSpc>
              <a:buNone/>
              <a:defRPr/>
            </a:pPr>
            <a:r>
              <a:rPr lang="en-GB" altLang="en-US" sz="1300" dirty="0"/>
              <a:t>	</a:t>
            </a:r>
            <a:r>
              <a:rPr lang="en-GB" altLang="en-US" sz="1400" dirty="0">
                <a:latin typeface="Calibri" panose="020F0502020204030204" pitchFamily="34" charset="0"/>
                <a:cs typeface="Calibri" panose="020F0502020204030204" pitchFamily="34" charset="0"/>
              </a:rPr>
              <a:t>Society can be seen as comprising a variety of groups:</a:t>
            </a:r>
          </a:p>
          <a:p>
            <a:pPr>
              <a:lnSpc>
                <a:spcPct val="110000"/>
              </a:lnSpc>
              <a:defRPr/>
            </a:pPr>
            <a:r>
              <a:rPr lang="en-GB" altLang="en-US" sz="1400" dirty="0">
                <a:latin typeface="Calibri" panose="020F0502020204030204" pitchFamily="34" charset="0"/>
                <a:cs typeface="Calibri" panose="020F0502020204030204" pitchFamily="34" charset="0"/>
              </a:rPr>
              <a:t>Differences in views, values, norms</a:t>
            </a:r>
          </a:p>
          <a:p>
            <a:pPr>
              <a:lnSpc>
                <a:spcPct val="110000"/>
              </a:lnSpc>
              <a:defRPr/>
            </a:pPr>
            <a:r>
              <a:rPr lang="en-GB" altLang="en-US" sz="1400" dirty="0">
                <a:latin typeface="Calibri" panose="020F0502020204030204" pitchFamily="34" charset="0"/>
                <a:cs typeface="Calibri" panose="020F0502020204030204" pitchFamily="34" charset="0"/>
              </a:rPr>
              <a:t>Cultural  or language differences</a:t>
            </a:r>
          </a:p>
          <a:p>
            <a:pPr>
              <a:lnSpc>
                <a:spcPct val="110000"/>
              </a:lnSpc>
              <a:defRPr/>
            </a:pPr>
            <a:r>
              <a:rPr lang="en-GB" altLang="en-US" sz="1400" dirty="0">
                <a:latin typeface="Calibri" panose="020F0502020204030204" pitchFamily="34" charset="0"/>
                <a:cs typeface="Calibri" panose="020F0502020204030204" pitchFamily="34" charset="0"/>
              </a:rPr>
              <a:t>Competition over valued/scarce resources (e.g. jobs, homes, health services, school places)</a:t>
            </a:r>
          </a:p>
          <a:p>
            <a:pPr>
              <a:lnSpc>
                <a:spcPct val="110000"/>
              </a:lnSpc>
              <a:defRPr/>
            </a:pPr>
            <a:r>
              <a:rPr lang="en-GB" altLang="en-US" sz="1400" dirty="0">
                <a:latin typeface="Calibri" panose="020F0502020204030204" pitchFamily="34" charset="0"/>
                <a:cs typeface="Calibri" panose="020F0502020204030204" pitchFamily="34" charset="0"/>
              </a:rPr>
              <a:t>People get ‘labelled’ in a certain way (</a:t>
            </a:r>
            <a:r>
              <a:rPr lang="en-GB" altLang="en-US" sz="1400" dirty="0" err="1">
                <a:latin typeface="Calibri" panose="020F0502020204030204" pitchFamily="34" charset="0"/>
                <a:cs typeface="Calibri" panose="020F0502020204030204" pitchFamily="34" charset="0"/>
              </a:rPr>
              <a:t>eg.</a:t>
            </a:r>
            <a:r>
              <a:rPr lang="en-GB" altLang="en-US" sz="1400" dirty="0">
                <a:latin typeface="Calibri" panose="020F0502020204030204" pitchFamily="34" charset="0"/>
                <a:cs typeface="Calibri" panose="020F0502020204030204" pitchFamily="34" charset="0"/>
              </a:rPr>
              <a:t> ‘benefits scrounger’; ‘extremist’)</a:t>
            </a:r>
          </a:p>
          <a:p>
            <a:pPr>
              <a:lnSpc>
                <a:spcPct val="110000"/>
              </a:lnSpc>
              <a:defRPr/>
            </a:pPr>
            <a:r>
              <a:rPr lang="en-GB" altLang="en-US" sz="1400" dirty="0">
                <a:latin typeface="Calibri" panose="020F0502020204030204" pitchFamily="34" charset="0"/>
                <a:cs typeface="Calibri" panose="020F0502020204030204" pitchFamily="34" charset="0"/>
              </a:rPr>
              <a:t>Pace of change (e.g. new migrations, new technology)</a:t>
            </a:r>
          </a:p>
          <a:p>
            <a:pPr>
              <a:lnSpc>
                <a:spcPct val="110000"/>
              </a:lnSpc>
              <a:defRPr/>
            </a:pPr>
            <a:r>
              <a:rPr lang="en-GB" altLang="en-US" sz="1400" dirty="0">
                <a:latin typeface="Calibri" panose="020F0502020204030204" pitchFamily="34" charset="0"/>
                <a:cs typeface="Calibri" panose="020F0502020204030204" pitchFamily="34" charset="0"/>
              </a:rPr>
              <a:t>Perceived loss of or sensed threat to identity, status, power</a:t>
            </a:r>
          </a:p>
          <a:p>
            <a:pPr>
              <a:lnSpc>
                <a:spcPct val="110000"/>
              </a:lnSpc>
              <a:defRPr/>
            </a:pPr>
            <a:r>
              <a:rPr lang="en-GB" altLang="en-US" sz="1400" dirty="0">
                <a:latin typeface="Calibri" panose="020F0502020204030204" pitchFamily="34" charset="0"/>
                <a:cs typeface="Calibri" panose="020F0502020204030204" pitchFamily="34" charset="0"/>
              </a:rPr>
              <a:t>Lack of or faulty knowledge of the ‘other’</a:t>
            </a:r>
          </a:p>
          <a:p>
            <a:pPr>
              <a:lnSpc>
                <a:spcPct val="110000"/>
              </a:lnSpc>
              <a:defRPr/>
            </a:pPr>
            <a:r>
              <a:rPr lang="en-GB" altLang="en-US" sz="1400" dirty="0">
                <a:latin typeface="Calibri" panose="020F0502020204030204" pitchFamily="34" charset="0"/>
                <a:cs typeface="Calibri" panose="020F0502020204030204" pitchFamily="34" charset="0"/>
              </a:rPr>
              <a:t>Social distance (one group not engaging with another)</a:t>
            </a:r>
          </a:p>
          <a:p>
            <a:pPr>
              <a:lnSpc>
                <a:spcPct val="110000"/>
              </a:lnSpc>
              <a:defRPr/>
            </a:pPr>
            <a:r>
              <a:rPr lang="en-GB" altLang="en-US" sz="1400" dirty="0">
                <a:latin typeface="Calibri" panose="020F0502020204030204" pitchFamily="34" charset="0"/>
                <a:cs typeface="Calibri" panose="020F0502020204030204" pitchFamily="34" charset="0"/>
              </a:rPr>
              <a:t>Police often have to intervene, to protect people, to uphold the law,</a:t>
            </a:r>
          </a:p>
          <a:p>
            <a:pPr>
              <a:lnSpc>
                <a:spcPct val="110000"/>
              </a:lnSpc>
              <a:defRPr/>
            </a:pPr>
            <a:r>
              <a:rPr lang="en-GB" altLang="en-US" sz="1400" dirty="0">
                <a:latin typeface="Calibri" panose="020F0502020204030204" pitchFamily="34" charset="0"/>
                <a:cs typeface="Calibri" panose="020F0502020204030204" pitchFamily="34" charset="0"/>
              </a:rPr>
              <a:t> to keep order or to safeguard people’s rights</a:t>
            </a:r>
          </a:p>
          <a:p>
            <a:pPr>
              <a:lnSpc>
                <a:spcPct val="110000"/>
              </a:lnSpc>
              <a:defRPr/>
            </a:pPr>
            <a:r>
              <a:rPr lang="en-GB" altLang="en-US" sz="1400" dirty="0">
                <a:latin typeface="Calibri" panose="020F0502020204030204" pitchFamily="34" charset="0"/>
                <a:cs typeface="Calibri" panose="020F0502020204030204" pitchFamily="34" charset="0"/>
              </a:rPr>
              <a:t>But what happens if the Police are the source of stigma, prejudice and discrimination?</a:t>
            </a:r>
          </a:p>
          <a:p>
            <a:pPr>
              <a:lnSpc>
                <a:spcPct val="110000"/>
              </a:lnSpc>
              <a:defRPr/>
            </a:pPr>
            <a:r>
              <a:rPr lang="en-GB" altLang="en-US" sz="1400" dirty="0">
                <a:latin typeface="Calibri" panose="020F0502020204030204" pitchFamily="34" charset="0"/>
                <a:cs typeface="Calibri" panose="020F0502020204030204" pitchFamily="34" charset="0"/>
              </a:rPr>
              <a:t> Does that enhance confidence in the Police? </a:t>
            </a:r>
          </a:p>
          <a:p>
            <a:pPr>
              <a:lnSpc>
                <a:spcPct val="110000"/>
              </a:lnSpc>
            </a:pPr>
            <a:endParaRPr lang="en-GB" sz="1300" dirty="0"/>
          </a:p>
        </p:txBody>
      </p:sp>
      <p:cxnSp>
        <p:nvCxnSpPr>
          <p:cNvPr id="13" name="Straight Connector 12">
            <a:extLst>
              <a:ext uri="{FF2B5EF4-FFF2-40B4-BE49-F238E27FC236}">
                <a16:creationId xmlns:a16="http://schemas.microsoft.com/office/drawing/2014/main" id="{8D1166D6-1A36-41B0-8A82-37761E6F3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65549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C7617-6E67-4798-98EC-81712675F946}"/>
              </a:ext>
            </a:extLst>
          </p:cNvPr>
          <p:cNvSpPr>
            <a:spLocks noGrp="1"/>
          </p:cNvSpPr>
          <p:nvPr>
            <p:ph type="title"/>
          </p:nvPr>
        </p:nvSpPr>
        <p:spPr/>
        <p:txBody>
          <a:bodyPr/>
          <a:lstStyle/>
          <a:p>
            <a:r>
              <a:rPr lang="en-GB" altLang="en-US" dirty="0"/>
              <a:t>People’s responses to ‘difference’</a:t>
            </a:r>
            <a:endParaRPr lang="en-GB" dirty="0"/>
          </a:p>
        </p:txBody>
      </p:sp>
      <p:graphicFrame>
        <p:nvGraphicFramePr>
          <p:cNvPr id="4" name="Content Placeholder 5">
            <a:extLst>
              <a:ext uri="{FF2B5EF4-FFF2-40B4-BE49-F238E27FC236}">
                <a16:creationId xmlns:a16="http://schemas.microsoft.com/office/drawing/2014/main" id="{D0801353-4EEC-4D00-AE18-A7E1527000B7}"/>
              </a:ext>
            </a:extLst>
          </p:cNvPr>
          <p:cNvGraphicFramePr>
            <a:graphicFrameLocks noGrp="1"/>
          </p:cNvGraphicFramePr>
          <p:nvPr>
            <p:ph idx="1"/>
            <p:extLst>
              <p:ext uri="{D42A27DB-BD31-4B8C-83A1-F6EECF244321}">
                <p14:modId xmlns:p14="http://schemas.microsoft.com/office/powerpoint/2010/main" val="676223857"/>
              </p:ext>
            </p:extLst>
          </p:nvPr>
        </p:nvGraphicFramePr>
        <p:xfrm>
          <a:off x="700088" y="1804738"/>
          <a:ext cx="8335628" cy="41245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37CB894D-2862-4D30-A325-25060BE68707}"/>
              </a:ext>
            </a:extLst>
          </p:cNvPr>
          <p:cNvSpPr txBox="1"/>
          <p:nvPr/>
        </p:nvSpPr>
        <p:spPr>
          <a:xfrm>
            <a:off x="9644518" y="2292350"/>
            <a:ext cx="2142929" cy="2246769"/>
          </a:xfrm>
          <a:prstGeom prst="rect">
            <a:avLst/>
          </a:prstGeom>
          <a:noFill/>
        </p:spPr>
        <p:txBody>
          <a:bodyPr wrap="square">
            <a:spAutoFit/>
          </a:bodyPr>
          <a:lstStyle/>
          <a:p>
            <a:pPr eaLnBrk="1" hangingPunct="1">
              <a:spcBef>
                <a:spcPct val="0"/>
              </a:spcBef>
              <a:buClrTx/>
              <a:buSzTx/>
              <a:buFontTx/>
              <a:buNone/>
            </a:pPr>
            <a:r>
              <a:rPr lang="en-GB" altLang="en-US" sz="2000" dirty="0">
                <a:solidFill>
                  <a:schemeClr val="tx1"/>
                </a:solidFill>
                <a:latin typeface="Arial" panose="020B0604020202020204" pitchFamily="34" charset="0"/>
              </a:rPr>
              <a:t>Mental attitude and feelings are one thing: what about how those thoughts and feelings affect behaviour?</a:t>
            </a:r>
          </a:p>
        </p:txBody>
      </p:sp>
    </p:spTree>
    <p:extLst>
      <p:ext uri="{BB962C8B-B14F-4D97-AF65-F5344CB8AC3E}">
        <p14:creationId xmlns:p14="http://schemas.microsoft.com/office/powerpoint/2010/main" val="11366476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A8361-07EF-4742-9745-56BE4B8C9C39}"/>
              </a:ext>
            </a:extLst>
          </p:cNvPr>
          <p:cNvSpPr>
            <a:spLocks noGrp="1"/>
          </p:cNvSpPr>
          <p:nvPr>
            <p:ph type="title"/>
          </p:nvPr>
        </p:nvSpPr>
        <p:spPr/>
        <p:txBody>
          <a:bodyPr/>
          <a:lstStyle/>
          <a:p>
            <a:r>
              <a:rPr lang="en-GB" altLang="en-US" dirty="0"/>
              <a:t>What happens when prejudice is turned into action....</a:t>
            </a:r>
            <a:endParaRPr lang="en-GB" dirty="0"/>
          </a:p>
        </p:txBody>
      </p:sp>
      <p:sp>
        <p:nvSpPr>
          <p:cNvPr id="3" name="Content Placeholder 2">
            <a:extLst>
              <a:ext uri="{FF2B5EF4-FFF2-40B4-BE49-F238E27FC236}">
                <a16:creationId xmlns:a16="http://schemas.microsoft.com/office/drawing/2014/main" id="{EA7CA712-250F-4F3D-ACB7-E91161EB8948}"/>
              </a:ext>
            </a:extLst>
          </p:cNvPr>
          <p:cNvSpPr>
            <a:spLocks noGrp="1"/>
          </p:cNvSpPr>
          <p:nvPr>
            <p:ph idx="1"/>
          </p:nvPr>
        </p:nvSpPr>
        <p:spPr>
          <a:xfrm>
            <a:off x="700636" y="2293126"/>
            <a:ext cx="6190022" cy="3636088"/>
          </a:xfrm>
        </p:spPr>
        <p:txBody>
          <a:bodyPr>
            <a:normAutofit/>
          </a:bodyPr>
          <a:lstStyle/>
          <a:p>
            <a:pPr>
              <a:defRPr/>
            </a:pPr>
            <a:r>
              <a:rPr lang="en-GB" altLang="en-US" sz="2000" dirty="0">
                <a:solidFill>
                  <a:schemeClr val="tx1">
                    <a:lumMod val="75000"/>
                    <a:lumOff val="25000"/>
                  </a:schemeClr>
                </a:solidFill>
                <a:latin typeface="Calibri" panose="020F0502020204030204" pitchFamily="34" charset="0"/>
                <a:cs typeface="Calibri" panose="020F0502020204030204" pitchFamily="34" charset="0"/>
              </a:rPr>
              <a:t> Power - personal strength</a:t>
            </a:r>
          </a:p>
          <a:p>
            <a:pPr>
              <a:defRPr/>
            </a:pPr>
            <a:r>
              <a:rPr lang="en-GB" altLang="en-US" sz="2000" dirty="0">
                <a:solidFill>
                  <a:schemeClr val="tx1">
                    <a:lumMod val="75000"/>
                    <a:lumOff val="25000"/>
                  </a:schemeClr>
                </a:solidFill>
                <a:latin typeface="Calibri" panose="020F0502020204030204" pitchFamily="34" charset="0"/>
                <a:cs typeface="Calibri" panose="020F0502020204030204" pitchFamily="34" charset="0"/>
              </a:rPr>
              <a:t>Or from having a ‘gang’ around them</a:t>
            </a:r>
          </a:p>
          <a:p>
            <a:pPr>
              <a:defRPr/>
            </a:pPr>
            <a:r>
              <a:rPr lang="en-GB" altLang="en-US" sz="2000" dirty="0">
                <a:solidFill>
                  <a:schemeClr val="tx1">
                    <a:lumMod val="75000"/>
                    <a:lumOff val="25000"/>
                  </a:schemeClr>
                </a:solidFill>
                <a:latin typeface="Calibri" panose="020F0502020204030204" pitchFamily="34" charset="0"/>
                <a:cs typeface="Calibri" panose="020F0502020204030204" pitchFamily="34" charset="0"/>
              </a:rPr>
              <a:t>Or power from their position at work (the boss)</a:t>
            </a:r>
          </a:p>
          <a:p>
            <a:pPr>
              <a:defRPr/>
            </a:pPr>
            <a:r>
              <a:rPr lang="en-GB" altLang="en-US" sz="2000" dirty="0">
                <a:solidFill>
                  <a:schemeClr val="tx1">
                    <a:lumMod val="75000"/>
                    <a:lumOff val="25000"/>
                  </a:schemeClr>
                </a:solidFill>
                <a:latin typeface="Calibri" panose="020F0502020204030204" pitchFamily="34" charset="0"/>
                <a:cs typeface="Calibri" panose="020F0502020204030204" pitchFamily="34" charset="0"/>
              </a:rPr>
              <a:t>Or political power (a politician)</a:t>
            </a:r>
          </a:p>
          <a:p>
            <a:pPr>
              <a:defRPr/>
            </a:pPr>
            <a:r>
              <a:rPr lang="en-GB" altLang="en-US" sz="2000" dirty="0">
                <a:solidFill>
                  <a:schemeClr val="tx1">
                    <a:lumMod val="75000"/>
                    <a:lumOff val="25000"/>
                  </a:schemeClr>
                </a:solidFill>
                <a:latin typeface="Calibri" panose="020F0502020204030204" pitchFamily="34" charset="0"/>
                <a:cs typeface="Calibri" panose="020F0502020204030204" pitchFamily="34" charset="0"/>
              </a:rPr>
              <a:t>Or power in law (police, judge)</a:t>
            </a:r>
            <a:endParaRPr lang="en-GB" altLang="en-US" dirty="0">
              <a:solidFill>
                <a:schemeClr val="tx1">
                  <a:lumMod val="75000"/>
                  <a:lumOff val="25000"/>
                </a:schemeClr>
              </a:solidFill>
              <a:latin typeface="Calibri" panose="020F0502020204030204" pitchFamily="34" charset="0"/>
              <a:cs typeface="Calibri" panose="020F0502020204030204" pitchFamily="34" charset="0"/>
            </a:endParaRPr>
          </a:p>
          <a:p>
            <a:pPr marL="0" indent="0">
              <a:buNone/>
              <a:defRPr/>
            </a:pPr>
            <a:endParaRPr lang="en-GB" altLang="en-US" dirty="0">
              <a:solidFill>
                <a:schemeClr val="tx1">
                  <a:lumMod val="75000"/>
                  <a:lumOff val="25000"/>
                </a:schemeClr>
              </a:solidFill>
              <a:latin typeface="Calibri" panose="020F0502020204030204" pitchFamily="34" charset="0"/>
              <a:cs typeface="Calibri" panose="020F0502020204030204" pitchFamily="34" charset="0"/>
            </a:endParaRPr>
          </a:p>
          <a:p>
            <a:pPr marL="0" indent="0">
              <a:buNone/>
              <a:defRPr/>
            </a:pPr>
            <a:r>
              <a:rPr lang="en-GB" altLang="en-US" dirty="0">
                <a:solidFill>
                  <a:schemeClr val="tx1">
                    <a:lumMod val="75000"/>
                    <a:lumOff val="25000"/>
                  </a:schemeClr>
                </a:solidFill>
                <a:latin typeface="Calibri" panose="020F0502020204030204" pitchFamily="34" charset="0"/>
                <a:cs typeface="Calibri" panose="020F0502020204030204" pitchFamily="34" charset="0"/>
              </a:rPr>
              <a:t>Prejudice becomes discrimination….</a:t>
            </a:r>
          </a:p>
          <a:p>
            <a:pPr marL="0" indent="0">
              <a:buNone/>
              <a:defRPr/>
            </a:pPr>
            <a:endParaRPr lang="en-GB" altLang="en-US" dirty="0">
              <a:solidFill>
                <a:schemeClr val="tx1">
                  <a:lumMod val="75000"/>
                  <a:lumOff val="25000"/>
                </a:schemeClr>
              </a:solidFill>
            </a:endParaRPr>
          </a:p>
          <a:p>
            <a:endParaRPr lang="en-GB" dirty="0"/>
          </a:p>
        </p:txBody>
      </p:sp>
      <p:pic>
        <p:nvPicPr>
          <p:cNvPr id="4" name="Picture 2" descr="http://www.bet.com/news/global/photos/2013/04/stop-and-frisk-vs-stop-and-search/_jcr_content/leftcol/flipbook/flipbookimage_10.flipfeature.dimg/041013-global-stop-frisk-london-uk-police-search-person-frisking-stop.jpg">
            <a:extLst>
              <a:ext uri="{FF2B5EF4-FFF2-40B4-BE49-F238E27FC236}">
                <a16:creationId xmlns:a16="http://schemas.microsoft.com/office/drawing/2014/main" id="{8E1D43A2-1CB3-419B-B9F8-29631C567C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3199" y="2175803"/>
            <a:ext cx="5275821" cy="2976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02102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E67812-E9F5-46D2-A6D7-47344C912829}"/>
              </a:ext>
            </a:extLst>
          </p:cNvPr>
          <p:cNvSpPr>
            <a:spLocks noGrp="1"/>
          </p:cNvSpPr>
          <p:nvPr>
            <p:ph type="title"/>
          </p:nvPr>
        </p:nvSpPr>
        <p:spPr>
          <a:xfrm>
            <a:off x="695325" y="897753"/>
            <a:ext cx="3635046" cy="1575391"/>
          </a:xfrm>
        </p:spPr>
        <p:txBody>
          <a:bodyPr>
            <a:normAutofit/>
          </a:bodyPr>
          <a:lstStyle/>
          <a:p>
            <a:r>
              <a:rPr lang="en-GB" altLang="en-US" sz="3400"/>
              <a:t>Discrimination</a:t>
            </a:r>
            <a:endParaRPr lang="en-GB" sz="340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A6466A-E66C-4E2A-909B-992FEF96015B}"/>
              </a:ext>
            </a:extLst>
          </p:cNvPr>
          <p:cNvSpPr>
            <a:spLocks noGrp="1"/>
          </p:cNvSpPr>
          <p:nvPr>
            <p:ph idx="1"/>
          </p:nvPr>
        </p:nvSpPr>
        <p:spPr>
          <a:xfrm>
            <a:off x="695324" y="2105878"/>
            <a:ext cx="4676776" cy="3500265"/>
          </a:xfrm>
        </p:spPr>
        <p:txBody>
          <a:bodyPr>
            <a:normAutofit fontScale="92500" lnSpcReduction="20000"/>
          </a:bodyPr>
          <a:lstStyle/>
          <a:p>
            <a:pPr>
              <a:lnSpc>
                <a:spcPct val="110000"/>
              </a:lnSpc>
            </a:pPr>
            <a:r>
              <a:rPr lang="en-GB" altLang="en-US" sz="2400" dirty="0">
                <a:latin typeface="Calibri" panose="020F0502020204030204" pitchFamily="34" charset="0"/>
                <a:cs typeface="Calibri" panose="020F0502020204030204" pitchFamily="34" charset="0"/>
              </a:rPr>
              <a:t>Thompson (2012: 47) defines discrimination as ‘unfair or unequal treatment of individuals or groups based on an actual or perceived difference...’.  </a:t>
            </a:r>
          </a:p>
          <a:p>
            <a:pPr>
              <a:lnSpc>
                <a:spcPct val="110000"/>
              </a:lnSpc>
            </a:pPr>
            <a:endParaRPr lang="en-GB" altLang="en-US" sz="2400" dirty="0">
              <a:latin typeface="Calibri" panose="020F0502020204030204" pitchFamily="34" charset="0"/>
              <a:cs typeface="Calibri" panose="020F0502020204030204" pitchFamily="34" charset="0"/>
            </a:endParaRPr>
          </a:p>
          <a:p>
            <a:pPr>
              <a:lnSpc>
                <a:spcPct val="110000"/>
              </a:lnSpc>
            </a:pPr>
            <a:r>
              <a:rPr lang="en-GB" altLang="en-US" sz="2400" dirty="0">
                <a:latin typeface="Calibri" panose="020F0502020204030204" pitchFamily="34" charset="0"/>
                <a:cs typeface="Calibri" panose="020F0502020204030204" pitchFamily="34" charset="0"/>
              </a:rPr>
              <a:t>It has been more simply defined as ‘prejudice plus power’ or ‘prejudice in action’ (see Barron and Byrne, 1994, cited in Hall, 2005: 23).</a:t>
            </a:r>
          </a:p>
          <a:p>
            <a:pPr>
              <a:lnSpc>
                <a:spcPct val="110000"/>
              </a:lnSpc>
            </a:pPr>
            <a:endParaRPr lang="en-GB" sz="1700" dirty="0"/>
          </a:p>
        </p:txBody>
      </p:sp>
      <p:pic>
        <p:nvPicPr>
          <p:cNvPr id="4" name="Picture 5" descr="http://glutendude.com/wp-content/uploads/2012/05/celiac-discrimination1.jpg">
            <a:extLst>
              <a:ext uri="{FF2B5EF4-FFF2-40B4-BE49-F238E27FC236}">
                <a16:creationId xmlns:a16="http://schemas.microsoft.com/office/drawing/2014/main" id="{11E3A390-B426-4116-A255-30330D4B475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233802" y="2306534"/>
            <a:ext cx="5096496" cy="262469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55350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991D9-BEF0-4DAD-80C3-9332D05EF187}"/>
              </a:ext>
            </a:extLst>
          </p:cNvPr>
          <p:cNvSpPr>
            <a:spLocks noGrp="1"/>
          </p:cNvSpPr>
          <p:nvPr>
            <p:ph type="title"/>
          </p:nvPr>
        </p:nvSpPr>
        <p:spPr>
          <a:xfrm>
            <a:off x="700635" y="922096"/>
            <a:ext cx="10691265" cy="864072"/>
          </a:xfrm>
        </p:spPr>
        <p:txBody>
          <a:bodyPr>
            <a:normAutofit/>
          </a:bodyPr>
          <a:lstStyle/>
          <a:p>
            <a:r>
              <a:rPr lang="en-GB" altLang="en-US" dirty="0"/>
              <a:t>Stereotypes</a:t>
            </a:r>
            <a:endParaRPr lang="en-GB" dirty="0"/>
          </a:p>
        </p:txBody>
      </p:sp>
      <p:cxnSp>
        <p:nvCxnSpPr>
          <p:cNvPr id="11" name="Straight Connector 10">
            <a:extLst>
              <a:ext uri="{FF2B5EF4-FFF2-40B4-BE49-F238E27FC236}">
                <a16:creationId xmlns:a16="http://schemas.microsoft.com/office/drawing/2014/main" id="{5EF1A8C6-8F60-4EF2-B4D7-A5A5E94F69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5" descr="https://encrypted-tbn1.gstatic.com/images?q=tbn:ANd9GcTE67Pj-YPVyMmCzDidZ11vILtQ3_GTdX90iDIYu1A4RWhYyJqG">
            <a:extLst>
              <a:ext uri="{FF2B5EF4-FFF2-40B4-BE49-F238E27FC236}">
                <a16:creationId xmlns:a16="http://schemas.microsoft.com/office/drawing/2014/main" id="{9781356A-5370-489D-BB16-D04DD553F20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0099" y="2469028"/>
            <a:ext cx="3398089" cy="272117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5A915241-8E4C-4ED9-8084-87CDA6D64575}"/>
              </a:ext>
            </a:extLst>
          </p:cNvPr>
          <p:cNvSpPr>
            <a:spLocks noGrp="1"/>
          </p:cNvSpPr>
          <p:nvPr>
            <p:ph idx="1"/>
          </p:nvPr>
        </p:nvSpPr>
        <p:spPr>
          <a:xfrm>
            <a:off x="4797971" y="1906418"/>
            <a:ext cx="6693941" cy="3923165"/>
          </a:xfrm>
        </p:spPr>
        <p:txBody>
          <a:bodyPr>
            <a:normAutofit/>
          </a:bodyPr>
          <a:lstStyle/>
          <a:p>
            <a:r>
              <a:rPr lang="en-GB" altLang="en-US" sz="2400" dirty="0">
                <a:latin typeface="Calibri" panose="020F0502020204030204" pitchFamily="34" charset="0"/>
                <a:cs typeface="Calibri" panose="020F0502020204030204" pitchFamily="34" charset="0"/>
              </a:rPr>
              <a:t>The ‘pictures in our heads’ (Lippman, 1922)</a:t>
            </a:r>
          </a:p>
          <a:p>
            <a:r>
              <a:rPr lang="en-GB" altLang="en-US" sz="2400" dirty="0">
                <a:latin typeface="Calibri" panose="020F0502020204030204" pitchFamily="34" charset="0"/>
                <a:cs typeface="Calibri" panose="020F0502020204030204" pitchFamily="34" charset="0"/>
              </a:rPr>
              <a:t>They help us with everyday life</a:t>
            </a:r>
          </a:p>
          <a:p>
            <a:r>
              <a:rPr lang="en-GB" altLang="en-US" sz="2400" dirty="0">
                <a:latin typeface="Calibri" panose="020F0502020204030204" pitchFamily="34" charset="0"/>
                <a:cs typeface="Calibri" panose="020F0502020204030204" pitchFamily="34" charset="0"/>
              </a:rPr>
              <a:t>The problem with stereotypes is they are stubbornly resistant to new information</a:t>
            </a:r>
          </a:p>
          <a:p>
            <a:r>
              <a:rPr lang="en-GB" altLang="en-US" sz="2400" dirty="0">
                <a:latin typeface="Calibri" panose="020F0502020204030204" pitchFamily="34" charset="0"/>
                <a:cs typeface="Calibri" panose="020F0502020204030204" pitchFamily="34" charset="0"/>
              </a:rPr>
              <a:t>“...an over-simplified, biased and above all inflexible conception of a social group.”</a:t>
            </a:r>
          </a:p>
          <a:p>
            <a:pPr>
              <a:buFont typeface="Arial" panose="020B0604020202020204" pitchFamily="34" charset="0"/>
              <a:buNone/>
            </a:pPr>
            <a:r>
              <a:rPr lang="en-GB" altLang="en-US" sz="2400" dirty="0">
                <a:latin typeface="Calibri" panose="020F0502020204030204" pitchFamily="34" charset="0"/>
                <a:cs typeface="Calibri" panose="020F0502020204030204" pitchFamily="34" charset="0"/>
              </a:rPr>
              <a:t>			- Argyle &amp; Colman (1995: 104)</a:t>
            </a:r>
          </a:p>
        </p:txBody>
      </p:sp>
      <p:cxnSp>
        <p:nvCxnSpPr>
          <p:cNvPr id="13" name="Straight Connector 12">
            <a:extLst>
              <a:ext uri="{FF2B5EF4-FFF2-40B4-BE49-F238E27FC236}">
                <a16:creationId xmlns:a16="http://schemas.microsoft.com/office/drawing/2014/main" id="{FD9760AA-CA3F-4C65-B688-B44307731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33110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5C049-9497-4656-A885-F8DC91A86667}"/>
              </a:ext>
            </a:extLst>
          </p:cNvPr>
          <p:cNvSpPr>
            <a:spLocks noGrp="1"/>
          </p:cNvSpPr>
          <p:nvPr>
            <p:ph type="title"/>
          </p:nvPr>
        </p:nvSpPr>
        <p:spPr>
          <a:xfrm>
            <a:off x="5604846" y="860615"/>
            <a:ext cx="5922279" cy="1272986"/>
          </a:xfrm>
        </p:spPr>
        <p:txBody>
          <a:bodyPr>
            <a:normAutofit/>
          </a:bodyPr>
          <a:lstStyle/>
          <a:p>
            <a:r>
              <a:rPr lang="en-GB" altLang="en-US" dirty="0"/>
              <a:t>Stigma</a:t>
            </a:r>
            <a:endParaRPr lang="en-GB" dirty="0"/>
          </a:p>
        </p:txBody>
      </p:sp>
      <p:pic>
        <p:nvPicPr>
          <p:cNvPr id="4" name="Picture 5" descr="http://img.thebody.com/images/slideshow/wad_stigma.png">
            <a:extLst>
              <a:ext uri="{FF2B5EF4-FFF2-40B4-BE49-F238E27FC236}">
                <a16:creationId xmlns:a16="http://schemas.microsoft.com/office/drawing/2014/main" id="{6A82C884-527B-4401-A1B6-B873E9AD42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06" r="18321"/>
          <a:stretch/>
        </p:blipFill>
        <p:spPr bwMode="auto">
          <a:xfrm>
            <a:off x="20" y="-17929"/>
            <a:ext cx="4876780" cy="687592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6A5BEB-135C-4804-9080-15FB78432E36}"/>
              </a:ext>
            </a:extLst>
          </p:cNvPr>
          <p:cNvSpPr>
            <a:spLocks noGrp="1"/>
          </p:cNvSpPr>
          <p:nvPr>
            <p:ph idx="1"/>
          </p:nvPr>
        </p:nvSpPr>
        <p:spPr>
          <a:xfrm>
            <a:off x="5566943" y="2133600"/>
            <a:ext cx="6005933" cy="3774464"/>
          </a:xfrm>
        </p:spPr>
        <p:txBody>
          <a:bodyPr>
            <a:normAutofit/>
          </a:bodyPr>
          <a:lstStyle/>
          <a:p>
            <a:pPr>
              <a:lnSpc>
                <a:spcPct val="110000"/>
              </a:lnSpc>
            </a:pPr>
            <a:r>
              <a:rPr lang="en-GB" altLang="en-US" b="1" dirty="0"/>
              <a:t>“Stigma – the situation of the individual who is disqualified from full social acceptance” (Goffman, 1990: 9)</a:t>
            </a:r>
            <a:endParaRPr lang="en-GB" altLang="en-US" b="1" dirty="0">
              <a:cs typeface="Calibri"/>
            </a:endParaRPr>
          </a:p>
          <a:p>
            <a:pPr>
              <a:lnSpc>
                <a:spcPct val="110000"/>
              </a:lnSpc>
            </a:pPr>
            <a:endParaRPr lang="en-GB" altLang="en-US" b="1" dirty="0">
              <a:cs typeface="Calibri"/>
            </a:endParaRPr>
          </a:p>
          <a:p>
            <a:pPr>
              <a:lnSpc>
                <a:spcPct val="110000"/>
              </a:lnSpc>
            </a:pPr>
            <a:r>
              <a:rPr lang="en-GB" altLang="en-US" b="1" dirty="0"/>
              <a:t>Term/concept dates back to Ancient times</a:t>
            </a:r>
            <a:endParaRPr lang="en-GB" altLang="en-US" b="1" dirty="0">
              <a:cs typeface="Calibri"/>
            </a:endParaRPr>
          </a:p>
          <a:p>
            <a:pPr>
              <a:lnSpc>
                <a:spcPct val="110000"/>
              </a:lnSpc>
            </a:pPr>
            <a:endParaRPr lang="en-GB" altLang="en-US" b="1" dirty="0">
              <a:cs typeface="Calibri"/>
            </a:endParaRPr>
          </a:p>
          <a:p>
            <a:pPr>
              <a:lnSpc>
                <a:spcPct val="110000"/>
              </a:lnSpc>
            </a:pPr>
            <a:r>
              <a:rPr lang="en-GB" altLang="en-US" b="1" dirty="0"/>
              <a:t>Linked to idea of ‘scapegoat’ – someone ‘we’ can attach our fears and blames to in respect of everyday problems</a:t>
            </a:r>
            <a:endParaRPr lang="en-GB" altLang="en-US" b="1" dirty="0">
              <a:cs typeface="Calibri"/>
            </a:endParaRP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35922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93" name="Rectangle 2049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E9E7A0-EB78-40CF-8434-2A5B5CAE5087}"/>
              </a:ext>
            </a:extLst>
          </p:cNvPr>
          <p:cNvSpPr>
            <a:spLocks noGrp="1"/>
          </p:cNvSpPr>
          <p:nvPr>
            <p:ph type="title"/>
          </p:nvPr>
        </p:nvSpPr>
        <p:spPr>
          <a:xfrm>
            <a:off x="6284749" y="909638"/>
            <a:ext cx="5201121" cy="1318062"/>
          </a:xfrm>
        </p:spPr>
        <p:txBody>
          <a:bodyPr>
            <a:normAutofit/>
          </a:bodyPr>
          <a:lstStyle/>
          <a:p>
            <a:r>
              <a:rPr lang="en-GB" dirty="0"/>
              <a:t>Legislation</a:t>
            </a:r>
          </a:p>
        </p:txBody>
      </p:sp>
      <p:pic>
        <p:nvPicPr>
          <p:cNvPr id="20482" name="Picture 2" descr="Equality Act v1 - EqualEngineers">
            <a:extLst>
              <a:ext uri="{FF2B5EF4-FFF2-40B4-BE49-F238E27FC236}">
                <a16:creationId xmlns:a16="http://schemas.microsoft.com/office/drawing/2014/main" id="{B5AE66F3-2796-F4A0-B079-DAADE90CDC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221" r="21732"/>
          <a:stretch/>
        </p:blipFill>
        <p:spPr bwMode="auto">
          <a:xfrm>
            <a:off x="832808" y="909638"/>
            <a:ext cx="4368314" cy="4772378"/>
          </a:xfrm>
          <a:prstGeom prst="rect">
            <a:avLst/>
          </a:prstGeom>
          <a:noFill/>
          <a:extLst>
            <a:ext uri="{909E8E84-426E-40DD-AFC4-6F175D3DCCD1}">
              <a14:hiddenFill xmlns:a14="http://schemas.microsoft.com/office/drawing/2010/main">
                <a:solidFill>
                  <a:srgbClr val="FFFFFF"/>
                </a:solidFill>
              </a14:hiddenFill>
            </a:ext>
          </a:extLst>
        </p:spPr>
      </p:pic>
      <p:cxnSp>
        <p:nvCxnSpPr>
          <p:cNvPr id="20494" name="Straight Connector 2049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ABA571-FC80-4FBB-B73D-7EF164B05AD5}"/>
              </a:ext>
            </a:extLst>
          </p:cNvPr>
          <p:cNvSpPr>
            <a:spLocks noGrp="1"/>
          </p:cNvSpPr>
          <p:nvPr>
            <p:ph idx="1"/>
          </p:nvPr>
        </p:nvSpPr>
        <p:spPr>
          <a:xfrm>
            <a:off x="5907252" y="1818643"/>
            <a:ext cx="6028934" cy="3931920"/>
          </a:xfrm>
        </p:spPr>
        <p:txBody>
          <a:bodyPr>
            <a:noAutofit/>
          </a:bodyPr>
          <a:lstStyle/>
          <a:p>
            <a:pPr>
              <a:lnSpc>
                <a:spcPct val="110000"/>
              </a:lnSpc>
              <a:defRPr/>
            </a:pPr>
            <a:r>
              <a:rPr lang="en-GB" altLang="en-US" sz="1800" dirty="0">
                <a:latin typeface="Calibri" panose="020F0502020204030204" pitchFamily="34" charset="0"/>
                <a:cs typeface="Calibri" panose="020F0502020204030204" pitchFamily="34" charset="0"/>
              </a:rPr>
              <a:t>Sex Discrimination Act 1975</a:t>
            </a:r>
          </a:p>
          <a:p>
            <a:pPr>
              <a:lnSpc>
                <a:spcPct val="110000"/>
              </a:lnSpc>
              <a:defRPr/>
            </a:pPr>
            <a:r>
              <a:rPr lang="en-GB" altLang="en-US" sz="1800" dirty="0">
                <a:latin typeface="Calibri" panose="020F0502020204030204" pitchFamily="34" charset="0"/>
                <a:cs typeface="Calibri" panose="020F0502020204030204" pitchFamily="34" charset="0"/>
              </a:rPr>
              <a:t>Race Relations Act 1976</a:t>
            </a:r>
          </a:p>
          <a:p>
            <a:pPr>
              <a:lnSpc>
                <a:spcPct val="110000"/>
              </a:lnSpc>
              <a:defRPr/>
            </a:pPr>
            <a:r>
              <a:rPr lang="en-GB" altLang="en-US" sz="1800" dirty="0">
                <a:latin typeface="Calibri" panose="020F0502020204030204" pitchFamily="34" charset="0"/>
                <a:cs typeface="Calibri" panose="020F0502020204030204" pitchFamily="34" charset="0"/>
              </a:rPr>
              <a:t>Disability Discrimination Act 1995</a:t>
            </a:r>
          </a:p>
          <a:p>
            <a:pPr>
              <a:lnSpc>
                <a:spcPct val="110000"/>
              </a:lnSpc>
              <a:defRPr/>
            </a:pPr>
            <a:r>
              <a:rPr lang="en-GB" altLang="en-US" sz="1800" dirty="0">
                <a:latin typeface="Calibri" panose="020F0502020204030204" pitchFamily="34" charset="0"/>
                <a:cs typeface="Calibri" panose="020F0502020204030204" pitchFamily="34" charset="0"/>
              </a:rPr>
              <a:t>Special Educational Needs and Disability Act 2001</a:t>
            </a:r>
          </a:p>
          <a:p>
            <a:pPr>
              <a:lnSpc>
                <a:spcPct val="110000"/>
              </a:lnSpc>
              <a:defRPr/>
            </a:pPr>
            <a:r>
              <a:rPr lang="en-GB" altLang="en-US" sz="1800" dirty="0">
                <a:latin typeface="Calibri" panose="020F0502020204030204" pitchFamily="34" charset="0"/>
                <a:cs typeface="Calibri" panose="020F0502020204030204" pitchFamily="34" charset="0"/>
              </a:rPr>
              <a:t>Maastricht Treaty 1992</a:t>
            </a:r>
          </a:p>
          <a:p>
            <a:pPr>
              <a:lnSpc>
                <a:spcPct val="110000"/>
              </a:lnSpc>
              <a:defRPr/>
            </a:pPr>
            <a:r>
              <a:rPr lang="en-GB" altLang="en-US" sz="1800" dirty="0">
                <a:latin typeface="Calibri" panose="020F0502020204030204" pitchFamily="34" charset="0"/>
                <a:cs typeface="Calibri" panose="020F0502020204030204" pitchFamily="34" charset="0"/>
              </a:rPr>
              <a:t>Race Relations (Amendment) Act 2000</a:t>
            </a:r>
          </a:p>
          <a:p>
            <a:pPr>
              <a:lnSpc>
                <a:spcPct val="110000"/>
              </a:lnSpc>
              <a:defRPr/>
            </a:pPr>
            <a:r>
              <a:rPr lang="en-US" altLang="en-US" sz="1800" dirty="0">
                <a:latin typeface="Calibri" panose="020F0502020204030204" pitchFamily="34" charset="0"/>
                <a:cs typeface="Calibri" panose="020F0502020204030204" pitchFamily="34" charset="0"/>
              </a:rPr>
              <a:t>Employment Equality (Sexual Orientation) Regulations 2003 </a:t>
            </a:r>
          </a:p>
          <a:p>
            <a:pPr>
              <a:lnSpc>
                <a:spcPct val="110000"/>
              </a:lnSpc>
              <a:defRPr/>
            </a:pPr>
            <a:r>
              <a:rPr lang="en-US" altLang="en-US" sz="1800" dirty="0">
                <a:latin typeface="Calibri" panose="020F0502020204030204" pitchFamily="34" charset="0"/>
                <a:cs typeface="Calibri" panose="020F0502020204030204" pitchFamily="34" charset="0"/>
              </a:rPr>
              <a:t>Employment Equality (Age) Regulations 2006</a:t>
            </a:r>
          </a:p>
          <a:p>
            <a:pPr>
              <a:lnSpc>
                <a:spcPct val="110000"/>
              </a:lnSpc>
              <a:defRPr/>
            </a:pPr>
            <a:r>
              <a:rPr lang="en-GB" altLang="en-US" sz="1800" dirty="0">
                <a:latin typeface="Calibri" panose="020F0502020204030204" pitchFamily="34" charset="0"/>
                <a:cs typeface="Calibri" panose="020F0502020204030204" pitchFamily="34" charset="0"/>
              </a:rPr>
              <a:t>Equality Act 2006</a:t>
            </a:r>
          </a:p>
          <a:p>
            <a:pPr>
              <a:lnSpc>
                <a:spcPct val="110000"/>
              </a:lnSpc>
              <a:defRPr/>
            </a:pPr>
            <a:r>
              <a:rPr lang="en-GB" altLang="en-US" sz="1800" u="sng" dirty="0">
                <a:latin typeface="Calibri" panose="020F0502020204030204" pitchFamily="34" charset="0"/>
                <a:cs typeface="Calibri" panose="020F0502020204030204" pitchFamily="34" charset="0"/>
              </a:rPr>
              <a:t>Equality Act 2010  </a:t>
            </a:r>
            <a:r>
              <a:rPr lang="en-GB" altLang="en-US" sz="1800" dirty="0">
                <a:latin typeface="Calibri" panose="020F0502020204030204" pitchFamily="34" charset="0"/>
                <a:cs typeface="Calibri" panose="020F0502020204030204" pitchFamily="34" charset="0"/>
              </a:rPr>
              <a:t>brings together  these previous ‘equality’ laws</a:t>
            </a:r>
          </a:p>
        </p:txBody>
      </p:sp>
    </p:spTree>
    <p:extLst>
      <p:ext uri="{BB962C8B-B14F-4D97-AF65-F5344CB8AC3E}">
        <p14:creationId xmlns:p14="http://schemas.microsoft.com/office/powerpoint/2010/main" val="40439106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1" name="Rectangle 215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513" name="Straight Connector 2151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515" name="Straight Connector 21514">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1659B41-F400-4744-BE4A-41505C9E07C2}"/>
              </a:ext>
            </a:extLst>
          </p:cNvPr>
          <p:cNvSpPr>
            <a:spLocks noGrp="1"/>
          </p:cNvSpPr>
          <p:nvPr>
            <p:ph type="title"/>
          </p:nvPr>
        </p:nvSpPr>
        <p:spPr>
          <a:xfrm>
            <a:off x="715384" y="902447"/>
            <a:ext cx="4366756" cy="1928741"/>
          </a:xfrm>
        </p:spPr>
        <p:txBody>
          <a:bodyPr>
            <a:normAutofit/>
          </a:bodyPr>
          <a:lstStyle/>
          <a:p>
            <a:r>
              <a:rPr lang="en-GB" altLang="en-US" dirty="0"/>
              <a:t>Equality Act (EA) 2010: Overview</a:t>
            </a:r>
            <a:endParaRPr lang="en-GB" dirty="0"/>
          </a:p>
        </p:txBody>
      </p:sp>
      <p:sp>
        <p:nvSpPr>
          <p:cNvPr id="3" name="Content Placeholder 2">
            <a:extLst>
              <a:ext uri="{FF2B5EF4-FFF2-40B4-BE49-F238E27FC236}">
                <a16:creationId xmlns:a16="http://schemas.microsoft.com/office/drawing/2014/main" id="{A179A8AD-FD7F-4160-8C26-D3BDC196A6B6}"/>
              </a:ext>
            </a:extLst>
          </p:cNvPr>
          <p:cNvSpPr>
            <a:spLocks noGrp="1"/>
          </p:cNvSpPr>
          <p:nvPr>
            <p:ph idx="1"/>
          </p:nvPr>
        </p:nvSpPr>
        <p:spPr>
          <a:xfrm>
            <a:off x="5517135" y="968377"/>
            <a:ext cx="5959481" cy="4987174"/>
          </a:xfrm>
        </p:spPr>
        <p:txBody>
          <a:bodyPr>
            <a:normAutofit/>
          </a:bodyPr>
          <a:lstStyle/>
          <a:p>
            <a:pPr>
              <a:defRPr/>
            </a:pPr>
            <a:r>
              <a:rPr lang="en-GB" altLang="en-US">
                <a:latin typeface="Calibri" panose="020F0502020204030204" pitchFamily="34" charset="0"/>
                <a:cs typeface="Calibri" panose="020F0502020204030204" pitchFamily="34" charset="0"/>
              </a:rPr>
              <a:t>The Equality Act provides a modern, single legal framework with clear, streamlined law to more effectively tackle disadvantage and discrimination.</a:t>
            </a:r>
          </a:p>
          <a:p>
            <a:pPr>
              <a:defRPr/>
            </a:pPr>
            <a:r>
              <a:rPr lang="en-GB" altLang="en-US">
                <a:latin typeface="Calibri" panose="020F0502020204030204" pitchFamily="34" charset="0"/>
                <a:cs typeface="Calibri" panose="020F0502020204030204" pitchFamily="34" charset="0"/>
              </a:rPr>
              <a:t>It replaced previous anti-discrimination laws with a single Act, making the law easier to understand and strengthening protection in some situations. </a:t>
            </a:r>
          </a:p>
          <a:p>
            <a:pPr>
              <a:defRPr/>
            </a:pPr>
            <a:r>
              <a:rPr lang="en-GB" altLang="en-US">
                <a:latin typeface="Calibri" panose="020F0502020204030204" pitchFamily="34" charset="0"/>
                <a:cs typeface="Calibri" panose="020F0502020204030204" pitchFamily="34" charset="0"/>
              </a:rPr>
              <a:t>It sets out the different ways in which it’s unlawful to treat someone.</a:t>
            </a:r>
          </a:p>
          <a:p>
            <a:pPr>
              <a:defRPr/>
            </a:pPr>
            <a:r>
              <a:rPr lang="en-GB" altLang="en-US">
                <a:latin typeface="Calibri" panose="020F0502020204030204" pitchFamily="34" charset="0"/>
                <a:cs typeface="Calibri" panose="020F0502020204030204" pitchFamily="34" charset="0"/>
              </a:rPr>
              <a:t>Refers to ‘public authorities’ such as police</a:t>
            </a:r>
          </a:p>
          <a:p>
            <a:pPr>
              <a:defRPr/>
            </a:pPr>
            <a:r>
              <a:rPr lang="en-GB" altLang="en-US">
                <a:latin typeface="Calibri" panose="020F0502020204030204" pitchFamily="34" charset="0"/>
                <a:cs typeface="Calibri" panose="020F0502020204030204" pitchFamily="34" charset="0"/>
              </a:rPr>
              <a:t>Talks about an ‘equality duty’</a:t>
            </a:r>
          </a:p>
          <a:p>
            <a:pPr>
              <a:defRPr/>
            </a:pPr>
            <a:r>
              <a:rPr lang="en-GB" altLang="en-US">
                <a:latin typeface="Calibri" panose="020F0502020204030204" pitchFamily="34" charset="0"/>
                <a:cs typeface="Calibri" panose="020F0502020204030204" pitchFamily="34" charset="0"/>
              </a:rPr>
              <a:t>‘Protected characteristics’</a:t>
            </a:r>
          </a:p>
        </p:txBody>
      </p:sp>
      <p:pic>
        <p:nvPicPr>
          <p:cNvPr id="21506" name="Picture 2" descr="Make Space for Girls">
            <a:extLst>
              <a:ext uri="{FF2B5EF4-FFF2-40B4-BE49-F238E27FC236}">
                <a16:creationId xmlns:a16="http://schemas.microsoft.com/office/drawing/2014/main" id="{5A4F4F71-0BC7-A9FA-088C-59206DB411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2762" y="3072800"/>
            <a:ext cx="4572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6658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75F89-7605-4352-ABC9-6EB2468C2E0E}"/>
              </a:ext>
            </a:extLst>
          </p:cNvPr>
          <p:cNvSpPr>
            <a:spLocks noGrp="1"/>
          </p:cNvSpPr>
          <p:nvPr>
            <p:ph type="title"/>
          </p:nvPr>
        </p:nvSpPr>
        <p:spPr>
          <a:xfrm>
            <a:off x="669470" y="1512616"/>
            <a:ext cx="3886201" cy="3914947"/>
          </a:xfrm>
        </p:spPr>
        <p:txBody>
          <a:bodyPr vert="horz" lIns="91440" tIns="45720" rIns="91440" bIns="45720" rtlCol="0" anchor="ctr">
            <a:normAutofit/>
          </a:bodyPr>
          <a:lstStyle/>
          <a:p>
            <a:pPr algn="ctr">
              <a:lnSpc>
                <a:spcPct val="90000"/>
              </a:lnSpc>
            </a:pPr>
            <a:r>
              <a:rPr lang="en-US" altLang="en-US" sz="3600" b="1" dirty="0"/>
              <a:t>The 9 Protected Characteristics (s.4 Equality Act 2010)</a:t>
            </a:r>
            <a:br>
              <a:rPr lang="en-US" altLang="en-US" sz="2800" dirty="0"/>
            </a:br>
            <a:endParaRPr lang="en-US" sz="2800" dirty="0"/>
          </a:p>
        </p:txBody>
      </p:sp>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2" descr="http://www.healthequalitynortheast.nhs.uk/files/backup/protected_charast(1).png">
            <a:extLst>
              <a:ext uri="{FF2B5EF4-FFF2-40B4-BE49-F238E27FC236}">
                <a16:creationId xmlns:a16="http://schemas.microsoft.com/office/drawing/2014/main" id="{32873D03-2680-4B7A-BBEA-CAB194C8433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816927" y="1171435"/>
            <a:ext cx="6376223" cy="425612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870672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DA52C-C558-47F5-A355-BCCA7705837A}"/>
              </a:ext>
            </a:extLst>
          </p:cNvPr>
          <p:cNvSpPr>
            <a:spLocks noGrp="1"/>
          </p:cNvSpPr>
          <p:nvPr>
            <p:ph type="title"/>
          </p:nvPr>
        </p:nvSpPr>
        <p:spPr/>
        <p:txBody>
          <a:bodyPr/>
          <a:lstStyle/>
          <a:p>
            <a:r>
              <a:rPr lang="en-GB" dirty="0"/>
              <a:t>Concluding Thoughts</a:t>
            </a:r>
          </a:p>
        </p:txBody>
      </p:sp>
      <p:sp>
        <p:nvSpPr>
          <p:cNvPr id="3" name="Content Placeholder 2">
            <a:extLst>
              <a:ext uri="{FF2B5EF4-FFF2-40B4-BE49-F238E27FC236}">
                <a16:creationId xmlns:a16="http://schemas.microsoft.com/office/drawing/2014/main" id="{29A0418B-2BC3-49BB-B6A8-3566AAAC8AB4}"/>
              </a:ext>
            </a:extLst>
          </p:cNvPr>
          <p:cNvSpPr>
            <a:spLocks noGrp="1"/>
          </p:cNvSpPr>
          <p:nvPr>
            <p:ph idx="1"/>
          </p:nvPr>
        </p:nvSpPr>
        <p:spPr/>
        <p:txBody>
          <a:bodyPr/>
          <a:lstStyle/>
          <a:p>
            <a:r>
              <a:rPr lang="en-GB" altLang="en-US" dirty="0">
                <a:latin typeface="Calibri" panose="020F0502020204030204" pitchFamily="34" charset="0"/>
                <a:cs typeface="Calibri" panose="020F0502020204030204" pitchFamily="34" charset="0"/>
              </a:rPr>
              <a:t>Police have a particular role and responsibility within modern societies</a:t>
            </a:r>
          </a:p>
          <a:p>
            <a:r>
              <a:rPr lang="en-GB" altLang="en-US" dirty="0">
                <a:latin typeface="Calibri" panose="020F0502020204030204" pitchFamily="34" charset="0"/>
                <a:cs typeface="Calibri" panose="020F0502020204030204" pitchFamily="34" charset="0"/>
              </a:rPr>
              <a:t>They have a legal, ethical and professional responsibility to treat people fairly</a:t>
            </a:r>
          </a:p>
          <a:p>
            <a:r>
              <a:rPr lang="en-GB" altLang="en-US" dirty="0">
                <a:latin typeface="Calibri" panose="020F0502020204030204" pitchFamily="34" charset="0"/>
                <a:cs typeface="Calibri" panose="020F0502020204030204" pitchFamily="34" charset="0"/>
              </a:rPr>
              <a:t>Primary concern is to keep people safe</a:t>
            </a:r>
          </a:p>
          <a:p>
            <a:r>
              <a:rPr lang="en-GB" altLang="en-US" dirty="0">
                <a:latin typeface="Calibri" panose="020F0502020204030204" pitchFamily="34" charset="0"/>
                <a:cs typeface="Calibri" panose="020F0502020204030204" pitchFamily="34" charset="0"/>
              </a:rPr>
              <a:t>This means different things to different people and groups of people</a:t>
            </a:r>
          </a:p>
          <a:p>
            <a:r>
              <a:rPr lang="en-GB" altLang="en-US" dirty="0">
                <a:latin typeface="Calibri" panose="020F0502020204030204" pitchFamily="34" charset="0"/>
                <a:cs typeface="Calibri" panose="020F0502020204030204" pitchFamily="34" charset="0"/>
              </a:rPr>
              <a:t>Police must be sensitive to this diversity</a:t>
            </a:r>
          </a:p>
          <a:p>
            <a:r>
              <a:rPr lang="en-GB" altLang="en-US" dirty="0">
                <a:latin typeface="Calibri" panose="020F0502020204030204" pitchFamily="34" charset="0"/>
                <a:cs typeface="Calibri" panose="020F0502020204030204" pitchFamily="34" charset="0"/>
              </a:rPr>
              <a:t>And to the limitations within their own staff, culture(s) and institution – and look for continuous improvements</a:t>
            </a:r>
          </a:p>
        </p:txBody>
      </p:sp>
    </p:spTree>
    <p:extLst>
      <p:ext uri="{BB962C8B-B14F-4D97-AF65-F5344CB8AC3E}">
        <p14:creationId xmlns:p14="http://schemas.microsoft.com/office/powerpoint/2010/main" val="2908839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C383F6-2C9F-48BF-9699-D3ED25865C66}"/>
              </a:ext>
            </a:extLst>
          </p:cNvPr>
          <p:cNvSpPr>
            <a:spLocks noGrp="1"/>
          </p:cNvSpPr>
          <p:nvPr>
            <p:ph type="title"/>
          </p:nvPr>
        </p:nvSpPr>
        <p:spPr>
          <a:xfrm>
            <a:off x="5604846" y="860615"/>
            <a:ext cx="5922279" cy="1272986"/>
          </a:xfrm>
        </p:spPr>
        <p:txBody>
          <a:bodyPr>
            <a:normAutofit/>
          </a:bodyPr>
          <a:lstStyle/>
          <a:p>
            <a:pPr algn="ctr"/>
            <a:r>
              <a:rPr lang="en-GB" dirty="0"/>
              <a:t>Week 7 Complete!</a:t>
            </a:r>
          </a:p>
        </p:txBody>
      </p:sp>
      <p:pic>
        <p:nvPicPr>
          <p:cNvPr id="5" name="Picture 4" descr="Different coloured question marks">
            <a:extLst>
              <a:ext uri="{FF2B5EF4-FFF2-40B4-BE49-F238E27FC236}">
                <a16:creationId xmlns:a16="http://schemas.microsoft.com/office/drawing/2014/main" id="{BDB75F66-FA41-CF3A-FD21-06CD82D95CBC}"/>
              </a:ext>
            </a:extLst>
          </p:cNvPr>
          <p:cNvPicPr>
            <a:picLocks noChangeAspect="1"/>
          </p:cNvPicPr>
          <p:nvPr/>
        </p:nvPicPr>
        <p:blipFill rotWithShape="1">
          <a:blip r:embed="rId3"/>
          <a:srcRect l="28096" r="32009" b="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B914FE-5983-4110-9692-1A42E1608A85}"/>
              </a:ext>
            </a:extLst>
          </p:cNvPr>
          <p:cNvSpPr>
            <a:spLocks noGrp="1"/>
          </p:cNvSpPr>
          <p:nvPr>
            <p:ph idx="1"/>
          </p:nvPr>
        </p:nvSpPr>
        <p:spPr>
          <a:xfrm>
            <a:off x="5566943" y="2133600"/>
            <a:ext cx="6005933" cy="3774464"/>
          </a:xfrm>
        </p:spPr>
        <p:txBody>
          <a:bodyPr>
            <a:normAutofit/>
          </a:bodyPr>
          <a:lstStyle/>
          <a:p>
            <a:pPr marL="0" indent="0" algn="ctr">
              <a:buNone/>
            </a:pPr>
            <a:r>
              <a:rPr lang="en-GB" sz="2800" dirty="0">
                <a:latin typeface="Calibri" panose="020F0502020204030204" pitchFamily="34" charset="0"/>
                <a:cs typeface="Calibri" panose="020F0502020204030204" pitchFamily="34" charset="0"/>
              </a:rPr>
              <a:t>Any Questions?</a:t>
            </a:r>
          </a:p>
          <a:p>
            <a:pPr marL="0" indent="0" algn="ctr">
              <a:buNone/>
            </a:pPr>
            <a:endParaRPr lang="en-GB" sz="2800" dirty="0">
              <a:latin typeface="Calibri" panose="020F0502020204030204" pitchFamily="34" charset="0"/>
              <a:cs typeface="Calibri" panose="020F0502020204030204" pitchFamily="34" charset="0"/>
            </a:endParaRPr>
          </a:p>
          <a:p>
            <a:pPr marL="0" indent="0" algn="ctr">
              <a:buNone/>
            </a:pPr>
            <a:r>
              <a:rPr lang="en-GB" sz="2800" dirty="0">
                <a:latin typeface="Calibri" panose="020F0502020204030204" pitchFamily="34" charset="0"/>
                <a:cs typeface="Calibri" panose="020F0502020204030204" pitchFamily="34" charset="0"/>
              </a:rPr>
              <a:t>Thank you for listening!</a:t>
            </a:r>
          </a:p>
          <a:p>
            <a:pPr marL="0" indent="0" algn="ctr">
              <a:buNone/>
            </a:pPr>
            <a:endParaRPr lang="en-GB" sz="2800" dirty="0">
              <a:latin typeface="Calibri" panose="020F0502020204030204" pitchFamily="34" charset="0"/>
              <a:cs typeface="Calibri" panose="020F0502020204030204" pitchFamily="34" charset="0"/>
            </a:endParaRPr>
          </a:p>
          <a:p>
            <a:pPr marL="0" indent="0" algn="ctr">
              <a:buNone/>
            </a:pPr>
            <a:r>
              <a:rPr lang="en-GB" sz="2800" dirty="0">
                <a:latin typeface="Calibri" panose="020F0502020204030204" pitchFamily="34" charset="0"/>
                <a:cs typeface="Calibri" panose="020F0502020204030204" pitchFamily="34" charset="0"/>
              </a:rPr>
              <a:t>See you next week!</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1070064"/>
      </p:ext>
    </p:extLst>
  </p:cSld>
  <p:clrMapOvr>
    <a:masterClrMapping/>
  </p:clrMapOvr>
</p:sld>
</file>

<file path=ppt/theme/theme1.xml><?xml version="1.0" encoding="utf-8"?>
<a:theme xmlns:a="http://schemas.openxmlformats.org/drawingml/2006/main" name="ChronicleVTI">
  <a:themeElements>
    <a:clrScheme name="AnalogousFromRegularSeed_2SEEDS">
      <a:dk1>
        <a:srgbClr val="000000"/>
      </a:dk1>
      <a:lt1>
        <a:srgbClr val="FFFFFF"/>
      </a:lt1>
      <a:dk2>
        <a:srgbClr val="3B2E22"/>
      </a:dk2>
      <a:lt2>
        <a:srgbClr val="E8E5E2"/>
      </a:lt2>
      <a:accent1>
        <a:srgbClr val="3378B9"/>
      </a:accent1>
      <a:accent2>
        <a:srgbClr val="3FB0B9"/>
      </a:accent2>
      <a:accent3>
        <a:srgbClr val="4552CB"/>
      </a:accent3>
      <a:accent4>
        <a:srgbClr val="B93C33"/>
      </a:accent4>
      <a:accent5>
        <a:srgbClr val="CB8645"/>
      </a:accent5>
      <a:accent6>
        <a:srgbClr val="B0A330"/>
      </a:accent6>
      <a:hlink>
        <a:srgbClr val="B0743A"/>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91</TotalTime>
  <Words>8153</Words>
  <Application>Microsoft Macintosh PowerPoint</Application>
  <PresentationFormat>Widescreen</PresentationFormat>
  <Paragraphs>404</Paragraphs>
  <Slides>40</Slides>
  <Notes>35</Notes>
  <HiddenSlides>2</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Aptos</vt:lpstr>
      <vt:lpstr>Arial</vt:lpstr>
      <vt:lpstr>Calibri</vt:lpstr>
      <vt:lpstr>Calisto MT</vt:lpstr>
      <vt:lpstr>GuardianTextEgyptian</vt:lpstr>
      <vt:lpstr>Söhne</vt:lpstr>
      <vt:lpstr>Univers Condensed</vt:lpstr>
      <vt:lpstr>ヒラギノ角ゴ ProN W6</vt:lpstr>
      <vt:lpstr>ChronicleVTI</vt:lpstr>
      <vt:lpstr>Policing Models, Powers and Society</vt:lpstr>
      <vt:lpstr>Objectives of the Lecture </vt:lpstr>
      <vt:lpstr>Introduction</vt:lpstr>
      <vt:lpstr>Prejudice, discrimination and extreme violence are nothing new</vt:lpstr>
      <vt:lpstr>Nominalised hate</vt:lpstr>
      <vt:lpstr>Police and The BAME Community</vt:lpstr>
      <vt:lpstr>New Developments </vt:lpstr>
      <vt:lpstr>Short Film on the Murder of Stephen Lawrence </vt:lpstr>
      <vt:lpstr>The impact of the Lawrence inquiry</vt:lpstr>
      <vt:lpstr>The impact of the Lawrence inquiry</vt:lpstr>
      <vt:lpstr>The impact of the Lawrence inquiry</vt:lpstr>
      <vt:lpstr>The impact of the Lawrence inquiry</vt:lpstr>
      <vt:lpstr>Two dimensions of policing diversity</vt:lpstr>
      <vt:lpstr>Two dimensions of policing diversity</vt:lpstr>
      <vt:lpstr>Overview of Race and Crime</vt:lpstr>
      <vt:lpstr>Things to consider</vt:lpstr>
      <vt:lpstr>The implications of police culture</vt:lpstr>
      <vt:lpstr>The implications of police culture</vt:lpstr>
      <vt:lpstr>Broadening the horizon: culture and policing in wider perspective</vt:lpstr>
      <vt:lpstr>What is Police Culture?</vt:lpstr>
      <vt:lpstr>Discussion</vt:lpstr>
      <vt:lpstr>Social Identity Theory</vt:lpstr>
      <vt:lpstr>Groups are convenient concepts, but they are imagined....not ‘fact’</vt:lpstr>
      <vt:lpstr>Us and them </vt:lpstr>
      <vt:lpstr>Police culture </vt:lpstr>
      <vt:lpstr>Characteristics of Police Officers</vt:lpstr>
      <vt:lpstr>But what about the nature of the job?</vt:lpstr>
      <vt:lpstr>Implications of police culture </vt:lpstr>
      <vt:lpstr>However</vt:lpstr>
      <vt:lpstr>How conflict can arise in societies</vt:lpstr>
      <vt:lpstr>People’s responses to ‘difference’</vt:lpstr>
      <vt:lpstr>What happens when prejudice is turned into action....</vt:lpstr>
      <vt:lpstr>Discrimination</vt:lpstr>
      <vt:lpstr>Stereotypes</vt:lpstr>
      <vt:lpstr>Stigma</vt:lpstr>
      <vt:lpstr>Legislation</vt:lpstr>
      <vt:lpstr>Equality Act (EA) 2010: Overview</vt:lpstr>
      <vt:lpstr>The 9 Protected Characteristics (s.4 Equality Act 2010) </vt:lpstr>
      <vt:lpstr>Concluding Thoughts</vt:lpstr>
      <vt:lpstr>Week 7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and Society</dc:title>
  <dc:creator>Luke Roach</dc:creator>
  <cp:lastModifiedBy>Sarah Jones (IMH)</cp:lastModifiedBy>
  <cp:revision>16</cp:revision>
  <dcterms:created xsi:type="dcterms:W3CDTF">2022-03-25T09:43:33Z</dcterms:created>
  <dcterms:modified xsi:type="dcterms:W3CDTF">2024-03-13T13:51:35Z</dcterms:modified>
</cp:coreProperties>
</file>