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88" r:id="rId10"/>
    <p:sldId id="292" r:id="rId11"/>
    <p:sldId id="280" r:id="rId12"/>
    <p:sldId id="282" r:id="rId13"/>
    <p:sldId id="277" r:id="rId14"/>
    <p:sldId id="278" r:id="rId15"/>
    <p:sldId id="289" r:id="rId16"/>
    <p:sldId id="286" r:id="rId17"/>
    <p:sldId id="284" r:id="rId18"/>
    <p:sldId id="290" r:id="rId19"/>
    <p:sldId id="291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713" autoAdjust="0"/>
  </p:normalViewPr>
  <p:slideViewPr>
    <p:cSldViewPr snapToGrid="0" snapToObjects="1">
      <p:cViewPr varScale="1">
        <p:scale>
          <a:sx n="108" d="100"/>
          <a:sy n="108" d="100"/>
        </p:scale>
        <p:origin x="1760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71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12/6/22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 dirty="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dirty="0"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dirty="0"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/>
              <a:t>Drag picture to placeholder or click icon to add</a:t>
            </a:r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dirty="0"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12/6/22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3913281"/>
            <a:ext cx="6449291" cy="1470025"/>
          </a:xfrm>
        </p:spPr>
        <p:txBody>
          <a:bodyPr>
            <a:normAutofit fontScale="90000"/>
          </a:bodyPr>
          <a:lstStyle/>
          <a:p>
            <a:r>
              <a:rPr lang="cy-GB" sz="4800" noProof="0" dirty="0">
                <a:latin typeface="Arial" charset="0"/>
              </a:rPr>
              <a:t>Cyflwyniad i’r Modwl Prosiect Annibynnol</a:t>
            </a: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cy-GB" noProof="0" dirty="0">
                <a:latin typeface="Verdana" charset="0"/>
              </a:rPr>
              <a:t>BMSS6007</a:t>
            </a:r>
          </a:p>
          <a:p>
            <a:pPr>
              <a:defRPr/>
            </a:pPr>
            <a:r>
              <a:rPr lang="cy-GB" noProof="0" dirty="0">
                <a:latin typeface="Verdana" charset="0"/>
              </a:rPr>
              <a:t>2022-2023</a:t>
            </a:r>
          </a:p>
          <a:p>
            <a:endParaRPr lang="cy-GB" noProof="0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Modwl ar draws y Brifysgol – BMSS6007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501080"/>
          </a:xfrm>
        </p:spPr>
        <p:txBody>
          <a:bodyPr>
            <a:normAutofit fontScale="92500" lnSpcReduction="20000"/>
          </a:bodyPr>
          <a:lstStyle/>
          <a:p>
            <a:r>
              <a:rPr lang="cy-GB" sz="2400" noProof="0" dirty="0"/>
              <a:t>Prosiect annibynnol</a:t>
            </a:r>
          </a:p>
          <a:p>
            <a:r>
              <a:rPr lang="cy-GB" sz="2400" noProof="0" dirty="0"/>
              <a:t>Lluniwyd gan grŵp o academyddion o ystod o ddisgyblaethau</a:t>
            </a:r>
          </a:p>
          <a:p>
            <a:r>
              <a:rPr lang="cy-GB" sz="2400" noProof="0" dirty="0"/>
              <a:t>Modwl eang – 3 opsiwn o ran allbwn – Pob rhaglen yn penderfynu pa un sy’n briodol (e.e. Traethawd hir Iechyd, Maetheg a Ffordd o Fyw/ modylau ymchwil yn gysylltiedig â chymwyseddau AfN)</a:t>
            </a:r>
          </a:p>
          <a:p>
            <a:r>
              <a:rPr lang="cy-GB" sz="2400" b="1" noProof="0" dirty="0"/>
              <a:t>Dim ond y dewis traethawd hir sydd ar gael ar gyfer Addysg Antur Awyr Agored, Addysg Gorfforol, Gwyddor Chwaraeon ac Ymarfer Corff, </a:t>
            </a:r>
            <a:r>
              <a:rPr lang="pl-PL" sz="2400" b="1" noProof="0" dirty="0"/>
              <a:t>Iechyd, Maetheg a Ffordd o Fyw</a:t>
            </a:r>
            <a:endParaRPr lang="cy-GB" sz="2400" b="1" noProof="0" dirty="0"/>
          </a:p>
          <a:p>
            <a:r>
              <a:rPr lang="cy-GB" sz="2400" b="1" noProof="0" dirty="0"/>
              <a:t>Arweinydd y Modwl: Alison Connaughton</a:t>
            </a:r>
          </a:p>
          <a:p>
            <a:pPr marL="0" indent="0">
              <a:buNone/>
            </a:pPr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Pynciau i’w cyflwyno heddiw: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y-GB" noProof="0" dirty="0"/>
              <a:t>Beth yw traethawd hir / prosiect annibynnol?</a:t>
            </a:r>
          </a:p>
          <a:p>
            <a:pPr marL="457200" indent="-457200">
              <a:buFont typeface="+mj-lt"/>
              <a:buAutoNum type="arabicPeriod"/>
            </a:pPr>
            <a:r>
              <a:rPr lang="cy-GB" noProof="0" dirty="0"/>
              <a:t>Pam y gall y modwl hwn fod o fudd i chi</a:t>
            </a:r>
          </a:p>
          <a:p>
            <a:pPr marL="457200" indent="-457200">
              <a:buFont typeface="+mj-lt"/>
              <a:buAutoNum type="arabicPeriod"/>
            </a:pPr>
            <a:r>
              <a:rPr lang="cy-GB" noProof="0" dirty="0"/>
              <a:t>Sut byddaf yn cael fy asesu?</a:t>
            </a:r>
          </a:p>
          <a:p>
            <a:pPr marL="457200" indent="-457200">
              <a:buFont typeface="+mj-lt"/>
              <a:buAutoNum type="arabicPeriod"/>
            </a:pPr>
            <a:r>
              <a:rPr lang="cy-GB" noProof="0" dirty="0"/>
              <a:t>Sut mae’r modwl wedi’i strwythuro/drefnu</a:t>
            </a:r>
          </a:p>
          <a:p>
            <a:pPr marL="457200" indent="-457200">
              <a:buFont typeface="+mj-lt"/>
              <a:buAutoNum type="arabicPeriod"/>
            </a:pPr>
            <a:r>
              <a:rPr lang="cy-GB" noProof="0" dirty="0"/>
              <a:t>Pa gymorth gallaf i ei ddisgwyl…</a:t>
            </a:r>
          </a:p>
          <a:p>
            <a:pPr marL="457200" indent="-457200">
              <a:buFont typeface="+mj-lt"/>
              <a:buAutoNum type="arabicPeriod"/>
            </a:pPr>
            <a:r>
              <a:rPr lang="cy-GB" noProof="0" dirty="0"/>
              <a:t>Beth sydd angen i mi ei wneud nawr?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>
              <a:defRPr/>
            </a:pPr>
            <a:r>
              <a:rPr lang="cy-GB" noProof="0" dirty="0">
                <a:cs typeface="+mj-cs"/>
              </a:rPr>
              <a:t>1. </a:t>
            </a:r>
            <a:r>
              <a:rPr lang="cy-GB" dirty="0"/>
              <a:t>Beth yw prosiect annibynnol (traethawd hir</a:t>
            </a:r>
            <a:r>
              <a:rPr lang="cy-GB" noProof="0" dirty="0"/>
              <a:t>)</a:t>
            </a:r>
            <a:r>
              <a:rPr lang="cy-GB" noProof="0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cy-GB" b="1" dirty="0"/>
              <a:t>Nod y modwl 40 credyd yw:
</a:t>
            </a:r>
            <a:r>
              <a:rPr lang="cy-GB" noProof="0" dirty="0"/>
              <a:t>Datblygu gallu myfyrwyr i fynd i’r afael yn feirniadol ac mewn ffordd wreiddiol â theori a/neu arfer sy’n berthnasol i’r meysydd pwnc maen nhw’n eu hastudio er mwyn llunio prosiect manwl penodol i’r ddisgyblaeth.</a:t>
            </a:r>
            <a:endParaRPr lang="cy-GB" noProof="0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cy-GB" sz="3100" noProof="0" dirty="0">
                <a:solidFill>
                  <a:schemeClr val="bg1"/>
                </a:solidFill>
              </a:rPr>
              <a:t>1.</a:t>
            </a:r>
            <a:r>
              <a:rPr lang="cy-GB" sz="3600" noProof="0" dirty="0">
                <a:solidFill>
                  <a:schemeClr val="bg1"/>
                </a:solidFill>
              </a:rPr>
              <a:t> Beth yw ‘traethawd hir’</a:t>
            </a:r>
            <a:r>
              <a:rPr lang="cy-GB" sz="3100" noProof="0" dirty="0">
                <a:solidFill>
                  <a:schemeClr val="bg1"/>
                </a:solidFill>
              </a:rPr>
              <a:t>?</a:t>
            </a:r>
            <a:r>
              <a:rPr lang="cy-GB" sz="3600" noProof="0" dirty="0">
                <a:solidFill>
                  <a:schemeClr val="bg1"/>
                </a:solidFill>
              </a:rPr>
              <a:t> </a:t>
            </a:r>
            <a:r>
              <a:rPr lang="cy-GB" sz="1800" noProof="0" dirty="0">
                <a:solidFill>
                  <a:schemeClr val="tx1"/>
                </a:solidFill>
                <a:latin typeface="+mn-lt"/>
              </a:rPr>
              <a:t>…Y cyfle i fynd i’r afael â phrosiect sylweddol a reolir gennych chi, mewn maes astudio sy’n gysylltiedig â’ch gradd</a:t>
            </a:r>
            <a:r>
              <a:rPr lang="cy-GB" sz="1800" noProof="0" dirty="0">
                <a:latin typeface="+mn-lt"/>
              </a:rPr>
              <a:t>.</a:t>
            </a:r>
            <a:br>
              <a:rPr lang="cy-GB" sz="1600" noProof="0" dirty="0">
                <a:latin typeface="Verdana" charset="0"/>
              </a:rPr>
            </a:br>
            <a:r>
              <a:rPr lang="cy-GB" sz="1600" noProof="0" dirty="0">
                <a:latin typeface="Verdana" charset="0"/>
              </a:rPr>
              <a:t>- </a:t>
            </a:r>
            <a:r>
              <a:rPr lang="cy-GB" sz="1800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Pa fodylau ydych chi wedi’u hastudio fel rhan o’ch gradd?</a:t>
            </a:r>
            <a:br>
              <a:rPr lang="cy-GB" sz="1800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y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Gall eich traethawd hir fod yn gysylltiedig ag </a:t>
            </a:r>
            <a:r>
              <a:rPr lang="cy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UNRHYW </a:t>
            </a:r>
            <a:r>
              <a:rPr lang="cy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faes o'ch gradd yr ydych wedi'i astudio (yn ddelfrydol hyd at lefel 5)</a:t>
            </a:r>
            <a:br>
              <a:rPr lang="cy-GB" sz="1800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y-GB" sz="1800" b="1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NID </a:t>
            </a:r>
            <a:r>
              <a:rPr lang="cy-GB" sz="1800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ydych wedi’ch cyfyngu i faes penodol o’ch gradd</a:t>
            </a:r>
            <a:br>
              <a:rPr lang="cy-GB" sz="1800" noProof="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y-GB" sz="1800" b="1" noProof="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Tasg: </a:t>
            </a:r>
            <a:r>
              <a:rPr lang="cy-GB" sz="1800" noProof="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Beth ydych chi wedi’i astudio hyd yn hyn?</a:t>
            </a: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cy-GB" sz="2400" noProof="0" dirty="0">
                <a:cs typeface="+mj-cs"/>
              </a:rPr>
              <a:t>Mae’r modwl yn rhoi cyfle i chi ddangos ehangder ac ansawdd eich galluoedd yn yr agweddau canlynol a chael eich asesu ynddynt:</a:t>
            </a:r>
            <a:br>
              <a:rPr lang="cy-GB" sz="2400" noProof="0" dirty="0">
                <a:cs typeface="+mj-cs"/>
              </a:rPr>
            </a:br>
            <a:endParaRPr lang="cy-GB" sz="2400" noProof="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noProof="0" dirty="0"/>
              <a:t>Dewis pwnc addas ar gyfer prosiect annibynnol;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noProof="0" dirty="0"/>
              <a:t>Cyfiawnhau perthnasedd eich pwnc dewisol;</a:t>
            </a:r>
          </a:p>
          <a:p>
            <a:pPr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dirty="0"/>
              <a:t>Dewis, llunio a chymhwyso dulliau methodolegol a dadansoddol priodol;</a:t>
            </a:r>
            <a:endParaRPr lang="cy-GB" altLang="en-US" sz="2000" noProof="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cy-GB" altLang="en-US" sz="2000" b="1" dirty="0">
                <a:solidFill>
                  <a:srgbClr val="0070C0"/>
                </a:solidFill>
              </a:rPr>
              <a:t>Ansoddol / Meintiol / Dulliau cymysg / Seiliedig ar Lenyddiaeth???</a:t>
            </a:r>
            <a:endParaRPr lang="cy-GB" altLang="en-US" sz="2000" b="1" noProof="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dirty="0"/>
              <a:t>Cynnal astudiaeth annibynnol;</a:t>
            </a:r>
            <a:endParaRPr lang="cy-GB" altLang="en-US" sz="2000" noProof="0" dirty="0"/>
          </a:p>
          <a:p>
            <a:pPr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dirty="0"/>
              <a:t>Rhagweld a datrys problemau wrth fynd ar drywydd yr astudiaeth honno;</a:t>
            </a:r>
            <a:endParaRPr lang="cy-GB" altLang="en-US" sz="2000" noProof="0" dirty="0"/>
          </a:p>
          <a:p>
            <a:pPr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cy-GB" altLang="en-US" sz="2000" dirty="0"/>
              <a:t>Nodi canfyddiadau a materion allweddol yn yr astudiaeth honno.</a:t>
            </a:r>
            <a:endParaRPr lang="cy-GB" altLang="en-US" sz="2000" noProof="0" dirty="0"/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cy-GB" noProof="0" dirty="0"/>
            </a:br>
            <a:r>
              <a:rPr lang="cy-GB" noProof="0" dirty="0"/>
              <a:t>2. </a:t>
            </a:r>
            <a:r>
              <a:rPr lang="cy-GB" sz="3100" noProof="0" dirty="0"/>
              <a:t>Pam y gall y modwl hwn fod o fudd i chi</a:t>
            </a:r>
            <a:br>
              <a:rPr lang="cy-GB" noProof="0" dirty="0"/>
            </a:b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y-GB" sz="2000" dirty="0"/>
              <a:t>Datblygu sgiliau clir ar lefel graddedigion…</a:t>
            </a:r>
            <a:endParaRPr lang="cy-GB" sz="2000" noProof="0" dirty="0"/>
          </a:p>
          <a:p>
            <a:pPr>
              <a:spcBef>
                <a:spcPts val="0"/>
              </a:spcBef>
            </a:pPr>
            <a:r>
              <a:rPr lang="cy-GB" sz="2000" dirty="0"/>
              <a:t>Gyrfa yn y dyfodol - Dylech fod yn awdurdod ar eich maes astudio ar ôl cwblhau'r traethawd hir!</a:t>
            </a:r>
            <a:endParaRPr lang="cy-GB" sz="2000" noProof="0" dirty="0"/>
          </a:p>
          <a:p>
            <a:pPr>
              <a:spcBef>
                <a:spcPts val="0"/>
              </a:spcBef>
            </a:pPr>
            <a:r>
              <a:rPr lang="cy-GB" sz="2000" noProof="0" dirty="0"/>
              <a:t>CV </a:t>
            </a:r>
            <a:r>
              <a:rPr lang="cy-GB" sz="2000" dirty="0"/>
              <a:t>/ Cyfweliadau</a:t>
            </a:r>
            <a:endParaRPr lang="cy-GB" sz="2000" noProof="0" dirty="0"/>
          </a:p>
          <a:p>
            <a:pPr lvl="1">
              <a:spcBef>
                <a:spcPts val="0"/>
              </a:spcBef>
              <a:defRPr/>
            </a:pPr>
            <a:r>
              <a:rPr lang="cy-GB" dirty="0"/>
              <a:t>Os oes gennych gynlluniau gyrfa pendant efallai yr hoffech sicrhau bod eich prosiect yn y maes hwnnw.</a:t>
            </a:r>
            <a:endParaRPr lang="cy-GB" noProof="0" dirty="0"/>
          </a:p>
          <a:p>
            <a:pPr lvl="1">
              <a:spcBef>
                <a:spcPts val="0"/>
              </a:spcBef>
              <a:defRPr/>
            </a:pPr>
            <a:r>
              <a:rPr lang="cy-GB" dirty="0"/>
              <a:t>Mae llawer o fyfyrwyr yn sôn am eu traethodau hir mewn cyfweliadau i nodi eu potensial, ac efallai y bydd yn rhoi rhywbeth penodol i'r cyfwelydd drafod.</a:t>
            </a:r>
            <a:endParaRPr lang="cy-GB" noProof="0" dirty="0"/>
          </a:p>
          <a:p>
            <a:pPr>
              <a:spcBef>
                <a:spcPts val="0"/>
              </a:spcBef>
            </a:pPr>
            <a:endParaRPr lang="cy-GB" sz="2000" noProof="0" dirty="0"/>
          </a:p>
          <a:p>
            <a:pPr>
              <a:spcBef>
                <a:spcPts val="0"/>
              </a:spcBef>
            </a:pPr>
            <a:r>
              <a:rPr lang="cy-GB" sz="2000" dirty="0"/>
              <a:t>Astudiaeth ôl-raddedig – </a:t>
            </a:r>
            <a:r>
              <a:rPr lang="cy-GB" sz="2000" noProof="0" dirty="0"/>
              <a:t>TAR / MA / MSc</a:t>
            </a:r>
          </a:p>
          <a:p>
            <a:pPr>
              <a:spcBef>
                <a:spcPts val="0"/>
              </a:spcBef>
            </a:pP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noProof="0" dirty="0">
                <a:latin typeface="Arial" charset="0"/>
                <a:cs typeface="+mj-cs"/>
              </a:rPr>
              <a:t>3. Sut byddaf yn cael fy asesu? </a:t>
            </a:r>
            <a:endParaRPr lang="cy-GB" i="1" noProof="0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3200" noProof="0" dirty="0"/>
              <a:t>1</a:t>
            </a:r>
            <a:r>
              <a:rPr lang="cy-GB" sz="3200" dirty="0"/>
              <a:t>. Cynnig Prosiect – 1500 o eiriau </a:t>
            </a:r>
            <a:endParaRPr lang="cy-GB" sz="3200" noProof="0" dirty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3200" noProof="0" dirty="0"/>
              <a:t>2</a:t>
            </a:r>
            <a:r>
              <a:rPr lang="cy-GB" sz="3200" dirty="0"/>
              <a:t>. Astudiaeth Annibynnol (Traethawd Hir) – 8,000 o eiriau</a:t>
            </a:r>
            <a:endParaRPr lang="cy-GB" sz="3200" noProof="0" dirty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3200" noProof="0" dirty="0"/>
              <a:t>3</a:t>
            </a:r>
            <a:r>
              <a:rPr lang="cy-GB" sz="3200" dirty="0"/>
              <a:t>. Crynodeb – 500 o eiriau</a:t>
            </a:r>
            <a:endParaRPr lang="cy-GB" sz="3200" noProof="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cy-GB" sz="3200" noProof="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cy-GB" sz="3200" dirty="0"/>
              <a:t>Cyflwyno a rhannu eich ymchwil – casgliad haniaethol. </a:t>
            </a:r>
            <a:endParaRPr lang="cy-GB" sz="3200" noProof="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cy-GB" sz="3200" b="1" i="1" noProof="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cy-GB" b="1" i="1" dirty="0"/>
              <a:t>Bydd </a:t>
            </a:r>
            <a:r>
              <a:rPr kumimoji="0" lang="cy-GB" sz="2200" b="1" i="1" u="none" strike="noStrike" kern="1200" cap="none" spc="0" normalizeH="0" baseline="0" noProof="0" dirty="0">
                <a:ln>
                  <a:noFill/>
                </a:ln>
                <a:solidFill>
                  <a:srgbClr val="103154">
                    <a:lumMod val="90000"/>
                    <a:lumOff val="10000"/>
                  </a:srgbClr>
                </a:solidFill>
                <a:effectLst/>
                <a:uLnTx/>
                <a:uFillTx/>
                <a:latin typeface="Corbel"/>
                <a:ea typeface="+mn-ea"/>
                <a:cs typeface="+mn-cs"/>
              </a:rPr>
              <a:t>adnoddau a chymorth unigol gan diwtor ar gael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kumimoji="0" lang="cy-GB" sz="2200" b="1" i="1" u="none" strike="noStrike" kern="1200" cap="none" spc="0" normalizeH="0" baseline="0" noProof="0" dirty="0">
                <a:ln>
                  <a:noFill/>
                </a:ln>
                <a:solidFill>
                  <a:srgbClr val="103154">
                    <a:lumMod val="90000"/>
                    <a:lumOff val="10000"/>
                  </a:srgbClr>
                </a:solidFill>
                <a:effectLst/>
                <a:uLnTx/>
                <a:uFillTx/>
                <a:latin typeface="Corbel"/>
                <a:ea typeface="+mn-ea"/>
                <a:cs typeface="+mn-cs"/>
              </a:rPr>
              <a:t>ar gyfer pob </a:t>
            </a:r>
            <a:r>
              <a:rPr lang="cy-GB" b="1" i="1" dirty="0"/>
              <a:t>pwynt asesu </a:t>
            </a:r>
            <a:r>
              <a:rPr lang="cy-GB" b="1" i="1" noProof="0" dirty="0"/>
              <a:t>…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Manylion yr Aseiniad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Enghreifftiau o gynigion: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691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noProof="0" dirty="0"/>
              <a:t>4. Sut mae’r modwl wedi’i strwythuro/drefnu…</a:t>
            </a:r>
            <a:br>
              <a:rPr lang="cy-GB" sz="2800" noProof="0" dirty="0"/>
            </a:br>
            <a:r>
              <a:rPr lang="cy-GB" sz="2800" noProof="0" dirty="0"/>
              <a:t>Darlithoedd: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sz="2600" noProof="0" dirty="0"/>
              <a:t>1</a:t>
            </a:r>
            <a:r>
              <a:rPr lang="cy-GB" sz="2600" dirty="0"/>
              <a:t>. Cynnwys a thasgau ar-lein i weithio drwyddynt</a:t>
            </a:r>
            <a:endParaRPr lang="cy-GB" sz="2600" noProof="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2600" noProof="0" dirty="0"/>
              <a:t>2</a:t>
            </a:r>
            <a:r>
              <a:rPr lang="cy-GB" sz="2600" dirty="0"/>
              <a:t>. Yn gyffredinol - darlith 1 awr wyneb yn wyneb ac yna tasgau i’w cwblhau / sesiwn diwtorial bob wythnos</a:t>
            </a:r>
            <a:endParaRPr lang="cy-GB" sz="2600" noProof="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2600" noProof="0" dirty="0"/>
              <a:t>3</a:t>
            </a:r>
            <a:r>
              <a:rPr lang="cy-GB" sz="2600" dirty="0"/>
              <a:t>. Cymorth tiwtorial penodol gan y goruchwyliwr a neilltuwyd i chi (10 awr</a:t>
            </a:r>
            <a:r>
              <a:rPr lang="cy-GB" sz="2600" noProof="0" dirty="0"/>
              <a:t>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600" noProof="0" dirty="0"/>
          </a:p>
          <a:p>
            <a:pPr>
              <a:spcBef>
                <a:spcPts val="0"/>
              </a:spcBef>
              <a:defRPr/>
            </a:pPr>
            <a:r>
              <a:rPr lang="cy-GB" sz="2600" dirty="0"/>
              <a:t>Bydd eich goruchwyliwr prosiect yn rhoi'r cymorth rheoli ymchwil sydd ei angen arnoch yn ogystal â sesiynau tiwtorial yn ystod y flwyddyn. </a:t>
            </a:r>
            <a:endParaRPr lang="cy-GB" sz="2600" noProof="0" dirty="0"/>
          </a:p>
          <a:p>
            <a:pPr lvl="1">
              <a:spcBef>
                <a:spcPts val="0"/>
              </a:spcBef>
              <a:defRPr/>
            </a:pPr>
            <a:r>
              <a:rPr lang="cy-GB" sz="2600" dirty="0"/>
              <a:t>Felly, darperir cymorth gan eich goruchwyliwr ochr yn ochr â'r cynnwys ar-lein.
</a:t>
            </a:r>
            <a:r>
              <a:rPr lang="cy-GB" sz="2600" noProof="0" dirty="0"/>
              <a:t>Ewch ati i ffurfio perthynas waith dda!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cy-GB" sz="2600" noProof="0" dirty="0"/>
          </a:p>
          <a:p>
            <a:pPr>
              <a:spcBef>
                <a:spcPts val="0"/>
              </a:spcBef>
              <a:defRPr/>
            </a:pPr>
            <a:r>
              <a:rPr lang="cy-GB" sz="2600" noProof="0" dirty="0"/>
              <a:t>Awgrymir dyddiadau terfyn ar gyfer penodau’r traethawd hir – rheoli amser!</a:t>
            </a:r>
          </a:p>
          <a:p>
            <a:endParaRPr lang="cy-GB" sz="2600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5. Cymorth gan oruchwyliwr - parhad…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y-GB" noProof="0" dirty="0"/>
              <a:t>Neilltuir goruchwylwyr ar sail y cyntaf i’r felin. </a:t>
            </a:r>
          </a:p>
          <a:p>
            <a:pPr marL="0" indent="0">
              <a:spcBef>
                <a:spcPts val="0"/>
              </a:spcBef>
              <a:buNone/>
            </a:pPr>
            <a:endParaRPr lang="cy-GB" noProof="0" dirty="0"/>
          </a:p>
          <a:p>
            <a:pPr>
              <a:spcBef>
                <a:spcPts val="0"/>
              </a:spcBef>
            </a:pPr>
            <a:r>
              <a:rPr lang="cy-GB" noProof="0" dirty="0"/>
              <a:t>Os oes gan oruchwyliwr yr uchafswm a ganiateir o fyfyrwyr eisoes</a:t>
            </a:r>
            <a:r>
              <a:rPr lang="cy-GB" dirty="0"/>
              <a:t>, bydd angen i chi ddewis pwnc sy'n cyd-fynd â meysydd addysgu / ymchwil goruchwyliwr sydd ar gael.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dirty="0"/>
              <a:t> </a:t>
            </a:r>
            <a:endParaRPr lang="cy-GB" noProof="0" dirty="0"/>
          </a:p>
          <a:p>
            <a:pPr>
              <a:spcBef>
                <a:spcPts val="0"/>
              </a:spcBef>
            </a:pPr>
            <a:r>
              <a:rPr lang="cy-GB" noProof="0" dirty="0"/>
              <a:t>Os ydych wedi dewis pwnc sydd y tu allan i faes eich dewis aelod o staff, byddwch yn cael eich neilltuo i rywun arall. </a:t>
            </a:r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80256" y="268393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6. </a:t>
            </a:r>
            <a:r>
              <a:rPr lang="cy-GB" dirty="0"/>
              <a:t>Beth am effaith bosibl Covid-19 ar gasglu data</a:t>
            </a:r>
            <a:r>
              <a:rPr lang="cy-GB" noProof="0" dirty="0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44118" y="1179809"/>
            <a:ext cx="7583488" cy="40072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cy-GB" noProof="0" dirty="0"/>
          </a:p>
          <a:p>
            <a:r>
              <a:rPr lang="cy-GB" noProof="0" dirty="0"/>
              <a:t>Gobeithio ein bod ni bellach mewn cyfnod ‘ôl-Covid’…Fodd bynnag…</a:t>
            </a:r>
          </a:p>
          <a:p>
            <a:r>
              <a:rPr lang="cy-GB" dirty="0"/>
              <a:t>Ystyriwch y math o astudiaeth y byddai modd ei addasu os bydd amgylchiadau’n newid (casglu data ar-lein / traethawd hir yn seiliedig ar lenyddiaeth / gwerthuso data a ddarperir gan oruchwyliwr</a:t>
            </a:r>
            <a:r>
              <a:rPr lang="cy-GB" noProof="0" dirty="0"/>
              <a:t>).</a:t>
            </a:r>
          </a:p>
          <a:p>
            <a:r>
              <a:rPr lang="cy-GB" noProof="0" dirty="0"/>
              <a:t>Digon o bosibiliadau …(e.e. mae arolygon / cyfweliadau / dyddiaduron bwyd yn bosibl o bell neu ar-lein). </a:t>
            </a:r>
          </a:p>
          <a:p>
            <a:endParaRPr lang="cy-GB" noProof="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223" y="5156948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201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7. </a:t>
            </a:r>
            <a:r>
              <a:rPr lang="nn-NO" dirty="0"/>
              <a:t>Beth sydd angen i mi ei wneud nawr</a:t>
            </a:r>
            <a:r>
              <a:rPr lang="cy-GB" noProof="0" dirty="0"/>
              <a:t>?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Gweithio drwy’r adran ‘Cynefino â’r modwl' ar y dudalen Moodle</a:t>
            </a:r>
            <a:r>
              <a:rPr lang="cy-GB" noProof="0" dirty="0"/>
              <a:t>. </a:t>
            </a:r>
          </a:p>
          <a:p>
            <a:r>
              <a:rPr lang="cy-GB" dirty="0"/>
              <a:t>Gweithgareddau i'w cwblhau / fforymau i bostio eich syniadau.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Hefyd…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Os nad ydych wedi gwneud hynny'n barod, cysylltwch ag aelod o staff i drafod eich syniadau cychwynnol (yr wythnos hon / ddechrau'r wythnos nesaf).</a:t>
            </a:r>
            <a:endParaRPr lang="cy-GB" noProof="0" dirty="0"/>
          </a:p>
          <a:p>
            <a:r>
              <a:rPr lang="cy-GB" dirty="0"/>
              <a:t>Lanlwythwch eich 'Taflen waith syniadau cychwynnol ar gyfer prosiect' i'r adran berthnasol ar Moodle</a:t>
            </a:r>
            <a:r>
              <a:rPr lang="cy-GB" noProof="0" dirty="0"/>
              <a:t>. </a:t>
            </a:r>
          </a:p>
          <a:p>
            <a:r>
              <a:rPr lang="cy-GB" dirty="0"/>
              <a:t>Nodwch os ydych chi wedi bod yn gweithio gydag aelod o staff yn barod! </a:t>
            </a:r>
            <a:endParaRPr lang="cy-GB" noProof="0" dirty="0"/>
          </a:p>
          <a:p>
            <a:r>
              <a:rPr lang="cy-GB" dirty="0"/>
              <a:t>Yna neilltuir goruchwylwyr. </a:t>
            </a: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8349673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Disgyblaethau Ymchwil Staff (bydd staff eraill ar gael – manylion i ddilyn)</a:t>
            </a:r>
            <a:endParaRPr lang="cy-GB" noProof="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161956"/>
              </p:ext>
            </p:extLst>
          </p:nvPr>
        </p:nvGraphicFramePr>
        <p:xfrm>
          <a:off x="779464" y="1773955"/>
          <a:ext cx="7450136" cy="48696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Ffisioleg Ymarfer Corff 
Biomecaneg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Maetheg Chwaraeon</a:t>
                      </a:r>
                      <a:r>
                        <a:rPr lang="cy-GB" sz="1600" b="1" u="none" strike="noStrike" baseline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Nalda Wainwright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Llythrennedd Corfforol
Addysg Awyr Agored (yn gysylltiedig â'r cwricwlwm)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Simon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Williams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Ffisioleg / Gordewdra / Iechyd y Cyhoedd 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Seicoleg Ymarfer Corff – newid ymddygiad</a:t>
                      </a:r>
                      <a:r>
                        <a:rPr lang="en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
</a:t>
                      </a:r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Seicoleg Chwaraeon / Caffael Sgiliau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Seicoleg –  yn gysylltiedig ag antur / awyr agored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Addysg Gorfforol 
Seicoleg - Addysg Gorfforol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Ffisioleg Ymarfer Corff
Dulliau Hyfforddi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Heddwen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Davies / Kate Piper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y-GB" sz="1600" b="1" i="0" u="none" strike="noStrike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Addysg Gorfforol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Harvey /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Denise Leonard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Addysg Awyr Agored
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Maetheg (gan gynnwys chwaraeon ac ymarfer corff)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cy-GB" sz="1600" b="1" u="none" strike="noStrike" noProof="0" dirty="0">
                          <a:solidFill>
                            <a:schemeClr val="tx1"/>
                          </a:solidFill>
                          <a:effectLst/>
                        </a:rPr>
                        <a:t>Hybu Iechyd
Dadansoddi dietegol</a:t>
                      </a:r>
                      <a:endParaRPr lang="cy-GB" sz="1600" b="1" i="0" u="none" strike="noStrike" noProof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cy-GB" noProof="0" dirty="0"/>
              <a:t>Beth nesaf…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 fontScale="92500" lnSpcReduction="20000"/>
          </a:bodyPr>
          <a:lstStyle/>
          <a:p>
            <a:endParaRPr lang="cy-GB" noProof="0" dirty="0"/>
          </a:p>
          <a:p>
            <a:r>
              <a:rPr lang="cy-GB" dirty="0"/>
              <a:t>Edrychwch drwy'r casgliad o grynodebau – tudalen Moodle a Teams
Mae enghreifftiau o gynigion ar gael yn yr adran hon hefyd</a:t>
            </a:r>
            <a:r>
              <a:rPr lang="cy-GB" noProof="0" dirty="0"/>
              <a:t>.</a:t>
            </a:r>
          </a:p>
          <a:p>
            <a:r>
              <a:rPr lang="cy-GB" noProof="0" dirty="0"/>
              <a:t>Ewch ati i ddarllen…</a:t>
            </a:r>
          </a:p>
          <a:p>
            <a:r>
              <a:rPr lang="cy-GB" dirty="0"/>
              <a:t>Lluniwch rai syniadau cychwynnol…</a:t>
            </a:r>
            <a:endParaRPr lang="cy-GB" noProof="0" dirty="0"/>
          </a:p>
          <a:p>
            <a:r>
              <a:rPr lang="cy-GB" dirty="0"/>
              <a:t>Cysylltwch ag aelod o staff i drefnu amser i drafod y rhain. </a:t>
            </a:r>
            <a:endParaRPr lang="cy-GB" noProof="0" dirty="0"/>
          </a:p>
          <a:p>
            <a:r>
              <a:rPr lang="cy-GB" dirty="0"/>
              <a:t>Unrhyw gwestiynau? – anfonwch e-bost neu anfonwch neges drwy Teams</a:t>
            </a:r>
            <a:endParaRPr lang="cy-GB" noProof="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Cyfle i ofyn cwestiynau…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Tasgau: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771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1180</TotalTime>
  <Words>1120</Words>
  <Application>Microsoft Macintosh PowerPoint</Application>
  <PresentationFormat>On-screen Show (4:3)</PresentationFormat>
  <Paragraphs>115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Corbel</vt:lpstr>
      <vt:lpstr>Verdana</vt:lpstr>
      <vt:lpstr>Wingdings</vt:lpstr>
      <vt:lpstr>Wingdings 2</vt:lpstr>
      <vt:lpstr>Pixel</vt:lpstr>
      <vt:lpstr>Cyflwyniad i’r Modwl Prosiect Annibynnol</vt:lpstr>
      <vt:lpstr>Modwl ar draws y Brifysgol – BMSS6007</vt:lpstr>
      <vt:lpstr>Pynciau i’w cyflwyno heddiw:</vt:lpstr>
      <vt:lpstr>1. Beth yw prosiect annibynnol (traethawd hir)?</vt:lpstr>
      <vt:lpstr>1. Beth yw ‘traethawd hir’? …Y cyfle i fynd i’r afael â phrosiect sylweddol a reolir gennych chi, mewn maes astudio sy’n gysylltiedig â’ch gradd. - Pa fodylau ydych chi wedi’u hastudio fel rhan o’ch gradd? - Gall eich traethawd hir fod yn gysylltiedig ag UNRHYW faes o'ch gradd yr ydych wedi'i astudio (yn ddelfrydol hyd at lefel 5) NID ydych wedi’ch cyfyngu i faes penodol o’ch gradd Tasg: Beth ydych chi wedi’i astudio hyd yn hyn?</vt:lpstr>
      <vt:lpstr>Mae’r modwl yn rhoi cyfle i chi ddangos ehangder ac ansawdd eich galluoedd yn yr agweddau canlynol a chael eich asesu ynddynt: </vt:lpstr>
      <vt:lpstr> 2. Pam y gall y modwl hwn fod o fudd i chi </vt:lpstr>
      <vt:lpstr>3. Sut byddaf yn cael fy asesu? </vt:lpstr>
      <vt:lpstr>Manylion yr Aseiniad</vt:lpstr>
      <vt:lpstr>Enghreifftiau o gynigion:</vt:lpstr>
      <vt:lpstr>4. Sut mae’r modwl wedi’i strwythuro/drefnu… Darlithoedd: </vt:lpstr>
      <vt:lpstr>5. Cymorth gan oruchwyliwr - parhad…</vt:lpstr>
      <vt:lpstr>6. Beth am effaith bosibl Covid-19 ar gasglu data?</vt:lpstr>
      <vt:lpstr>7. Beth sydd angen i mi ei wneud nawr?  </vt:lpstr>
      <vt:lpstr>Hefyd…</vt:lpstr>
      <vt:lpstr>Disgyblaethau Ymchwil Staff (bydd staff eraill ar gael – manylion i ddilyn)</vt:lpstr>
      <vt:lpstr>Beth nesaf…</vt:lpstr>
      <vt:lpstr>Cyfle i ofyn cwestiynau…</vt:lpstr>
      <vt:lpstr>Tasgau: 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Heddwen Davies</cp:lastModifiedBy>
  <cp:revision>100</cp:revision>
  <cp:lastPrinted>2017-05-09T15:55:18Z</cp:lastPrinted>
  <dcterms:created xsi:type="dcterms:W3CDTF">2017-05-09T11:06:03Z</dcterms:created>
  <dcterms:modified xsi:type="dcterms:W3CDTF">2022-12-06T09:15:31Z</dcterms:modified>
</cp:coreProperties>
</file>