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1"/>
  </p:sldMasterIdLst>
  <p:notesMasterIdLst>
    <p:notesMasterId r:id="rId29"/>
  </p:notesMasterIdLst>
  <p:handoutMasterIdLst>
    <p:handoutMasterId r:id="rId30"/>
  </p:handoutMasterIdLst>
  <p:sldIdLst>
    <p:sldId id="352" r:id="rId2"/>
    <p:sldId id="324" r:id="rId3"/>
    <p:sldId id="345" r:id="rId4"/>
    <p:sldId id="325" r:id="rId5"/>
    <p:sldId id="347" r:id="rId6"/>
    <p:sldId id="354" r:id="rId7"/>
    <p:sldId id="326" r:id="rId8"/>
    <p:sldId id="357" r:id="rId9"/>
    <p:sldId id="355" r:id="rId10"/>
    <p:sldId id="356" r:id="rId11"/>
    <p:sldId id="328" r:id="rId12"/>
    <p:sldId id="329" r:id="rId13"/>
    <p:sldId id="327" r:id="rId14"/>
    <p:sldId id="330" r:id="rId15"/>
    <p:sldId id="331" r:id="rId16"/>
    <p:sldId id="332" r:id="rId17"/>
    <p:sldId id="333" r:id="rId18"/>
    <p:sldId id="334" r:id="rId19"/>
    <p:sldId id="351" r:id="rId20"/>
    <p:sldId id="358" r:id="rId21"/>
    <p:sldId id="336" r:id="rId22"/>
    <p:sldId id="337" r:id="rId23"/>
    <p:sldId id="338" r:id="rId24"/>
    <p:sldId id="339" r:id="rId25"/>
    <p:sldId id="340" r:id="rId26"/>
    <p:sldId id="341" r:id="rId27"/>
    <p:sldId id="342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87" autoAdjust="0"/>
    <p:restoredTop sz="86380" autoAdjust="0"/>
  </p:normalViewPr>
  <p:slideViewPr>
    <p:cSldViewPr snapToGrid="0" snapToObjects="1">
      <p:cViewPr>
        <p:scale>
          <a:sx n="100" d="100"/>
          <a:sy n="100" d="100"/>
        </p:scale>
        <p:origin x="-802" y="3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316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9B1820-D35A-4849-B1DE-C0F722F88A2C}" type="doc">
      <dgm:prSet loTypeId="urn:microsoft.com/office/officeart/2005/8/layout/vList2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5004210-99B9-2340-9F57-4BC3FDC6C269}">
      <dgm:prSet phldrT="[Text]" custT="1"/>
      <dgm:spPr/>
      <dgm:t>
        <a:bodyPr/>
        <a:lstStyle/>
        <a:p>
          <a:r>
            <a:rPr lang="en-US" sz="3200" dirty="0" smtClean="0"/>
            <a:t>‘Phenomenological reflection’</a:t>
          </a:r>
          <a:endParaRPr lang="en-US" sz="3200" dirty="0"/>
        </a:p>
      </dgm:t>
    </dgm:pt>
    <dgm:pt modelId="{40030930-4E40-D842-AF94-EB6A5655EC98}" type="parTrans" cxnId="{8F373A84-4A66-8A41-84D5-00EAC9B90499}">
      <dgm:prSet/>
      <dgm:spPr/>
      <dgm:t>
        <a:bodyPr/>
        <a:lstStyle/>
        <a:p>
          <a:endParaRPr lang="en-US"/>
        </a:p>
      </dgm:t>
    </dgm:pt>
    <dgm:pt modelId="{4C18C571-805B-D143-8C4C-86CA3696379C}" type="sibTrans" cxnId="{8F373A84-4A66-8A41-84D5-00EAC9B90499}">
      <dgm:prSet/>
      <dgm:spPr/>
      <dgm:t>
        <a:bodyPr/>
        <a:lstStyle/>
        <a:p>
          <a:endParaRPr lang="en-US"/>
        </a:p>
      </dgm:t>
    </dgm:pt>
    <dgm:pt modelId="{D74051EC-1521-F649-8E3E-78C5024E08F1}">
      <dgm:prSet phldrT="[Text]" custT="1"/>
      <dgm:spPr/>
      <dgm:t>
        <a:bodyPr/>
        <a:lstStyle/>
        <a:p>
          <a:r>
            <a:rPr lang="en-US" sz="2200" dirty="0" smtClean="0"/>
            <a:t>van Manen, 1990, p. 77</a:t>
          </a:r>
          <a:endParaRPr lang="en-US" sz="2200" dirty="0"/>
        </a:p>
      </dgm:t>
    </dgm:pt>
    <dgm:pt modelId="{25C0DEF6-3E8B-BB48-9819-17A13345FA89}" type="parTrans" cxnId="{753171BB-7A67-3D47-BE90-281B36B42C83}">
      <dgm:prSet/>
      <dgm:spPr/>
      <dgm:t>
        <a:bodyPr/>
        <a:lstStyle/>
        <a:p>
          <a:endParaRPr lang="en-US"/>
        </a:p>
      </dgm:t>
    </dgm:pt>
    <dgm:pt modelId="{8B2DFF3E-3266-0841-BFCC-FDEF396D4AA4}" type="sibTrans" cxnId="{753171BB-7A67-3D47-BE90-281B36B42C83}">
      <dgm:prSet/>
      <dgm:spPr/>
      <dgm:t>
        <a:bodyPr/>
        <a:lstStyle/>
        <a:p>
          <a:endParaRPr lang="en-US"/>
        </a:p>
      </dgm:t>
    </dgm:pt>
    <dgm:pt modelId="{22725A09-1095-AF4E-B761-B80D610E1A60}">
      <dgm:prSet phldrT="[Text]" custT="1"/>
      <dgm:spPr/>
      <dgm:t>
        <a:bodyPr/>
        <a:lstStyle/>
        <a:p>
          <a:r>
            <a:rPr lang="en-US" sz="2200" dirty="0" smtClean="0"/>
            <a:t>Holistic, selective, detailed approach</a:t>
          </a:r>
          <a:endParaRPr lang="en-US" sz="2200" dirty="0"/>
        </a:p>
      </dgm:t>
    </dgm:pt>
    <dgm:pt modelId="{CA72CB9D-0B16-024E-AB24-CA5D8AD15A5E}" type="parTrans" cxnId="{8A29F02D-A1D1-1544-9887-9E41342F91AC}">
      <dgm:prSet/>
      <dgm:spPr/>
      <dgm:t>
        <a:bodyPr/>
        <a:lstStyle/>
        <a:p>
          <a:endParaRPr lang="en-US"/>
        </a:p>
      </dgm:t>
    </dgm:pt>
    <dgm:pt modelId="{A9309200-FA75-8848-A94C-E914C06965D9}" type="sibTrans" cxnId="{8A29F02D-A1D1-1544-9887-9E41342F91AC}">
      <dgm:prSet/>
      <dgm:spPr/>
      <dgm:t>
        <a:bodyPr/>
        <a:lstStyle/>
        <a:p>
          <a:endParaRPr lang="en-US"/>
        </a:p>
      </dgm:t>
    </dgm:pt>
    <dgm:pt modelId="{EE051F27-0DEE-BC48-BB54-B7903B4738C5}" type="pres">
      <dgm:prSet presAssocID="{4C9B1820-D35A-4849-B1DE-C0F722F88A2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9E3F297-9544-2744-B09A-453E0D07DE4A}" type="pres">
      <dgm:prSet presAssocID="{E5004210-99B9-2340-9F57-4BC3FDC6C269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EA29B64-CC21-0743-AE78-9F0328D0FA88}" type="pres">
      <dgm:prSet presAssocID="{E5004210-99B9-2340-9F57-4BC3FDC6C269}" presName="childText" presStyleLbl="revTx" presStyleIdx="0" presStyleCnt="1" custScaleY="24098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A29F02D-A1D1-1544-9887-9E41342F91AC}" srcId="{E5004210-99B9-2340-9F57-4BC3FDC6C269}" destId="{22725A09-1095-AF4E-B761-B80D610E1A60}" srcOrd="0" destOrd="0" parTransId="{CA72CB9D-0B16-024E-AB24-CA5D8AD15A5E}" sibTransId="{A9309200-FA75-8848-A94C-E914C06965D9}"/>
    <dgm:cxn modelId="{753171BB-7A67-3D47-BE90-281B36B42C83}" srcId="{E5004210-99B9-2340-9F57-4BC3FDC6C269}" destId="{D74051EC-1521-F649-8E3E-78C5024E08F1}" srcOrd="1" destOrd="0" parTransId="{25C0DEF6-3E8B-BB48-9819-17A13345FA89}" sibTransId="{8B2DFF3E-3266-0841-BFCC-FDEF396D4AA4}"/>
    <dgm:cxn modelId="{8F373A84-4A66-8A41-84D5-00EAC9B90499}" srcId="{4C9B1820-D35A-4849-B1DE-C0F722F88A2C}" destId="{E5004210-99B9-2340-9F57-4BC3FDC6C269}" srcOrd="0" destOrd="0" parTransId="{40030930-4E40-D842-AF94-EB6A5655EC98}" sibTransId="{4C18C571-805B-D143-8C4C-86CA3696379C}"/>
    <dgm:cxn modelId="{7F842499-EABA-9845-997A-206880CD9C8E}" type="presOf" srcId="{22725A09-1095-AF4E-B761-B80D610E1A60}" destId="{7EA29B64-CC21-0743-AE78-9F0328D0FA88}" srcOrd="0" destOrd="0" presId="urn:microsoft.com/office/officeart/2005/8/layout/vList2"/>
    <dgm:cxn modelId="{250443DD-7239-4B46-BE3E-07D932FAA05D}" type="presOf" srcId="{D74051EC-1521-F649-8E3E-78C5024E08F1}" destId="{7EA29B64-CC21-0743-AE78-9F0328D0FA88}" srcOrd="0" destOrd="1" presId="urn:microsoft.com/office/officeart/2005/8/layout/vList2"/>
    <dgm:cxn modelId="{9DE4117F-EABD-F941-B68C-AF89109990B7}" type="presOf" srcId="{E5004210-99B9-2340-9F57-4BC3FDC6C269}" destId="{49E3F297-9544-2744-B09A-453E0D07DE4A}" srcOrd="0" destOrd="0" presId="urn:microsoft.com/office/officeart/2005/8/layout/vList2"/>
    <dgm:cxn modelId="{3A5FE551-B35E-FE43-8D76-C0246916C923}" type="presOf" srcId="{4C9B1820-D35A-4849-B1DE-C0F722F88A2C}" destId="{EE051F27-0DEE-BC48-BB54-B7903B4738C5}" srcOrd="0" destOrd="0" presId="urn:microsoft.com/office/officeart/2005/8/layout/vList2"/>
    <dgm:cxn modelId="{F55DB85E-CA21-5E4D-B46B-6BD0459B7770}" type="presParOf" srcId="{EE051F27-0DEE-BC48-BB54-B7903B4738C5}" destId="{49E3F297-9544-2744-B09A-453E0D07DE4A}" srcOrd="0" destOrd="0" presId="urn:microsoft.com/office/officeart/2005/8/layout/vList2"/>
    <dgm:cxn modelId="{F6964F4D-6F26-9848-B4CE-600CAC682429}" type="presParOf" srcId="{EE051F27-0DEE-BC48-BB54-B7903B4738C5}" destId="{7EA29B64-CC21-0743-AE78-9F0328D0FA88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EF8948-5C71-794A-B9EB-82D92023E735}" type="doc">
      <dgm:prSet loTypeId="urn:microsoft.com/office/officeart/2005/8/layout/vList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89C3630-FEDD-AD46-9926-C5D6D47A7690}">
      <dgm:prSet phldrT="[Text]"/>
      <dgm:spPr/>
      <dgm:t>
        <a:bodyPr/>
        <a:lstStyle/>
        <a:p>
          <a:r>
            <a:rPr lang="en-US" dirty="0" smtClean="0"/>
            <a:t>MAXQDA</a:t>
          </a:r>
          <a:endParaRPr lang="en-US" dirty="0"/>
        </a:p>
      </dgm:t>
    </dgm:pt>
    <dgm:pt modelId="{83B7777E-0F3B-CD4E-9E51-2B82AFC586CF}" type="parTrans" cxnId="{037CD03F-E2B3-9348-8463-3D0A05293C03}">
      <dgm:prSet/>
      <dgm:spPr/>
      <dgm:t>
        <a:bodyPr/>
        <a:lstStyle/>
        <a:p>
          <a:endParaRPr lang="en-US"/>
        </a:p>
      </dgm:t>
    </dgm:pt>
    <dgm:pt modelId="{3AE6D1E2-D333-1D47-967F-59196E8BEACA}" type="sibTrans" cxnId="{037CD03F-E2B3-9348-8463-3D0A05293C03}">
      <dgm:prSet/>
      <dgm:spPr/>
      <dgm:t>
        <a:bodyPr/>
        <a:lstStyle/>
        <a:p>
          <a:endParaRPr lang="en-US"/>
        </a:p>
      </dgm:t>
    </dgm:pt>
    <dgm:pt modelId="{0865522E-C42F-5147-A897-AF306263197E}">
      <dgm:prSet phldrT="[Text]"/>
      <dgm:spPr/>
      <dgm:t>
        <a:bodyPr/>
        <a:lstStyle/>
        <a:p>
          <a:r>
            <a:rPr lang="en-US" dirty="0" err="1" smtClean="0"/>
            <a:t>ATLAS.ti</a:t>
          </a:r>
          <a:endParaRPr lang="en-US" dirty="0"/>
        </a:p>
      </dgm:t>
    </dgm:pt>
    <dgm:pt modelId="{A9AFC5A4-D780-494D-BF7A-DB0D13061206}" type="parTrans" cxnId="{E1C61070-72CD-664C-A9E7-132C5D225737}">
      <dgm:prSet/>
      <dgm:spPr/>
      <dgm:t>
        <a:bodyPr/>
        <a:lstStyle/>
        <a:p>
          <a:endParaRPr lang="en-US"/>
        </a:p>
      </dgm:t>
    </dgm:pt>
    <dgm:pt modelId="{A1738B60-4B13-014E-901F-910B5ABD6264}" type="sibTrans" cxnId="{E1C61070-72CD-664C-A9E7-132C5D225737}">
      <dgm:prSet/>
      <dgm:spPr/>
      <dgm:t>
        <a:bodyPr/>
        <a:lstStyle/>
        <a:p>
          <a:endParaRPr lang="en-US"/>
        </a:p>
      </dgm:t>
    </dgm:pt>
    <dgm:pt modelId="{C26F4316-4376-AA45-B21C-F62E4E7F2B8B}">
      <dgm:prSet phldrT="[Text]"/>
      <dgm:spPr/>
      <dgm:t>
        <a:bodyPr/>
        <a:lstStyle/>
        <a:p>
          <a:r>
            <a:rPr lang="en-US" dirty="0" smtClean="0"/>
            <a:t>Organize text &amp; audiovisuals</a:t>
          </a:r>
          <a:endParaRPr lang="en-US" dirty="0"/>
        </a:p>
      </dgm:t>
    </dgm:pt>
    <dgm:pt modelId="{E772D541-984B-A74D-B797-B636699CA5CD}" type="parTrans" cxnId="{EF7CA614-37DB-EB43-8496-4AF7638ACA92}">
      <dgm:prSet/>
      <dgm:spPr/>
      <dgm:t>
        <a:bodyPr/>
        <a:lstStyle/>
        <a:p>
          <a:endParaRPr lang="en-US"/>
        </a:p>
      </dgm:t>
    </dgm:pt>
    <dgm:pt modelId="{2877E571-D480-834A-A270-0CCBFC6512B1}" type="sibTrans" cxnId="{EF7CA614-37DB-EB43-8496-4AF7638ACA92}">
      <dgm:prSet/>
      <dgm:spPr/>
      <dgm:t>
        <a:bodyPr/>
        <a:lstStyle/>
        <a:p>
          <a:endParaRPr lang="en-US"/>
        </a:p>
      </dgm:t>
    </dgm:pt>
    <dgm:pt modelId="{FA3830F8-E062-C143-9F9A-98B01BAC52DB}">
      <dgm:prSet phldrT="[Text]"/>
      <dgm:spPr/>
      <dgm:t>
        <a:bodyPr/>
        <a:lstStyle/>
        <a:p>
          <a:r>
            <a:rPr lang="en-US" dirty="0" smtClean="0"/>
            <a:t>QSR </a:t>
          </a:r>
          <a:r>
            <a:rPr lang="en-US" dirty="0" err="1" smtClean="0"/>
            <a:t>Nvivo</a:t>
          </a:r>
          <a:endParaRPr lang="en-US" dirty="0"/>
        </a:p>
      </dgm:t>
    </dgm:pt>
    <dgm:pt modelId="{AF95C2F1-2104-1D44-A842-B72611364F78}" type="parTrans" cxnId="{371DCB53-445F-2E44-82E0-BA455E9B059D}">
      <dgm:prSet/>
      <dgm:spPr/>
      <dgm:t>
        <a:bodyPr/>
        <a:lstStyle/>
        <a:p>
          <a:endParaRPr lang="en-US"/>
        </a:p>
      </dgm:t>
    </dgm:pt>
    <dgm:pt modelId="{7958177B-ED31-E047-A755-DD16032AEAAD}" type="sibTrans" cxnId="{371DCB53-445F-2E44-82E0-BA455E9B059D}">
      <dgm:prSet/>
      <dgm:spPr/>
      <dgm:t>
        <a:bodyPr/>
        <a:lstStyle/>
        <a:p>
          <a:endParaRPr lang="en-US"/>
        </a:p>
      </dgm:t>
    </dgm:pt>
    <dgm:pt modelId="{CD560C50-C4AD-0543-90FE-9E2C64EF2A80}">
      <dgm:prSet phldrT="[Text]"/>
      <dgm:spPr/>
      <dgm:t>
        <a:bodyPr/>
        <a:lstStyle/>
        <a:p>
          <a:r>
            <a:rPr lang="en-US" dirty="0" err="1" smtClean="0"/>
            <a:t>HyperRESEARCH</a:t>
          </a:r>
          <a:endParaRPr lang="en-US" dirty="0"/>
        </a:p>
      </dgm:t>
    </dgm:pt>
    <dgm:pt modelId="{AF5B14F2-382A-D54B-A0BE-3DA93DB5C9A6}" type="parTrans" cxnId="{B91C113B-0EA5-A24B-92DD-8894E2894832}">
      <dgm:prSet/>
      <dgm:spPr/>
      <dgm:t>
        <a:bodyPr/>
        <a:lstStyle/>
        <a:p>
          <a:endParaRPr lang="en-US"/>
        </a:p>
      </dgm:t>
    </dgm:pt>
    <dgm:pt modelId="{9EDFD13F-BD88-C641-A54B-BC62E78C2457}" type="sibTrans" cxnId="{B91C113B-0EA5-A24B-92DD-8894E2894832}">
      <dgm:prSet/>
      <dgm:spPr/>
      <dgm:t>
        <a:bodyPr/>
        <a:lstStyle/>
        <a:p>
          <a:endParaRPr lang="en-US"/>
        </a:p>
      </dgm:t>
    </dgm:pt>
    <dgm:pt modelId="{B384D4AE-1635-D540-8FF4-01E2C47C8737}">
      <dgm:prSet phldrT="[Text]"/>
      <dgm:spPr/>
      <dgm:t>
        <a:bodyPr/>
        <a:lstStyle/>
        <a:p>
          <a:r>
            <a:rPr lang="en-US" dirty="0" smtClean="0"/>
            <a:t>Streamlined look</a:t>
          </a:r>
          <a:endParaRPr lang="en-US" dirty="0"/>
        </a:p>
      </dgm:t>
    </dgm:pt>
    <dgm:pt modelId="{E19AB734-CAB5-E547-B2E7-03D211543E13}" type="parTrans" cxnId="{7EBFF3DB-4CBE-A848-AE5C-268F7460157D}">
      <dgm:prSet/>
      <dgm:spPr/>
      <dgm:t>
        <a:bodyPr/>
        <a:lstStyle/>
        <a:p>
          <a:endParaRPr lang="en-US"/>
        </a:p>
      </dgm:t>
    </dgm:pt>
    <dgm:pt modelId="{DEC77BAC-2808-204A-B972-DF55F2975054}" type="sibTrans" cxnId="{7EBFF3DB-4CBE-A848-AE5C-268F7460157D}">
      <dgm:prSet/>
      <dgm:spPr/>
      <dgm:t>
        <a:bodyPr/>
        <a:lstStyle/>
        <a:p>
          <a:endParaRPr lang="en-US"/>
        </a:p>
      </dgm:t>
    </dgm:pt>
    <dgm:pt modelId="{460B3526-D315-894E-857A-FF6D280946F9}">
      <dgm:prSet phldrT="[Text]"/>
      <dgm:spPr/>
      <dgm:t>
        <a:bodyPr/>
        <a:lstStyle/>
        <a:p>
          <a:r>
            <a:rPr lang="en-US" dirty="0" smtClean="0"/>
            <a:t>Code, retrieve, build theories, analysis</a:t>
          </a:r>
          <a:endParaRPr lang="en-US" dirty="0"/>
        </a:p>
      </dgm:t>
    </dgm:pt>
    <dgm:pt modelId="{15B09398-C4BC-244C-B023-D8BB66691946}" type="parTrans" cxnId="{30582BB1-CCFC-234B-9FDE-27F10CA736B6}">
      <dgm:prSet/>
      <dgm:spPr/>
      <dgm:t>
        <a:bodyPr/>
        <a:lstStyle/>
        <a:p>
          <a:endParaRPr lang="en-US"/>
        </a:p>
      </dgm:t>
    </dgm:pt>
    <dgm:pt modelId="{925EBC34-AC46-1D43-A652-997C2118CAA9}" type="sibTrans" cxnId="{30582BB1-CCFC-234B-9FDE-27F10CA736B6}">
      <dgm:prSet/>
      <dgm:spPr/>
      <dgm:t>
        <a:bodyPr/>
        <a:lstStyle/>
        <a:p>
          <a:endParaRPr lang="en-US"/>
        </a:p>
      </dgm:t>
    </dgm:pt>
    <dgm:pt modelId="{704C58FE-1E48-6344-A47A-91D2B2C7B203}">
      <dgm:prSet phldrT="[Text]"/>
      <dgm:spPr/>
      <dgm:t>
        <a:bodyPr/>
        <a:lstStyle/>
        <a:p>
          <a:r>
            <a:rPr lang="en-US" dirty="0" smtClean="0"/>
            <a:t>Develop &amp; test theories</a:t>
          </a:r>
          <a:endParaRPr lang="en-US" dirty="0"/>
        </a:p>
      </dgm:t>
    </dgm:pt>
    <dgm:pt modelId="{D81F1A30-B393-A847-A55A-A6D161A0F016}" type="parTrans" cxnId="{328841B5-92E7-6847-B522-067535351AD7}">
      <dgm:prSet/>
      <dgm:spPr/>
      <dgm:t>
        <a:bodyPr/>
        <a:lstStyle/>
        <a:p>
          <a:endParaRPr lang="en-US"/>
        </a:p>
      </dgm:t>
    </dgm:pt>
    <dgm:pt modelId="{77797940-D1F1-0F44-809D-6CAEEA5FC722}" type="sibTrans" cxnId="{328841B5-92E7-6847-B522-067535351AD7}">
      <dgm:prSet/>
      <dgm:spPr/>
      <dgm:t>
        <a:bodyPr/>
        <a:lstStyle/>
        <a:p>
          <a:endParaRPr lang="en-US"/>
        </a:p>
      </dgm:t>
    </dgm:pt>
    <dgm:pt modelId="{11C14BD9-1AB7-B54C-8767-9B28BFC51BC4}">
      <dgm:prSet phldrT="[Text]"/>
      <dgm:spPr/>
      <dgm:t>
        <a:bodyPr/>
        <a:lstStyle/>
        <a:p>
          <a:r>
            <a:rPr lang="en-US" dirty="0" smtClean="0"/>
            <a:t>4 windows: data, code systems, text, results</a:t>
          </a:r>
          <a:endParaRPr lang="en-US" dirty="0"/>
        </a:p>
      </dgm:t>
    </dgm:pt>
    <dgm:pt modelId="{86676A5B-444F-F041-8458-8EA122F0B462}" type="parTrans" cxnId="{D15D4C05-9550-BB44-BDA8-2A891AE72B6F}">
      <dgm:prSet/>
      <dgm:spPr/>
      <dgm:t>
        <a:bodyPr/>
        <a:lstStyle/>
        <a:p>
          <a:endParaRPr lang="en-US"/>
        </a:p>
      </dgm:t>
    </dgm:pt>
    <dgm:pt modelId="{6DD9A050-25D8-944D-9D1E-8873FAD0D70A}" type="sibTrans" cxnId="{D15D4C05-9550-BB44-BDA8-2A891AE72B6F}">
      <dgm:prSet/>
      <dgm:spPr/>
      <dgm:t>
        <a:bodyPr/>
        <a:lstStyle/>
        <a:p>
          <a:endParaRPr lang="en-US"/>
        </a:p>
      </dgm:t>
    </dgm:pt>
    <dgm:pt modelId="{F8913658-4E64-864B-BF86-1B5E21205BB5}">
      <dgm:prSet phldrT="[Text]"/>
      <dgm:spPr/>
      <dgm:t>
        <a:bodyPr/>
        <a:lstStyle/>
        <a:p>
          <a:r>
            <a:rPr lang="en-US" dirty="0" smtClean="0"/>
            <a:t>Code, annotate, compare segments</a:t>
          </a:r>
          <a:endParaRPr lang="en-US" dirty="0"/>
        </a:p>
      </dgm:t>
    </dgm:pt>
    <dgm:pt modelId="{269A10F6-77E6-7D4A-95BC-836E245ACB29}" type="parTrans" cxnId="{5CE59D0B-805F-E742-843C-C97E3DB08FC6}">
      <dgm:prSet/>
      <dgm:spPr/>
      <dgm:t>
        <a:bodyPr/>
        <a:lstStyle/>
        <a:p>
          <a:endParaRPr lang="en-US"/>
        </a:p>
      </dgm:t>
    </dgm:pt>
    <dgm:pt modelId="{06369EDC-1DDF-F24A-9B39-2DE774C54C4A}" type="sibTrans" cxnId="{5CE59D0B-805F-E742-843C-C97E3DB08FC6}">
      <dgm:prSet/>
      <dgm:spPr/>
      <dgm:t>
        <a:bodyPr/>
        <a:lstStyle/>
        <a:p>
          <a:endParaRPr lang="en-US"/>
        </a:p>
      </dgm:t>
    </dgm:pt>
    <dgm:pt modelId="{CB981F0D-9FD5-0B48-A0D3-8815135700EC}">
      <dgm:prSet phldrT="[Text]"/>
      <dgm:spPr/>
      <dgm:t>
        <a:bodyPr/>
        <a:lstStyle/>
        <a:p>
          <a:r>
            <a:rPr lang="en-US" dirty="0" smtClean="0"/>
            <a:t>Drag &amp; drop codes in interactive margin</a:t>
          </a:r>
          <a:endParaRPr lang="en-US" dirty="0"/>
        </a:p>
      </dgm:t>
    </dgm:pt>
    <dgm:pt modelId="{1E54BEDF-91F1-B84D-9E2A-118A92189688}" type="parTrans" cxnId="{AEB1024B-BDD3-0C4E-9FB5-A7A9A0ADE60E}">
      <dgm:prSet/>
      <dgm:spPr/>
      <dgm:t>
        <a:bodyPr/>
        <a:lstStyle/>
        <a:p>
          <a:endParaRPr lang="en-US"/>
        </a:p>
      </dgm:t>
    </dgm:pt>
    <dgm:pt modelId="{7C688DFA-61EC-1546-B2A5-60DCCC4689D7}" type="sibTrans" cxnId="{AEB1024B-BDD3-0C4E-9FB5-A7A9A0ADE60E}">
      <dgm:prSet/>
      <dgm:spPr/>
      <dgm:t>
        <a:bodyPr/>
        <a:lstStyle/>
        <a:p>
          <a:endParaRPr lang="en-US"/>
        </a:p>
      </dgm:t>
    </dgm:pt>
    <dgm:pt modelId="{40FD6EEC-493D-C545-BC0B-70BCA90B0D37}">
      <dgm:prSet phldrT="[Text]"/>
      <dgm:spPr/>
      <dgm:t>
        <a:bodyPr/>
        <a:lstStyle/>
        <a:p>
          <a:r>
            <a:rPr lang="en-US" dirty="0" smtClean="0"/>
            <a:t>Secure storage in single file</a:t>
          </a:r>
          <a:endParaRPr lang="en-US" dirty="0"/>
        </a:p>
      </dgm:t>
    </dgm:pt>
    <dgm:pt modelId="{80F49B63-C81C-C04F-9F0A-5B8CB6EC3D40}" type="parTrans" cxnId="{87A7A149-6532-1746-8DF6-54D3B12A2A8E}">
      <dgm:prSet/>
      <dgm:spPr/>
      <dgm:t>
        <a:bodyPr/>
        <a:lstStyle/>
        <a:p>
          <a:endParaRPr lang="en-US"/>
        </a:p>
      </dgm:t>
    </dgm:pt>
    <dgm:pt modelId="{FD97C938-A81E-CD4B-97A1-C38D76A85ED5}" type="sibTrans" cxnId="{87A7A149-6532-1746-8DF6-54D3B12A2A8E}">
      <dgm:prSet/>
      <dgm:spPr/>
      <dgm:t>
        <a:bodyPr/>
        <a:lstStyle/>
        <a:p>
          <a:endParaRPr lang="en-US"/>
        </a:p>
      </dgm:t>
    </dgm:pt>
    <dgm:pt modelId="{1B740C58-4EBF-B84B-9D38-0AFA860FAF5E}">
      <dgm:prSet phldrT="[Text]"/>
      <dgm:spPr/>
      <dgm:t>
        <a:bodyPr/>
        <a:lstStyle/>
        <a:p>
          <a:r>
            <a:rPr lang="en-US" dirty="0" smtClean="0"/>
            <a:t>Graphically display codes &amp; categories</a:t>
          </a:r>
          <a:endParaRPr lang="en-US" dirty="0"/>
        </a:p>
      </dgm:t>
    </dgm:pt>
    <dgm:pt modelId="{F6BAC0CC-49B5-9A47-9964-993BFAB12E1A}" type="parTrans" cxnId="{74235FA1-13C8-0F42-88E2-F3CC874674AF}">
      <dgm:prSet/>
      <dgm:spPr/>
      <dgm:t>
        <a:bodyPr/>
        <a:lstStyle/>
        <a:p>
          <a:endParaRPr lang="en-US"/>
        </a:p>
      </dgm:t>
    </dgm:pt>
    <dgm:pt modelId="{6C4FEC87-B9F4-7D4A-B1E9-5325AF69FC04}" type="sibTrans" cxnId="{74235FA1-13C8-0F42-88E2-F3CC874674AF}">
      <dgm:prSet/>
      <dgm:spPr/>
      <dgm:t>
        <a:bodyPr/>
        <a:lstStyle/>
        <a:p>
          <a:endParaRPr lang="en-US"/>
        </a:p>
      </dgm:t>
    </dgm:pt>
    <dgm:pt modelId="{28810BC8-284A-0245-A972-5C6F90A4F192}">
      <dgm:prSet phldrT="[Text]"/>
      <dgm:spPr/>
      <dgm:t>
        <a:bodyPr/>
        <a:lstStyle/>
        <a:p>
          <a:r>
            <a:rPr lang="en-US" dirty="0" smtClean="0"/>
            <a:t>Work with text, graphics, &amp; audiovisuals</a:t>
          </a:r>
          <a:endParaRPr lang="en-US" dirty="0"/>
        </a:p>
      </dgm:t>
    </dgm:pt>
    <dgm:pt modelId="{2D576D3C-67DF-614E-8B85-3F0A6C54FC76}" type="parTrans" cxnId="{305D60C2-5B2F-BC4C-BFAB-94B39C9CA6F7}">
      <dgm:prSet/>
      <dgm:spPr/>
      <dgm:t>
        <a:bodyPr/>
        <a:lstStyle/>
        <a:p>
          <a:endParaRPr lang="en-US"/>
        </a:p>
      </dgm:t>
    </dgm:pt>
    <dgm:pt modelId="{72D2D697-346C-374D-B7A2-8B3800A0EF4C}" type="sibTrans" cxnId="{305D60C2-5B2F-BC4C-BFAB-94B39C9CA6F7}">
      <dgm:prSet/>
      <dgm:spPr/>
      <dgm:t>
        <a:bodyPr/>
        <a:lstStyle/>
        <a:p>
          <a:endParaRPr lang="en-US"/>
        </a:p>
      </dgm:t>
    </dgm:pt>
    <dgm:pt modelId="{E319BA26-D95D-2C40-AEBD-1DFAC16640DF}">
      <dgm:prSet phldrT="[Text]"/>
      <dgm:spPr/>
      <dgm:t>
        <a:bodyPr/>
        <a:lstStyle/>
        <a:p>
          <a:r>
            <a:rPr lang="en-US" dirty="0" smtClean="0"/>
            <a:t>Code &amp; retrieve with theory-builder</a:t>
          </a:r>
          <a:endParaRPr lang="en-US" dirty="0"/>
        </a:p>
      </dgm:t>
    </dgm:pt>
    <dgm:pt modelId="{36598D5C-9F75-3B45-9D69-01AFD3A0BB37}" type="parTrans" cxnId="{EDC2A9B1-8441-5245-9F8E-5FCB855606B8}">
      <dgm:prSet/>
      <dgm:spPr/>
      <dgm:t>
        <a:bodyPr/>
        <a:lstStyle/>
        <a:p>
          <a:endParaRPr lang="en-US"/>
        </a:p>
      </dgm:t>
    </dgm:pt>
    <dgm:pt modelId="{5D88C9AE-0B67-2C49-9538-8CF9121A650F}" type="sibTrans" cxnId="{EDC2A9B1-8441-5245-9F8E-5FCB855606B8}">
      <dgm:prSet/>
      <dgm:spPr/>
      <dgm:t>
        <a:bodyPr/>
        <a:lstStyle/>
        <a:p>
          <a:endParaRPr lang="en-US"/>
        </a:p>
      </dgm:t>
    </dgm:pt>
    <dgm:pt modelId="{D26E906D-CE6A-EA40-8956-FD6589F7C627}">
      <dgm:prSet phldrT="[Text]"/>
      <dgm:spPr/>
      <dgm:t>
        <a:bodyPr/>
        <a:lstStyle/>
        <a:p>
          <a:r>
            <a:rPr lang="en-US" dirty="0" smtClean="0"/>
            <a:t>Hierarchical code system</a:t>
          </a:r>
          <a:endParaRPr lang="en-US" dirty="0"/>
        </a:p>
      </dgm:t>
    </dgm:pt>
    <dgm:pt modelId="{5F66DF1C-5F06-5642-8803-C41617D6179E}" type="parTrans" cxnId="{F4CE69A1-6CBD-B445-9434-2581908EC7D4}">
      <dgm:prSet/>
      <dgm:spPr/>
      <dgm:t>
        <a:bodyPr/>
        <a:lstStyle/>
        <a:p>
          <a:endParaRPr lang="en-US"/>
        </a:p>
      </dgm:t>
    </dgm:pt>
    <dgm:pt modelId="{5377590C-0E1D-E84E-B192-137CC2D8710A}" type="sibTrans" cxnId="{F4CE69A1-6CBD-B445-9434-2581908EC7D4}">
      <dgm:prSet/>
      <dgm:spPr/>
      <dgm:t>
        <a:bodyPr/>
        <a:lstStyle/>
        <a:p>
          <a:endParaRPr lang="en-US"/>
        </a:p>
      </dgm:t>
    </dgm:pt>
    <dgm:pt modelId="{4812A8A0-553E-F646-AC31-7110DCDFA53D}" type="pres">
      <dgm:prSet presAssocID="{45EF8948-5C71-794A-B9EB-82D92023E73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6B9440E-9360-4346-A934-DF17DCE0E6F7}" type="pres">
      <dgm:prSet presAssocID="{089C3630-FEDD-AD46-9926-C5D6D47A7690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5AD542E-8A35-404E-8997-36C6E3FE4686}" type="pres">
      <dgm:prSet presAssocID="{089C3630-FEDD-AD46-9926-C5D6D47A7690}" presName="childTex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9036829-F969-E94B-9910-54B1056F249D}" type="pres">
      <dgm:prSet presAssocID="{0865522E-C42F-5147-A897-AF306263197E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31D0B0A-058D-9E4E-AEF0-16F41AEF524E}" type="pres">
      <dgm:prSet presAssocID="{0865522E-C42F-5147-A897-AF306263197E}" presName="childTex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E7649DC-16D1-FE4B-BF56-6BD1F8DDB349}" type="pres">
      <dgm:prSet presAssocID="{FA3830F8-E062-C143-9F9A-98B01BAC52DB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6F36A75-8251-2E42-AC11-0C0C4273D511}" type="pres">
      <dgm:prSet presAssocID="{FA3830F8-E062-C143-9F9A-98B01BAC52DB}" presName="childTex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9C2EE8D-BF93-8946-ADB4-B71B3BD5B21B}" type="pres">
      <dgm:prSet presAssocID="{CD560C50-C4AD-0543-90FE-9E2C64EF2A80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5123B95-51D0-684C-A3D7-AC1A9C03BD18}" type="pres">
      <dgm:prSet presAssocID="{CD560C50-C4AD-0543-90FE-9E2C64EF2A80}" presName="childTex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05D60C2-5B2F-BC4C-BFAB-94B39C9CA6F7}" srcId="{CD560C50-C4AD-0543-90FE-9E2C64EF2A80}" destId="{28810BC8-284A-0245-A972-5C6F90A4F192}" srcOrd="1" destOrd="0" parTransId="{2D576D3C-67DF-614E-8B85-3F0A6C54FC76}" sibTransId="{72D2D697-346C-374D-B7A2-8B3800A0EF4C}"/>
    <dgm:cxn modelId="{74235FA1-13C8-0F42-88E2-F3CC874674AF}" srcId="{FA3830F8-E062-C143-9F9A-98B01BAC52DB}" destId="{1B740C58-4EBF-B84B-9D38-0AFA860FAF5E}" srcOrd="2" destOrd="0" parTransId="{F6BAC0CC-49B5-9A47-9964-993BFAB12E1A}" sibTransId="{6C4FEC87-B9F4-7D4A-B1E9-5325AF69FC04}"/>
    <dgm:cxn modelId="{5CE59D0B-805F-E742-843C-C97E3DB08FC6}" srcId="{0865522E-C42F-5147-A897-AF306263197E}" destId="{F8913658-4E64-864B-BF86-1B5E21205BB5}" srcOrd="1" destOrd="0" parTransId="{269A10F6-77E6-7D4A-95BC-836E245ACB29}" sibTransId="{06369EDC-1DDF-F24A-9B39-2DE774C54C4A}"/>
    <dgm:cxn modelId="{0D0FA4B1-5E2C-9E4A-901F-20CA4D893C50}" type="presOf" srcId="{FA3830F8-E062-C143-9F9A-98B01BAC52DB}" destId="{BE7649DC-16D1-FE4B-BF56-6BD1F8DDB349}" srcOrd="0" destOrd="0" presId="urn:microsoft.com/office/officeart/2005/8/layout/vList2"/>
    <dgm:cxn modelId="{DAF79633-B31F-D840-AFDF-80E7375D3C28}" type="presOf" srcId="{CB981F0D-9FD5-0B48-A0D3-8815135700EC}" destId="{F31D0B0A-058D-9E4E-AEF0-16F41AEF524E}" srcOrd="0" destOrd="2" presId="urn:microsoft.com/office/officeart/2005/8/layout/vList2"/>
    <dgm:cxn modelId="{5F37BD7B-E2C4-EC46-8BD2-C60AC73D7975}" type="presOf" srcId="{CD560C50-C4AD-0543-90FE-9E2C64EF2A80}" destId="{79C2EE8D-BF93-8946-ADB4-B71B3BD5B21B}" srcOrd="0" destOrd="0" presId="urn:microsoft.com/office/officeart/2005/8/layout/vList2"/>
    <dgm:cxn modelId="{D190CE28-23E9-DF44-85C3-248A2BE62F55}" type="presOf" srcId="{460B3526-D315-894E-857A-FF6D280946F9}" destId="{15123B95-51D0-684C-A3D7-AC1A9C03BD18}" srcOrd="0" destOrd="0" presId="urn:microsoft.com/office/officeart/2005/8/layout/vList2"/>
    <dgm:cxn modelId="{A0BC7459-8C09-114E-8581-6C078BF1957A}" type="presOf" srcId="{0865522E-C42F-5147-A897-AF306263197E}" destId="{69036829-F969-E94B-9910-54B1056F249D}" srcOrd="0" destOrd="0" presId="urn:microsoft.com/office/officeart/2005/8/layout/vList2"/>
    <dgm:cxn modelId="{7EBFF3DB-4CBE-A848-AE5C-268F7460157D}" srcId="{FA3830F8-E062-C143-9F9A-98B01BAC52DB}" destId="{B384D4AE-1635-D540-8FF4-01E2C47C8737}" srcOrd="0" destOrd="0" parTransId="{E19AB734-CAB5-E547-B2E7-03D211543E13}" sibTransId="{DEC77BAC-2808-204A-B972-DF55F2975054}"/>
    <dgm:cxn modelId="{371DCB53-445F-2E44-82E0-BA455E9B059D}" srcId="{45EF8948-5C71-794A-B9EB-82D92023E735}" destId="{FA3830F8-E062-C143-9F9A-98B01BAC52DB}" srcOrd="2" destOrd="0" parTransId="{AF95C2F1-2104-1D44-A842-B72611364F78}" sibTransId="{7958177B-ED31-E047-A755-DD16032AEAAD}"/>
    <dgm:cxn modelId="{EF7CA614-37DB-EB43-8496-4AF7638ACA92}" srcId="{0865522E-C42F-5147-A897-AF306263197E}" destId="{C26F4316-4376-AA45-B21C-F62E4E7F2B8B}" srcOrd="0" destOrd="0" parTransId="{E772D541-984B-A74D-B797-B636699CA5CD}" sibTransId="{2877E571-D480-834A-A270-0CCBFC6512B1}"/>
    <dgm:cxn modelId="{607171C4-6421-464D-A2DF-95FD6BDAEC3E}" type="presOf" srcId="{B384D4AE-1635-D540-8FF4-01E2C47C8737}" destId="{06F36A75-8251-2E42-AC11-0C0C4273D511}" srcOrd="0" destOrd="0" presId="urn:microsoft.com/office/officeart/2005/8/layout/vList2"/>
    <dgm:cxn modelId="{9DDED1E3-73DA-A744-80B9-B6A6FCF38EE6}" type="presOf" srcId="{40FD6EEC-493D-C545-BC0B-70BCA90B0D37}" destId="{06F36A75-8251-2E42-AC11-0C0C4273D511}" srcOrd="0" destOrd="1" presId="urn:microsoft.com/office/officeart/2005/8/layout/vList2"/>
    <dgm:cxn modelId="{E1C61070-72CD-664C-A9E7-132C5D225737}" srcId="{45EF8948-5C71-794A-B9EB-82D92023E735}" destId="{0865522E-C42F-5147-A897-AF306263197E}" srcOrd="1" destOrd="0" parTransId="{A9AFC5A4-D780-494D-BF7A-DB0D13061206}" sibTransId="{A1738B60-4B13-014E-901F-910B5ABD6264}"/>
    <dgm:cxn modelId="{AF771EA2-5AD9-F14C-96F5-7CAB3EFDA5D5}" type="presOf" srcId="{1B740C58-4EBF-B84B-9D38-0AFA860FAF5E}" destId="{06F36A75-8251-2E42-AC11-0C0C4273D511}" srcOrd="0" destOrd="2" presId="urn:microsoft.com/office/officeart/2005/8/layout/vList2"/>
    <dgm:cxn modelId="{B91C113B-0EA5-A24B-92DD-8894E2894832}" srcId="{45EF8948-5C71-794A-B9EB-82D92023E735}" destId="{CD560C50-C4AD-0543-90FE-9E2C64EF2A80}" srcOrd="3" destOrd="0" parTransId="{AF5B14F2-382A-D54B-A0BE-3DA93DB5C9A6}" sibTransId="{9EDFD13F-BD88-C641-A54B-BC62E78C2457}"/>
    <dgm:cxn modelId="{30582BB1-CCFC-234B-9FDE-27F10CA736B6}" srcId="{CD560C50-C4AD-0543-90FE-9E2C64EF2A80}" destId="{460B3526-D315-894E-857A-FF6D280946F9}" srcOrd="0" destOrd="0" parTransId="{15B09398-C4BC-244C-B023-D8BB66691946}" sibTransId="{925EBC34-AC46-1D43-A652-997C2118CAA9}"/>
    <dgm:cxn modelId="{328841B5-92E7-6847-B522-067535351AD7}" srcId="{089C3630-FEDD-AD46-9926-C5D6D47A7690}" destId="{704C58FE-1E48-6344-A47A-91D2B2C7B203}" srcOrd="0" destOrd="0" parTransId="{D81F1A30-B393-A847-A55A-A6D161A0F016}" sibTransId="{77797940-D1F1-0F44-809D-6CAEEA5FC722}"/>
    <dgm:cxn modelId="{037CD03F-E2B3-9348-8463-3D0A05293C03}" srcId="{45EF8948-5C71-794A-B9EB-82D92023E735}" destId="{089C3630-FEDD-AD46-9926-C5D6D47A7690}" srcOrd="0" destOrd="0" parTransId="{83B7777E-0F3B-CD4E-9E51-2B82AFC586CF}" sibTransId="{3AE6D1E2-D333-1D47-967F-59196E8BEACA}"/>
    <dgm:cxn modelId="{E1457E72-9198-564B-B8B8-990698B90860}" type="presOf" srcId="{C26F4316-4376-AA45-B21C-F62E4E7F2B8B}" destId="{F31D0B0A-058D-9E4E-AEF0-16F41AEF524E}" srcOrd="0" destOrd="0" presId="urn:microsoft.com/office/officeart/2005/8/layout/vList2"/>
    <dgm:cxn modelId="{EDC2A9B1-8441-5245-9F8E-5FCB855606B8}" srcId="{CD560C50-C4AD-0543-90FE-9E2C64EF2A80}" destId="{E319BA26-D95D-2C40-AEBD-1DFAC16640DF}" srcOrd="2" destOrd="0" parTransId="{36598D5C-9F75-3B45-9D69-01AFD3A0BB37}" sibTransId="{5D88C9AE-0B67-2C49-9538-8CF9121A650F}"/>
    <dgm:cxn modelId="{131F5ED1-1781-2341-AB78-9B50788AD139}" type="presOf" srcId="{45EF8948-5C71-794A-B9EB-82D92023E735}" destId="{4812A8A0-553E-F646-AC31-7110DCDFA53D}" srcOrd="0" destOrd="0" presId="urn:microsoft.com/office/officeart/2005/8/layout/vList2"/>
    <dgm:cxn modelId="{D19FA797-D62E-CE46-B2BD-CE4DA6215C61}" type="presOf" srcId="{11C14BD9-1AB7-B54C-8767-9B28BFC51BC4}" destId="{F5AD542E-8A35-404E-8997-36C6E3FE4686}" srcOrd="0" destOrd="2" presId="urn:microsoft.com/office/officeart/2005/8/layout/vList2"/>
    <dgm:cxn modelId="{D15D4C05-9550-BB44-BDA8-2A891AE72B6F}" srcId="{089C3630-FEDD-AD46-9926-C5D6D47A7690}" destId="{11C14BD9-1AB7-B54C-8767-9B28BFC51BC4}" srcOrd="2" destOrd="0" parTransId="{86676A5B-444F-F041-8458-8EA122F0B462}" sibTransId="{6DD9A050-25D8-944D-9D1E-8873FAD0D70A}"/>
    <dgm:cxn modelId="{0A231681-F9D5-8744-8CDB-EF3ED34F9461}" type="presOf" srcId="{E319BA26-D95D-2C40-AEBD-1DFAC16640DF}" destId="{15123B95-51D0-684C-A3D7-AC1A9C03BD18}" srcOrd="0" destOrd="2" presId="urn:microsoft.com/office/officeart/2005/8/layout/vList2"/>
    <dgm:cxn modelId="{9E81A943-97EB-CF42-9032-11B558A23472}" type="presOf" srcId="{28810BC8-284A-0245-A972-5C6F90A4F192}" destId="{15123B95-51D0-684C-A3D7-AC1A9C03BD18}" srcOrd="0" destOrd="1" presId="urn:microsoft.com/office/officeart/2005/8/layout/vList2"/>
    <dgm:cxn modelId="{E0EA58BD-81B0-EA47-B128-FA28B820B1AC}" type="presOf" srcId="{F8913658-4E64-864B-BF86-1B5E21205BB5}" destId="{F31D0B0A-058D-9E4E-AEF0-16F41AEF524E}" srcOrd="0" destOrd="1" presId="urn:microsoft.com/office/officeart/2005/8/layout/vList2"/>
    <dgm:cxn modelId="{87A7A149-6532-1746-8DF6-54D3B12A2A8E}" srcId="{FA3830F8-E062-C143-9F9A-98B01BAC52DB}" destId="{40FD6EEC-493D-C545-BC0B-70BCA90B0D37}" srcOrd="1" destOrd="0" parTransId="{80F49B63-C81C-C04F-9F0A-5B8CB6EC3D40}" sibTransId="{FD97C938-A81E-CD4B-97A1-C38D76A85ED5}"/>
    <dgm:cxn modelId="{AEB1024B-BDD3-0C4E-9FB5-A7A9A0ADE60E}" srcId="{0865522E-C42F-5147-A897-AF306263197E}" destId="{CB981F0D-9FD5-0B48-A0D3-8815135700EC}" srcOrd="2" destOrd="0" parTransId="{1E54BEDF-91F1-B84D-9E2A-118A92189688}" sibTransId="{7C688DFA-61EC-1546-B2A5-60DCCC4689D7}"/>
    <dgm:cxn modelId="{A12ED183-D86E-B84A-9E92-C34BE2110058}" type="presOf" srcId="{089C3630-FEDD-AD46-9926-C5D6D47A7690}" destId="{46B9440E-9360-4346-A934-DF17DCE0E6F7}" srcOrd="0" destOrd="0" presId="urn:microsoft.com/office/officeart/2005/8/layout/vList2"/>
    <dgm:cxn modelId="{F4CE69A1-6CBD-B445-9434-2581908EC7D4}" srcId="{089C3630-FEDD-AD46-9926-C5D6D47A7690}" destId="{D26E906D-CE6A-EA40-8956-FD6589F7C627}" srcOrd="1" destOrd="0" parTransId="{5F66DF1C-5F06-5642-8803-C41617D6179E}" sibTransId="{5377590C-0E1D-E84E-B192-137CC2D8710A}"/>
    <dgm:cxn modelId="{C89B3616-F937-D649-A1F8-6D2C28ED84BF}" type="presOf" srcId="{D26E906D-CE6A-EA40-8956-FD6589F7C627}" destId="{F5AD542E-8A35-404E-8997-36C6E3FE4686}" srcOrd="0" destOrd="1" presId="urn:microsoft.com/office/officeart/2005/8/layout/vList2"/>
    <dgm:cxn modelId="{F1471C50-C55A-6343-9B7F-EC20BD02FAB7}" type="presOf" srcId="{704C58FE-1E48-6344-A47A-91D2B2C7B203}" destId="{F5AD542E-8A35-404E-8997-36C6E3FE4686}" srcOrd="0" destOrd="0" presId="urn:microsoft.com/office/officeart/2005/8/layout/vList2"/>
    <dgm:cxn modelId="{95DFE265-52CD-B749-8DE7-BE17DE0260F5}" type="presParOf" srcId="{4812A8A0-553E-F646-AC31-7110DCDFA53D}" destId="{46B9440E-9360-4346-A934-DF17DCE0E6F7}" srcOrd="0" destOrd="0" presId="urn:microsoft.com/office/officeart/2005/8/layout/vList2"/>
    <dgm:cxn modelId="{5C468115-1CCB-D14C-BE59-0149451AE6DB}" type="presParOf" srcId="{4812A8A0-553E-F646-AC31-7110DCDFA53D}" destId="{F5AD542E-8A35-404E-8997-36C6E3FE4686}" srcOrd="1" destOrd="0" presId="urn:microsoft.com/office/officeart/2005/8/layout/vList2"/>
    <dgm:cxn modelId="{E2664C8F-D4F1-EB4A-A649-0FE94C0D0CA2}" type="presParOf" srcId="{4812A8A0-553E-F646-AC31-7110DCDFA53D}" destId="{69036829-F969-E94B-9910-54B1056F249D}" srcOrd="2" destOrd="0" presId="urn:microsoft.com/office/officeart/2005/8/layout/vList2"/>
    <dgm:cxn modelId="{B5969788-947E-A842-A29F-31EA63649AFA}" type="presParOf" srcId="{4812A8A0-553E-F646-AC31-7110DCDFA53D}" destId="{F31D0B0A-058D-9E4E-AEF0-16F41AEF524E}" srcOrd="3" destOrd="0" presId="urn:microsoft.com/office/officeart/2005/8/layout/vList2"/>
    <dgm:cxn modelId="{F9C727AE-E903-074B-B162-3F10C5728417}" type="presParOf" srcId="{4812A8A0-553E-F646-AC31-7110DCDFA53D}" destId="{BE7649DC-16D1-FE4B-BF56-6BD1F8DDB349}" srcOrd="4" destOrd="0" presId="urn:microsoft.com/office/officeart/2005/8/layout/vList2"/>
    <dgm:cxn modelId="{DD4D50A0-7D0D-8B4A-838D-20733B7596EA}" type="presParOf" srcId="{4812A8A0-553E-F646-AC31-7110DCDFA53D}" destId="{06F36A75-8251-2E42-AC11-0C0C4273D511}" srcOrd="5" destOrd="0" presId="urn:microsoft.com/office/officeart/2005/8/layout/vList2"/>
    <dgm:cxn modelId="{375E5307-F20A-614F-8EBD-5F6C0E0D0B27}" type="presParOf" srcId="{4812A8A0-553E-F646-AC31-7110DCDFA53D}" destId="{79C2EE8D-BF93-8946-ADB4-B71B3BD5B21B}" srcOrd="6" destOrd="0" presId="urn:microsoft.com/office/officeart/2005/8/layout/vList2"/>
    <dgm:cxn modelId="{55D351F8-85A2-D944-84E2-6A323E255447}" type="presParOf" srcId="{4812A8A0-553E-F646-AC31-7110DCDFA53D}" destId="{15123B95-51D0-684C-A3D7-AC1A9C03BD18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E3F297-9544-2744-B09A-453E0D07DE4A}">
      <dsp:nvSpPr>
        <dsp:cNvPr id="0" name=""/>
        <dsp:cNvSpPr/>
      </dsp:nvSpPr>
      <dsp:spPr>
        <a:xfrm>
          <a:off x="0" y="679"/>
          <a:ext cx="8229600" cy="5247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/>
            <a:t>‘Phenomenological reflection’</a:t>
          </a:r>
          <a:endParaRPr lang="en-US" sz="3200" kern="1200" dirty="0"/>
        </a:p>
      </dsp:txBody>
      <dsp:txXfrm>
        <a:off x="25616" y="26295"/>
        <a:ext cx="8178368" cy="473519"/>
      </dsp:txXfrm>
    </dsp:sp>
    <dsp:sp modelId="{7EA29B64-CC21-0743-AE78-9F0328D0FA88}">
      <dsp:nvSpPr>
        <dsp:cNvPr id="0" name=""/>
        <dsp:cNvSpPr/>
      </dsp:nvSpPr>
      <dsp:spPr>
        <a:xfrm>
          <a:off x="0" y="525431"/>
          <a:ext cx="8229600" cy="1207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7940" rIns="156464" bIns="2794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200" kern="1200" dirty="0" smtClean="0"/>
            <a:t>Holistic, selective, detailed approach</a:t>
          </a:r>
          <a:endParaRPr lang="en-US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200" kern="1200" dirty="0" smtClean="0"/>
            <a:t>van Manen, 1990, p. 77</a:t>
          </a:r>
          <a:endParaRPr lang="en-US" sz="2200" kern="1200" dirty="0"/>
        </a:p>
      </dsp:txBody>
      <dsp:txXfrm>
        <a:off x="0" y="525431"/>
        <a:ext cx="8229600" cy="12074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B9440E-9360-4346-A934-DF17DCE0E6F7}">
      <dsp:nvSpPr>
        <dsp:cNvPr id="0" name=""/>
        <dsp:cNvSpPr/>
      </dsp:nvSpPr>
      <dsp:spPr>
        <a:xfrm>
          <a:off x="0" y="27735"/>
          <a:ext cx="5867399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MAXQDA</a:t>
          </a:r>
          <a:endParaRPr lang="en-US" sz="2100" kern="1200" dirty="0"/>
        </a:p>
      </dsp:txBody>
      <dsp:txXfrm>
        <a:off x="23988" y="51723"/>
        <a:ext cx="5819423" cy="443423"/>
      </dsp:txXfrm>
    </dsp:sp>
    <dsp:sp modelId="{F5AD542E-8A35-404E-8997-36C6E3FE4686}">
      <dsp:nvSpPr>
        <dsp:cNvPr id="0" name=""/>
        <dsp:cNvSpPr/>
      </dsp:nvSpPr>
      <dsp:spPr>
        <a:xfrm>
          <a:off x="0" y="519135"/>
          <a:ext cx="5867399" cy="782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290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Develop &amp; test theories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Hierarchical code system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4 windows: data, code systems, text, results</a:t>
          </a:r>
          <a:endParaRPr lang="en-US" sz="1600" kern="1200" dirty="0"/>
        </a:p>
      </dsp:txBody>
      <dsp:txXfrm>
        <a:off x="0" y="519135"/>
        <a:ext cx="5867399" cy="782460"/>
      </dsp:txXfrm>
    </dsp:sp>
    <dsp:sp modelId="{69036829-F969-E94B-9910-54B1056F249D}">
      <dsp:nvSpPr>
        <dsp:cNvPr id="0" name=""/>
        <dsp:cNvSpPr/>
      </dsp:nvSpPr>
      <dsp:spPr>
        <a:xfrm>
          <a:off x="0" y="1301595"/>
          <a:ext cx="5867399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err="1" smtClean="0"/>
            <a:t>ATLAS.ti</a:t>
          </a:r>
          <a:endParaRPr lang="en-US" sz="2100" kern="1200" dirty="0"/>
        </a:p>
      </dsp:txBody>
      <dsp:txXfrm>
        <a:off x="23988" y="1325583"/>
        <a:ext cx="5819423" cy="443423"/>
      </dsp:txXfrm>
    </dsp:sp>
    <dsp:sp modelId="{F31D0B0A-058D-9E4E-AEF0-16F41AEF524E}">
      <dsp:nvSpPr>
        <dsp:cNvPr id="0" name=""/>
        <dsp:cNvSpPr/>
      </dsp:nvSpPr>
      <dsp:spPr>
        <a:xfrm>
          <a:off x="0" y="1792995"/>
          <a:ext cx="5867399" cy="782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290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Organize text &amp; audiovisuals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Code, annotate, compare segments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Drag &amp; drop codes in interactive margin</a:t>
          </a:r>
          <a:endParaRPr lang="en-US" sz="1600" kern="1200" dirty="0"/>
        </a:p>
      </dsp:txBody>
      <dsp:txXfrm>
        <a:off x="0" y="1792995"/>
        <a:ext cx="5867399" cy="782460"/>
      </dsp:txXfrm>
    </dsp:sp>
    <dsp:sp modelId="{BE7649DC-16D1-FE4B-BF56-6BD1F8DDB349}">
      <dsp:nvSpPr>
        <dsp:cNvPr id="0" name=""/>
        <dsp:cNvSpPr/>
      </dsp:nvSpPr>
      <dsp:spPr>
        <a:xfrm>
          <a:off x="0" y="2575455"/>
          <a:ext cx="5867399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QSR </a:t>
          </a:r>
          <a:r>
            <a:rPr lang="en-US" sz="2100" kern="1200" dirty="0" err="1" smtClean="0"/>
            <a:t>Nvivo</a:t>
          </a:r>
          <a:endParaRPr lang="en-US" sz="2100" kern="1200" dirty="0"/>
        </a:p>
      </dsp:txBody>
      <dsp:txXfrm>
        <a:off x="23988" y="2599443"/>
        <a:ext cx="5819423" cy="443423"/>
      </dsp:txXfrm>
    </dsp:sp>
    <dsp:sp modelId="{06F36A75-8251-2E42-AC11-0C0C4273D511}">
      <dsp:nvSpPr>
        <dsp:cNvPr id="0" name=""/>
        <dsp:cNvSpPr/>
      </dsp:nvSpPr>
      <dsp:spPr>
        <a:xfrm>
          <a:off x="0" y="3066855"/>
          <a:ext cx="5867399" cy="782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290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Streamlined look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Secure storage in single file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Graphically display codes &amp; categories</a:t>
          </a:r>
          <a:endParaRPr lang="en-US" sz="1600" kern="1200" dirty="0"/>
        </a:p>
      </dsp:txBody>
      <dsp:txXfrm>
        <a:off x="0" y="3066855"/>
        <a:ext cx="5867399" cy="782460"/>
      </dsp:txXfrm>
    </dsp:sp>
    <dsp:sp modelId="{79C2EE8D-BF93-8946-ADB4-B71B3BD5B21B}">
      <dsp:nvSpPr>
        <dsp:cNvPr id="0" name=""/>
        <dsp:cNvSpPr/>
      </dsp:nvSpPr>
      <dsp:spPr>
        <a:xfrm>
          <a:off x="0" y="3849315"/>
          <a:ext cx="5867399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err="1" smtClean="0"/>
            <a:t>HyperRESEARCH</a:t>
          </a:r>
          <a:endParaRPr lang="en-US" sz="2100" kern="1200" dirty="0"/>
        </a:p>
      </dsp:txBody>
      <dsp:txXfrm>
        <a:off x="23988" y="3873303"/>
        <a:ext cx="5819423" cy="443423"/>
      </dsp:txXfrm>
    </dsp:sp>
    <dsp:sp modelId="{15123B95-51D0-684C-A3D7-AC1A9C03BD18}">
      <dsp:nvSpPr>
        <dsp:cNvPr id="0" name=""/>
        <dsp:cNvSpPr/>
      </dsp:nvSpPr>
      <dsp:spPr>
        <a:xfrm>
          <a:off x="0" y="4340715"/>
          <a:ext cx="5867399" cy="782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290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Code, retrieve, build theories, analysis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Work with text, graphics, &amp; audiovisuals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Code &amp; retrieve with theory-builder</a:t>
          </a:r>
          <a:endParaRPr lang="en-US" sz="1600" kern="1200" dirty="0"/>
        </a:p>
      </dsp:txBody>
      <dsp:txXfrm>
        <a:off x="0" y="4340715"/>
        <a:ext cx="5867399" cy="782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6778B-EBC9-9A42-B4BC-4498AD36A5BB}" type="datetimeFigureOut">
              <a:rPr lang="en-US" smtClean="0"/>
              <a:pPr/>
              <a:t>6/4/2019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A4DBEE-87D6-D447-88DA-1BCF654413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04838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47BA52-BA29-E845-AE20-843CA46203C0}" type="datetimeFigureOut">
              <a:rPr lang="en-US" smtClean="0"/>
              <a:pPr/>
              <a:t>6/4/2019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B2A957-B8E9-284B-9BC3-FCFA6BD692D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31028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891430" y="2513559"/>
            <a:ext cx="5348614" cy="764088"/>
          </a:xfrm>
        </p:spPr>
        <p:txBody>
          <a:bodyPr>
            <a:noAutofit/>
          </a:bodyPr>
          <a:lstStyle>
            <a:lvl1pPr>
              <a:defRPr sz="2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891431" y="3344447"/>
            <a:ext cx="5348614" cy="2542784"/>
          </a:xfrm>
        </p:spPr>
        <p:txBody>
          <a:bodyPr anchor="ctr">
            <a:normAutofit/>
          </a:bodyPr>
          <a:lstStyle>
            <a:lvl1pPr marL="0" indent="0" algn="ctr">
              <a:buNone/>
              <a:defRPr sz="4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1758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3256"/>
            <a:ext cx="8229600" cy="94038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30467" y="6356350"/>
            <a:ext cx="3908120" cy="365125"/>
          </a:xfrm>
          <a:prstGeom prst="rect">
            <a:avLst/>
          </a:prstGeom>
        </p:spPr>
        <p:txBody>
          <a:bodyPr/>
          <a:lstStyle>
            <a:lvl1pPr algn="ctr">
              <a:defRPr sz="1200"/>
            </a:lvl1pPr>
          </a:lstStyle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553194" y="6356350"/>
            <a:ext cx="1133605" cy="365125"/>
          </a:xfrm>
        </p:spPr>
        <p:txBody>
          <a:bodyPr/>
          <a:lstStyle/>
          <a:p>
            <a:fld id="{422459A5-8857-0A41-8F31-3584217A96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368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058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552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933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776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479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616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70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917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0569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800730"/>
            <a:ext cx="8229600" cy="7524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3644"/>
            <a:ext cx="8229600" cy="45353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8.</a:t>
            </a:r>
            <a:fld id="{422459A5-8857-0A41-8F31-3584217A96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693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Questions for Discussion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US" smtClean="0"/>
              <a:t>What ethical issues may arise during data analysis?</a:t>
            </a:r>
          </a:p>
          <a:p>
            <a:pPr lvl="0"/>
            <a:r>
              <a:rPr lang="en-US" smtClean="0"/>
              <a:t>What are common data analysis strategies used in qualitative research?</a:t>
            </a:r>
          </a:p>
          <a:p>
            <a:pPr lvl="0"/>
            <a:r>
              <a:rPr lang="en-US" smtClean="0"/>
              <a:t>How might the overall data analysis process be conceptualized in qualitative research?</a:t>
            </a:r>
          </a:p>
          <a:p>
            <a:pPr lvl="0"/>
            <a:r>
              <a:rPr lang="en-US" smtClean="0"/>
              <a:t>What are specific data analysis procedures used within each of the approaches to inquiry, and how do they differ?</a:t>
            </a:r>
          </a:p>
          <a:p>
            <a:pPr lvl="0"/>
            <a:r>
              <a:rPr lang="en-US" smtClean="0"/>
              <a:t>What are the procedures available in qualitative computer analysis programs and how would these procedures differ by approach to qualitative inquiry?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435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General Steps to 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Preparing data</a:t>
            </a:r>
          </a:p>
          <a:p>
            <a:pPr lvl="1"/>
            <a:r>
              <a:rPr lang="en-US" smtClean="0"/>
              <a:t>E.g. transcripts</a:t>
            </a:r>
          </a:p>
          <a:p>
            <a:r>
              <a:rPr lang="en-US" smtClean="0"/>
              <a:t>Reducing data</a:t>
            </a:r>
          </a:p>
          <a:p>
            <a:pPr lvl="1"/>
            <a:r>
              <a:rPr lang="en-US" smtClean="0"/>
              <a:t>Coding and condensing into themes</a:t>
            </a:r>
          </a:p>
          <a:p>
            <a:r>
              <a:rPr lang="en-US" smtClean="0"/>
              <a:t>Representing data</a:t>
            </a:r>
          </a:p>
          <a:p>
            <a:pPr lvl="1"/>
            <a:r>
              <a:rPr lang="en-US" smtClean="0"/>
              <a:t>Figures, tables, and discussion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890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Three Analysis Strategies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Madison (2005, 2012)</a:t>
            </a:r>
          </a:p>
          <a:p>
            <a:pPr lvl="1"/>
            <a:r>
              <a:rPr lang="en-US" smtClean="0"/>
              <a:t>Interpretive framework from critical ethnography</a:t>
            </a:r>
          </a:p>
          <a:p>
            <a:r>
              <a:rPr lang="en-US" smtClean="0"/>
              <a:t>Huberman &amp; Miles (1994)</a:t>
            </a:r>
          </a:p>
          <a:p>
            <a:pPr lvl="1"/>
            <a:r>
              <a:rPr lang="en-US" smtClean="0"/>
              <a:t>Systematic approach</a:t>
            </a:r>
          </a:p>
          <a:p>
            <a:r>
              <a:rPr lang="en-US" smtClean="0"/>
              <a:t>Wolcott (1994)</a:t>
            </a:r>
          </a:p>
          <a:p>
            <a:pPr lvl="1"/>
            <a:r>
              <a:rPr lang="en-US" smtClean="0"/>
              <a:t>Traditional approach from ethnography and case study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Creswell, Qualitative Inquiry &amp; Research Design 4e. SAGE Publishing, 2018.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993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52476"/>
            <a:ext cx="8229600" cy="62865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Analysis Strategies by Select Authors</a:t>
            </a:r>
            <a:endParaRPr lang="en-US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925" y="1381126"/>
            <a:ext cx="8210550" cy="5002236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876552" y="6356350"/>
            <a:ext cx="3809998" cy="504825"/>
          </a:xfrm>
        </p:spPr>
        <p:txBody>
          <a:bodyPr/>
          <a:lstStyle/>
          <a:p>
            <a:pPr lvl="0" algn="ctr"/>
            <a:r>
              <a:rPr lang="en-GB" sz="1200" dirty="0">
                <a:solidFill>
                  <a:prstClr val="black"/>
                </a:solidFill>
              </a:rPr>
              <a:t>Creswell, Qualitative Inquiry &amp; Research Design 4e. SAGE Publishing, 2018.</a:t>
            </a:r>
            <a:endParaRPr lang="en-US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452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Managing and Organizing the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53669"/>
            <a:ext cx="8229600" cy="3761331"/>
          </a:xfrm>
        </p:spPr>
        <p:txBody>
          <a:bodyPr/>
          <a:lstStyle/>
          <a:p>
            <a:r>
              <a:rPr lang="en-US" dirty="0" smtClean="0"/>
              <a:t>Organize digital files and create file naming systems</a:t>
            </a:r>
          </a:p>
          <a:p>
            <a:r>
              <a:rPr lang="en-US" dirty="0" smtClean="0"/>
              <a:t>Decide appropriate text units and audiovisual representations</a:t>
            </a:r>
          </a:p>
          <a:p>
            <a:r>
              <a:rPr lang="en-US" dirty="0" smtClean="0"/>
              <a:t>Consider impact on future analysis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509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3256"/>
            <a:ext cx="8229600" cy="825044"/>
          </a:xfrm>
        </p:spPr>
        <p:txBody>
          <a:bodyPr>
            <a:normAutofit/>
          </a:bodyPr>
          <a:lstStyle/>
          <a:p>
            <a:r>
              <a:rPr lang="en-US" sz="3600" dirty="0" smtClean="0"/>
              <a:t>Reading and </a:t>
            </a:r>
            <a:r>
              <a:rPr lang="en-US" sz="3600" dirty="0" err="1" smtClean="0"/>
              <a:t>Memoing</a:t>
            </a:r>
            <a:r>
              <a:rPr lang="en-US" sz="3600" dirty="0" smtClean="0"/>
              <a:t> Emergent Ideas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24049"/>
            <a:ext cx="8229600" cy="4257675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Read to gain a sense of the whole database</a:t>
            </a:r>
          </a:p>
          <a:p>
            <a:r>
              <a:rPr lang="en-US" dirty="0" smtClean="0"/>
              <a:t>Write notes or memos in margins</a:t>
            </a:r>
          </a:p>
          <a:p>
            <a:r>
              <a:rPr lang="en-US" dirty="0" smtClean="0"/>
              <a:t>Memos: short phrases, ideas, or key concepts that occur to the researcher</a:t>
            </a:r>
          </a:p>
          <a:p>
            <a:r>
              <a:rPr lang="en-US" dirty="0" smtClean="0"/>
              <a:t>Recommendations</a:t>
            </a:r>
          </a:p>
          <a:p>
            <a:pPr lvl="1"/>
            <a:r>
              <a:rPr lang="en-US" dirty="0" smtClean="0"/>
              <a:t>Prioritize </a:t>
            </a:r>
            <a:r>
              <a:rPr lang="en-US" dirty="0" err="1" smtClean="0"/>
              <a:t>memoing</a:t>
            </a:r>
            <a:r>
              <a:rPr lang="en-US" dirty="0" smtClean="0"/>
              <a:t> throughout the analysis</a:t>
            </a:r>
          </a:p>
          <a:p>
            <a:pPr lvl="1"/>
            <a:r>
              <a:rPr lang="en-US" dirty="0" smtClean="0"/>
              <a:t>Develop a system to organize memos</a:t>
            </a:r>
          </a:p>
          <a:p>
            <a:pPr lvl="1"/>
            <a:r>
              <a:rPr lang="en-US" dirty="0" smtClean="0"/>
              <a:t>Embed sorting strategies to retrieve memos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038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3256"/>
            <a:ext cx="8229600" cy="1034594"/>
          </a:xfrm>
        </p:spPr>
        <p:txBody>
          <a:bodyPr>
            <a:noAutofit/>
          </a:bodyPr>
          <a:lstStyle/>
          <a:p>
            <a:r>
              <a:rPr lang="en-US" sz="4000" dirty="0" smtClean="0"/>
              <a:t>Describing and Classifying Codes into Themes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2066925"/>
            <a:ext cx="8229600" cy="4029076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Forming codes and categories (interchangeable term)</a:t>
            </a:r>
          </a:p>
          <a:p>
            <a:r>
              <a:rPr lang="en-US" dirty="0" smtClean="0"/>
              <a:t>Detailed description</a:t>
            </a:r>
          </a:p>
          <a:p>
            <a:r>
              <a:rPr lang="en-US" dirty="0" smtClean="0"/>
              <a:t>In situ: in setting of person / place / event</a:t>
            </a:r>
          </a:p>
          <a:p>
            <a:r>
              <a:rPr lang="en-US" dirty="0" smtClean="0"/>
              <a:t>Coding</a:t>
            </a:r>
          </a:p>
          <a:p>
            <a:pPr lvl="1"/>
            <a:r>
              <a:rPr lang="en-US" dirty="0" smtClean="0"/>
              <a:t>Aggregating text or visual data into small categories</a:t>
            </a:r>
          </a:p>
          <a:p>
            <a:pPr lvl="1"/>
            <a:r>
              <a:rPr lang="en-US" dirty="0" smtClean="0"/>
              <a:t>Seeking evidence for the code</a:t>
            </a:r>
          </a:p>
          <a:p>
            <a:pPr lvl="1"/>
            <a:r>
              <a:rPr lang="en-US" dirty="0" smtClean="0"/>
              <a:t>Assigning a label to the code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8131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Classifying Codes Into Themes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888040"/>
            <a:ext cx="8229600" cy="4304256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Themes (also called categories): broad units of information that consist of several codes aggregated to form a common idea</a:t>
            </a:r>
          </a:p>
          <a:p>
            <a:r>
              <a:rPr lang="en-US" dirty="0" smtClean="0"/>
              <a:t>5-7 general themes</a:t>
            </a:r>
          </a:p>
          <a:p>
            <a:r>
              <a:rPr lang="en-US" dirty="0" smtClean="0"/>
              <a:t>Strategies</a:t>
            </a:r>
          </a:p>
          <a:p>
            <a:pPr lvl="1"/>
            <a:r>
              <a:rPr lang="en-US" dirty="0" smtClean="0"/>
              <a:t>Use </a:t>
            </a:r>
            <a:r>
              <a:rPr lang="en-US" dirty="0" err="1" smtClean="0"/>
              <a:t>memoing</a:t>
            </a:r>
            <a:r>
              <a:rPr lang="en-US" dirty="0" smtClean="0"/>
              <a:t> to capture emerging themes</a:t>
            </a:r>
          </a:p>
          <a:p>
            <a:pPr lvl="1"/>
            <a:r>
              <a:rPr lang="en-US" dirty="0" smtClean="0"/>
              <a:t>Highlight noteworthy quotes</a:t>
            </a:r>
          </a:p>
          <a:p>
            <a:pPr lvl="1"/>
            <a:r>
              <a:rPr lang="en-US" dirty="0" smtClean="0"/>
              <a:t>Create diagrams that represent relationships</a:t>
            </a:r>
          </a:p>
          <a:p>
            <a:pPr lvl="1"/>
            <a:r>
              <a:rPr lang="en-US" dirty="0" smtClean="0"/>
              <a:t>Draft summary statements of recurring or striking aspects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785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025" y="813256"/>
            <a:ext cx="8743949" cy="882194"/>
          </a:xfrm>
        </p:spPr>
        <p:txBody>
          <a:bodyPr>
            <a:noAutofit/>
          </a:bodyPr>
          <a:lstStyle/>
          <a:p>
            <a:r>
              <a:rPr lang="en-US" sz="3600" dirty="0" smtClean="0"/>
              <a:t>Developing and Assessing Interpretations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00250"/>
            <a:ext cx="8229600" cy="3943350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Making sense of data, the “lessons learned”</a:t>
            </a:r>
          </a:p>
          <a:p>
            <a:r>
              <a:rPr lang="en-US" dirty="0" smtClean="0"/>
              <a:t>Interpretation: abstracting beyond the codes and themes to the larger meaning</a:t>
            </a:r>
          </a:p>
          <a:p>
            <a:r>
              <a:rPr lang="en-US" dirty="0" smtClean="0"/>
              <a:t>Link to larger research literature</a:t>
            </a:r>
          </a:p>
          <a:p>
            <a:r>
              <a:rPr lang="en-US" dirty="0" smtClean="0"/>
              <a:t>Tentative, inconclusive, and questioning for postmodern and interpretive researchers</a:t>
            </a:r>
          </a:p>
          <a:p>
            <a:r>
              <a:rPr lang="en-US" dirty="0" smtClean="0"/>
              <a:t>Peer feedback and audit trails</a:t>
            </a:r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5800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3256"/>
            <a:ext cx="8229600" cy="825044"/>
          </a:xfrm>
        </p:spPr>
        <p:txBody>
          <a:bodyPr>
            <a:normAutofit/>
          </a:bodyPr>
          <a:lstStyle/>
          <a:p>
            <a:r>
              <a:rPr lang="en-US" sz="3600" dirty="0" smtClean="0"/>
              <a:t>Representing and </a:t>
            </a:r>
            <a:r>
              <a:rPr lang="en-US" sz="3600" dirty="0"/>
              <a:t>V</a:t>
            </a:r>
            <a:r>
              <a:rPr lang="en-US" sz="3600" dirty="0" smtClean="0"/>
              <a:t>isualizing the Data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375" y="1956844"/>
            <a:ext cx="8229600" cy="4272506"/>
          </a:xfrm>
        </p:spPr>
        <p:txBody>
          <a:bodyPr>
            <a:normAutofit fontScale="85000" lnSpcReduction="10000"/>
          </a:bodyPr>
          <a:lstStyle/>
          <a:p>
            <a:r>
              <a:rPr lang="en-US" dirty="0" smtClean="0"/>
              <a:t>In text, tables, or figures</a:t>
            </a:r>
          </a:p>
          <a:p>
            <a:r>
              <a:rPr lang="en-US" dirty="0" smtClean="0"/>
              <a:t>Creating matrix displays</a:t>
            </a:r>
          </a:p>
          <a:p>
            <a:pPr lvl="1"/>
            <a:r>
              <a:rPr lang="en-US" dirty="0" smtClean="0"/>
              <a:t>Search data and select level and type of data to display (e.g., quotes)</a:t>
            </a:r>
          </a:p>
          <a:p>
            <a:pPr lvl="1"/>
            <a:r>
              <a:rPr lang="en-US" dirty="0" smtClean="0"/>
              <a:t>Sketch and seek feedback on initial formatting</a:t>
            </a:r>
          </a:p>
          <a:p>
            <a:pPr lvl="1"/>
            <a:r>
              <a:rPr lang="en-US" dirty="0" smtClean="0"/>
              <a:t>Assess completeness and readability: ambiguous data, reduce number of rows and columns (5-6 max)</a:t>
            </a:r>
          </a:p>
          <a:p>
            <a:pPr lvl="1"/>
            <a:r>
              <a:rPr lang="en-US" dirty="0" smtClean="0"/>
              <a:t>Note patterns and possible comparisons and clusters</a:t>
            </a:r>
          </a:p>
          <a:p>
            <a:pPr lvl="1"/>
            <a:r>
              <a:rPr lang="en-US" dirty="0" smtClean="0"/>
              <a:t>Revisit text to ensure it offers explanations and conclusions</a:t>
            </a:r>
          </a:p>
          <a:p>
            <a:pPr lv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Creswell, Qualitative Inquiry &amp; Research Design 4e. SAGE Publishing, 2018.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3206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82312"/>
            <a:ext cx="8229600" cy="427363"/>
          </a:xfrm>
        </p:spPr>
        <p:txBody>
          <a:bodyPr>
            <a:noAutofit/>
          </a:bodyPr>
          <a:lstStyle/>
          <a:p>
            <a:r>
              <a:rPr lang="en-US" sz="2800" dirty="0" smtClean="0"/>
              <a:t>Analysis &amp; Representation by Approaches (1)</a:t>
            </a:r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5" y="1209675"/>
            <a:ext cx="8420100" cy="5187186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600324" y="6396335"/>
            <a:ext cx="37242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1200" dirty="0">
                <a:solidFill>
                  <a:prstClr val="black"/>
                </a:solidFill>
              </a:rPr>
              <a:t>Creswell, Qualitative Inquiry &amp; Research Design 4e. SAGE Publishing, 2018.</a:t>
            </a:r>
            <a:endParaRPr lang="en-US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16306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 smtClean="0"/>
              <a:t>Analysis &amp; Representation by Approaches (2)</a:t>
            </a:r>
            <a:endParaRPr lang="en-US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28800"/>
            <a:ext cx="9144000" cy="435439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552700" y="6403628"/>
            <a:ext cx="40005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1200" dirty="0">
                <a:solidFill>
                  <a:prstClr val="black"/>
                </a:solidFill>
              </a:rPr>
              <a:t>Creswell, Qualitative Inquiry &amp; Research Design 4e. SAGE Publishing, 2018.</a:t>
            </a:r>
            <a:endParaRPr lang="en-US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61150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813255"/>
            <a:ext cx="8229600" cy="1063169"/>
          </a:xfrm>
        </p:spPr>
        <p:txBody>
          <a:bodyPr>
            <a:noAutofit/>
          </a:bodyPr>
          <a:lstStyle/>
          <a:p>
            <a:r>
              <a:rPr lang="en-US" sz="4000" dirty="0" smtClean="0"/>
              <a:t>Narrative</a:t>
            </a:r>
            <a:br>
              <a:rPr lang="en-US" sz="4000" dirty="0" smtClean="0"/>
            </a:br>
            <a:r>
              <a:rPr lang="en-US" sz="4000" dirty="0" smtClean="0"/>
              <a:t>Analysis and Representation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2181225"/>
            <a:ext cx="8229600" cy="3990976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5 elements of plot structure</a:t>
            </a:r>
          </a:p>
          <a:p>
            <a:pPr lvl="1"/>
            <a:r>
              <a:rPr lang="en-US" dirty="0" smtClean="0"/>
              <a:t>Characters, setting, problem, actions, and resolution</a:t>
            </a:r>
          </a:p>
          <a:p>
            <a:pPr lvl="1"/>
            <a:r>
              <a:rPr lang="en-US" dirty="0" err="1" smtClean="0"/>
              <a:t>Ollerenshaw</a:t>
            </a:r>
            <a:r>
              <a:rPr lang="en-US" dirty="0" smtClean="0"/>
              <a:t> &amp; Creswell (2002)</a:t>
            </a:r>
          </a:p>
          <a:p>
            <a:r>
              <a:rPr lang="en-US" dirty="0" smtClean="0"/>
              <a:t>3-dimensional space approach</a:t>
            </a:r>
          </a:p>
          <a:p>
            <a:pPr lvl="1"/>
            <a:r>
              <a:rPr lang="en-US" dirty="0" smtClean="0"/>
              <a:t>Interaction, continuity, &amp; situation</a:t>
            </a:r>
          </a:p>
          <a:p>
            <a:pPr lvl="1"/>
            <a:r>
              <a:rPr lang="en-US" dirty="0" err="1" smtClean="0"/>
              <a:t>Clandinin</a:t>
            </a:r>
            <a:r>
              <a:rPr lang="en-US" dirty="0" smtClean="0"/>
              <a:t> &amp; Connelly (2000)</a:t>
            </a:r>
          </a:p>
          <a:p>
            <a:r>
              <a:rPr lang="en-US" dirty="0" smtClean="0"/>
              <a:t>Chronological approach</a:t>
            </a:r>
          </a:p>
          <a:p>
            <a:pPr lvl="1"/>
            <a:r>
              <a:rPr lang="en-US" dirty="0" smtClean="0"/>
              <a:t>Denzin (1989)</a:t>
            </a:r>
          </a:p>
          <a:p>
            <a:r>
              <a:rPr lang="en-US" dirty="0" smtClean="0"/>
              <a:t>Report composition</a:t>
            </a:r>
          </a:p>
          <a:p>
            <a:pPr lvl="1"/>
            <a:r>
              <a:rPr lang="en-US" dirty="0" smtClean="0"/>
              <a:t>Thematic, structural, dialogic, and visual analysis</a:t>
            </a:r>
          </a:p>
          <a:p>
            <a:pPr lvl="1"/>
            <a:r>
              <a:rPr lang="en-US" dirty="0" err="1" smtClean="0"/>
              <a:t>Reissman</a:t>
            </a:r>
            <a:r>
              <a:rPr lang="en-US" dirty="0" smtClean="0"/>
              <a:t> (2008)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8512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3256"/>
            <a:ext cx="8229600" cy="847243"/>
          </a:xfrm>
        </p:spPr>
        <p:txBody>
          <a:bodyPr>
            <a:noAutofit/>
          </a:bodyPr>
          <a:lstStyle/>
          <a:p>
            <a:r>
              <a:rPr lang="en-US" sz="3200" dirty="0" smtClean="0"/>
              <a:t>Phenomenological </a:t>
            </a:r>
            <a:br>
              <a:rPr lang="en-US" sz="3200" dirty="0" smtClean="0"/>
            </a:br>
            <a:r>
              <a:rPr lang="en-US" sz="3200" dirty="0" smtClean="0"/>
              <a:t>Analysis and Representation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866901"/>
            <a:ext cx="8229600" cy="2724150"/>
          </a:xfrm>
        </p:spPr>
        <p:txBody>
          <a:bodyPr>
            <a:normAutofit/>
          </a:bodyPr>
          <a:lstStyle/>
          <a:p>
            <a:r>
              <a:rPr lang="en-US" sz="2200" dirty="0" smtClean="0"/>
              <a:t>Describe personal experiences</a:t>
            </a:r>
          </a:p>
          <a:p>
            <a:r>
              <a:rPr lang="en-US" sz="2200" dirty="0" smtClean="0"/>
              <a:t>Develop significant statements</a:t>
            </a:r>
          </a:p>
          <a:p>
            <a:r>
              <a:rPr lang="en-US" sz="2200" dirty="0" smtClean="0"/>
              <a:t>Group significant statements into ‘meaning units’</a:t>
            </a:r>
          </a:p>
          <a:p>
            <a:r>
              <a:rPr lang="en-US" sz="2200" dirty="0" smtClean="0"/>
              <a:t>Create ‘textural description’-what happened</a:t>
            </a:r>
          </a:p>
          <a:p>
            <a:r>
              <a:rPr lang="en-US" sz="2200" dirty="0" smtClean="0"/>
              <a:t>Write ‘structural description’-how the experience happened</a:t>
            </a:r>
          </a:p>
          <a:p>
            <a:r>
              <a:rPr lang="en-US" sz="2200" dirty="0" smtClean="0"/>
              <a:t>Write composite description</a:t>
            </a:r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1651000" y="12911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7" name="Content Placeholder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72274820"/>
              </p:ext>
            </p:extLst>
          </p:nvPr>
        </p:nvGraphicFramePr>
        <p:xfrm>
          <a:off x="531284" y="4448175"/>
          <a:ext cx="8229600" cy="1733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0363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3256"/>
            <a:ext cx="8229600" cy="1091744"/>
          </a:xfrm>
        </p:spPr>
        <p:txBody>
          <a:bodyPr>
            <a:noAutofit/>
          </a:bodyPr>
          <a:lstStyle/>
          <a:p>
            <a:r>
              <a:rPr lang="en-US" sz="3600" dirty="0" smtClean="0"/>
              <a:t>Grounded Theory</a:t>
            </a:r>
            <a:br>
              <a:rPr lang="en-US" sz="3600" dirty="0" smtClean="0"/>
            </a:br>
            <a:r>
              <a:rPr lang="en-US" sz="3600" dirty="0" smtClean="0"/>
              <a:t>Analysis and Representation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24075"/>
            <a:ext cx="8229600" cy="3590925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Strauss &amp; Corbin (1990, 1998)</a:t>
            </a:r>
          </a:p>
          <a:p>
            <a:pPr lvl="1"/>
            <a:r>
              <a:rPr lang="en-US" dirty="0" smtClean="0"/>
              <a:t>Open coding</a:t>
            </a:r>
          </a:p>
          <a:p>
            <a:pPr lvl="2"/>
            <a:r>
              <a:rPr lang="en-US" dirty="0" smtClean="0"/>
              <a:t>“Saturate” categories</a:t>
            </a:r>
          </a:p>
          <a:p>
            <a:pPr lvl="2"/>
            <a:r>
              <a:rPr lang="en-US" dirty="0" smtClean="0"/>
              <a:t>Subcategories called properties</a:t>
            </a:r>
          </a:p>
          <a:p>
            <a:pPr lvl="2"/>
            <a:r>
              <a:rPr lang="en-US" dirty="0" err="1" smtClean="0"/>
              <a:t>Dimensionalize</a:t>
            </a:r>
            <a:r>
              <a:rPr lang="en-US" dirty="0" smtClean="0"/>
              <a:t> on continuum</a:t>
            </a:r>
          </a:p>
          <a:p>
            <a:pPr lvl="1"/>
            <a:r>
              <a:rPr lang="en-US" dirty="0" smtClean="0"/>
              <a:t>Axial coding</a:t>
            </a:r>
          </a:p>
          <a:p>
            <a:pPr lvl="2"/>
            <a:r>
              <a:rPr lang="en-US" dirty="0" smtClean="0"/>
              <a:t>Select single category as central phenomenon</a:t>
            </a:r>
          </a:p>
          <a:p>
            <a:pPr lvl="2"/>
            <a:r>
              <a:rPr lang="en-US" dirty="0" smtClean="0"/>
              <a:t>Relate categories to central phenomenon</a:t>
            </a:r>
          </a:p>
          <a:p>
            <a:pPr lvl="1"/>
            <a:r>
              <a:rPr lang="en-US" dirty="0" smtClean="0"/>
              <a:t>Selective coding</a:t>
            </a:r>
          </a:p>
          <a:p>
            <a:pPr lvl="2"/>
            <a:r>
              <a:rPr lang="en-US" dirty="0" smtClean="0"/>
              <a:t>Generate propositions: Interrelate categories in coding paradigm</a:t>
            </a:r>
          </a:p>
          <a:p>
            <a:r>
              <a:rPr lang="en-US" dirty="0" err="1" smtClean="0"/>
              <a:t>Charmaz</a:t>
            </a:r>
            <a:r>
              <a:rPr lang="en-US" dirty="0" smtClean="0"/>
              <a:t> (2006): understanding vs. explanation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1651000" y="12911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1895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Ethnographic</a:t>
            </a:r>
            <a:br>
              <a:rPr lang="en-US" smtClean="0"/>
            </a:br>
            <a:r>
              <a:rPr lang="en-US" smtClean="0"/>
              <a:t>Analysis and Representation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24075"/>
            <a:ext cx="8229600" cy="4000500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Wolcott (1994)</a:t>
            </a:r>
          </a:p>
          <a:p>
            <a:pPr lvl="1"/>
            <a:r>
              <a:rPr lang="en-US" dirty="0" smtClean="0"/>
              <a:t>Description: story-telling</a:t>
            </a:r>
          </a:p>
          <a:p>
            <a:pPr lvl="2"/>
            <a:r>
              <a:rPr lang="en-US" dirty="0" smtClean="0"/>
              <a:t>‘day in the life’</a:t>
            </a:r>
          </a:p>
          <a:p>
            <a:pPr lvl="2"/>
            <a:r>
              <a:rPr lang="en-US" dirty="0" smtClean="0"/>
              <a:t>Critical or key event</a:t>
            </a:r>
          </a:p>
          <a:p>
            <a:pPr lvl="1"/>
            <a:r>
              <a:rPr lang="en-US" dirty="0" smtClean="0"/>
              <a:t>Analysis: patterned regularities</a:t>
            </a:r>
          </a:p>
          <a:p>
            <a:pPr lvl="2"/>
            <a:r>
              <a:rPr lang="en-US" dirty="0" smtClean="0"/>
              <a:t>Compare, evaluate, and critique</a:t>
            </a:r>
          </a:p>
          <a:p>
            <a:pPr lvl="1"/>
            <a:r>
              <a:rPr lang="en-US" dirty="0" smtClean="0"/>
              <a:t>Interpretation of culture-sharing group</a:t>
            </a:r>
          </a:p>
          <a:p>
            <a:pPr lvl="2"/>
            <a:r>
              <a:rPr lang="en-US" dirty="0" smtClean="0"/>
              <a:t>Speculate, infer, and personalize</a:t>
            </a:r>
          </a:p>
          <a:p>
            <a:pPr lvl="2"/>
            <a:r>
              <a:rPr lang="en-US" dirty="0" smtClean="0"/>
              <a:t>Poetry, fiction, and performance</a:t>
            </a:r>
          </a:p>
          <a:p>
            <a:r>
              <a:rPr lang="en-US" dirty="0" err="1" smtClean="0"/>
              <a:t>Fetterman</a:t>
            </a:r>
            <a:r>
              <a:rPr lang="en-US" dirty="0" smtClean="0"/>
              <a:t> (2010)</a:t>
            </a:r>
          </a:p>
          <a:p>
            <a:pPr lvl="1"/>
            <a:r>
              <a:rPr lang="en-US" dirty="0" smtClean="0"/>
              <a:t>Triangulating data, looking for patterns</a:t>
            </a:r>
          </a:p>
          <a:p>
            <a:pPr lvl="1"/>
            <a:r>
              <a:rPr lang="en-US" dirty="0" smtClean="0"/>
              <a:t>Draw maps, charts, and design matrices</a:t>
            </a:r>
          </a:p>
          <a:p>
            <a:pPr lvl="2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1651000" y="12911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7637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3256"/>
            <a:ext cx="8229600" cy="1072694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Case Study</a:t>
            </a:r>
            <a:br>
              <a:rPr lang="en-US" dirty="0" smtClean="0"/>
            </a:br>
            <a:r>
              <a:rPr lang="en-US" dirty="0" smtClean="0"/>
              <a:t>Analysis and Representation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52650"/>
            <a:ext cx="8229600" cy="3886200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Stake (1995)</a:t>
            </a:r>
          </a:p>
          <a:p>
            <a:pPr lvl="1"/>
            <a:r>
              <a:rPr lang="en-US" dirty="0" smtClean="0"/>
              <a:t>Categorical aggregation, collection of instances</a:t>
            </a:r>
          </a:p>
          <a:p>
            <a:pPr lvl="1"/>
            <a:r>
              <a:rPr lang="en-US" dirty="0" smtClean="0"/>
              <a:t>Direct interpretation: single instance, draw meaning</a:t>
            </a:r>
          </a:p>
          <a:p>
            <a:pPr lvl="1"/>
            <a:r>
              <a:rPr lang="en-US" dirty="0" smtClean="0"/>
              <a:t>Patterns: between 2+ categories</a:t>
            </a:r>
          </a:p>
          <a:p>
            <a:pPr lvl="2"/>
            <a:r>
              <a:rPr lang="en-US" dirty="0" smtClean="0"/>
              <a:t>Table</a:t>
            </a:r>
          </a:p>
          <a:p>
            <a:pPr lvl="2"/>
            <a:r>
              <a:rPr lang="en-US" dirty="0" smtClean="0"/>
              <a:t>Cross-case synthesis (Yin, 2014)</a:t>
            </a:r>
          </a:p>
          <a:p>
            <a:pPr lvl="1"/>
            <a:r>
              <a:rPr lang="en-US" dirty="0" smtClean="0"/>
              <a:t>Naturalistic generalizations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1651000" y="12911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1694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Comparing the 5 Approaches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67945"/>
            <a:ext cx="8229600" cy="3580356"/>
          </a:xfrm>
        </p:spPr>
        <p:txBody>
          <a:bodyPr/>
          <a:lstStyle/>
          <a:p>
            <a:r>
              <a:rPr lang="en-US" dirty="0" smtClean="0"/>
              <a:t>Most detailed</a:t>
            </a:r>
          </a:p>
          <a:p>
            <a:pPr lvl="1"/>
            <a:r>
              <a:rPr lang="en-US" dirty="0" smtClean="0"/>
              <a:t>Grounded theory and phenomenology</a:t>
            </a:r>
          </a:p>
          <a:p>
            <a:r>
              <a:rPr lang="en-US" dirty="0" smtClean="0"/>
              <a:t>Common analysis and procedures</a:t>
            </a:r>
          </a:p>
          <a:p>
            <a:pPr lvl="1"/>
            <a:r>
              <a:rPr lang="en-US" dirty="0" smtClean="0"/>
              <a:t>Ethnography and case study</a:t>
            </a:r>
          </a:p>
          <a:p>
            <a:r>
              <a:rPr lang="en-US" dirty="0" smtClean="0"/>
              <a:t>Least structured</a:t>
            </a:r>
          </a:p>
          <a:p>
            <a:pPr lvl="1"/>
            <a:r>
              <a:rPr lang="en-US" dirty="0" smtClean="0"/>
              <a:t>Narrative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Creswell, Qualitative Inquiry &amp; Research Design 4e. SAGE Publishing, 2018.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13620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809625"/>
            <a:ext cx="8229600" cy="828674"/>
          </a:xfrm>
        </p:spPr>
        <p:txBody>
          <a:bodyPr>
            <a:noAutofit/>
          </a:bodyPr>
          <a:lstStyle/>
          <a:p>
            <a:r>
              <a:rPr lang="en-US" sz="2800" dirty="0" smtClean="0"/>
              <a:t>Computer Use in</a:t>
            </a:r>
            <a:br>
              <a:rPr lang="en-US" sz="2800" dirty="0" smtClean="0"/>
            </a:br>
            <a:r>
              <a:rPr lang="en-US" sz="2800" dirty="0" smtClean="0"/>
              <a:t>Qualitative Data Analysis</a:t>
            </a:r>
            <a:endParaRPr lang="en-US" sz="2800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Advantages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mtClean="0"/>
              <a:t>Organize storage</a:t>
            </a:r>
          </a:p>
          <a:p>
            <a:r>
              <a:rPr lang="en-US" smtClean="0"/>
              <a:t>Locate material easily</a:t>
            </a:r>
          </a:p>
          <a:p>
            <a:r>
              <a:rPr lang="en-US" smtClean="0"/>
              <a:t>Look closely at data</a:t>
            </a:r>
          </a:p>
          <a:p>
            <a:r>
              <a:rPr lang="en-US" smtClean="0"/>
              <a:t>Visual representations</a:t>
            </a:r>
          </a:p>
          <a:p>
            <a:r>
              <a:rPr lang="en-US" smtClean="0"/>
              <a:t>Link memos with codes, themes, and documents</a:t>
            </a:r>
          </a:p>
          <a:p>
            <a:r>
              <a:rPr lang="en-US" smtClean="0"/>
              <a:t>Collaborative analysis with a team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645025" y="1638299"/>
            <a:ext cx="4041775" cy="536575"/>
          </a:xfrm>
        </p:spPr>
        <p:txBody>
          <a:bodyPr/>
          <a:lstStyle/>
          <a:p>
            <a:r>
              <a:rPr lang="en-US" dirty="0" smtClean="0"/>
              <a:t>Disadvantages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Time to learn</a:t>
            </a:r>
          </a:p>
          <a:p>
            <a:r>
              <a:rPr lang="en-US" dirty="0" smtClean="0"/>
              <a:t>Distance or hinder creativity</a:t>
            </a:r>
          </a:p>
          <a:p>
            <a:r>
              <a:rPr lang="en-US" dirty="0" smtClean="0"/>
              <a:t>Machine between researcher &amp; data</a:t>
            </a:r>
          </a:p>
          <a:p>
            <a:r>
              <a:rPr lang="en-US" dirty="0" smtClean="0"/>
              <a:t>Changing categories / moving information</a:t>
            </a:r>
          </a:p>
          <a:p>
            <a:r>
              <a:rPr lang="en-US" dirty="0" smtClean="0"/>
              <a:t>Limited guidance</a:t>
            </a:r>
          </a:p>
          <a:p>
            <a:r>
              <a:rPr lang="en-US" dirty="0" smtClean="0"/>
              <a:t>Selecting appropriate programs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2497138" y="6384578"/>
            <a:ext cx="40005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1200" dirty="0">
                <a:solidFill>
                  <a:prstClr val="black"/>
                </a:solidFill>
              </a:rPr>
              <a:t>Creswell, Qualitative Inquiry &amp; Research Design 4e. SAGE Publishing, 2018.</a:t>
            </a:r>
            <a:endParaRPr lang="en-US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7618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199" y="776201"/>
            <a:ext cx="8229600" cy="747799"/>
          </a:xfrm>
        </p:spPr>
        <p:txBody>
          <a:bodyPr>
            <a:normAutofit fontScale="90000"/>
          </a:bodyPr>
          <a:lstStyle/>
          <a:p>
            <a:r>
              <a:rPr lang="en-US" smtClean="0"/>
              <a:t>How to Decide Whether to Use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753645"/>
            <a:ext cx="8229600" cy="4189955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What expertise do I bring to qualitative data analysis?</a:t>
            </a:r>
          </a:p>
          <a:p>
            <a:r>
              <a:rPr lang="en-US" dirty="0" smtClean="0"/>
              <a:t>How proficient am I with any computer program in qualitative data analysis?</a:t>
            </a:r>
          </a:p>
          <a:p>
            <a:r>
              <a:rPr lang="en-US" dirty="0" smtClean="0"/>
              <a:t>How complex is my study database?</a:t>
            </a:r>
          </a:p>
          <a:p>
            <a:r>
              <a:rPr lang="en-US" dirty="0" smtClean="0"/>
              <a:t>What analysis features do I anticipate needing?</a:t>
            </a:r>
          </a:p>
          <a:p>
            <a:r>
              <a:rPr lang="en-US" dirty="0" smtClean="0"/>
              <a:t>What is the anticipated researcher configuration for my study? (e.g., a team)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7065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3257"/>
            <a:ext cx="8229600" cy="282118"/>
          </a:xfrm>
        </p:spPr>
        <p:txBody>
          <a:bodyPr>
            <a:noAutofit/>
          </a:bodyPr>
          <a:lstStyle/>
          <a:p>
            <a:r>
              <a:rPr lang="en-US" sz="2800" dirty="0" smtClean="0"/>
              <a:t>Sampling of Computer Programs</a:t>
            </a:r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21</a:t>
            </a:fld>
            <a:endParaRPr lang="en-US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466553492"/>
              </p:ext>
            </p:extLst>
          </p:nvPr>
        </p:nvGraphicFramePr>
        <p:xfrm>
          <a:off x="1685794" y="1217081"/>
          <a:ext cx="5867400" cy="51509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30467" y="6429375"/>
            <a:ext cx="3908120" cy="292100"/>
          </a:xfrm>
        </p:spPr>
        <p:txBody>
          <a:bodyPr/>
          <a:lstStyle/>
          <a:p>
            <a:r>
              <a:rPr lang="en-GB" dirty="0" smtClean="0"/>
              <a:t>Creswell, Qualitative Inquiry &amp; Research Design 4e. SAGE Publishing, 2018.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6758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Use of Software Programs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24049"/>
            <a:ext cx="8229600" cy="4162425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Storing and organizing qualitative data</a:t>
            </a:r>
          </a:p>
          <a:p>
            <a:r>
              <a:rPr lang="en-US" dirty="0" smtClean="0"/>
              <a:t>Locating and sorting text or image segments</a:t>
            </a:r>
          </a:p>
          <a:p>
            <a:r>
              <a:rPr lang="en-US" dirty="0" smtClean="0"/>
              <a:t>Retrieving common passages or segments</a:t>
            </a:r>
          </a:p>
          <a:p>
            <a:r>
              <a:rPr lang="en-US" dirty="0" smtClean="0"/>
              <a:t>Comparing and relating among code labels</a:t>
            </a:r>
          </a:p>
          <a:p>
            <a:r>
              <a:rPr lang="en-US" dirty="0" smtClean="0"/>
              <a:t>Conceptualizing different levels of abstraction</a:t>
            </a:r>
          </a:p>
          <a:p>
            <a:r>
              <a:rPr lang="en-US" dirty="0" smtClean="0"/>
              <a:t>Representing and visualizing codes &amp; themes</a:t>
            </a:r>
          </a:p>
          <a:p>
            <a:r>
              <a:rPr lang="en-US" dirty="0" smtClean="0"/>
              <a:t>Writing and managing memos </a:t>
            </a:r>
          </a:p>
          <a:p>
            <a:r>
              <a:rPr lang="en-US" dirty="0" smtClean="0"/>
              <a:t>Creating and applying templates for coding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4644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790574"/>
            <a:ext cx="8229600" cy="647701"/>
          </a:xfrm>
        </p:spPr>
        <p:txBody>
          <a:bodyPr>
            <a:noAutofit/>
          </a:bodyPr>
          <a:lstStyle/>
          <a:p>
            <a:r>
              <a:rPr lang="en-US" sz="2800" dirty="0" smtClean="0"/>
              <a:t>Template: </a:t>
            </a:r>
            <a:br>
              <a:rPr lang="en-US" sz="2800" dirty="0" smtClean="0"/>
            </a:br>
            <a:r>
              <a:rPr lang="en-US" sz="2800" dirty="0" smtClean="0"/>
              <a:t>Coding a Narrative Study</a:t>
            </a:r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30467" y="6448424"/>
            <a:ext cx="3908120" cy="409575"/>
          </a:xfrm>
        </p:spPr>
        <p:txBody>
          <a:bodyPr/>
          <a:lstStyle/>
          <a:p>
            <a:r>
              <a:rPr lang="en-GB" dirty="0" smtClean="0"/>
              <a:t>Creswell, Qualitative Inquiry &amp; Research Design 4e. SAGE Publishing, 2018.</a:t>
            </a:r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350" y="1546227"/>
            <a:ext cx="6731453" cy="4902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88615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3256"/>
            <a:ext cx="8229600" cy="834569"/>
          </a:xfrm>
        </p:spPr>
        <p:txBody>
          <a:bodyPr>
            <a:noAutofit/>
          </a:bodyPr>
          <a:lstStyle/>
          <a:p>
            <a:r>
              <a:rPr lang="en-US" sz="3200" dirty="0" smtClean="0"/>
              <a:t>Template: </a:t>
            </a:r>
            <a:br>
              <a:rPr lang="en-US" sz="3200" dirty="0" smtClean="0"/>
            </a:br>
            <a:r>
              <a:rPr lang="en-US" sz="3200" dirty="0" smtClean="0"/>
              <a:t>Coding a Phenomenological Study</a:t>
            </a:r>
            <a:endParaRPr lang="en-US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88" y="1962150"/>
            <a:ext cx="7869237" cy="35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48652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00100"/>
            <a:ext cx="8229600" cy="801144"/>
          </a:xfrm>
        </p:spPr>
        <p:txBody>
          <a:bodyPr>
            <a:noAutofit/>
          </a:bodyPr>
          <a:lstStyle/>
          <a:p>
            <a:r>
              <a:rPr lang="en-US" sz="2800" dirty="0" smtClean="0"/>
              <a:t>Template: </a:t>
            </a:r>
            <a:br>
              <a:rPr lang="en-US" sz="2800" dirty="0" smtClean="0"/>
            </a:br>
            <a:r>
              <a:rPr lang="en-US" sz="2800" dirty="0" smtClean="0"/>
              <a:t>Coding a Grounded Theory Study</a:t>
            </a:r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Creswell, Qualitative Inquiry &amp; Research Design 4e. SAGE Publishing, 2018.</a:t>
            </a:r>
            <a:endParaRPr lang="en-US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275" y="1693363"/>
            <a:ext cx="6496652" cy="4662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57587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3256"/>
            <a:ext cx="8229600" cy="1034594"/>
          </a:xfrm>
        </p:spPr>
        <p:txBody>
          <a:bodyPr>
            <a:noAutofit/>
          </a:bodyPr>
          <a:lstStyle/>
          <a:p>
            <a:r>
              <a:rPr lang="en-US" sz="3600" dirty="0" smtClean="0"/>
              <a:t>Template:</a:t>
            </a:r>
            <a:br>
              <a:rPr lang="en-US" sz="3600" dirty="0" smtClean="0"/>
            </a:br>
            <a:r>
              <a:rPr lang="en-US" sz="3600" dirty="0" smtClean="0"/>
              <a:t>Coding an Ethnography</a:t>
            </a:r>
            <a:endParaRPr lang="en-US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Creswell, Qualitative Inquiry &amp; Research Design 4e. SAGE Publishing, 2018.</a:t>
            </a:r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25" y="2095500"/>
            <a:ext cx="7726363" cy="416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67637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800102"/>
            <a:ext cx="8229600" cy="695323"/>
          </a:xfrm>
        </p:spPr>
        <p:txBody>
          <a:bodyPr>
            <a:noAutofit/>
          </a:bodyPr>
          <a:lstStyle/>
          <a:p>
            <a:r>
              <a:rPr lang="en-US" sz="2800" dirty="0" smtClean="0"/>
              <a:t>Template:</a:t>
            </a:r>
            <a:br>
              <a:rPr lang="en-US" sz="2800" dirty="0" smtClean="0"/>
            </a:br>
            <a:r>
              <a:rPr lang="en-US" sz="2800" dirty="0" smtClean="0"/>
              <a:t>Coding a (Multiple) Case Study</a:t>
            </a:r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459A5-8857-0A41-8F31-3584217A9641}" type="slidenum">
              <a:rPr lang="en-US" smtClean="0"/>
              <a:pPr/>
              <a:t>27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30467" y="6418262"/>
            <a:ext cx="3908120" cy="303213"/>
          </a:xfrm>
        </p:spPr>
        <p:txBody>
          <a:bodyPr/>
          <a:lstStyle/>
          <a:p>
            <a:r>
              <a:rPr lang="en-GB" dirty="0" smtClean="0"/>
              <a:t>Creswell, Qualitative Inquiry &amp; Research Design 4e. SAGE Publishing, 2018.</a:t>
            </a:r>
            <a:endParaRPr lang="en-US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806" y="1647825"/>
            <a:ext cx="6469904" cy="4770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6306580"/>
      </p:ext>
    </p:extLst>
  </p:cSld>
  <p:clrMapOvr>
    <a:masterClrMapping/>
  </p:clrMapOvr>
</p:sld>
</file>

<file path=ppt/theme/theme1.xml><?xml version="1.0" encoding="utf-8"?>
<a:theme xmlns:a="http://schemas.openxmlformats.org/drawingml/2006/main" name="CreswellQI4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CreswellQI4e</Template>
  <TotalTime>4202</TotalTime>
  <Words>1386</Words>
  <Application>Microsoft Office PowerPoint</Application>
  <PresentationFormat>On-screen Show (4:3)</PresentationFormat>
  <Paragraphs>233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CreswellQI4e</vt:lpstr>
      <vt:lpstr>Questions for Discussion</vt:lpstr>
      <vt:lpstr>General Steps to Analysis</vt:lpstr>
      <vt:lpstr>Three Analysis Strategies</vt:lpstr>
      <vt:lpstr>Analysis Strategies by Select Authors</vt:lpstr>
      <vt:lpstr>Managing and Organizing the Data</vt:lpstr>
      <vt:lpstr>Reading and Memoing Emergent Ideas</vt:lpstr>
      <vt:lpstr>Describing and Classifying Codes into Themes</vt:lpstr>
      <vt:lpstr>Classifying Codes Into Themes</vt:lpstr>
      <vt:lpstr>Developing and Assessing Interpretations</vt:lpstr>
      <vt:lpstr>Representing and Visualizing the Data</vt:lpstr>
      <vt:lpstr>Analysis &amp; Representation by Approaches (1)</vt:lpstr>
      <vt:lpstr>Analysis &amp; Representation by Approaches (2)</vt:lpstr>
      <vt:lpstr>Narrative Analysis and Representation</vt:lpstr>
      <vt:lpstr>Phenomenological  Analysis and Representation</vt:lpstr>
      <vt:lpstr>Grounded Theory Analysis and Representation</vt:lpstr>
      <vt:lpstr>Ethnographic Analysis and Representation</vt:lpstr>
      <vt:lpstr>Case Study Analysis and Representation</vt:lpstr>
      <vt:lpstr>Comparing the 5 Approaches</vt:lpstr>
      <vt:lpstr>Computer Use in Qualitative Data Analysis</vt:lpstr>
      <vt:lpstr>How to Decide Whether to Use</vt:lpstr>
      <vt:lpstr>Sampling of Computer Programs</vt:lpstr>
      <vt:lpstr>Use of Software Programs</vt:lpstr>
      <vt:lpstr>Template:  Coding a Narrative Study</vt:lpstr>
      <vt:lpstr>Template:  Coding a Phenomenological Study</vt:lpstr>
      <vt:lpstr>Template:  Coding a Grounded Theory Study</vt:lpstr>
      <vt:lpstr>Template: Coding an Ethnography</vt:lpstr>
      <vt:lpstr>Template: Coding a (Multiple) Case Study</vt:lpstr>
    </vt:vector>
  </TitlesOfParts>
  <Company>Auburn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Daniel Henry</dc:creator>
  <cp:lastModifiedBy>T</cp:lastModifiedBy>
  <cp:revision>150</cp:revision>
  <dcterms:created xsi:type="dcterms:W3CDTF">2012-02-26T17:42:37Z</dcterms:created>
  <dcterms:modified xsi:type="dcterms:W3CDTF">2019-06-04T20:18:38Z</dcterms:modified>
</cp:coreProperties>
</file>