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373" r:id="rId2"/>
    <p:sldId id="374" r:id="rId3"/>
    <p:sldId id="381" r:id="rId4"/>
    <p:sldId id="375" r:id="rId5"/>
    <p:sldId id="376" r:id="rId6"/>
    <p:sldId id="377" r:id="rId7"/>
    <p:sldId id="378" r:id="rId8"/>
    <p:sldId id="385" r:id="rId9"/>
    <p:sldId id="386" r:id="rId10"/>
    <p:sldId id="382" r:id="rId11"/>
    <p:sldId id="389" r:id="rId12"/>
    <p:sldId id="387" r:id="rId13"/>
    <p:sldId id="390" r:id="rId14"/>
    <p:sldId id="391" r:id="rId15"/>
    <p:sldId id="388" r:id="rId16"/>
    <p:sldId id="395" r:id="rId17"/>
    <p:sldId id="392" r:id="rId18"/>
    <p:sldId id="393" r:id="rId19"/>
    <p:sldId id="383" r:id="rId20"/>
    <p:sldId id="380" r:id="rId21"/>
    <p:sldId id="396" r:id="rId22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58442" autoAdjust="0"/>
  </p:normalViewPr>
  <p:slideViewPr>
    <p:cSldViewPr>
      <p:cViewPr varScale="1">
        <p:scale>
          <a:sx n="42" d="100"/>
          <a:sy n="42" d="100"/>
        </p:scale>
        <p:origin x="221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9072F37-1419-45AA-BD00-2B6A8D8C4B7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22B1D7F-6B7F-4D2E-8AAB-5C23F614A5E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07CBC75F-5193-4DD0-84ED-1FA679B30D67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21053E7E-6EA9-4F1E-9FBD-DE44F64B7BF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67B15773-31EC-41EA-8656-1B36A1DAD8B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6372DB9-F4BD-48C5-9ADB-8E081802442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2DC3624D-4AEF-499F-ABC5-C4495CE76F4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95380408-DCE3-4424-878D-D67ED8B00D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1E95BB8E-399C-4A3E-A434-F0D4C44435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80AB555E-486D-449E-98E1-C283F33FBEB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7AD08E7-009C-428E-80C5-DB7B8FFE3D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E6E1525-2789-4161-B270-4A7F9486EFE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xistential_dread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n.wikipedia.org/wiki/Absurdism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"the existential attitude", or a sense of disorientation, confusion, or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  <a:hlinkClick r:id="rId3" tooltip="Existential dread"/>
              </a:rPr>
              <a:t>dread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in the face of an apparently meaningless or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  <a:hlinkClick r:id="rId4" tooltip="Absurdism"/>
              </a:rPr>
              <a:t>absurd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world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E6E1525-2789-4161-B270-4A7F9486EFEC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58335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DF212-A034-4FCE-8104-2647C270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B1CD3A0-050D-407A-AAC0-CD7E70A5B4C4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091C9-E838-4234-99E9-330143C4C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0D824-F0FD-41EE-8583-D3962CBDB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3F41B2E-78C8-4B8A-B67B-37D9150BC6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013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510E8-A2D3-4AE5-B23B-340F0AB80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6471B11-6530-4E78-BF06-EDF2C3B701EB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DAE70-26F1-410F-93E3-6481D1CE5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C6CE4-CB46-4728-A190-E80795F00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52D99E5-FDB3-4144-9A67-0DF7A1092C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8747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99C2D-99CD-4C37-9123-7F84EB35F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C52F87C-49E7-4369-9718-BA29103876AA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A5592D-22C0-4A46-8A76-427C745D1A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E2F322D5-937C-42E5-9CE2-7932E36E37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3825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6D2ED-414C-4525-8CBD-A4A0AA9D8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0D24051-A723-4CAB-AEA0-DF11D89AE46A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7C3B2F61-2A76-4470-8B2C-95A72FF8BC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27C47F5-54B8-43BC-84D2-347FC0508B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377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0451E-B038-40B6-9294-393C732BA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BF54716-E02E-45CC-8753-C8D9E8639E34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639E14C-9EBE-4B25-9DD1-DBE7AC9744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F8D7AF9C-2D71-430D-977D-3B3B96653E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106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37858D-A28D-4EB6-9236-0E5AB7BDC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356206E-1367-49D3-A94F-A86D930F3B89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AAA7030-3A0B-4776-B5FC-FB0B6211E5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0A6D740-4B7D-4B70-8CAA-893A0E623A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319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07CE70-F282-4432-9CEE-46F03894B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E7D3963C-D3F2-484B-A4AA-EDAAD6FE3749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306AD081-C136-4EFE-BF81-42FC5C22FE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6ACB9D4-1302-4357-B124-ADD26341CE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600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1DA61-55E7-4F0B-AE23-ED57CA78A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1A6ACE4-5E0B-4C81-A354-A16A032FDC27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2C32175-DAEB-4E63-9FFC-2FC60FE824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E16CDB78-3C80-4992-87EB-C458FBE02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583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333B0-52AD-404D-9279-D2AAE8F4C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5A4779F-1DBE-42EB-82C7-CECF31C97C6D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CDDDD73-B40B-4E75-A7E3-4C6CB71AAC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DF4CE13-269E-4361-ACE6-3EDE570D43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48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EEBA8-F54C-4F10-8BCD-35CEACE58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8862AC9-37A5-49EB-8D7B-9EB835A516B2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FDEA441-74B1-4B96-B42B-AF810931E3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86F790B-CD64-4DC1-BFE8-286FAE9AB1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1459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C4939-8BBC-4EA0-AC25-AE5B6B28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782D51F-DAD0-4FEC-A0A7-42929DC8715A}" type="datetimeFigureOut">
              <a:rPr lang="en-GB"/>
              <a:pPr>
                <a:defRPr/>
              </a:pPr>
              <a:t>26/11/2018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E5AAA3F-E6DD-4926-B877-8602E54AC3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60E00FE-BC3D-422D-815F-CFE0EE1BFB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105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B8ABF5D-3A45-4B19-9AE8-6411E6F9AA4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8BAA386-5C71-4470-8566-48C68CE0CC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1E546-42FA-495E-9A2C-B006CB5C3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5FD97A5F-F906-4591-B50A-05DD79084E12}" type="datetimeFigureOut">
              <a:rPr lang="en-GB"/>
              <a:pPr>
                <a:defRPr/>
              </a:pPr>
              <a:t>26/11/2018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F498A-F29A-4294-A065-5E761C5903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721AEB27-0483-4D7F-BAA5-F2666D1A0B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gbziXBIppQ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stor.eu/bitstream/10419/81323/1/wp886.pdf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4">
            <a:extLst>
              <a:ext uri="{FF2B5EF4-FFF2-40B4-BE49-F238E27FC236}">
                <a16:creationId xmlns:a16="http://schemas.microsoft.com/office/drawing/2014/main" id="{B3E1BD40-6C07-4E70-BE95-4CA4197CD6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1653001"/>
            <a:ext cx="7772400" cy="1470025"/>
          </a:xfrm>
        </p:spPr>
        <p:txBody>
          <a:bodyPr/>
          <a:lstStyle/>
          <a:p>
            <a:r>
              <a:rPr lang="en-GB" altLang="en-US" dirty="0"/>
              <a:t>Perlman and Peplau (1982)</a:t>
            </a:r>
            <a:br>
              <a:rPr lang="en-GB" altLang="en-US" dirty="0"/>
            </a:br>
            <a:r>
              <a:rPr lang="en-GB" altLang="en-US" sz="2400" dirty="0"/>
              <a:t>Theoretical Approaches to Loneliness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F0D2B0C-3DDE-44A4-93F7-977EC61C5A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/>
          <a:lstStyle/>
          <a:p>
            <a:pPr>
              <a:defRPr/>
            </a:pPr>
            <a:r>
              <a:rPr lang="en-GB" dirty="0"/>
              <a:t>Jessica Pitman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D642-10A5-49D0-817A-9D802E8A9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051" y="0"/>
            <a:ext cx="8229600" cy="1143000"/>
          </a:xfrm>
        </p:spPr>
        <p:txBody>
          <a:bodyPr/>
          <a:lstStyle/>
          <a:p>
            <a:r>
              <a:rPr lang="en-GB" sz="2400" dirty="0"/>
              <a:t>Loneliness is related to social isolation – 6 main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ACF7C-9231-4729-B04B-FCD498017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87" y="1916832"/>
            <a:ext cx="8229600" cy="391703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Psychodynamic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Roger’s phenomenological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The existential approach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Sociological explanations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The interactionalist view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The cognitive approach</a:t>
            </a:r>
          </a:p>
        </p:txBody>
      </p:sp>
    </p:spTree>
    <p:extLst>
      <p:ext uri="{BB962C8B-B14F-4D97-AF65-F5344CB8AC3E}">
        <p14:creationId xmlns:p14="http://schemas.microsoft.com/office/powerpoint/2010/main" val="4170532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EAE9F-5490-4A7C-BFCE-C24D3E30A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we need to know, without confusing ourselves: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B9FB9-D951-437C-B02F-7690114E1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/>
          <a:lstStyle/>
          <a:p>
            <a:r>
              <a:rPr lang="en-GB" sz="2400" dirty="0">
                <a:highlight>
                  <a:srgbClr val="FFFF00"/>
                </a:highlight>
              </a:rPr>
              <a:t>Many of the top psychological approaches have a view on loneliness and social isolation and its effects on the human psyche.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Which one can you relate to more?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526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46789-704B-45BA-A142-4DC6BAF3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The psychodynamic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5F0FE-80B1-47D1-8D7B-ECCC81014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Distinguished being lonesome to lonely (</a:t>
            </a:r>
            <a:r>
              <a:rPr lang="en-GB" sz="2400" dirty="0" err="1"/>
              <a:t>Zilborg</a:t>
            </a:r>
            <a:r>
              <a:rPr lang="en-GB" sz="2400" dirty="0"/>
              <a:t>, 1938)</a:t>
            </a:r>
          </a:p>
          <a:p>
            <a:r>
              <a:rPr lang="en-GB" sz="2400" dirty="0"/>
              <a:t>Loneliness is an overwhelming persistent experience</a:t>
            </a:r>
          </a:p>
          <a:p>
            <a:r>
              <a:rPr lang="en-GB" sz="2400" dirty="0"/>
              <a:t>Human need for intimacy – from birth</a:t>
            </a:r>
          </a:p>
          <a:p>
            <a:r>
              <a:rPr lang="en-GB" sz="2400" dirty="0"/>
              <a:t>Becomes an issue and linked to psychotic states (such as seen in schizophrenia) and renders people emotionally paralyzed and helpless (Sullivan, 1953).</a:t>
            </a:r>
          </a:p>
        </p:txBody>
      </p:sp>
    </p:spTree>
    <p:extLst>
      <p:ext uri="{BB962C8B-B14F-4D97-AF65-F5344CB8AC3E}">
        <p14:creationId xmlns:p14="http://schemas.microsoft.com/office/powerpoint/2010/main" val="3731647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2E25F-F0D7-471F-8D8C-6579F6619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Roger’s phenomenological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8AC6D-8B3C-440B-ACF3-928CA2416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Rogers theory focusses on the term </a:t>
            </a:r>
            <a:r>
              <a:rPr lang="en-GB" sz="2400" b="1" dirty="0"/>
              <a:t>self-concept</a:t>
            </a:r>
          </a:p>
          <a:p>
            <a:endParaRPr lang="en-GB" sz="2400" b="1" dirty="0"/>
          </a:p>
          <a:p>
            <a:r>
              <a:rPr lang="en-GB" sz="2400" dirty="0"/>
              <a:t>"the </a:t>
            </a:r>
            <a:r>
              <a:rPr lang="en-GB" sz="2400" b="1" dirty="0"/>
              <a:t>organized</a:t>
            </a:r>
            <a:r>
              <a:rPr lang="en-GB" sz="2400" dirty="0"/>
              <a:t>, consistent set of perceptions and beliefs about oneself." 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Person-centred approaches</a:t>
            </a:r>
          </a:p>
          <a:p>
            <a:r>
              <a:rPr lang="en-GB" sz="2400" dirty="0"/>
              <a:t>Humanistic counselling</a:t>
            </a:r>
          </a:p>
          <a:p>
            <a:r>
              <a:rPr lang="en-GB" sz="2400" dirty="0"/>
              <a:t>Unconditional positive regard </a:t>
            </a:r>
            <a:r>
              <a:rPr lang="en-GB" sz="2400" dirty="0">
                <a:hlinkClick r:id="rId2"/>
              </a:rPr>
              <a:t>https://www.youtube.com/watch?v=9gbziXBIppQ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897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16B5-04CA-4A16-B29A-1F9C28457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Back to Perlman and Peplau…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D768A3-5314-491F-BE8C-C38B4BF42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524" y="1417638"/>
            <a:ext cx="8568952" cy="374441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E4ED67-03F4-4DDB-A7EE-71FE42B5E1E2}"/>
              </a:ext>
            </a:extLst>
          </p:cNvPr>
          <p:cNvSpPr/>
          <p:nvPr/>
        </p:nvSpPr>
        <p:spPr>
          <a:xfrm>
            <a:off x="323528" y="1417638"/>
            <a:ext cx="4104456" cy="571202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28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4424-F737-4BAB-8953-82E863139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dirty="0"/>
              <a:t>3. The existential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129C4-B2B7-4AF4-8BF3-1EAB3B810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sz="2400" dirty="0"/>
              <a:t>Humans are ultimately alone</a:t>
            </a:r>
          </a:p>
          <a:p>
            <a:r>
              <a:rPr lang="en-GB" sz="2400" dirty="0"/>
              <a:t>No one can feel our thoughts and feelings</a:t>
            </a:r>
          </a:p>
          <a:p>
            <a:r>
              <a:rPr lang="en-GB" sz="2400" dirty="0"/>
              <a:t>Separateness is part of human nature</a:t>
            </a:r>
          </a:p>
          <a:p>
            <a:r>
              <a:rPr lang="en-GB" sz="2400" dirty="0"/>
              <a:t>Loneliness can be seen as anxiety loneliness or true loneliness (Moustakas, 1961; 19720</a:t>
            </a:r>
          </a:p>
          <a:p>
            <a:r>
              <a:rPr lang="en-GB" sz="2400" dirty="0"/>
              <a:t>It needs to be embraced and be seen as a positive</a:t>
            </a:r>
          </a:p>
        </p:txBody>
      </p:sp>
    </p:spTree>
    <p:extLst>
      <p:ext uri="{BB962C8B-B14F-4D97-AF65-F5344CB8AC3E}">
        <p14:creationId xmlns:p14="http://schemas.microsoft.com/office/powerpoint/2010/main" val="214408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C0C6-3708-4B3F-B7E4-CC50ADE2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02232"/>
            <a:ext cx="8229600" cy="1143000"/>
          </a:xfrm>
        </p:spPr>
        <p:txBody>
          <a:bodyPr/>
          <a:lstStyle/>
          <a:p>
            <a:pPr algn="l"/>
            <a:r>
              <a:rPr lang="en-GB" sz="2400" b="1" dirty="0"/>
              <a:t>Existential crisis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02343B-6B4F-4838-B242-F8B13910F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08720"/>
            <a:ext cx="8229600" cy="4607843"/>
          </a:xfrm>
        </p:spPr>
      </p:pic>
    </p:spTree>
    <p:extLst>
      <p:ext uri="{BB962C8B-B14F-4D97-AF65-F5344CB8AC3E}">
        <p14:creationId xmlns:p14="http://schemas.microsoft.com/office/powerpoint/2010/main" val="2285772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FCD79-C377-4442-944B-2A43CEFB8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618"/>
            <a:ext cx="8229600" cy="1143000"/>
          </a:xfrm>
        </p:spPr>
        <p:txBody>
          <a:bodyPr/>
          <a:lstStyle/>
          <a:p>
            <a:pPr algn="l"/>
            <a:r>
              <a:rPr lang="en-GB" sz="2400" b="1" dirty="0"/>
              <a:t>An existential threat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71033B-DA2D-4F8D-9849-959029C80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086028"/>
            <a:ext cx="8229600" cy="4430535"/>
          </a:xfrm>
        </p:spPr>
      </p:pic>
    </p:spTree>
    <p:extLst>
      <p:ext uri="{BB962C8B-B14F-4D97-AF65-F5344CB8AC3E}">
        <p14:creationId xmlns:p14="http://schemas.microsoft.com/office/powerpoint/2010/main" val="1186386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19A48-638D-448B-AE46-C96AE1C20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712FF6-DF03-4D53-AD5B-8A4840696D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4638"/>
            <a:ext cx="8435280" cy="5122068"/>
          </a:xfrm>
        </p:spPr>
      </p:pic>
    </p:spTree>
    <p:extLst>
      <p:ext uri="{BB962C8B-B14F-4D97-AF65-F5344CB8AC3E}">
        <p14:creationId xmlns:p14="http://schemas.microsoft.com/office/powerpoint/2010/main" val="2891020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8DDC9-0DC5-42D1-956A-1749FAFEB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46D0435-8445-43EE-998B-7011ECF8F6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583362"/>
          </a:xfrm>
        </p:spPr>
      </p:pic>
    </p:spTree>
    <p:extLst>
      <p:ext uri="{BB962C8B-B14F-4D97-AF65-F5344CB8AC3E}">
        <p14:creationId xmlns:p14="http://schemas.microsoft.com/office/powerpoint/2010/main" val="1329728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86C02-7B0D-4E6C-92D6-64548BCB8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The sociological model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244D2D-5F99-4468-B5F9-B03A6A9062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916832"/>
            <a:ext cx="8229600" cy="2880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EC1CCB-CA14-4EB1-B8D3-D3652F785F60}"/>
              </a:ext>
            </a:extLst>
          </p:cNvPr>
          <p:cNvSpPr txBox="1"/>
          <p:nvPr/>
        </p:nvSpPr>
        <p:spPr>
          <a:xfrm>
            <a:off x="3563888" y="5157192"/>
            <a:ext cx="2871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Link to social capital!</a:t>
            </a:r>
          </a:p>
        </p:txBody>
      </p:sp>
    </p:spTree>
    <p:extLst>
      <p:ext uri="{BB962C8B-B14F-4D97-AF65-F5344CB8AC3E}">
        <p14:creationId xmlns:p14="http://schemas.microsoft.com/office/powerpoint/2010/main" val="32610260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95C59-3BF4-4FF2-A3F3-1699A05E9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3917032"/>
          </a:xfrm>
        </p:spPr>
        <p:txBody>
          <a:bodyPr/>
          <a:lstStyle/>
          <a:p>
            <a:r>
              <a:rPr lang="en-GB" dirty="0"/>
              <a:t>Reisman et al and Slater links to how society fails to meet its member’s needs</a:t>
            </a:r>
          </a:p>
          <a:p>
            <a:endParaRPr lang="en-GB" dirty="0"/>
          </a:p>
          <a:p>
            <a:r>
              <a:rPr lang="en-GB" dirty="0"/>
              <a:t>Reisman et al (1961)– people who are “other-directed”  they want to be likes, and to conform with others and continually monitor interpersonal space to check they conform…</a:t>
            </a:r>
          </a:p>
        </p:txBody>
      </p:sp>
    </p:spTree>
    <p:extLst>
      <p:ext uri="{BB962C8B-B14F-4D97-AF65-F5344CB8AC3E}">
        <p14:creationId xmlns:p14="http://schemas.microsoft.com/office/powerpoint/2010/main" val="3770697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7784-B177-4A2C-894A-4DC3A1E94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Sounds familiar?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F2FE66-F151-46FE-B890-0CEE27D4F6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53074"/>
            <a:ext cx="2143125" cy="21431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DB7292-60DB-428F-BBEA-B4B07C426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120" y="2184726"/>
            <a:ext cx="2143125" cy="21431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67445BD-1514-4D68-9099-4C69CD5230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156" y="3000639"/>
            <a:ext cx="2654424" cy="265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47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ED59C-8466-4669-ABFE-C5F4ED996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99D199-B3B1-4E10-A0C3-9E21BCB7DA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44942"/>
            <a:ext cx="8363272" cy="42641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5779F7-5A4E-41B7-9BD7-C115C3A72F7F}"/>
              </a:ext>
            </a:extLst>
          </p:cNvPr>
          <p:cNvSpPr txBox="1"/>
          <p:nvPr/>
        </p:nvSpPr>
        <p:spPr>
          <a:xfrm>
            <a:off x="5148064" y="5085184"/>
            <a:ext cx="3794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click here for link to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707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68BF9C-5E27-42AD-8DF7-005A30796F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764705"/>
            <a:ext cx="9144000" cy="352839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2719EC-76A4-46FC-864D-BD6E426578FF}"/>
              </a:ext>
            </a:extLst>
          </p:cNvPr>
          <p:cNvSpPr/>
          <p:nvPr/>
        </p:nvSpPr>
        <p:spPr>
          <a:xfrm>
            <a:off x="0" y="764705"/>
            <a:ext cx="2843808" cy="6480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A5D34D-2ACA-4D9E-B24B-5652C3968572}"/>
              </a:ext>
            </a:extLst>
          </p:cNvPr>
          <p:cNvSpPr txBox="1"/>
          <p:nvPr/>
        </p:nvSpPr>
        <p:spPr>
          <a:xfrm>
            <a:off x="3275856" y="4941168"/>
            <a:ext cx="14879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latin typeface="Calibri Light" panose="020F0302020204030204" pitchFamily="34" charset="0"/>
              </a:rPr>
              <a:t>1976!</a:t>
            </a:r>
          </a:p>
        </p:txBody>
      </p:sp>
    </p:spTree>
    <p:extLst>
      <p:ext uri="{BB962C8B-B14F-4D97-AF65-F5344CB8AC3E}">
        <p14:creationId xmlns:p14="http://schemas.microsoft.com/office/powerpoint/2010/main" val="2966702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0CB67-BEB4-4050-BB2E-9F6C348AB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The interactionalist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A65A-09F8-4D29-A95F-4443CCC94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Weiss (1973) : Loneliness doesn’t just derive from personality, nor situation, but a combination of both</a:t>
            </a:r>
          </a:p>
          <a:p>
            <a:endParaRPr lang="en-GB" dirty="0"/>
          </a:p>
          <a:p>
            <a:r>
              <a:rPr lang="en-GB" dirty="0"/>
              <a:t>When there is no attachment, guidance and sense of worth, then people become lonely as these are basic social interactions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84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BFFD8-6DC9-436E-AB30-BC4C9638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The cognitive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1513-678C-4D1B-99FF-F2178BC52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Perception. </a:t>
            </a:r>
          </a:p>
          <a:p>
            <a:r>
              <a:rPr lang="en-GB" dirty="0"/>
              <a:t>A discrepancy between desired and achieved levels of  social contact (Perlman and Peplau, 1981)</a:t>
            </a:r>
          </a:p>
        </p:txBody>
      </p:sp>
    </p:spTree>
    <p:extLst>
      <p:ext uri="{BB962C8B-B14F-4D97-AF65-F5344CB8AC3E}">
        <p14:creationId xmlns:p14="http://schemas.microsoft.com/office/powerpoint/2010/main" val="300056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0B2C-A748-4BCC-84A4-0D614B1CB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Social isolation can therefore be seen through many lenses..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29DD6-271B-4C57-87B8-0EB5816BF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b="1" dirty="0" err="1"/>
              <a:t>psychoD</a:t>
            </a:r>
            <a:r>
              <a:rPr lang="en-GB" dirty="0"/>
              <a:t> – we need intimacy, even from birth and if we are lonely it effects our mental states and psyche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b="1" dirty="0" err="1"/>
              <a:t>Rog.phen</a:t>
            </a:r>
            <a:r>
              <a:rPr lang="en-GB" b="1" dirty="0"/>
              <a:t> – </a:t>
            </a:r>
            <a:r>
              <a:rPr lang="en-GB" dirty="0"/>
              <a:t>when we are our true self we risk social isolation and loneliness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956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3C4B1-E70D-4D0F-B91D-B9857A239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GB" b="1" dirty="0"/>
              <a:t>3. Existential </a:t>
            </a:r>
            <a:r>
              <a:rPr lang="en-GB" dirty="0"/>
              <a:t>– we are ultimately alone but this can be positive and help build </a:t>
            </a:r>
            <a:r>
              <a:rPr lang="en-GB" dirty="0" err="1"/>
              <a:t>resillience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4. Sociological -  </a:t>
            </a:r>
            <a:r>
              <a:rPr lang="en-GB" dirty="0"/>
              <a:t>declines in social connections. We want to be lie other people and check that we are</a:t>
            </a:r>
          </a:p>
        </p:txBody>
      </p:sp>
    </p:spTree>
    <p:extLst>
      <p:ext uri="{BB962C8B-B14F-4D97-AF65-F5344CB8AC3E}">
        <p14:creationId xmlns:p14="http://schemas.microsoft.com/office/powerpoint/2010/main" val="12943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B343A-32FF-4970-89DD-DBF2AF821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3917032"/>
          </a:xfrm>
        </p:spPr>
        <p:txBody>
          <a:bodyPr/>
          <a:lstStyle/>
          <a:p>
            <a:r>
              <a:rPr lang="en-GB" b="1" dirty="0"/>
              <a:t>5. Interactionalist </a:t>
            </a:r>
            <a:r>
              <a:rPr lang="en-GB" dirty="0"/>
              <a:t>– not just the personality of the person, but the environment which they live. The interaction between them both</a:t>
            </a:r>
          </a:p>
          <a:p>
            <a:endParaRPr lang="en-GB" dirty="0"/>
          </a:p>
          <a:p>
            <a:r>
              <a:rPr lang="en-GB" b="1" dirty="0"/>
              <a:t>6. cognitive approach </a:t>
            </a:r>
            <a:r>
              <a:rPr lang="en-GB" dirty="0"/>
              <a:t>– Perception and difference between desired and achieved social interaction</a:t>
            </a:r>
          </a:p>
        </p:txBody>
      </p:sp>
    </p:spTree>
    <p:extLst>
      <p:ext uri="{BB962C8B-B14F-4D97-AF65-F5344CB8AC3E}">
        <p14:creationId xmlns:p14="http://schemas.microsoft.com/office/powerpoint/2010/main" val="1430325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ture generations Well being 2015  -  Compatibility Mode" id="{A1EA09F6-33EA-407D-AFD6-B5282C78A133}" vid="{431667DE-7C0A-4F91-BF1D-B51BF50D1099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1029</TotalTime>
  <Words>468</Words>
  <Application>Microsoft Office PowerPoint</Application>
  <PresentationFormat>On-screen Show (4:3)</PresentationFormat>
  <Paragraphs>62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 Light</vt:lpstr>
      <vt:lpstr>Myriad Pro</vt:lpstr>
      <vt:lpstr>Times</vt:lpstr>
      <vt:lpstr>20140311PresentationUWTSDTemplate</vt:lpstr>
      <vt:lpstr>Perlman and Peplau (1982) Theoretical Approaches to Loneliness</vt:lpstr>
      <vt:lpstr>Loneliness is related to social isolation – 6 main areas</vt:lpstr>
      <vt:lpstr>What we need to know, without confusing ourselves:</vt:lpstr>
      <vt:lpstr>1. The psychodynamic model</vt:lpstr>
      <vt:lpstr>2. Roger’s phenomenological model</vt:lpstr>
      <vt:lpstr>Back to Perlman and Peplau…</vt:lpstr>
      <vt:lpstr>3. The existential approach</vt:lpstr>
      <vt:lpstr>Existential crisis</vt:lpstr>
      <vt:lpstr>An existential threat</vt:lpstr>
      <vt:lpstr>PowerPoint Presentation</vt:lpstr>
      <vt:lpstr>PowerPoint Presentation</vt:lpstr>
      <vt:lpstr>4. The sociological model</vt:lpstr>
      <vt:lpstr>PowerPoint Presentation</vt:lpstr>
      <vt:lpstr>Sounds familiar?</vt:lpstr>
      <vt:lpstr>PowerPoint Presentation</vt:lpstr>
      <vt:lpstr>PowerPoint Presentation</vt:lpstr>
      <vt:lpstr>5. The interactionalist view</vt:lpstr>
      <vt:lpstr>6. The cognitive approach</vt:lpstr>
      <vt:lpstr>Social isolation can therefore be seen through many lenses..</vt:lpstr>
      <vt:lpstr>PowerPoint Presentation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Macro level barriers – attitude and  ideologies of the culture</dc:title>
  <dc:creator>Jessica Pitman (1503004)</dc:creator>
  <cp:keywords>templed, dempled, thempled, powerpoint, bwrdd, fwrdd, iaith, cymraeg, gymraeg, chymraeg, cyflwyniadau, gyflwyniadau, chyflwyniadau, delwedd, ddelwedd,</cp:keywords>
  <cp:lastModifiedBy>Morgan Pitman</cp:lastModifiedBy>
  <cp:revision>36</cp:revision>
  <dcterms:created xsi:type="dcterms:W3CDTF">2018-11-20T08:49:46Z</dcterms:created>
  <dcterms:modified xsi:type="dcterms:W3CDTF">2018-11-27T10:03:15Z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