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2" r:id="rId1"/>
  </p:sldMasterIdLst>
  <p:notesMasterIdLst>
    <p:notesMasterId r:id="rId28"/>
  </p:notesMasterIdLst>
  <p:handoutMasterIdLst>
    <p:handoutMasterId r:id="rId29"/>
  </p:handoutMasterIdLst>
  <p:sldIdLst>
    <p:sldId id="278" r:id="rId2"/>
    <p:sldId id="339" r:id="rId3"/>
    <p:sldId id="318" r:id="rId4"/>
    <p:sldId id="374" r:id="rId5"/>
    <p:sldId id="375" r:id="rId6"/>
    <p:sldId id="376" r:id="rId7"/>
    <p:sldId id="378" r:id="rId8"/>
    <p:sldId id="380" r:id="rId9"/>
    <p:sldId id="381" r:id="rId10"/>
    <p:sldId id="403" r:id="rId11"/>
    <p:sldId id="382" r:id="rId12"/>
    <p:sldId id="390" r:id="rId13"/>
    <p:sldId id="392" r:id="rId14"/>
    <p:sldId id="400" r:id="rId15"/>
    <p:sldId id="384" r:id="rId16"/>
    <p:sldId id="401" r:id="rId17"/>
    <p:sldId id="402" r:id="rId18"/>
    <p:sldId id="386" r:id="rId19"/>
    <p:sldId id="387" r:id="rId20"/>
    <p:sldId id="399" r:id="rId21"/>
    <p:sldId id="388" r:id="rId22"/>
    <p:sldId id="389" r:id="rId23"/>
    <p:sldId id="394" r:id="rId24"/>
    <p:sldId id="404" r:id="rId25"/>
    <p:sldId id="396" r:id="rId26"/>
    <p:sldId id="371" r:id="rId27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00" autoAdjust="0"/>
    <p:restoredTop sz="86369" autoAdjust="0"/>
  </p:normalViewPr>
  <p:slideViewPr>
    <p:cSldViewPr>
      <p:cViewPr varScale="1">
        <p:scale>
          <a:sx n="71" d="100"/>
          <a:sy n="71" d="100"/>
        </p:scale>
        <p:origin x="1488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66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D1FF6F5-6D6F-4FD2-3FCC-7537168417A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36C2A5-9BC7-5BB5-3C5E-5E97A2CBCD4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C32C6985-8810-4575-A8E2-65E5B06122AB}" type="datetimeFigureOut">
              <a:rPr lang="en-US"/>
              <a:pPr>
                <a:defRPr/>
              </a:pPr>
              <a:t>9/20/2024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6B5708-F7D0-9500-9859-3D87D746E87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C47C6A-BE89-85D3-E18C-51C8D26E61C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BCFD27C-435A-4615-891D-0ED15ED786C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0B436C7-AE0B-16D7-3813-B028EECB6B2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13DF13-20D8-9961-0CF2-181A8CE19B3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8AED938E-6993-41C5-B5A6-93C709C68A6E}" type="datetimeFigureOut">
              <a:rPr lang="en-US"/>
              <a:pPr>
                <a:defRPr/>
              </a:pPr>
              <a:t>9/20/2024</a:t>
            </a:fld>
            <a:endParaRPr lang="en-US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123492B-52E5-EADD-5782-59E3AE888A4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F19F070-B317-C7DC-C18F-06405E8AB7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CA46D8-B7D6-BFDA-2D6F-1A9922607BA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8A70F4-571D-A1E6-B025-8CCCCCB6AD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DE5CB27-5375-4B7A-BED0-47967F9A993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178569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669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9A4658C-DA8B-674B-8A16-1AEE819B34F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F631CE4-DBF8-20BC-F220-CEBC5BC209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4599F-4BDA-43E3-8842-484886369C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9178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hapt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C3A0E13-E9F2-347A-51DC-0DFA36EEBFA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6907649-08F6-6553-FEDE-BDF8C9E02F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E654D6-C164-401F-894D-DC5688359D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6333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6A2B01-D59E-734A-9D0A-5B8695D8183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795A95-4F4E-FFFE-97E2-64A0DB379C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88B8D1-75B1-4047-B99F-949BBFC65AB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5107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D2DC3B9-F698-1DE7-25FB-D20F0BAB478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0BE129D-EFF1-3D20-215C-4FAACCB90B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AB25B-35F8-4802-BA1A-B955BBFF24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3653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E9CBAAD-7C98-A35F-7942-530E58AA1BB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469E0D3-96F5-42FE-40B1-95C7638E28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DFE09-3CE0-4D8F-A499-CB1B9A722E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6374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E5E5D18-2A9E-5BBC-7B4A-1D5856D7D9F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2D18E05-B21E-B665-5E90-CFA884FE59F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A4327-D948-48D8-96C3-C7790545294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472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C429EA-ED4E-D9A9-50B2-4C2086E3BD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C22C92-FD70-C187-9865-6CECC8C46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Effective Instructional Strategies: From Theory to Practice 3rd Edition © 2012 SAGE Publications, Inc.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C79782-3EFC-1F18-01E9-B223F035F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A5076-43F2-4AFC-B6C8-1893D5F2366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3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8827F8C-82D6-B9C2-37B9-63D5E575EEA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427038"/>
            <a:ext cx="7886700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6C97F8A-A2FF-D9E8-AA89-88607CAF506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2020888"/>
            <a:ext cx="7886700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8FDE54-135C-C097-ECF6-BE3FA18687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ＭＳ Ｐゴシック" pitchFamily="-1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D2333-D3CB-2BBA-EFC2-F1D54D333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22E57786-F188-4852-9C72-535C6EF1F2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11" r:id="rId9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9pPr>
    </p:titleStyle>
    <p:bodyStyle>
      <a:lvl1pPr marL="228600" indent="-228600" algn="l" rtl="0" eaLnBrk="0" fontAlgn="base" hangingPunct="0"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rtl="0" eaLnBrk="0" fontAlgn="base" hangingPunct="0">
        <a:spcBef>
          <a:spcPts val="500"/>
        </a:spcBef>
        <a:spcAft>
          <a:spcPct val="0"/>
        </a:spcAft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rtl="0" eaLnBrk="0" fontAlgn="base" hangingPunct="0">
        <a:spcBef>
          <a:spcPts val="500"/>
        </a:spcBef>
        <a:spcAft>
          <a:spcPct val="0"/>
        </a:spcAft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rtl="0" eaLnBrk="0" fontAlgn="base" hangingPunct="0"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rtl="0" eaLnBrk="0" fontAlgn="base" hangingPunct="0"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AAF72A2-B02E-4714-E4C3-5B68A973AC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59338" y="1522413"/>
            <a:ext cx="3446462" cy="38131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3600" b="1" dirty="0">
                <a:solidFill>
                  <a:schemeClr val="bg1">
                    <a:lumMod val="65000"/>
                  </a:schemeClr>
                </a:solidFill>
              </a:rPr>
              <a:t>Managing Change, Creativity and Innovation, 5e</a:t>
            </a:r>
          </a:p>
          <a:p>
            <a:pPr>
              <a:defRPr/>
            </a:pPr>
            <a:endParaRPr lang="en-US" sz="2000" dirty="0">
              <a:solidFill>
                <a:schemeClr val="bg1">
                  <a:lumMod val="65000"/>
                </a:schemeClr>
              </a:solidFill>
            </a:endParaRPr>
          </a:p>
          <a:p>
            <a:pPr>
              <a:defRPr/>
            </a:pPr>
            <a:r>
              <a:rPr lang="en-US" sz="2000" dirty="0">
                <a:solidFill>
                  <a:schemeClr val="bg1">
                    <a:lumMod val="65000"/>
                  </a:schemeClr>
                </a:solidFill>
              </a:rPr>
              <a:t>© Patrick Dawson, Constantine </a:t>
            </a:r>
            <a:r>
              <a:rPr lang="en-US" sz="2000" dirty="0" err="1">
                <a:solidFill>
                  <a:schemeClr val="bg1">
                    <a:lumMod val="65000"/>
                  </a:schemeClr>
                </a:solidFill>
              </a:rPr>
              <a:t>Andriopoulos</a:t>
            </a:r>
            <a:r>
              <a:rPr lang="en-US" sz="2000" dirty="0">
                <a:solidFill>
                  <a:schemeClr val="bg1">
                    <a:lumMod val="65000"/>
                  </a:schemeClr>
                </a:solidFill>
              </a:rPr>
              <a:t>, Steven Pattinson</a:t>
            </a:r>
          </a:p>
        </p:txBody>
      </p:sp>
      <p:pic>
        <p:nvPicPr>
          <p:cNvPr id="7171" name="Content Placeholder 5">
            <a:extLst>
              <a:ext uri="{FF2B5EF4-FFF2-40B4-BE49-F238E27FC236}">
                <a16:creationId xmlns:a16="http://schemas.microsoft.com/office/drawing/2014/main" id="{9DEBBC84-3792-C89E-06DD-B5E1BFF97E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8675" y="992188"/>
            <a:ext cx="3743325" cy="4873625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502EA557-8070-AD7F-89FB-EEF1B5BE10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3900" y="2362200"/>
            <a:ext cx="7696200" cy="21336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altLang="en-US" sz="4400"/>
              <a:t>Chapter 15</a:t>
            </a:r>
            <a:br>
              <a:rPr lang="en-US" altLang="en-US" sz="4400"/>
            </a:br>
            <a:r>
              <a:rPr lang="en-US" altLang="en-US" sz="4400"/>
              <a:t> The leader: Promoting new ideas at work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A8987834-52FA-F5CD-A0C6-C4BA315DA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Learning outcomes</a:t>
            </a:r>
          </a:p>
        </p:txBody>
      </p:sp>
      <p:sp>
        <p:nvSpPr>
          <p:cNvPr id="9219" name="Content Placeholder 1">
            <a:extLst>
              <a:ext uri="{FF2B5EF4-FFF2-40B4-BE49-F238E27FC236}">
                <a16:creationId xmlns:a16="http://schemas.microsoft.com/office/drawing/2014/main" id="{7AA23550-9296-8929-CF6C-E47BDF1420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After reading this chapter, you will be able to:</a:t>
            </a:r>
          </a:p>
          <a:p>
            <a:pPr lvl="1" eaLnBrk="1" hangingPunct="1"/>
            <a:r>
              <a:rPr lang="en-GB" altLang="en-US"/>
              <a:t>Define the characteristics of leadership.</a:t>
            </a:r>
          </a:p>
          <a:p>
            <a:pPr lvl="1" eaLnBrk="1" hangingPunct="1"/>
            <a:r>
              <a:rPr lang="en-GB" altLang="en-US"/>
              <a:t>Clarify the differences between a manager and a leader.</a:t>
            </a:r>
          </a:p>
          <a:p>
            <a:pPr lvl="1" eaLnBrk="1" hangingPunct="1"/>
            <a:r>
              <a:rPr lang="en-GB" altLang="en-US"/>
              <a:t>Understand the trait, behavioural, contingency and contemporary theories of leadership.</a:t>
            </a:r>
          </a:p>
          <a:p>
            <a:pPr lvl="1" eaLnBrk="1" hangingPunct="1"/>
            <a:r>
              <a:rPr lang="en-GB" altLang="en-US"/>
              <a:t>Explain the leadership approach that is conducive to change, creativity and innovation.</a:t>
            </a:r>
          </a:p>
          <a:p>
            <a:pPr lvl="1" eaLnBrk="1" hangingPunct="1"/>
            <a:r>
              <a:rPr lang="en-GB" altLang="en-US"/>
              <a:t>Identify the challenges that contemporary leaders face in creating and sustaining these processes in organizations.</a:t>
            </a:r>
            <a:endParaRPr lang="en-US" altLang="en-US"/>
          </a:p>
        </p:txBody>
      </p:sp>
      <p:sp>
        <p:nvSpPr>
          <p:cNvPr id="9220" name="Slide Number Placeholder 2">
            <a:extLst>
              <a:ext uri="{FF2B5EF4-FFF2-40B4-BE49-F238E27FC236}">
                <a16:creationId xmlns:a16="http://schemas.microsoft.com/office/drawing/2014/main" id="{3F8898ED-0D89-1DDA-2B09-5C07EA1CF61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3A4C8EA-FA4D-41B2-A495-232C0F79E486}" type="slidenum">
              <a:rPr lang="en-GB" altLang="en-US" sz="1200" smtClean="0">
                <a:solidFill>
                  <a:srgbClr val="898989"/>
                </a:solidFill>
              </a:rPr>
              <a:pPr/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6">
            <a:extLst>
              <a:ext uri="{FF2B5EF4-FFF2-40B4-BE49-F238E27FC236}">
                <a16:creationId xmlns:a16="http://schemas.microsoft.com/office/drawing/2014/main" id="{CD0D6B15-CCDB-CF8E-055D-346CE18F8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Introduction</a:t>
            </a:r>
          </a:p>
        </p:txBody>
      </p:sp>
      <p:sp>
        <p:nvSpPr>
          <p:cNvPr id="10243" name="Content Placeholder 5">
            <a:extLst>
              <a:ext uri="{FF2B5EF4-FFF2-40B4-BE49-F238E27FC236}">
                <a16:creationId xmlns:a16="http://schemas.microsoft.com/office/drawing/2014/main" id="{545D19AF-1852-2EFF-9D61-FB3CBC9876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complex business environment continues to spotlight the need for effective leadership in organizations.</a:t>
            </a:r>
          </a:p>
          <a:p>
            <a:pPr eaLnBrk="1" hangingPunct="1"/>
            <a:r>
              <a:rPr lang="en-US" altLang="en-US"/>
              <a:t>Many stress the importance of leadership in mobilizing creativity and innovation in organizations.</a:t>
            </a:r>
          </a:p>
        </p:txBody>
      </p:sp>
      <p:sp>
        <p:nvSpPr>
          <p:cNvPr id="10244" name="Slide Number Placeholder 7">
            <a:extLst>
              <a:ext uri="{FF2B5EF4-FFF2-40B4-BE49-F238E27FC236}">
                <a16:creationId xmlns:a16="http://schemas.microsoft.com/office/drawing/2014/main" id="{CCF26B55-FB5B-BEE0-A792-548B8E0D09E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D1BDF7F-E940-4E68-8487-F54396ECE4B2}" type="slidenum">
              <a:rPr lang="en-GB" altLang="en-US" sz="1200" smtClean="0">
                <a:solidFill>
                  <a:srgbClr val="898989"/>
                </a:solidFill>
              </a:rPr>
              <a:pPr/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2">
            <a:extLst>
              <a:ext uri="{FF2B5EF4-FFF2-40B4-BE49-F238E27FC236}">
                <a16:creationId xmlns:a16="http://schemas.microsoft.com/office/drawing/2014/main" id="{E1E663A9-E278-C663-76E2-AD90372B8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What is leadership?</a:t>
            </a:r>
          </a:p>
        </p:txBody>
      </p:sp>
      <p:sp>
        <p:nvSpPr>
          <p:cNvPr id="11267" name="Content Placeholder 1">
            <a:extLst>
              <a:ext uri="{FF2B5EF4-FFF2-40B4-BE49-F238E27FC236}">
                <a16:creationId xmlns:a16="http://schemas.microsoft.com/office/drawing/2014/main" id="{98D67C39-38BC-8AF5-286D-0EF88AC28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‘the ability to influence a group toward the achievement of goals’. (Robbins et al. 1994)</a:t>
            </a:r>
          </a:p>
          <a:p>
            <a:pPr eaLnBrk="1" hangingPunct="1"/>
            <a:r>
              <a:rPr lang="en-US" altLang="en-US"/>
              <a:t>‘the social influence process in which the leader seeks the voluntary participation of subordinates in an effort to reach organizational goals’. (Schriesheim et al. 1998)</a:t>
            </a:r>
          </a:p>
          <a:p>
            <a:pPr eaLnBrk="1" hangingPunct="1"/>
            <a:r>
              <a:rPr lang="en-US" altLang="en-US"/>
              <a:t>‘the ability of an individual to influence, motivate and enable others to contribute toward the effectiveness and success of organizations of which they are members’. (House et al. 1997)</a:t>
            </a:r>
          </a:p>
          <a:p>
            <a:pPr eaLnBrk="1" hangingPunct="1"/>
            <a:r>
              <a:rPr lang="en-US" altLang="en-US"/>
              <a:t>‘the art or process of influencing people so that they will strive willingly and enthusiastically toward the achievement of group goals’. (Weihrich and Koontz, 1993)</a:t>
            </a:r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E82E986A-FBE2-4A0C-6851-F898F934E129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6C6EBA0-6204-4F32-B8D2-8F18D9E9F0A4}" type="slidenum">
              <a:rPr lang="en-GB" altLang="en-US" sz="1200" smtClean="0">
                <a:solidFill>
                  <a:srgbClr val="898989"/>
                </a:solidFill>
              </a:rPr>
              <a:pPr/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2">
            <a:extLst>
              <a:ext uri="{FF2B5EF4-FFF2-40B4-BE49-F238E27FC236}">
                <a16:creationId xmlns:a16="http://schemas.microsoft.com/office/drawing/2014/main" id="{032DA912-A6E2-89C5-5465-04A064582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How are managers different from leaders? (1 of 2)</a:t>
            </a:r>
          </a:p>
        </p:txBody>
      </p:sp>
      <p:sp>
        <p:nvSpPr>
          <p:cNvPr id="12291" name="Content Placeholder 3">
            <a:extLst>
              <a:ext uri="{FF2B5EF4-FFF2-40B4-BE49-F238E27FC236}">
                <a16:creationId xmlns:a16="http://schemas.microsoft.com/office/drawing/2014/main" id="{82C14E1C-8CC4-EE3A-8166-F8CF0722AE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Managers are usually chosen and appointed to their positions, whilst leaders are more likely to emerge from the working group (Robbins and Coulter, 2002).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Managers influence and direct others due to their recognized power, whilst leaders go beyond that.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Although leaders anticipate change whilst setting direction for organizations, managers focus more on generating results than on forecasting and dealing with change (Kotter, 1990).</a:t>
            </a:r>
          </a:p>
        </p:txBody>
      </p:sp>
      <p:sp>
        <p:nvSpPr>
          <p:cNvPr id="12292" name="Slide Number Placeholder 4">
            <a:extLst>
              <a:ext uri="{FF2B5EF4-FFF2-40B4-BE49-F238E27FC236}">
                <a16:creationId xmlns:a16="http://schemas.microsoft.com/office/drawing/2014/main" id="{6ACB55D8-32B5-66C5-54DF-7029523CA133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4CE39ED-3534-4260-92CF-719162B99816}" type="slidenum">
              <a:rPr lang="en-GB" altLang="en-US" sz="1200" smtClean="0">
                <a:solidFill>
                  <a:srgbClr val="898989"/>
                </a:solidFill>
              </a:rPr>
              <a:pPr/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2">
            <a:extLst>
              <a:ext uri="{FF2B5EF4-FFF2-40B4-BE49-F238E27FC236}">
                <a16:creationId xmlns:a16="http://schemas.microsoft.com/office/drawing/2014/main" id="{0BFE051F-8A16-C91D-F6F9-8E41BF054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How are managers different from leaders? (2 of 2)</a:t>
            </a:r>
          </a:p>
        </p:txBody>
      </p:sp>
      <p:sp>
        <p:nvSpPr>
          <p:cNvPr id="13315" name="Content Placeholder 3">
            <a:extLst>
              <a:ext uri="{FF2B5EF4-FFF2-40B4-BE49-F238E27FC236}">
                <a16:creationId xmlns:a16="http://schemas.microsoft.com/office/drawing/2014/main" id="{3BBC189D-1A89-684B-F5DB-9058564D98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buFont typeface="Arial" panose="020B0604020202020204" pitchFamily="34" charset="0"/>
              <a:buAutoNum type="arabicPeriod" startAt="4"/>
            </a:pPr>
            <a:r>
              <a:rPr lang="en-US" altLang="en-US"/>
              <a:t>Managers are interested in how things are organized and implemented, whilst leaders are more concerned with what inspires and motivates people (Bennis, 1989; Kotter, 1990).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 startAt="4"/>
            </a:pPr>
            <a:r>
              <a:rPr lang="en-US" altLang="en-US"/>
              <a:t>Heller and Van Til (1982) point out that effective leaders need a ‘followership’.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 startAt="4"/>
            </a:pPr>
            <a:r>
              <a:rPr lang="en-US" altLang="en-US"/>
              <a:t>There is a great difference in the way leaders and managers perceive and make use of their human resources.</a:t>
            </a:r>
          </a:p>
        </p:txBody>
      </p:sp>
      <p:sp>
        <p:nvSpPr>
          <p:cNvPr id="13316" name="Slide Number Placeholder 4">
            <a:extLst>
              <a:ext uri="{FF2B5EF4-FFF2-40B4-BE49-F238E27FC236}">
                <a16:creationId xmlns:a16="http://schemas.microsoft.com/office/drawing/2014/main" id="{C668C755-5A47-6FE7-2203-49AE2E78CBF3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4C5DD70-DE75-4699-9E3A-F625A902BC45}" type="slidenum">
              <a:rPr lang="en-GB" altLang="en-US" sz="1200" smtClean="0">
                <a:solidFill>
                  <a:srgbClr val="898989"/>
                </a:solidFill>
              </a:rPr>
              <a:pPr/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2">
            <a:extLst>
              <a:ext uri="{FF2B5EF4-FFF2-40B4-BE49-F238E27FC236}">
                <a16:creationId xmlns:a16="http://schemas.microsoft.com/office/drawing/2014/main" id="{59365890-F5B2-4828-0AD8-E20C7EA9B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Ingredients of leadership</a:t>
            </a:r>
            <a:br>
              <a:rPr lang="en-US" altLang="en-US"/>
            </a:br>
            <a:r>
              <a:rPr lang="en-US" altLang="en-US"/>
              <a:t>(Weihrich and Koontz, 1993)</a:t>
            </a:r>
          </a:p>
        </p:txBody>
      </p:sp>
      <p:sp>
        <p:nvSpPr>
          <p:cNvPr id="14339" name="Content Placeholder 1">
            <a:extLst>
              <a:ext uri="{FF2B5EF4-FFF2-40B4-BE49-F238E27FC236}">
                <a16:creationId xmlns:a16="http://schemas.microsoft.com/office/drawing/2014/main" id="{2D3C0F0E-CB1B-2F3C-57F6-C34F91DA7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1773238"/>
            <a:ext cx="7886700" cy="4152900"/>
          </a:xfrm>
        </p:spPr>
        <p:txBody>
          <a:bodyPr/>
          <a:lstStyle/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GB" altLang="en-US" sz="2000"/>
              <a:t>Power: Leaders have power over their followers.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GB" altLang="en-US" sz="2000"/>
              <a:t>Understanding of people: Leaders understand what motivates people. They are aware of their followers’ needs, ambitions and requirements.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GB" altLang="en-US" sz="2000"/>
              <a:t>Ability to inspire: Leaders are able to envision the future of their respective industries and inspire the rest of the organization to follow their vision and achieve common goals.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GB" altLang="en-US" sz="2000"/>
              <a:t>A specific style: Not all leaders share the same style. Some are more directive; others are more participative in their decision-making. Some place an emphasis on performance; others focus on motivating followers and creating cult-like environments.</a:t>
            </a:r>
            <a:endParaRPr lang="en-US" altLang="en-US" sz="200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F680093B-F72E-5E3D-67AC-01C098034DC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80C0EAB-4EC5-4DD9-943D-7696D9297A6F}" type="slidenum">
              <a:rPr lang="en-GB" altLang="en-US" sz="1200" smtClean="0">
                <a:solidFill>
                  <a:srgbClr val="898989"/>
                </a:solidFill>
              </a:rPr>
              <a:pPr/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2">
            <a:extLst>
              <a:ext uri="{FF2B5EF4-FFF2-40B4-BE49-F238E27FC236}">
                <a16:creationId xmlns:a16="http://schemas.microsoft.com/office/drawing/2014/main" id="{B3C85E2C-C632-EE68-3AA4-BCF0E987F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Historical overview of key leadership theories (1 of 2)</a:t>
            </a:r>
          </a:p>
        </p:txBody>
      </p:sp>
      <p:sp>
        <p:nvSpPr>
          <p:cNvPr id="15363" name="Content Placeholder 1">
            <a:extLst>
              <a:ext uri="{FF2B5EF4-FFF2-40B4-BE49-F238E27FC236}">
                <a16:creationId xmlns:a16="http://schemas.microsoft.com/office/drawing/2014/main" id="{137598C9-C739-8C38-0069-70340B747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Leadership has always been an issue of interest since the early days of human civilization.</a:t>
            </a:r>
          </a:p>
          <a:p>
            <a:pPr eaLnBrk="1" hangingPunct="1"/>
            <a:r>
              <a:rPr lang="en-US" altLang="en-US"/>
              <a:t>The first writings on leadership suggested that leaders were born and </a:t>
            </a:r>
            <a:r>
              <a:rPr lang="en-US" altLang="en-US" b="1"/>
              <a:t>not</a:t>
            </a:r>
            <a:r>
              <a:rPr lang="en-US" altLang="en-US"/>
              <a:t> made! </a:t>
            </a: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9AC06D9A-2660-A7AE-489C-DC8FA9BBD44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9F3FB04-38DD-4099-A0CB-2B7301AAD916}" type="slidenum">
              <a:rPr lang="en-GB" altLang="en-US" sz="1200" smtClean="0">
                <a:solidFill>
                  <a:srgbClr val="898989"/>
                </a:solidFill>
              </a:rPr>
              <a:pPr/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2">
            <a:extLst>
              <a:ext uri="{FF2B5EF4-FFF2-40B4-BE49-F238E27FC236}">
                <a16:creationId xmlns:a16="http://schemas.microsoft.com/office/drawing/2014/main" id="{34344DC9-FB81-C796-1395-702184BC7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Historical overview of key leadership theories (2 of 2)</a:t>
            </a:r>
          </a:p>
        </p:txBody>
      </p:sp>
      <p:sp>
        <p:nvSpPr>
          <p:cNvPr id="16387" name="Content Placeholder 1">
            <a:extLst>
              <a:ext uri="{FF2B5EF4-FFF2-40B4-BE49-F238E27FC236}">
                <a16:creationId xmlns:a16="http://schemas.microsoft.com/office/drawing/2014/main" id="{C9ACBC3F-437D-7A7C-FBD9-6A1378BA8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Leadership theorists have tried to:</a:t>
            </a:r>
          </a:p>
          <a:p>
            <a:pPr marL="571500" lvl="1" indent="-3429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identify personality traits associated with effective leadership (</a:t>
            </a:r>
            <a:r>
              <a:rPr lang="en-US" altLang="en-US" b="1" i="1"/>
              <a:t>traits theories</a:t>
            </a:r>
            <a:r>
              <a:rPr lang="en-US" altLang="en-US"/>
              <a:t>).</a:t>
            </a:r>
          </a:p>
          <a:p>
            <a:pPr marL="571500" lvl="1" indent="-3429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examine how leaders interact with their group (</a:t>
            </a:r>
            <a:r>
              <a:rPr lang="en-US" altLang="en-US" b="1" i="1"/>
              <a:t>behavioural theories</a:t>
            </a:r>
            <a:r>
              <a:rPr lang="en-US" altLang="en-US"/>
              <a:t>).</a:t>
            </a:r>
          </a:p>
          <a:p>
            <a:pPr marL="571500" lvl="1" indent="-3429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explain how different situations affect the relationship between leaders and their followers (</a:t>
            </a:r>
            <a:r>
              <a:rPr lang="en-US" altLang="en-US" b="1" i="1"/>
              <a:t>contingency theories</a:t>
            </a:r>
            <a:r>
              <a:rPr lang="en-US" altLang="en-US"/>
              <a:t>).</a:t>
            </a:r>
          </a:p>
          <a:p>
            <a:pPr marL="571500" lvl="1" indent="-3429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discuss the characteristics of transformational, charismatic and visionary leaders (</a:t>
            </a:r>
            <a:r>
              <a:rPr lang="en-US" altLang="en-US" b="1" i="1"/>
              <a:t>contemporary approaches</a:t>
            </a:r>
            <a:r>
              <a:rPr lang="en-US" altLang="en-US"/>
              <a:t>).</a:t>
            </a: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A9D19B00-2384-52D7-C5A5-24A42F9E5353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7A0F5E3-30CE-4BD3-8E54-53B787647FA4}" type="slidenum">
              <a:rPr lang="en-GB" altLang="en-US" sz="1200" smtClean="0">
                <a:solidFill>
                  <a:srgbClr val="898989"/>
                </a:solidFill>
              </a:rPr>
              <a:pPr/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2">
            <a:extLst>
              <a:ext uri="{FF2B5EF4-FFF2-40B4-BE49-F238E27FC236}">
                <a16:creationId xmlns:a16="http://schemas.microsoft.com/office/drawing/2014/main" id="{C82EE2B7-9ADC-7BD9-BBBB-C61B39ABB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Traits approaches to leadership</a:t>
            </a:r>
          </a:p>
        </p:txBody>
      </p:sp>
      <p:sp>
        <p:nvSpPr>
          <p:cNvPr id="17411" name="Content Placeholder 1">
            <a:extLst>
              <a:ext uri="{FF2B5EF4-FFF2-40B4-BE49-F238E27FC236}">
                <a16:creationId xmlns:a16="http://schemas.microsoft.com/office/drawing/2014/main" id="{D3CDD217-8F12-75FD-127D-1B47DCB8C3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Kirkpatrick and Locke (1991) argued that the six common traits associated with effective leadership are: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Drive 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The desire to lead 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Honesty and integrity 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Self-confidence 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Intelligence 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Job-relevant knowledge</a:t>
            </a:r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55D101B9-EB29-5FEB-C9C6-8084862DFDB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0587FE5-1DFF-4313-8E3E-1CFF71B81C29}" type="slidenum">
              <a:rPr lang="en-GB" altLang="en-US" sz="1200" smtClean="0">
                <a:solidFill>
                  <a:srgbClr val="898989"/>
                </a:solidFill>
              </a:rPr>
              <a:pPr/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2">
            <a:extLst>
              <a:ext uri="{FF2B5EF4-FFF2-40B4-BE49-F238E27FC236}">
                <a16:creationId xmlns:a16="http://schemas.microsoft.com/office/drawing/2014/main" id="{90BBC9F2-BB04-BBDE-2AD8-39F06262E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Behavioural theories (1 of 2)</a:t>
            </a:r>
          </a:p>
        </p:txBody>
      </p:sp>
      <p:sp>
        <p:nvSpPr>
          <p:cNvPr id="18435" name="Content Placeholder 1">
            <a:extLst>
              <a:ext uri="{FF2B5EF4-FFF2-40B4-BE49-F238E27FC236}">
                <a16:creationId xmlns:a16="http://schemas.microsoft.com/office/drawing/2014/main" id="{941A78DF-5F47-98FB-95B6-0D060AAC50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focus of the study switched to a concern with the behaviour of leaders rather than their personality traits.</a:t>
            </a:r>
          </a:p>
          <a:p>
            <a:pPr eaLnBrk="1" hangingPunct="1"/>
            <a:r>
              <a:rPr lang="en-US" altLang="en-US"/>
              <a:t>Kurt Lewin with his associates at the University of Iowa identified three styles of leadership (Lewin and Lippitt, 1938; Lewin et al. 1939): </a:t>
            </a:r>
            <a:r>
              <a:rPr lang="en-US" altLang="en-US" i="1"/>
              <a:t>autocratic, democratic</a:t>
            </a:r>
            <a:r>
              <a:rPr lang="en-US" altLang="en-US"/>
              <a:t> and </a:t>
            </a:r>
            <a:r>
              <a:rPr lang="en-US" altLang="en-US" i="1"/>
              <a:t>laissez-faire</a:t>
            </a:r>
            <a:r>
              <a:rPr lang="en-US" altLang="en-US"/>
              <a:t>.</a:t>
            </a:r>
          </a:p>
          <a:p>
            <a:pPr eaLnBrk="1" hangingPunct="1"/>
            <a:r>
              <a:rPr lang="en-US" altLang="en-US"/>
              <a:t>Researchers at the University of Michigan also aimed to identify behavioural differences between effective and ineffective leaders. Their studies uncovered two dimensions to leadership that reflected whether leaders were more </a:t>
            </a:r>
            <a:r>
              <a:rPr lang="en-US" altLang="en-US" i="1"/>
              <a:t>employee-oriented</a:t>
            </a:r>
            <a:r>
              <a:rPr lang="en-US" altLang="en-US"/>
              <a:t> or </a:t>
            </a:r>
            <a:r>
              <a:rPr lang="en-US" altLang="en-US" i="1"/>
              <a:t>production-oriented</a:t>
            </a:r>
            <a:r>
              <a:rPr lang="en-US" altLang="en-US"/>
              <a:t> (Kahn and Katz, 1960)</a:t>
            </a:r>
            <a:r>
              <a:rPr lang="en-GB" altLang="en-US"/>
              <a:t>.</a:t>
            </a:r>
            <a:endParaRPr lang="en-US" altLang="en-US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F37E267F-AEDA-6A6D-3193-A7AC1742F27F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AA1F71CE-1836-4B13-992E-0CB11151896A}" type="slidenum">
              <a:rPr lang="en-GB" altLang="en-US" sz="1200" smtClean="0">
                <a:solidFill>
                  <a:srgbClr val="898989"/>
                </a:solidFill>
              </a:rPr>
              <a:pPr/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13A63D5-1DE2-0EC1-CF93-5787B5BBF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Behavioural theories (2 of 2)</a:t>
            </a:r>
          </a:p>
        </p:txBody>
      </p:sp>
      <p:pic>
        <p:nvPicPr>
          <p:cNvPr id="19459" name="Content Placeholder 4" descr="Screen Shot 2014-01-07 at 15.30.29.png">
            <a:extLst>
              <a:ext uri="{FF2B5EF4-FFF2-40B4-BE49-F238E27FC236}">
                <a16:creationId xmlns:a16="http://schemas.microsoft.com/office/drawing/2014/main" id="{8FB93E1E-88E5-8B10-1D06-2412BE789A1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4075" y="1916113"/>
            <a:ext cx="3724275" cy="2667000"/>
          </a:xfrm>
        </p:spPr>
      </p:pic>
      <p:sp>
        <p:nvSpPr>
          <p:cNvPr id="26627" name="TextBox 5">
            <a:extLst>
              <a:ext uri="{FF2B5EF4-FFF2-40B4-BE49-F238E27FC236}">
                <a16:creationId xmlns:a16="http://schemas.microsoft.com/office/drawing/2014/main" id="{7DDF50F2-9DAF-3EB7-F27F-88628FF018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5157788"/>
            <a:ext cx="7315200" cy="7699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en-US" sz="2200" dirty="0">
                <a:latin typeface="+mj-lt"/>
              </a:rPr>
              <a:t>The managerial grid 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en-US" sz="2200" dirty="0">
                <a:latin typeface="+mj-lt"/>
              </a:rPr>
              <a:t>(Source: Blake and Mouton, 1964, p. 136)</a:t>
            </a:r>
          </a:p>
        </p:txBody>
      </p:sp>
      <p:sp>
        <p:nvSpPr>
          <p:cNvPr id="19461" name="Slide Number Placeholder 2">
            <a:extLst>
              <a:ext uri="{FF2B5EF4-FFF2-40B4-BE49-F238E27FC236}">
                <a16:creationId xmlns:a16="http://schemas.microsoft.com/office/drawing/2014/main" id="{87B1A174-31C7-D300-5019-8A50D64B32C7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0AE9B6A-9009-4FE3-84D8-0C89172CCC62}" type="slidenum">
              <a:rPr lang="en-GB" altLang="en-US" sz="1200" smtClean="0">
                <a:solidFill>
                  <a:srgbClr val="898989"/>
                </a:solidFill>
              </a:rPr>
              <a:pPr/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DEDAB217-04AE-5EB7-EBE7-234FD12C50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Contingency theories (Hersey’s situational theory)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82CA236E-0801-2D27-CFE7-D85F89357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Hersey identified four distinct leadership behaviours (Robbins and Coulter, 2002)</a:t>
            </a:r>
            <a:r>
              <a:rPr lang="en-GB" altLang="en-US"/>
              <a:t>:</a:t>
            </a:r>
          </a:p>
          <a:p>
            <a:pPr marL="857250" lvl="1" indent="-457200" eaLnBrk="1" hangingPunct="1">
              <a:buFont typeface="Arial" panose="020B0604020202020204" pitchFamily="34" charset="0"/>
              <a:buAutoNum type="arabicPeriod"/>
            </a:pPr>
            <a:r>
              <a:rPr lang="en-GB" altLang="en-US">
                <a:ea typeface="ＭＳ Ｐゴシック" panose="020B0600070205080204" pitchFamily="34" charset="-128"/>
              </a:rPr>
              <a:t>Telling </a:t>
            </a:r>
            <a:r>
              <a:rPr lang="en-US" altLang="en-US"/>
              <a:t>(high task–low relationship</a:t>
            </a:r>
            <a:r>
              <a:rPr lang="en-GB" altLang="en-US"/>
              <a:t>)</a:t>
            </a:r>
            <a:endParaRPr lang="en-US" altLang="en-US">
              <a:ea typeface="ＭＳ Ｐゴシック" panose="020B0600070205080204" pitchFamily="34" charset="-128"/>
            </a:endParaRPr>
          </a:p>
          <a:p>
            <a:pPr marL="85725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 i="1"/>
              <a:t>Selling</a:t>
            </a:r>
            <a:r>
              <a:rPr lang="en-US" altLang="en-US"/>
              <a:t> (high task–high relationship)</a:t>
            </a:r>
            <a:endParaRPr lang="en-US" altLang="en-US">
              <a:ea typeface="ＭＳ Ｐゴシック" panose="020B0600070205080204" pitchFamily="34" charset="-128"/>
            </a:endParaRPr>
          </a:p>
          <a:p>
            <a:pPr marL="85725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 i="1"/>
              <a:t>Participating</a:t>
            </a:r>
            <a:r>
              <a:rPr lang="en-US" altLang="en-US"/>
              <a:t> (low task–high relationship)</a:t>
            </a:r>
          </a:p>
          <a:p>
            <a:pPr marL="85725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 i="1"/>
              <a:t>Delegating</a:t>
            </a:r>
            <a:r>
              <a:rPr lang="en-US" altLang="en-US"/>
              <a:t> (low task–low relationship)</a:t>
            </a:r>
          </a:p>
        </p:txBody>
      </p:sp>
      <p:sp>
        <p:nvSpPr>
          <p:cNvPr id="20484" name="Slide Number Placeholder 4">
            <a:extLst>
              <a:ext uri="{FF2B5EF4-FFF2-40B4-BE49-F238E27FC236}">
                <a16:creationId xmlns:a16="http://schemas.microsoft.com/office/drawing/2014/main" id="{AB764852-AA78-77DD-2453-5810C7B80758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831E1E5-FFB0-4DAD-BEAE-3B84B07977A1}" type="slidenum">
              <a:rPr lang="en-GB" altLang="en-US" sz="1200" smtClean="0">
                <a:solidFill>
                  <a:srgbClr val="898989"/>
                </a:solidFill>
              </a:rPr>
              <a:pPr/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2">
            <a:extLst>
              <a:ext uri="{FF2B5EF4-FFF2-40B4-BE49-F238E27FC236}">
                <a16:creationId xmlns:a16="http://schemas.microsoft.com/office/drawing/2014/main" id="{45755942-EB7C-79AB-C935-2F967203A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Contingency theories (Path-Goal) (1 of 2)</a:t>
            </a:r>
          </a:p>
        </p:txBody>
      </p:sp>
      <p:sp>
        <p:nvSpPr>
          <p:cNvPr id="21507" name="Content Placeholder 1">
            <a:extLst>
              <a:ext uri="{FF2B5EF4-FFF2-40B4-BE49-F238E27FC236}">
                <a16:creationId xmlns:a16="http://schemas.microsoft.com/office/drawing/2014/main" id="{9F0A0CD9-13D6-2EF9-7881-C33FA2399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House (1971) identified four leadership behaviours: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Directive leadership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Supportive leadership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Participative leadership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Achievement-oriented leadership</a:t>
            </a:r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DDDADB46-1735-8E0A-398F-F9FE1CEDF19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C55E777-C7B9-4BAB-AE36-29FA5764321D}" type="slidenum">
              <a:rPr lang="en-GB" altLang="en-US" sz="1200" smtClean="0">
                <a:solidFill>
                  <a:srgbClr val="898989"/>
                </a:solidFill>
              </a:rPr>
              <a:pPr/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6941BD6E-BFAB-0B7B-9364-B2BAE9001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Contingency theories (Path-Goal) (2 of 2)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985ECE32-6F34-89BC-D0A8-F145912BF0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main job of the leader is to assist their subordinates to achieve their goals.</a:t>
            </a:r>
          </a:p>
          <a:p>
            <a:pPr eaLnBrk="1" hangingPunct="1"/>
            <a:endParaRPr lang="en-US" altLang="en-US"/>
          </a:p>
        </p:txBody>
      </p:sp>
      <p:pic>
        <p:nvPicPr>
          <p:cNvPr id="22532" name="Picture 7" descr="Screen Shot 2014-01-07 at 16.06.54.png">
            <a:extLst>
              <a:ext uri="{FF2B5EF4-FFF2-40B4-BE49-F238E27FC236}">
                <a16:creationId xmlns:a16="http://schemas.microsoft.com/office/drawing/2014/main" id="{42D5ECDA-DFCF-AA92-0B85-E53B72CCAD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2924175"/>
            <a:ext cx="4505325" cy="237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5">
            <a:extLst>
              <a:ext uri="{FF2B5EF4-FFF2-40B4-BE49-F238E27FC236}">
                <a16:creationId xmlns:a16="http://schemas.microsoft.com/office/drawing/2014/main" id="{34EC1344-9E11-37DB-B4A6-AFDA71557E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5672138"/>
            <a:ext cx="7772400" cy="7080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en-US" sz="2000" dirty="0">
                <a:latin typeface="+mj-lt"/>
              </a:rPr>
              <a:t>Path-Goal approach to leadership effectiveness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en-US" sz="2000" dirty="0">
                <a:latin typeface="+mj-lt"/>
              </a:rPr>
              <a:t>(Source: </a:t>
            </a:r>
            <a:r>
              <a:rPr lang="en-US" altLang="en-US" sz="2000" dirty="0" err="1">
                <a:latin typeface="+mj-lt"/>
              </a:rPr>
              <a:t>Weihrich</a:t>
            </a:r>
            <a:r>
              <a:rPr lang="en-US" altLang="en-US" sz="2000" dirty="0">
                <a:latin typeface="+mj-lt"/>
              </a:rPr>
              <a:t> and Koontz, 1993, p. 508)</a:t>
            </a:r>
          </a:p>
        </p:txBody>
      </p:sp>
      <p:sp>
        <p:nvSpPr>
          <p:cNvPr id="22534" name="Slide Number Placeholder 7">
            <a:extLst>
              <a:ext uri="{FF2B5EF4-FFF2-40B4-BE49-F238E27FC236}">
                <a16:creationId xmlns:a16="http://schemas.microsoft.com/office/drawing/2014/main" id="{ACC9EB9B-4C2B-8BA0-6043-FC2CE890FDDF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1F04A11-E0CE-43CD-BBE6-DD2E643A720B}" type="slidenum">
              <a:rPr lang="en-GB" altLang="en-US" sz="1200" smtClean="0">
                <a:solidFill>
                  <a:srgbClr val="898989"/>
                </a:solidFill>
              </a:rPr>
              <a:pPr/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7">
            <a:extLst>
              <a:ext uri="{FF2B5EF4-FFF2-40B4-BE49-F238E27FC236}">
                <a16:creationId xmlns:a16="http://schemas.microsoft.com/office/drawing/2014/main" id="{A03CF002-E3EF-9FD9-8E16-E06647321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Contemporary approaches to leadership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B0F4760-A0CD-B0A0-A416-AA9B41F2FE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78050"/>
            <a:ext cx="3886200" cy="416401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US" altLang="en-US" b="1" dirty="0"/>
              <a:t>Transactional leadership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/>
              <a:t>They tend to use rewards to motivate employees.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/>
              <a:t>They tend to take corrective action only when followers fail to complete the required task and perform to the required level.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D3E76B-36F0-DFB1-C004-EDD62B6BA0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2178050"/>
            <a:ext cx="3886200" cy="416401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US" altLang="en-US" b="1" dirty="0"/>
              <a:t>Transformational leadership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/>
              <a:t>They pay attention to the concerns and developmental needs of their subordinates.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/>
              <a:t>They are usually portrayed as heroes within and without their organizational settings.</a:t>
            </a:r>
            <a:endParaRPr lang="en-US" dirty="0"/>
          </a:p>
        </p:txBody>
      </p:sp>
      <p:sp>
        <p:nvSpPr>
          <p:cNvPr id="23557" name="Slide Number Placeholder 9">
            <a:extLst>
              <a:ext uri="{FF2B5EF4-FFF2-40B4-BE49-F238E27FC236}">
                <a16:creationId xmlns:a16="http://schemas.microsoft.com/office/drawing/2014/main" id="{1CFC8082-5BB9-B4B3-B4D4-7EB84A5E6E9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6100B83-CB8E-46ED-8A1C-2B80A8358427}" type="slidenum">
              <a:rPr lang="en-GB" altLang="en-US" sz="1200" smtClean="0">
                <a:solidFill>
                  <a:srgbClr val="898989"/>
                </a:solidFill>
              </a:rPr>
              <a:pPr/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1C19D56E-2A8C-86E6-A7CB-B893AD4E2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Charismatic leadership</a:t>
            </a:r>
          </a:p>
        </p:txBody>
      </p:sp>
      <p:sp>
        <p:nvSpPr>
          <p:cNvPr id="24579" name="Content Placeholder 1">
            <a:extLst>
              <a:ext uri="{FF2B5EF4-FFF2-40B4-BE49-F238E27FC236}">
                <a16:creationId xmlns:a16="http://schemas.microsoft.com/office/drawing/2014/main" id="{802B858A-C73B-02BB-CD5A-C283FD8588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Charismatic leaders have five key characteristics: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They have a vision.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They are able to communicate that vision.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They are willing to take risks in order to realize their vision.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They are sensitive to the opportunities and threats posed by the external environment. 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They behave in ways that are ‘extraordinary’.</a:t>
            </a:r>
          </a:p>
        </p:txBody>
      </p:sp>
      <p:sp>
        <p:nvSpPr>
          <p:cNvPr id="24580" name="Slide Number Placeholder 2">
            <a:extLst>
              <a:ext uri="{FF2B5EF4-FFF2-40B4-BE49-F238E27FC236}">
                <a16:creationId xmlns:a16="http://schemas.microsoft.com/office/drawing/2014/main" id="{D2DA3155-FCE0-78B3-D026-6F67AE68153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052BFEB-D489-4C65-ACBC-C681E77CD343}" type="slidenum">
              <a:rPr lang="en-GB" altLang="en-US" sz="1200" smtClean="0">
                <a:solidFill>
                  <a:srgbClr val="898989"/>
                </a:solidFill>
              </a:rPr>
              <a:pPr/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DC95CAC6-B01B-0CD3-35DE-6681ABF32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Visionary leadership</a:t>
            </a:r>
          </a:p>
        </p:txBody>
      </p:sp>
      <p:sp>
        <p:nvSpPr>
          <p:cNvPr id="25603" name="Content Placeholder 1">
            <a:extLst>
              <a:ext uri="{FF2B5EF4-FFF2-40B4-BE49-F238E27FC236}">
                <a16:creationId xmlns:a16="http://schemas.microsoft.com/office/drawing/2014/main" id="{3597D612-7804-17C1-E7C1-E0A152FB40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Visionary leaders: </a:t>
            </a:r>
            <a:r>
              <a:rPr lang="en-US" altLang="en-US" i="1"/>
              <a:t>‘create and articulate a realistic, credible, and attractive vision of the future that improves the present situation’</a:t>
            </a:r>
            <a:r>
              <a:rPr lang="en-US" altLang="en-US"/>
              <a:t> (Robbins and Coulter, 2002: 473)</a:t>
            </a:r>
          </a:p>
          <a:p>
            <a:pPr eaLnBrk="1" hangingPunct="1"/>
            <a:r>
              <a:rPr lang="en-US" altLang="en-US"/>
              <a:t>Ability to explain vision to subordinates</a:t>
            </a:r>
          </a:p>
          <a:p>
            <a:pPr eaLnBrk="1" hangingPunct="1"/>
            <a:r>
              <a:rPr lang="en-US" altLang="en-US"/>
              <a:t>‘Walk the talk’</a:t>
            </a:r>
          </a:p>
          <a:p>
            <a:pPr eaLnBrk="1" hangingPunct="1"/>
            <a:r>
              <a:rPr lang="en-US" altLang="en-US"/>
              <a:t>Ability to extend or apply the vision to different contexts</a:t>
            </a:r>
          </a:p>
        </p:txBody>
      </p:sp>
      <p:sp>
        <p:nvSpPr>
          <p:cNvPr id="25604" name="Slide Number Placeholder 2">
            <a:extLst>
              <a:ext uri="{FF2B5EF4-FFF2-40B4-BE49-F238E27FC236}">
                <a16:creationId xmlns:a16="http://schemas.microsoft.com/office/drawing/2014/main" id="{8FEBE419-B49E-4A5D-B985-BB8B2A70D8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F8F30DE-BA86-473D-8CC0-DF4CA23E847E}" type="slidenum">
              <a:rPr lang="en-GB" altLang="en-US" sz="1200" smtClean="0">
                <a:solidFill>
                  <a:srgbClr val="898989"/>
                </a:solidFill>
              </a:rPr>
              <a:pPr/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E5DB573B-3503-CE91-7974-055B7309C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Leadership-as-Practice (LAP)</a:t>
            </a:r>
          </a:p>
        </p:txBody>
      </p:sp>
      <p:sp>
        <p:nvSpPr>
          <p:cNvPr id="26627" name="Content Placeholder 1">
            <a:extLst>
              <a:ext uri="{FF2B5EF4-FFF2-40B4-BE49-F238E27FC236}">
                <a16:creationId xmlns:a16="http://schemas.microsoft.com/office/drawing/2014/main" id="{F13350B8-3F5C-CE51-9C24-EFCE4719A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L-A-P is a paradigm where leadership is not seen as a static entity within an organization but as fluid, emergent practices (Raelin, 2023).</a:t>
            </a:r>
          </a:p>
          <a:p>
            <a:pPr eaLnBrk="1" hangingPunct="1"/>
            <a:r>
              <a:rPr lang="en-GB" altLang="en-US"/>
              <a:t>L-A-P focuses on the lived experiences of working people, emphasizing not productivity, but deep involvement in practice and discourses that shape identity, it is concerned with the ‘sayings’ and ‘doings; of individuals, revealing how these activities coalesce in specific sites to make certain practices possible.</a:t>
            </a:r>
            <a:endParaRPr lang="en-US" altLang="en-US"/>
          </a:p>
        </p:txBody>
      </p:sp>
      <p:sp>
        <p:nvSpPr>
          <p:cNvPr id="26628" name="Slide Number Placeholder 2">
            <a:extLst>
              <a:ext uri="{FF2B5EF4-FFF2-40B4-BE49-F238E27FC236}">
                <a16:creationId xmlns:a16="http://schemas.microsoft.com/office/drawing/2014/main" id="{9D126037-4203-4C53-C361-5C79F93EBB8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AF7A8E5B-CF92-412C-88A4-F1BAFC634BA1}" type="slidenum">
              <a:rPr lang="en-GB" altLang="en-US" sz="1200" smtClean="0">
                <a:solidFill>
                  <a:srgbClr val="898989"/>
                </a:solidFill>
              </a:rPr>
              <a:pPr/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2">
            <a:extLst>
              <a:ext uri="{FF2B5EF4-FFF2-40B4-BE49-F238E27FC236}">
                <a16:creationId xmlns:a16="http://schemas.microsoft.com/office/drawing/2014/main" id="{2E548B65-7326-7857-C9F8-E80CDF28C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Leading creativity and innovation</a:t>
            </a:r>
          </a:p>
        </p:txBody>
      </p:sp>
      <p:sp>
        <p:nvSpPr>
          <p:cNvPr id="27651" name="Content Placeholder 1">
            <a:extLst>
              <a:ext uri="{FF2B5EF4-FFF2-40B4-BE49-F238E27FC236}">
                <a16:creationId xmlns:a16="http://schemas.microsoft.com/office/drawing/2014/main" id="{12004B21-D022-87FA-4CB9-B704EDDE34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 sz="2000"/>
              <a:t>Leaders are a key influence on the context of work within which employees come together to tackle challenging tasks (Amabile, 1998).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 sz="2000"/>
              <a:t>Leaders influence culture, structure and resources, that are all likely to affect the generation and implementation of ideas within an organization (Tushman and O’Reilly, 1997).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 sz="2000"/>
              <a:t>Leaders are responsible for developing a system that nurtures and rewards employees’ creative efforts towards innovative work processes and outcomes.</a:t>
            </a:r>
          </a:p>
          <a:p>
            <a:pPr lvl="1" eaLnBrk="1" hangingPunct="1"/>
            <a:r>
              <a:rPr lang="en-US" altLang="en-US" sz="2000" i="1"/>
              <a:t>There is a general consensus supporting a democratic–participative style of leadership conducive to creativity and innovation.</a:t>
            </a: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3BDC88EF-979B-5738-25B3-12B7D56BC34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6D25B2C-EF5A-4EA2-8E4A-AA355954E7DD}" type="slidenum">
              <a:rPr lang="en-GB" altLang="en-US" sz="1200" smtClean="0">
                <a:solidFill>
                  <a:srgbClr val="898989"/>
                </a:solidFill>
              </a:rPr>
              <a:pPr/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2">
            <a:extLst>
              <a:ext uri="{FF2B5EF4-FFF2-40B4-BE49-F238E27FC236}">
                <a16:creationId xmlns:a16="http://schemas.microsoft.com/office/drawing/2014/main" id="{EECEF6CB-A695-C6D6-08F8-A47F769A2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Leaders need to possess:</a:t>
            </a:r>
          </a:p>
        </p:txBody>
      </p:sp>
      <p:sp>
        <p:nvSpPr>
          <p:cNvPr id="28675" name="Content Placeholder 1">
            <a:extLst>
              <a:ext uri="{FF2B5EF4-FFF2-40B4-BE49-F238E27FC236}">
                <a16:creationId xmlns:a16="http://schemas.microsoft.com/office/drawing/2014/main" id="{A274DEAA-0CBC-65DC-F275-1E3002247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Expertise and technical skills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Creating and articulating a vision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Setting the direction 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Powers of persuasion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Communication and information exchange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Intellectual stimulation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Involvement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Autonomy</a:t>
            </a: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9C948F94-874D-104E-AEB1-9494EF3CD33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7FBFA44-95BD-4C7E-AD1F-BCBFF5ED6E72}" type="slidenum">
              <a:rPr lang="en-GB" altLang="en-US" sz="1200" smtClean="0">
                <a:solidFill>
                  <a:srgbClr val="898989"/>
                </a:solidFill>
              </a:rPr>
              <a:pPr/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2">
            <a:extLst>
              <a:ext uri="{FF2B5EF4-FFF2-40B4-BE49-F238E27FC236}">
                <a16:creationId xmlns:a16="http://schemas.microsoft.com/office/drawing/2014/main" id="{0CB09292-BE26-0ACF-15B1-53A071555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Qualities and approaches of leadership and change (1 of 2)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141F937-5746-0EDD-1076-FBD86F803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Char char="•"/>
              <a:defRPr/>
            </a:pPr>
            <a:r>
              <a:rPr lang="en-GB" dirty="0"/>
              <a:t>Cameron and Green (2008) suggest five leadership qualities to support change: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i="1" dirty="0"/>
              <a:t>The Edgy </a:t>
            </a:r>
            <a:r>
              <a:rPr lang="en-US" i="1" dirty="0" err="1"/>
              <a:t>Catalyser</a:t>
            </a:r>
            <a:r>
              <a:rPr lang="en-US" i="1" dirty="0"/>
              <a:t>:</a:t>
            </a:r>
            <a:r>
              <a:rPr lang="en-US" dirty="0"/>
              <a:t> focuses on causing discomfort to </a:t>
            </a:r>
            <a:r>
              <a:rPr lang="en-US" dirty="0" err="1"/>
              <a:t>catalyse</a:t>
            </a:r>
            <a:r>
              <a:rPr lang="en-US" dirty="0"/>
              <a:t> change.</a:t>
            </a:r>
            <a:endParaRPr lang="en-GB" dirty="0"/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i="1" dirty="0"/>
              <a:t>The Visionary Motivator:</a:t>
            </a:r>
            <a:r>
              <a:rPr lang="en-US" dirty="0"/>
              <a:t> focuses on initiating a conversation and buy-in in order to energize people.</a:t>
            </a:r>
            <a:endParaRPr lang="en-GB" dirty="0"/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i="1" dirty="0"/>
              <a:t>The Measured Connector:</a:t>
            </a:r>
            <a:r>
              <a:rPr lang="en-US" dirty="0"/>
              <a:t> focuses on creating a sense of purpose and connectivity across the organization to assist change to occur.</a:t>
            </a:r>
            <a:endParaRPr lang="en-GB" dirty="0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2F43CEB-30CB-DFBD-15B6-068D1FDB5761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B937455-2177-481B-82F6-2749CDBFFE90}" type="slidenum">
              <a:rPr lang="en-GB" altLang="en-US" sz="1200" smtClean="0">
                <a:solidFill>
                  <a:srgbClr val="898989"/>
                </a:solidFill>
              </a:rPr>
              <a:pPr/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2">
            <a:extLst>
              <a:ext uri="{FF2B5EF4-FFF2-40B4-BE49-F238E27FC236}">
                <a16:creationId xmlns:a16="http://schemas.microsoft.com/office/drawing/2014/main" id="{58CA6B7F-F312-9ED2-8A16-B4B71AE85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Qualities and approaches of leadership and change (2 of 2)</a:t>
            </a:r>
          </a:p>
        </p:txBody>
      </p:sp>
      <p:sp>
        <p:nvSpPr>
          <p:cNvPr id="30723" name="Content Placeholder 1">
            <a:extLst>
              <a:ext uri="{FF2B5EF4-FFF2-40B4-BE49-F238E27FC236}">
                <a16:creationId xmlns:a16="http://schemas.microsoft.com/office/drawing/2014/main" id="{C2B95731-B7A8-0A71-6B86-9E50E7C68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744538" lvl="1" indent="-457200" eaLnBrk="1" hangingPunct="1">
              <a:buFont typeface="Arial" panose="020B0604020202020204" pitchFamily="34" charset="0"/>
              <a:buAutoNum type="arabicPeriod" startAt="4"/>
            </a:pPr>
            <a:r>
              <a:rPr lang="en-US" altLang="en-US" i="1"/>
              <a:t>The Tenacious Implementer:</a:t>
            </a:r>
            <a:r>
              <a:rPr lang="en-US" altLang="en-US"/>
              <a:t> focuses on projects, plans, deadlines and progress to achieve goals.</a:t>
            </a:r>
            <a:endParaRPr lang="en-GB" altLang="en-US"/>
          </a:p>
          <a:p>
            <a:pPr marL="744538" lvl="1" indent="-457200" eaLnBrk="1" hangingPunct="1">
              <a:buFont typeface="Arial" panose="020B0604020202020204" pitchFamily="34" charset="0"/>
              <a:buAutoNum type="arabicPeriod" startAt="4"/>
            </a:pPr>
            <a:r>
              <a:rPr lang="en-US" altLang="en-US" i="1"/>
              <a:t>The Thoughtful Architect:</a:t>
            </a:r>
            <a:r>
              <a:rPr lang="en-US" altLang="en-US"/>
              <a:t> focuses on frameworks, plans and complex fit between strategies and concepts to make sure that ideas provide a sound foundation for change.</a:t>
            </a: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B27FFB1B-0EFC-F962-6602-D0288A68CE7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3ADB58D-0229-47F8-8DD0-81D1B2C4413D}" type="slidenum">
              <a:rPr lang="en-GB" altLang="en-US" sz="1200" smtClean="0">
                <a:solidFill>
                  <a:srgbClr val="898989"/>
                </a:solidFill>
              </a:rPr>
              <a:pPr/>
              <a:t>24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2">
            <a:extLst>
              <a:ext uri="{FF2B5EF4-FFF2-40B4-BE49-F238E27FC236}">
                <a16:creationId xmlns:a16="http://schemas.microsoft.com/office/drawing/2014/main" id="{0A279009-5434-9DFD-CA9F-0734C4656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Leading an ambidextrous organization</a:t>
            </a:r>
          </a:p>
        </p:txBody>
      </p:sp>
      <p:sp>
        <p:nvSpPr>
          <p:cNvPr id="31747" name="Content Placeholder 1">
            <a:extLst>
              <a:ext uri="{FF2B5EF4-FFF2-40B4-BE49-F238E27FC236}">
                <a16:creationId xmlns:a16="http://schemas.microsoft.com/office/drawing/2014/main" id="{11D325DA-8D54-F430-0167-39F55FD923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Rosing et al. (2011) note that companies that grapple with both exploratory and exploitative innovation have to adopt an ambidextrous leadership style.</a:t>
            </a:r>
          </a:p>
          <a:p>
            <a:pPr eaLnBrk="1" hangingPunct="1"/>
            <a:r>
              <a:rPr lang="en-US" altLang="en-US"/>
              <a:t>Leaders must initiate exploratory and exploitative behaviour in their followers by:</a:t>
            </a:r>
          </a:p>
          <a:p>
            <a:pPr lvl="1" eaLnBrk="1" hangingPunct="1"/>
            <a:r>
              <a:rPr lang="en-US" altLang="en-US"/>
              <a:t>focusing on ‘breaking up of routines and thinking in new directions’.</a:t>
            </a:r>
          </a:p>
          <a:p>
            <a:pPr lvl="1" eaLnBrk="1" hangingPunct="1"/>
            <a:r>
              <a:rPr lang="en-US" altLang="en-US"/>
              <a:t>focusing on ‘streamlining and narrowing down’.</a:t>
            </a: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D20335E0-46BF-D23D-F444-B6A336EED35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2904DDD-8EDB-44E2-BEF5-885A715798F7}" type="slidenum">
              <a:rPr lang="en-GB" altLang="en-US" sz="1200" smtClean="0">
                <a:solidFill>
                  <a:srgbClr val="898989"/>
                </a:solidFill>
              </a:rPr>
              <a:pPr/>
              <a:t>25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2">
            <a:extLst>
              <a:ext uri="{FF2B5EF4-FFF2-40B4-BE49-F238E27FC236}">
                <a16:creationId xmlns:a16="http://schemas.microsoft.com/office/drawing/2014/main" id="{45B1A2EB-5944-7282-23F2-E83F292C4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Summary points</a:t>
            </a:r>
          </a:p>
        </p:txBody>
      </p:sp>
      <p:sp>
        <p:nvSpPr>
          <p:cNvPr id="32771" name="Content Placeholder 1">
            <a:extLst>
              <a:ext uri="{FF2B5EF4-FFF2-40B4-BE49-F238E27FC236}">
                <a16:creationId xmlns:a16="http://schemas.microsoft.com/office/drawing/2014/main" id="{AB4C04CD-D82C-D2CC-3EFC-B8B9693603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Leaders need to understand the context within which their employees work and manage their human resources in order to support change, creativity and innovation.</a:t>
            </a:r>
          </a:p>
          <a:p>
            <a:pPr eaLnBrk="1" hangingPunct="1"/>
            <a:r>
              <a:rPr lang="en-US" altLang="en-US"/>
              <a:t>Effective leaders have to be able to balance autonomy and control, direction and space, through integrating and aligning a range of organizational variables.</a:t>
            </a:r>
          </a:p>
          <a:p>
            <a:pPr eaLnBrk="1" hangingPunct="1"/>
            <a:r>
              <a:rPr lang="en-US" altLang="en-US"/>
              <a:t>Leading change, creativity and innovation involves more than a single leader or style of leadership. It involves a range of people and approaches that need to adapt and change over time.</a:t>
            </a:r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E4F68685-55FB-EDED-CA19-9C069D097B27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55C5643-4FFB-4AC0-AF0A-196BEE20D987}" type="slidenum">
              <a:rPr lang="en-GB" altLang="en-US" sz="1200" smtClean="0">
                <a:solidFill>
                  <a:srgbClr val="898989"/>
                </a:solidFill>
              </a:rPr>
              <a:pPr/>
              <a:t>26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CW_TEMPLATE_PPTX</Template>
  <TotalTime>1669</TotalTime>
  <Words>1625</Words>
  <Application>Microsoft Office PowerPoint</Application>
  <PresentationFormat>On-screen Show (4:3)</PresentationFormat>
  <Paragraphs>149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ＭＳ Ｐゴシック</vt:lpstr>
      <vt:lpstr>Courier New</vt:lpstr>
      <vt:lpstr>Calibri</vt:lpstr>
      <vt:lpstr>CDC PPT master theme</vt:lpstr>
      <vt:lpstr>PowerPoint Presentation</vt:lpstr>
      <vt:lpstr>Chapter 15  The leader: Promoting new ideas at work </vt:lpstr>
      <vt:lpstr>Learning outcomes</vt:lpstr>
      <vt:lpstr>Introduction</vt:lpstr>
      <vt:lpstr>What is leadership?</vt:lpstr>
      <vt:lpstr>How are managers different from leaders? (1 of 2)</vt:lpstr>
      <vt:lpstr>How are managers different from leaders? (2 of 2)</vt:lpstr>
      <vt:lpstr>Ingredients of leadership (Weihrich and Koontz, 1993)</vt:lpstr>
      <vt:lpstr>Historical overview of key leadership theories (1 of 2)</vt:lpstr>
      <vt:lpstr>Historical overview of key leadership theories (2 of 2)</vt:lpstr>
      <vt:lpstr>Traits approaches to leadership</vt:lpstr>
      <vt:lpstr>Behavioural theories (1 of 2)</vt:lpstr>
      <vt:lpstr>Behavioural theories (2 of 2)</vt:lpstr>
      <vt:lpstr>Contingency theories (Hersey’s situational theory)</vt:lpstr>
      <vt:lpstr>Contingency theories (Path-Goal) (1 of 2)</vt:lpstr>
      <vt:lpstr>Contingency theories (Path-Goal) (2 of 2)</vt:lpstr>
      <vt:lpstr>Contemporary approaches to leadership</vt:lpstr>
      <vt:lpstr>Charismatic leadership</vt:lpstr>
      <vt:lpstr>Visionary leadership</vt:lpstr>
      <vt:lpstr>Leadership-as-Practice (LAP)</vt:lpstr>
      <vt:lpstr>Leading creativity and innovation</vt:lpstr>
      <vt:lpstr>Leaders need to possess:</vt:lpstr>
      <vt:lpstr>Qualities and approaches of leadership and change (1 of 2)</vt:lpstr>
      <vt:lpstr>Qualities and approaches of leadership and change (2 of 2)</vt:lpstr>
      <vt:lpstr>Leading an ambidextrous organization</vt:lpstr>
      <vt:lpstr>Summary points</vt:lpstr>
    </vt:vector>
  </TitlesOfParts>
  <Company>NASA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Conceptual Blockbusting</dc:title>
  <dc:creator>Konstantinos Andriopoulos</dc:creator>
  <cp:lastModifiedBy>Monica Elango</cp:lastModifiedBy>
  <cp:revision>76</cp:revision>
  <dcterms:created xsi:type="dcterms:W3CDTF">2014-01-08T10:36:59Z</dcterms:created>
  <dcterms:modified xsi:type="dcterms:W3CDTF">2024-09-20T07:11:04Z</dcterms:modified>
</cp:coreProperties>
</file>