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sldIdLst>
    <p:sldId id="289" r:id="rId2"/>
    <p:sldId id="257" r:id="rId3"/>
    <p:sldId id="258" r:id="rId4"/>
    <p:sldId id="259" r:id="rId5"/>
    <p:sldId id="260" r:id="rId6"/>
    <p:sldId id="288" r:id="rId7"/>
    <p:sldId id="261" r:id="rId8"/>
    <p:sldId id="262" r:id="rId9"/>
    <p:sldId id="263" r:id="rId10"/>
    <p:sldId id="284" r:id="rId11"/>
    <p:sldId id="280" r:id="rId12"/>
    <p:sldId id="281" r:id="rId13"/>
    <p:sldId id="264" r:id="rId14"/>
    <p:sldId id="274" r:id="rId15"/>
    <p:sldId id="285" r:id="rId16"/>
    <p:sldId id="286" r:id="rId17"/>
    <p:sldId id="282" r:id="rId18"/>
    <p:sldId id="287" r:id="rId19"/>
    <p:sldId id="283" r:id="rId2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21" autoAdjust="0"/>
    <p:restoredTop sz="94660"/>
  </p:normalViewPr>
  <p:slideViewPr>
    <p:cSldViewPr>
      <p:cViewPr varScale="1">
        <p:scale>
          <a:sx n="81" d="100"/>
          <a:sy n="81" d="100"/>
        </p:scale>
        <p:origin x="-1140"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170" name="Rectangle 2"/>
          <p:cNvSpPr>
            <a:spLocks noGrp="1" noChangeArrowheads="1"/>
          </p:cNvSpPr>
          <p:nvPr>
            <p:ph type="ctrTitle" sz="quarter"/>
          </p:nvPr>
        </p:nvSpPr>
        <p:spPr>
          <a:xfrm>
            <a:off x="685800" y="1676400"/>
            <a:ext cx="7772400" cy="1828800"/>
          </a:xfrm>
        </p:spPr>
        <p:txBody>
          <a:bodyPr/>
          <a:lstStyle>
            <a:lvl1pPr>
              <a:defRPr/>
            </a:lvl1pPr>
          </a:lstStyle>
          <a:p>
            <a:r>
              <a:rPr lang="en-GB"/>
              <a:t>Click to edit Master title style</a:t>
            </a:r>
          </a:p>
        </p:txBody>
      </p:sp>
      <p:sp>
        <p:nvSpPr>
          <p:cNvPr id="7171" name="Rectangle 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7172" name="Rectangle 4"/>
          <p:cNvSpPr>
            <a:spLocks noGrp="1" noChangeArrowheads="1"/>
          </p:cNvSpPr>
          <p:nvPr>
            <p:ph type="dt" sz="quarter" idx="2"/>
          </p:nvPr>
        </p:nvSpPr>
        <p:spPr/>
        <p:txBody>
          <a:bodyPr/>
          <a:lstStyle>
            <a:lvl1pPr>
              <a:defRPr/>
            </a:lvl1pPr>
          </a:lstStyle>
          <a:p>
            <a:endParaRPr lang="en-GB"/>
          </a:p>
        </p:txBody>
      </p:sp>
      <p:sp>
        <p:nvSpPr>
          <p:cNvPr id="7173" name="Rectangle 5"/>
          <p:cNvSpPr>
            <a:spLocks noGrp="1" noChangeArrowheads="1"/>
          </p:cNvSpPr>
          <p:nvPr>
            <p:ph type="ftr" sz="quarter" idx="3"/>
          </p:nvPr>
        </p:nvSpPr>
        <p:spPr/>
        <p:txBody>
          <a:bodyPr/>
          <a:lstStyle>
            <a:lvl1pPr>
              <a:defRPr/>
            </a:lvl1pPr>
          </a:lstStyle>
          <a:p>
            <a:endParaRPr lang="en-GB"/>
          </a:p>
        </p:txBody>
      </p:sp>
      <p:sp>
        <p:nvSpPr>
          <p:cNvPr id="7174" name="Rectangle 6"/>
          <p:cNvSpPr>
            <a:spLocks noGrp="1" noChangeArrowheads="1"/>
          </p:cNvSpPr>
          <p:nvPr>
            <p:ph type="sldNum" sz="quarter" idx="4"/>
          </p:nvPr>
        </p:nvSpPr>
        <p:spPr/>
        <p:txBody>
          <a:bodyPr/>
          <a:lstStyle>
            <a:lvl1pPr>
              <a:defRPr/>
            </a:lvl1pPr>
          </a:lstStyle>
          <a:p>
            <a:fld id="{E2B3C108-C15B-4804-954E-472679ECE035}"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F47BBF8-35BA-4866-91DC-032653DEA529}"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DD7FF9F-191D-4225-A8B4-3A40F78010EA}"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7016E7B-1DCF-4114-9379-63BE14116BD3}"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8BB6A2BE-7CF9-4665-B1E1-C4308C01B4D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0A1BDD02-67BA-4FEB-A126-B3605333D2B1}"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763EC7B7-B0A9-43B7-90BE-BD999FCC3E8C}"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6195405-5A97-480F-A11C-7C87596BA688}"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555F38B-2980-4E9F-BDC2-8F69BDB237F9}"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DEFC62F-E99D-4F7E-8C02-46B0A9D6BD1E}"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57150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381000"/>
            <a:ext cx="6019800" cy="5715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786584B-A075-4AAC-9F35-6E0DF7C792FF}"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57200" y="381000"/>
            <a:ext cx="8229600" cy="1371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6147" name="Rectangle 3"/>
          <p:cNvSpPr>
            <a:spLocks noGrp="1" noChangeArrowheads="1"/>
          </p:cNvSpPr>
          <p:nvPr>
            <p:ph type="body" idx="1"/>
          </p:nvPr>
        </p:nvSpPr>
        <p:spPr bwMode="auto">
          <a:xfrm>
            <a:off x="457200" y="19812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14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endParaRPr lang="en-GB"/>
          </a:p>
        </p:txBody>
      </p:sp>
      <p:sp>
        <p:nvSpPr>
          <p:cNvPr id="614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endParaRPr lang="en-GB"/>
          </a:p>
        </p:txBody>
      </p:sp>
      <p:sp>
        <p:nvSpPr>
          <p:cNvPr id="615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fld id="{93C88A4D-3C11-4AE9-AA8D-694905C5267C}"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ctr"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9pPr>
    </p:titleStyle>
    <p:bodyStyle>
      <a:lvl1pPr marL="342900" indent="-342900" algn="l" rtl="0" fontAlgn="base">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lr>
          <a:schemeClr val="folHlink"/>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fontAlgn="base">
        <a:spcBef>
          <a:spcPct val="20000"/>
        </a:spcBef>
        <a:spcAft>
          <a:spcPct val="0"/>
        </a:spcAft>
        <a:buClr>
          <a:schemeClr val="hlink"/>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6.xml"/><Relationship Id="rId5" Type="http://schemas.openxmlformats.org/officeDocument/2006/relationships/hyperlink" Target="http://www.newscientist.com/article/dn11165.html" TargetMode="Externa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 Id="rId9" Type="http://schemas.openxmlformats.org/officeDocument/2006/relationships/image" Target="../media/image26.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50" name="TextBox 4"/>
          <p:cNvSpPr txBox="1">
            <a:spLocks noChangeArrowheads="1"/>
          </p:cNvSpPr>
          <p:nvPr/>
        </p:nvSpPr>
        <p:spPr bwMode="auto">
          <a:xfrm>
            <a:off x="0" y="0"/>
            <a:ext cx="7235825" cy="5632450"/>
          </a:xfrm>
          <a:prstGeom prst="rect">
            <a:avLst/>
          </a:prstGeom>
          <a:noFill/>
          <a:ln w="9525">
            <a:noFill/>
            <a:miter lim="800000"/>
            <a:headEnd/>
            <a:tailEnd/>
          </a:ln>
        </p:spPr>
        <p:txBody>
          <a:bodyPr>
            <a:spAutoFit/>
          </a:bodyPr>
          <a:lstStyle/>
          <a:p>
            <a:r>
              <a:rPr lang="en-GB" sz="12000" b="1" dirty="0">
                <a:solidFill>
                  <a:srgbClr val="6C5200"/>
                </a:solidFill>
              </a:rPr>
              <a:t>The nature of objects</a:t>
            </a:r>
          </a:p>
        </p:txBody>
      </p:sp>
      <p:sp>
        <p:nvSpPr>
          <p:cNvPr id="2054" name="TextBox 5"/>
          <p:cNvSpPr txBox="1">
            <a:spLocks noChangeArrowheads="1"/>
          </p:cNvSpPr>
          <p:nvPr/>
        </p:nvSpPr>
        <p:spPr bwMode="auto">
          <a:xfrm>
            <a:off x="0" y="5657850"/>
            <a:ext cx="9144000" cy="1200329"/>
          </a:xfrm>
          <a:prstGeom prst="rect">
            <a:avLst/>
          </a:prstGeom>
          <a:noFill/>
          <a:ln w="9525">
            <a:noFill/>
            <a:miter lim="800000"/>
            <a:headEnd/>
            <a:tailEnd/>
          </a:ln>
        </p:spPr>
        <p:txBody>
          <a:bodyPr>
            <a:spAutoFit/>
          </a:bodyPr>
          <a:lstStyle/>
          <a:p>
            <a:pPr algn="r">
              <a:defRPr/>
            </a:pPr>
            <a:r>
              <a:rPr lang="en-GB" sz="3600" b="1" dirty="0" smtClean="0">
                <a:solidFill>
                  <a:schemeClr val="bg1">
                    <a:lumMod val="65000"/>
                  </a:schemeClr>
                </a:solidFill>
              </a:rPr>
              <a:t>from </a:t>
            </a:r>
            <a:r>
              <a:rPr lang="en-GB" sz="3600" b="1" dirty="0" err="1" smtClean="0">
                <a:solidFill>
                  <a:schemeClr val="bg1">
                    <a:lumMod val="65000"/>
                  </a:schemeClr>
                </a:solidFill>
              </a:rPr>
              <a:t>artifacts</a:t>
            </a:r>
            <a:endParaRPr lang="en-GB" sz="3600" b="1" dirty="0" smtClean="0">
              <a:solidFill>
                <a:schemeClr val="bg1">
                  <a:lumMod val="65000"/>
                </a:schemeClr>
              </a:solidFill>
            </a:endParaRPr>
          </a:p>
          <a:p>
            <a:pPr algn="r">
              <a:defRPr/>
            </a:pPr>
            <a:r>
              <a:rPr lang="en-GB" sz="3600" b="1" dirty="0" smtClean="0">
                <a:solidFill>
                  <a:schemeClr val="bg1">
                    <a:lumMod val="65000"/>
                  </a:schemeClr>
                </a:solidFill>
              </a:rPr>
              <a:t>to technologies</a:t>
            </a:r>
            <a:endParaRPr lang="en-GB" sz="3600" b="1" dirty="0">
              <a:solidFill>
                <a:schemeClr val="bg1">
                  <a:lumMod val="65000"/>
                </a:schemeClr>
              </a:solidFill>
            </a:endParaRPr>
          </a:p>
        </p:txBody>
      </p:sp>
      <p:sp>
        <p:nvSpPr>
          <p:cNvPr id="7" name="TextBox 6"/>
          <p:cNvSpPr txBox="1"/>
          <p:nvPr/>
        </p:nvSpPr>
        <p:spPr>
          <a:xfrm>
            <a:off x="6300192" y="404664"/>
            <a:ext cx="2669320" cy="646331"/>
          </a:xfrm>
          <a:prstGeom prst="rect">
            <a:avLst/>
          </a:prstGeom>
          <a:noFill/>
        </p:spPr>
        <p:txBody>
          <a:bodyPr wrap="none">
            <a:spAutoFit/>
          </a:bodyPr>
          <a:lstStyle/>
          <a:p>
            <a:pPr>
              <a:defRPr/>
            </a:pPr>
            <a:r>
              <a:rPr lang="en-GB" sz="3600" b="1" dirty="0" smtClean="0">
                <a:solidFill>
                  <a:schemeClr val="bg1">
                    <a:lumMod val="60000"/>
                    <a:lumOff val="40000"/>
                  </a:schemeClr>
                </a:solidFill>
              </a:rPr>
              <a:t>HPHP4019</a:t>
            </a:r>
            <a:endParaRPr lang="en-GB" sz="3600" b="1" dirty="0">
              <a:solidFill>
                <a:schemeClr val="bg1">
                  <a:lumMod val="60000"/>
                  <a:lumOff val="40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Rectangle 4"/>
          <p:cNvSpPr>
            <a:spLocks noGrp="1" noChangeArrowheads="1"/>
          </p:cNvSpPr>
          <p:nvPr>
            <p:ph type="title"/>
          </p:nvPr>
        </p:nvSpPr>
        <p:spPr/>
        <p:txBody>
          <a:bodyPr/>
          <a:lstStyle/>
          <a:p>
            <a:r>
              <a:rPr lang="en-GB" sz="3200"/>
              <a:t>Non-human tool making and tool use: more common in Bioanthropology</a:t>
            </a:r>
          </a:p>
        </p:txBody>
      </p:sp>
      <p:pic>
        <p:nvPicPr>
          <p:cNvPr id="3077" name="Picture 5" descr="tool use"/>
          <p:cNvPicPr>
            <a:picLocks noChangeAspect="1" noChangeArrowheads="1"/>
          </p:cNvPicPr>
          <p:nvPr/>
        </p:nvPicPr>
        <p:blipFill>
          <a:blip r:embed="rId2" cstate="print"/>
          <a:srcRect l="12566" t="2843" r="4189" b="2843"/>
          <a:stretch>
            <a:fillRect/>
          </a:stretch>
        </p:blipFill>
        <p:spPr bwMode="auto">
          <a:xfrm>
            <a:off x="395288" y="1773238"/>
            <a:ext cx="2154237" cy="3600450"/>
          </a:xfrm>
          <a:prstGeom prst="rect">
            <a:avLst/>
          </a:prstGeom>
          <a:noFill/>
        </p:spPr>
      </p:pic>
      <p:pic>
        <p:nvPicPr>
          <p:cNvPr id="3078" name="Picture 6" descr="chimp termite"/>
          <p:cNvPicPr>
            <a:picLocks noChangeAspect="1" noChangeArrowheads="1"/>
          </p:cNvPicPr>
          <p:nvPr/>
        </p:nvPicPr>
        <p:blipFill>
          <a:blip r:embed="rId3" cstate="print"/>
          <a:srcRect l="4280" t="2884" r="4280"/>
          <a:stretch>
            <a:fillRect/>
          </a:stretch>
        </p:blipFill>
        <p:spPr bwMode="auto">
          <a:xfrm>
            <a:off x="2700338" y="1773238"/>
            <a:ext cx="2284412" cy="3600450"/>
          </a:xfrm>
          <a:prstGeom prst="rect">
            <a:avLst/>
          </a:prstGeom>
          <a:noFill/>
        </p:spPr>
      </p:pic>
      <p:pic>
        <p:nvPicPr>
          <p:cNvPr id="3079" name="Picture 7" descr="dn11165-1_600"/>
          <p:cNvPicPr>
            <a:picLocks noChangeAspect="1" noChangeArrowheads="1"/>
          </p:cNvPicPr>
          <p:nvPr/>
        </p:nvPicPr>
        <p:blipFill>
          <a:blip r:embed="rId4" cstate="print"/>
          <a:srcRect/>
          <a:stretch>
            <a:fillRect/>
          </a:stretch>
        </p:blipFill>
        <p:spPr bwMode="auto">
          <a:xfrm>
            <a:off x="5148263" y="1773238"/>
            <a:ext cx="2871787" cy="3600450"/>
          </a:xfrm>
          <a:prstGeom prst="rect">
            <a:avLst/>
          </a:prstGeom>
          <a:noFill/>
        </p:spPr>
      </p:pic>
      <p:sp>
        <p:nvSpPr>
          <p:cNvPr id="3080" name="Rectangle 8"/>
          <p:cNvSpPr>
            <a:spLocks noChangeArrowheads="1"/>
          </p:cNvSpPr>
          <p:nvPr/>
        </p:nvSpPr>
        <p:spPr bwMode="auto">
          <a:xfrm>
            <a:off x="5292725" y="5445125"/>
            <a:ext cx="3203575" cy="244475"/>
          </a:xfrm>
          <a:prstGeom prst="rect">
            <a:avLst/>
          </a:prstGeom>
          <a:noFill/>
          <a:ln w="9525">
            <a:noFill/>
            <a:miter lim="800000"/>
            <a:headEnd/>
            <a:tailEnd/>
          </a:ln>
          <a:effectLst/>
        </p:spPr>
        <p:txBody>
          <a:bodyPr>
            <a:spAutoFit/>
          </a:bodyPr>
          <a:lstStyle/>
          <a:p>
            <a:r>
              <a:rPr lang="en-GB" sz="1000" b="1" u="sng">
                <a:hlinkClick r:id="rId5"/>
              </a:rPr>
              <a:t>www.newscientist.com/article/dn11165.html</a:t>
            </a:r>
            <a:r>
              <a:rPr lang="en-GB" sz="1000"/>
              <a:t> </a:t>
            </a:r>
          </a:p>
        </p:txBody>
      </p:sp>
      <p:sp>
        <p:nvSpPr>
          <p:cNvPr id="3081" name="Text Box 9"/>
          <p:cNvSpPr txBox="1">
            <a:spLocks noChangeArrowheads="1"/>
          </p:cNvSpPr>
          <p:nvPr/>
        </p:nvSpPr>
        <p:spPr bwMode="auto">
          <a:xfrm>
            <a:off x="468313" y="5964238"/>
            <a:ext cx="8424862" cy="641350"/>
          </a:xfrm>
          <a:prstGeom prst="rect">
            <a:avLst/>
          </a:prstGeom>
          <a:noFill/>
          <a:ln w="9525">
            <a:noFill/>
            <a:miter lim="800000"/>
            <a:headEnd/>
            <a:tailEnd/>
          </a:ln>
          <a:effectLst/>
        </p:spPr>
        <p:txBody>
          <a:bodyPr>
            <a:spAutoFit/>
          </a:bodyPr>
          <a:lstStyle/>
          <a:p>
            <a:r>
              <a:rPr lang="en-GB">
                <a:effectLst>
                  <a:outerShdw blurRad="38100" dist="38100" dir="2700000" algn="tl">
                    <a:srgbClr val="000000"/>
                  </a:outerShdw>
                </a:effectLst>
              </a:rPr>
              <a:t>Chimps using hammer and anvil to crack nuts, dipping sticks to get termites and early Chimp stone tool site showing use over 4000 years ago...possibly...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sz="3600"/>
              <a:t>Material culture and social action</a:t>
            </a:r>
            <a:br>
              <a:rPr lang="en-GB" sz="3600"/>
            </a:br>
            <a:endParaRPr lang="en-GB" sz="3600"/>
          </a:p>
        </p:txBody>
      </p:sp>
      <p:sp>
        <p:nvSpPr>
          <p:cNvPr id="9219" name="Rectangle 3"/>
          <p:cNvSpPr>
            <a:spLocks noGrp="1" noChangeArrowheads="1"/>
          </p:cNvSpPr>
          <p:nvPr>
            <p:ph type="body" idx="1"/>
          </p:nvPr>
        </p:nvSpPr>
        <p:spPr/>
        <p:txBody>
          <a:bodyPr/>
          <a:lstStyle/>
          <a:p>
            <a:pPr>
              <a:buFont typeface="Wingdings" pitchFamily="2" charset="2"/>
              <a:buNone/>
            </a:pPr>
            <a:r>
              <a:rPr lang="en-GB" sz="2800" dirty="0"/>
              <a:t> from the ‘grand narrative’ - large-scale explanations of social phenomena </a:t>
            </a:r>
          </a:p>
          <a:p>
            <a:pPr>
              <a:buFont typeface="Wingdings" pitchFamily="2" charset="2"/>
              <a:buNone/>
            </a:pPr>
            <a:endParaRPr lang="en-GB" sz="2800" dirty="0"/>
          </a:p>
          <a:p>
            <a:pPr>
              <a:buFont typeface="Wingdings" pitchFamily="2" charset="2"/>
              <a:buNone/>
            </a:pPr>
            <a:r>
              <a:rPr lang="en-GB" sz="2800" dirty="0"/>
              <a:t> towards a more fine-grained understanding of human action in the past </a:t>
            </a:r>
          </a:p>
          <a:p>
            <a:pPr>
              <a:buFont typeface="Wingdings" pitchFamily="2" charset="2"/>
              <a:buNone/>
            </a:pPr>
            <a:endParaRPr lang="en-GB" sz="2800" dirty="0"/>
          </a:p>
          <a:p>
            <a:pPr algn="ctr">
              <a:buFont typeface="Wingdings" pitchFamily="2" charset="2"/>
              <a:buNone/>
            </a:pPr>
            <a:r>
              <a:rPr lang="en-GB" sz="2800" dirty="0"/>
              <a:t>(essentially the archaeology of the every day. </a:t>
            </a:r>
            <a:endParaRPr lang="en-GB" sz="2800" dirty="0" smtClean="0"/>
          </a:p>
          <a:p>
            <a:pPr algn="ctr">
              <a:buFont typeface="Wingdings" pitchFamily="2" charset="2"/>
              <a:buNone/>
            </a:pPr>
            <a:r>
              <a:rPr lang="en-GB" sz="2800" dirty="0" smtClean="0"/>
              <a:t>The </a:t>
            </a:r>
            <a:r>
              <a:rPr lang="en-GB" sz="2800" dirty="0"/>
              <a:t>routine and the mundane) </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4"/>
          <p:cNvSpPr>
            <a:spLocks noGrp="1" noChangeArrowheads="1"/>
          </p:cNvSpPr>
          <p:nvPr>
            <p:ph type="ctrTitle"/>
          </p:nvPr>
        </p:nvSpPr>
        <p:spPr/>
        <p:txBody>
          <a:bodyPr/>
          <a:lstStyle/>
          <a:p>
            <a:r>
              <a:rPr lang="en-GB"/>
              <a:t>Archaeologists call this </a:t>
            </a:r>
          </a:p>
        </p:txBody>
      </p:sp>
      <p:sp>
        <p:nvSpPr>
          <p:cNvPr id="10245" name="Rectangle 5"/>
          <p:cNvSpPr>
            <a:spLocks noGrp="1" noChangeArrowheads="1"/>
          </p:cNvSpPr>
          <p:nvPr>
            <p:ph type="subTitle" idx="1"/>
          </p:nvPr>
        </p:nvSpPr>
        <p:spPr>
          <a:xfrm>
            <a:off x="357158" y="3886200"/>
            <a:ext cx="8572560" cy="1752600"/>
          </a:xfrm>
        </p:spPr>
        <p:txBody>
          <a:bodyPr/>
          <a:lstStyle/>
          <a:p>
            <a:pPr>
              <a:lnSpc>
                <a:spcPct val="80000"/>
              </a:lnSpc>
            </a:pPr>
            <a:r>
              <a:rPr lang="en-GB" dirty="0">
                <a:solidFill>
                  <a:schemeClr val="hlink"/>
                </a:solidFill>
              </a:rPr>
              <a:t>‘Material Culture’</a:t>
            </a:r>
          </a:p>
          <a:p>
            <a:pPr>
              <a:lnSpc>
                <a:spcPct val="80000"/>
              </a:lnSpc>
            </a:pPr>
            <a:endParaRPr lang="en-GB" dirty="0">
              <a:solidFill>
                <a:schemeClr val="tx2"/>
              </a:solidFill>
            </a:endParaRPr>
          </a:p>
          <a:p>
            <a:pPr>
              <a:lnSpc>
                <a:spcPct val="80000"/>
              </a:lnSpc>
            </a:pPr>
            <a:r>
              <a:rPr lang="en-GB" sz="2800" dirty="0"/>
              <a:t>(the material remains of past human activities)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z="4000" dirty="0"/>
              <a:t>Cultural-Historical approaches: functionalism </a:t>
            </a:r>
          </a:p>
        </p:txBody>
      </p:sp>
      <p:sp>
        <p:nvSpPr>
          <p:cNvPr id="13316" name="Rectangle 4"/>
          <p:cNvSpPr>
            <a:spLocks noGrp="1" noChangeArrowheads="1"/>
          </p:cNvSpPr>
          <p:nvPr>
            <p:ph type="body" idx="1"/>
          </p:nvPr>
        </p:nvSpPr>
        <p:spPr>
          <a:xfrm>
            <a:off x="457200" y="1981200"/>
            <a:ext cx="6329378" cy="4876800"/>
          </a:xfrm>
        </p:spPr>
        <p:txBody>
          <a:bodyPr/>
          <a:lstStyle/>
          <a:p>
            <a:r>
              <a:rPr lang="en-GB" sz="2800" dirty="0"/>
              <a:t>Example: Mary Leakey and her typology of the tool assemblages at Olduvai Gorge associated with </a:t>
            </a:r>
            <a:r>
              <a:rPr lang="en-GB" sz="2800" i="1" dirty="0"/>
              <a:t>Homo </a:t>
            </a:r>
            <a:r>
              <a:rPr lang="en-GB" sz="2800" i="1" dirty="0" err="1"/>
              <a:t>habilis</a:t>
            </a:r>
            <a:r>
              <a:rPr lang="en-GB" sz="2800" dirty="0"/>
              <a:t> ca. 2 million years ago, e.g.</a:t>
            </a:r>
          </a:p>
          <a:p>
            <a:r>
              <a:rPr lang="en-GB" sz="2800" dirty="0"/>
              <a:t>Choppers, scrapers, </a:t>
            </a:r>
            <a:r>
              <a:rPr lang="en-GB" sz="2800" dirty="0" err="1"/>
              <a:t>hammerstones</a:t>
            </a:r>
            <a:r>
              <a:rPr lang="en-GB" sz="2800" dirty="0"/>
              <a:t>, anvils, etc. </a:t>
            </a:r>
          </a:p>
          <a:p>
            <a:r>
              <a:rPr lang="en-GB" sz="2800" dirty="0"/>
              <a:t>‘meaning’ relating to the name reflected the shape and a supposed function – to chop, scrap or hammer.</a:t>
            </a:r>
          </a:p>
        </p:txBody>
      </p:sp>
      <p:pic>
        <p:nvPicPr>
          <p:cNvPr id="5" name="Picture 4" descr="mleakey.jpg"/>
          <p:cNvPicPr>
            <a:picLocks noChangeAspect="1"/>
          </p:cNvPicPr>
          <p:nvPr/>
        </p:nvPicPr>
        <p:blipFill>
          <a:blip r:embed="rId2" cstate="print"/>
          <a:stretch>
            <a:fillRect/>
          </a:stretch>
        </p:blipFill>
        <p:spPr>
          <a:xfrm>
            <a:off x="6929454" y="2071678"/>
            <a:ext cx="1998169" cy="2714644"/>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z="4000"/>
              <a:t>Cultural-Historical approaches: functionalism </a:t>
            </a:r>
          </a:p>
        </p:txBody>
      </p:sp>
      <p:pic>
        <p:nvPicPr>
          <p:cNvPr id="5" name="Picture 4" descr="mleakeyKoobiForaartifacts.gif"/>
          <p:cNvPicPr>
            <a:picLocks noChangeAspect="1"/>
          </p:cNvPicPr>
          <p:nvPr/>
        </p:nvPicPr>
        <p:blipFill>
          <a:blip r:embed="rId2" cstate="print"/>
          <a:stretch>
            <a:fillRect/>
          </a:stretch>
        </p:blipFill>
        <p:spPr>
          <a:xfrm>
            <a:off x="223837" y="252412"/>
            <a:ext cx="8696325" cy="6353175"/>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4"/>
          <p:cNvSpPr>
            <a:spLocks noGrp="1" noChangeArrowheads="1"/>
          </p:cNvSpPr>
          <p:nvPr>
            <p:ph type="title"/>
          </p:nvPr>
        </p:nvSpPr>
        <p:spPr/>
        <p:txBody>
          <a:bodyPr/>
          <a:lstStyle/>
          <a:p>
            <a:r>
              <a:rPr lang="en-GB" sz="2800"/>
              <a:t>Choppers included end choppers, two-edged choppers, pointed choppers, uni-facial choppers, proto-bifacial choppers etc. – the list does go on..</a:t>
            </a:r>
          </a:p>
        </p:txBody>
      </p:sp>
      <p:sp>
        <p:nvSpPr>
          <p:cNvPr id="16391" name="Rectangle 7"/>
          <p:cNvSpPr>
            <a:spLocks noChangeArrowheads="1"/>
          </p:cNvSpPr>
          <p:nvPr/>
        </p:nvSpPr>
        <p:spPr bwMode="auto">
          <a:xfrm>
            <a:off x="4479925" y="3108325"/>
            <a:ext cx="184150" cy="641350"/>
          </a:xfrm>
          <a:prstGeom prst="rect">
            <a:avLst/>
          </a:prstGeom>
          <a:noFill/>
          <a:ln w="9525">
            <a:noFill/>
            <a:miter lim="800000"/>
            <a:headEnd/>
            <a:tailEnd/>
          </a:ln>
          <a:effectLst/>
        </p:spPr>
        <p:txBody>
          <a:bodyPr wrap="none" anchor="ctr">
            <a:spAutoFit/>
          </a:bodyPr>
          <a:lstStyle/>
          <a:p>
            <a:r>
              <a:rPr lang="en-GB" b="1"/>
              <a:t/>
            </a:r>
            <a:br>
              <a:rPr lang="en-GB" b="1"/>
            </a:br>
            <a:endParaRPr lang="en-GB" b="1"/>
          </a:p>
        </p:txBody>
      </p:sp>
      <p:pic>
        <p:nvPicPr>
          <p:cNvPr id="16393" name="Picture 9" descr="olduancoresgroup"/>
          <p:cNvPicPr>
            <a:picLocks noChangeAspect="1" noChangeArrowheads="1"/>
          </p:cNvPicPr>
          <p:nvPr/>
        </p:nvPicPr>
        <p:blipFill>
          <a:blip r:embed="rId2" cstate="print"/>
          <a:srcRect/>
          <a:stretch>
            <a:fillRect/>
          </a:stretch>
        </p:blipFill>
        <p:spPr bwMode="auto">
          <a:xfrm>
            <a:off x="3059113" y="2133600"/>
            <a:ext cx="3097212" cy="2265363"/>
          </a:xfrm>
          <a:prstGeom prst="rect">
            <a:avLst/>
          </a:prstGeom>
          <a:noFill/>
        </p:spPr>
      </p:pic>
      <p:pic>
        <p:nvPicPr>
          <p:cNvPr id="16395" name="Picture 11" descr="spec_5_big"/>
          <p:cNvPicPr>
            <a:picLocks noChangeAspect="1" noChangeArrowheads="1"/>
          </p:cNvPicPr>
          <p:nvPr/>
        </p:nvPicPr>
        <p:blipFill>
          <a:blip r:embed="rId3" cstate="print"/>
          <a:srcRect/>
          <a:stretch>
            <a:fillRect/>
          </a:stretch>
        </p:blipFill>
        <p:spPr bwMode="auto">
          <a:xfrm>
            <a:off x="6300788" y="2133600"/>
            <a:ext cx="2303462" cy="2239963"/>
          </a:xfrm>
          <a:prstGeom prst="rect">
            <a:avLst/>
          </a:prstGeom>
          <a:noFill/>
        </p:spPr>
      </p:pic>
      <p:pic>
        <p:nvPicPr>
          <p:cNvPr id="16398" name="Picture 14" descr="pebble chopper"/>
          <p:cNvPicPr>
            <a:picLocks noChangeAspect="1" noChangeArrowheads="1"/>
          </p:cNvPicPr>
          <p:nvPr/>
        </p:nvPicPr>
        <p:blipFill>
          <a:blip r:embed="rId4" cstate="print"/>
          <a:srcRect/>
          <a:stretch>
            <a:fillRect/>
          </a:stretch>
        </p:blipFill>
        <p:spPr bwMode="auto">
          <a:xfrm>
            <a:off x="468313" y="2133600"/>
            <a:ext cx="2303462" cy="2297113"/>
          </a:xfrm>
          <a:prstGeom prst="rect">
            <a:avLst/>
          </a:prstGeom>
          <a:noFill/>
        </p:spPr>
      </p:pic>
      <p:sp>
        <p:nvSpPr>
          <p:cNvPr id="16399" name="Text Box 15"/>
          <p:cNvSpPr txBox="1">
            <a:spLocks noChangeArrowheads="1"/>
          </p:cNvSpPr>
          <p:nvPr/>
        </p:nvSpPr>
        <p:spPr bwMode="auto">
          <a:xfrm>
            <a:off x="323850" y="5313363"/>
            <a:ext cx="9018588" cy="822325"/>
          </a:xfrm>
          <a:prstGeom prst="rect">
            <a:avLst/>
          </a:prstGeom>
          <a:noFill/>
          <a:ln w="9525">
            <a:noFill/>
            <a:miter lim="800000"/>
            <a:headEnd/>
            <a:tailEnd/>
          </a:ln>
          <a:effectLst/>
        </p:spPr>
        <p:txBody>
          <a:bodyPr>
            <a:spAutoFit/>
          </a:bodyPr>
          <a:lstStyle/>
          <a:p>
            <a:r>
              <a:rPr lang="en-GB" sz="2400">
                <a:effectLst>
                  <a:outerShdw blurRad="38100" dist="38100" dir="2700000" algn="tl">
                    <a:srgbClr val="000000"/>
                  </a:outerShdw>
                </a:effectLst>
              </a:rPr>
              <a:t>These are all forms of choppers as opposed to scrappers....as opposed to....</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4"/>
          <p:cNvSpPr>
            <a:spLocks noGrp="1" noChangeArrowheads="1"/>
          </p:cNvSpPr>
          <p:nvPr>
            <p:ph type="title"/>
          </p:nvPr>
        </p:nvSpPr>
        <p:spPr>
          <a:xfrm>
            <a:off x="395288" y="404813"/>
            <a:ext cx="8497887" cy="1371600"/>
          </a:xfrm>
        </p:spPr>
        <p:txBody>
          <a:bodyPr/>
          <a:lstStyle/>
          <a:p>
            <a:r>
              <a:rPr lang="en-GB" sz="2800"/>
              <a:t>Spot the difference: one has to ask what makes one good for chopping as opposed to scraping?</a:t>
            </a:r>
          </a:p>
        </p:txBody>
      </p:sp>
      <p:sp>
        <p:nvSpPr>
          <p:cNvPr id="18441" name="Rectangle 9"/>
          <p:cNvSpPr>
            <a:spLocks noGrp="1" noChangeArrowheads="1"/>
          </p:cNvSpPr>
          <p:nvPr>
            <p:ph sz="half" idx="1"/>
          </p:nvPr>
        </p:nvSpPr>
        <p:spPr/>
        <p:txBody>
          <a:bodyPr/>
          <a:lstStyle/>
          <a:p>
            <a:r>
              <a:rPr lang="en-GB"/>
              <a:t>Chopper (don’t ask what sort...) </a:t>
            </a:r>
          </a:p>
        </p:txBody>
      </p:sp>
      <p:sp>
        <p:nvSpPr>
          <p:cNvPr id="18442" name="Rectangle 10"/>
          <p:cNvSpPr>
            <a:spLocks noGrp="1" noChangeArrowheads="1"/>
          </p:cNvSpPr>
          <p:nvPr>
            <p:ph sz="half" idx="2"/>
          </p:nvPr>
        </p:nvSpPr>
        <p:spPr/>
        <p:txBody>
          <a:bodyPr/>
          <a:lstStyle/>
          <a:p>
            <a:r>
              <a:rPr lang="en-GB"/>
              <a:t>Scraper (again – don’t ask what sort...)</a:t>
            </a:r>
          </a:p>
        </p:txBody>
      </p:sp>
      <p:pic>
        <p:nvPicPr>
          <p:cNvPr id="18439" name="Picture 7" descr="384a"/>
          <p:cNvPicPr>
            <a:picLocks noGrp="1" noChangeAspect="1" noChangeArrowheads="1"/>
          </p:cNvPicPr>
          <p:nvPr>
            <p:ph type="body" sz="half" idx="4294967295"/>
          </p:nvPr>
        </p:nvPicPr>
        <p:blipFill>
          <a:blip r:embed="rId2" cstate="print"/>
          <a:srcRect/>
          <a:stretch>
            <a:fillRect/>
          </a:stretch>
        </p:blipFill>
        <p:spPr>
          <a:xfrm>
            <a:off x="5148263" y="2997200"/>
            <a:ext cx="2919412" cy="2952750"/>
          </a:xfrm>
          <a:noFill/>
          <a:ln/>
        </p:spPr>
      </p:pic>
      <p:pic>
        <p:nvPicPr>
          <p:cNvPr id="18440" name="Picture 8" descr="pebble chopper"/>
          <p:cNvPicPr>
            <a:picLocks noGrp="1" noChangeAspect="1" noChangeArrowheads="1"/>
          </p:cNvPicPr>
          <p:nvPr>
            <p:ph type="body" sz="half" idx="4294967295"/>
          </p:nvPr>
        </p:nvPicPr>
        <p:blipFill>
          <a:blip r:embed="rId3" cstate="print"/>
          <a:srcRect/>
          <a:stretch>
            <a:fillRect/>
          </a:stretch>
        </p:blipFill>
        <p:spPr>
          <a:xfrm>
            <a:off x="971550" y="2997200"/>
            <a:ext cx="2879725" cy="2873375"/>
          </a:xfrm>
          <a:noFill/>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sz="2800" dirty="0"/>
              <a:t>In terms of classification and display such typology may be useful but what does it tell us about the early human mind</a:t>
            </a:r>
            <a:r>
              <a:rPr lang="en-GB" sz="2800" dirty="0" smtClean="0"/>
              <a:t>?</a:t>
            </a:r>
            <a:endParaRPr lang="en-GB" sz="2800" dirty="0"/>
          </a:p>
        </p:txBody>
      </p:sp>
      <p:sp>
        <p:nvSpPr>
          <p:cNvPr id="21507" name="Rectangle 3"/>
          <p:cNvSpPr>
            <a:spLocks noGrp="1" noChangeArrowheads="1"/>
          </p:cNvSpPr>
          <p:nvPr>
            <p:ph type="body" idx="1"/>
          </p:nvPr>
        </p:nvSpPr>
        <p:spPr>
          <a:xfrm>
            <a:off x="428596" y="2357430"/>
            <a:ext cx="5500726" cy="4500570"/>
          </a:xfrm>
        </p:spPr>
        <p:txBody>
          <a:bodyPr/>
          <a:lstStyle/>
          <a:p>
            <a:r>
              <a:rPr lang="en-GB" dirty="0"/>
              <a:t>How did they perceive the landscape</a:t>
            </a:r>
          </a:p>
          <a:p>
            <a:r>
              <a:rPr lang="en-GB" dirty="0"/>
              <a:t>Where did they procure the different raw materials</a:t>
            </a:r>
          </a:p>
          <a:p>
            <a:r>
              <a:rPr lang="en-GB" dirty="0"/>
              <a:t>How did the tools vary spatially..</a:t>
            </a:r>
          </a:p>
          <a:p>
            <a:r>
              <a:rPr lang="en-GB" dirty="0"/>
              <a:t>...or temporally...</a:t>
            </a:r>
          </a:p>
          <a:p>
            <a:pPr>
              <a:buFont typeface="Wingdings" pitchFamily="2" charset="2"/>
              <a:buNone/>
            </a:pPr>
            <a:endParaRPr lang="en-GB" dirty="0"/>
          </a:p>
        </p:txBody>
      </p:sp>
      <p:pic>
        <p:nvPicPr>
          <p:cNvPr id="4" name="Picture 3" descr="neanderthal-vmed_widec.jpg"/>
          <p:cNvPicPr>
            <a:picLocks noChangeAspect="1"/>
          </p:cNvPicPr>
          <p:nvPr/>
        </p:nvPicPr>
        <p:blipFill>
          <a:blip r:embed="rId2" cstate="print"/>
          <a:stretch>
            <a:fillRect/>
          </a:stretch>
        </p:blipFill>
        <p:spPr>
          <a:xfrm>
            <a:off x="6072198" y="2428868"/>
            <a:ext cx="2838450" cy="4214842"/>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b="1" i="1">
                <a:effectLst/>
              </a:rPr>
              <a:t>Chaîne-Opératoire</a:t>
            </a:r>
          </a:p>
        </p:txBody>
      </p:sp>
      <p:sp>
        <p:nvSpPr>
          <p:cNvPr id="22531" name="Rectangle 3"/>
          <p:cNvSpPr>
            <a:spLocks noGrp="1" noChangeArrowheads="1"/>
          </p:cNvSpPr>
          <p:nvPr>
            <p:ph type="body" idx="1"/>
          </p:nvPr>
        </p:nvSpPr>
        <p:spPr>
          <a:xfrm>
            <a:off x="428596" y="1857364"/>
            <a:ext cx="8229600" cy="4114800"/>
          </a:xfrm>
        </p:spPr>
        <p:txBody>
          <a:bodyPr/>
          <a:lstStyle/>
          <a:p>
            <a:pPr>
              <a:lnSpc>
                <a:spcPct val="90000"/>
              </a:lnSpc>
            </a:pPr>
            <a:r>
              <a:rPr lang="en-GB" dirty="0"/>
              <a:t>Or the ‘operational sequence</a:t>
            </a:r>
            <a:r>
              <a:rPr lang="en-GB" dirty="0" smtClean="0"/>
              <a:t>’</a:t>
            </a:r>
          </a:p>
          <a:p>
            <a:pPr>
              <a:lnSpc>
                <a:spcPct val="90000"/>
              </a:lnSpc>
            </a:pPr>
            <a:endParaRPr lang="en-GB" dirty="0"/>
          </a:p>
          <a:p>
            <a:pPr>
              <a:lnSpc>
                <a:spcPct val="90000"/>
              </a:lnSpc>
            </a:pPr>
            <a:r>
              <a:rPr lang="en-GB" dirty="0"/>
              <a:t>From the different stages of tool production from the acquisition of raw material through to use and discard or </a:t>
            </a:r>
            <a:r>
              <a:rPr lang="en-GB" dirty="0" smtClean="0"/>
              <a:t>deposition</a:t>
            </a:r>
          </a:p>
          <a:p>
            <a:pPr>
              <a:lnSpc>
                <a:spcPct val="90000"/>
              </a:lnSpc>
            </a:pPr>
            <a:endParaRPr lang="en-GB" dirty="0"/>
          </a:p>
          <a:p>
            <a:pPr>
              <a:lnSpc>
                <a:spcPct val="90000"/>
              </a:lnSpc>
            </a:pPr>
            <a:r>
              <a:rPr lang="en-GB" dirty="0"/>
              <a:t>Proposed by </a:t>
            </a:r>
            <a:r>
              <a:rPr lang="en-GB" dirty="0" smtClean="0"/>
              <a:t>the ethnologist Andr</a:t>
            </a:r>
            <a:r>
              <a:rPr lang="en-GB" dirty="0" smtClean="0">
                <a:cs typeface="Tahoma" pitchFamily="34" charset="0"/>
              </a:rPr>
              <a:t>é</a:t>
            </a:r>
            <a:r>
              <a:rPr lang="en-GB" dirty="0" smtClean="0"/>
              <a:t> </a:t>
            </a:r>
            <a:r>
              <a:rPr lang="en-GB" dirty="0" err="1"/>
              <a:t>Leroi-Gourhan</a:t>
            </a:r>
            <a:r>
              <a:rPr lang="en-GB" dirty="0"/>
              <a:t> in an attempt to get beyond functional explanations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descr="C:\Documents and Settings\Quentin Drew\My Documents\Q teaching\Introducing 02\Leroi-Gourhan 01.jpg"/>
          <p:cNvPicPr>
            <a:picLocks noChangeAspect="1" noChangeArrowheads="1"/>
          </p:cNvPicPr>
          <p:nvPr/>
        </p:nvPicPr>
        <p:blipFill>
          <a:blip r:embed="rId2" cstate="print"/>
          <a:srcRect/>
          <a:stretch>
            <a:fillRect/>
          </a:stretch>
        </p:blipFill>
        <p:spPr bwMode="auto">
          <a:xfrm>
            <a:off x="152400" y="4433888"/>
            <a:ext cx="3048000" cy="2233612"/>
          </a:xfrm>
          <a:prstGeom prst="rect">
            <a:avLst/>
          </a:prstGeom>
          <a:noFill/>
        </p:spPr>
      </p:pic>
      <p:pic>
        <p:nvPicPr>
          <p:cNvPr id="46083" name="Picture 3" descr="C:\Documents and Settings\Quentin Drew\My Documents\Q teaching\Introducing 02\Leroi-Gourhan 03.jpg"/>
          <p:cNvPicPr>
            <a:picLocks noChangeAspect="1" noChangeArrowheads="1"/>
          </p:cNvPicPr>
          <p:nvPr/>
        </p:nvPicPr>
        <p:blipFill>
          <a:blip r:embed="rId3" cstate="print"/>
          <a:srcRect/>
          <a:stretch>
            <a:fillRect/>
          </a:stretch>
        </p:blipFill>
        <p:spPr bwMode="auto">
          <a:xfrm>
            <a:off x="152400" y="152400"/>
            <a:ext cx="3051175" cy="4162425"/>
          </a:xfrm>
          <a:prstGeom prst="rect">
            <a:avLst/>
          </a:prstGeom>
          <a:noFill/>
        </p:spPr>
      </p:pic>
      <p:pic>
        <p:nvPicPr>
          <p:cNvPr id="46084" name="Picture 4" descr="C:\Documents and Settings\Quentin Drew\My Documents\Q teaching\Introducing 02\chaine operatoire 02.jpg"/>
          <p:cNvPicPr>
            <a:picLocks noChangeAspect="1" noChangeArrowheads="1"/>
          </p:cNvPicPr>
          <p:nvPr/>
        </p:nvPicPr>
        <p:blipFill>
          <a:blip r:embed="rId4" cstate="print"/>
          <a:srcRect/>
          <a:stretch>
            <a:fillRect/>
          </a:stretch>
        </p:blipFill>
        <p:spPr bwMode="auto">
          <a:xfrm>
            <a:off x="3284538" y="0"/>
            <a:ext cx="5859462" cy="6858000"/>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C:\Documents and Settings\Quentin Drew\My Documents\Q teaching\Introducing 02\chaine operatoire 03.jpg"/>
          <p:cNvPicPr>
            <a:picLocks noChangeAspect="1" noChangeArrowheads="1"/>
          </p:cNvPicPr>
          <p:nvPr/>
        </p:nvPicPr>
        <p:blipFill>
          <a:blip r:embed="rId2" cstate="print"/>
          <a:srcRect/>
          <a:stretch>
            <a:fillRect/>
          </a:stretch>
        </p:blipFill>
        <p:spPr bwMode="auto">
          <a:xfrm>
            <a:off x="0" y="0"/>
            <a:ext cx="3719513" cy="6858000"/>
          </a:xfrm>
          <a:prstGeom prst="rect">
            <a:avLst/>
          </a:prstGeom>
          <a:noFill/>
        </p:spPr>
      </p:pic>
      <p:pic>
        <p:nvPicPr>
          <p:cNvPr id="4" name="Picture 2" descr="C:\Documents and Settings\Quentin Drew\My Documents\Q teaching\Introducing 02\chaine operatoire 01.jpg"/>
          <p:cNvPicPr>
            <a:picLocks noChangeAspect="1" noChangeArrowheads="1"/>
          </p:cNvPicPr>
          <p:nvPr/>
        </p:nvPicPr>
        <p:blipFill>
          <a:blip r:embed="rId3" cstate="print"/>
          <a:srcRect/>
          <a:stretch>
            <a:fillRect/>
          </a:stretch>
        </p:blipFill>
        <p:spPr bwMode="auto">
          <a:xfrm>
            <a:off x="4011389" y="575157"/>
            <a:ext cx="4989767" cy="5639925"/>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b="1" i="1" dirty="0" err="1" smtClean="0">
                <a:effectLst/>
              </a:rPr>
              <a:t>Chaîne-Opératoire</a:t>
            </a:r>
            <a:r>
              <a:rPr lang="en-GB" b="1" i="1" dirty="0" smtClean="0">
                <a:effectLst/>
              </a:rPr>
              <a:t/>
            </a:r>
            <a:br>
              <a:rPr lang="en-GB" b="1" i="1" dirty="0" smtClean="0">
                <a:effectLst/>
              </a:rPr>
            </a:br>
            <a:endParaRPr lang="en-GB" b="1" i="1" dirty="0">
              <a:effectLst/>
            </a:endParaRPr>
          </a:p>
        </p:txBody>
      </p:sp>
      <p:sp>
        <p:nvSpPr>
          <p:cNvPr id="22531" name="Rectangle 3"/>
          <p:cNvSpPr>
            <a:spLocks noGrp="1" noChangeArrowheads="1"/>
          </p:cNvSpPr>
          <p:nvPr>
            <p:ph type="body" idx="1"/>
          </p:nvPr>
        </p:nvSpPr>
        <p:spPr/>
        <p:txBody>
          <a:bodyPr/>
          <a:lstStyle/>
          <a:p>
            <a:pPr>
              <a:lnSpc>
                <a:spcPct val="90000"/>
              </a:lnSpc>
            </a:pPr>
            <a:r>
              <a:rPr lang="en-GB" dirty="0" smtClean="0"/>
              <a:t>Aside from the physical techniques and gestures, the concept of the </a:t>
            </a:r>
            <a:r>
              <a:rPr lang="en-GB" i="1" dirty="0" err="1" smtClean="0"/>
              <a:t>chaîne</a:t>
            </a:r>
            <a:r>
              <a:rPr lang="en-GB" i="1" dirty="0" smtClean="0"/>
              <a:t> </a:t>
            </a:r>
            <a:r>
              <a:rPr lang="en-GB" i="1" dirty="0" err="1" smtClean="0"/>
              <a:t>opératoire</a:t>
            </a:r>
            <a:r>
              <a:rPr lang="en-GB" i="1" dirty="0" smtClean="0"/>
              <a:t> </a:t>
            </a:r>
            <a:r>
              <a:rPr lang="en-GB" dirty="0" smtClean="0"/>
              <a:t>also allows insights into the decision-making processes used in artefact procurement, manufacture, use and discard. </a:t>
            </a:r>
          </a:p>
          <a:p>
            <a:pPr>
              <a:lnSpc>
                <a:spcPct val="90000"/>
              </a:lnSpc>
              <a:buNone/>
            </a:pPr>
            <a:endParaRPr lang="en-GB" dirty="0" smtClean="0"/>
          </a:p>
          <a:p>
            <a:pPr>
              <a:lnSpc>
                <a:spcPct val="90000"/>
              </a:lnSpc>
              <a:buNone/>
            </a:pPr>
            <a:r>
              <a:rPr lang="en-GB" dirty="0" smtClean="0"/>
              <a:t>This insight has been developed in a number of ways in recent archaeological studies of technology.</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C:\Documents and Settings\Quentin Drew\My Documents\Q teaching\Introducing 02\Flint knapping 02.jpg"/>
          <p:cNvPicPr>
            <a:picLocks noChangeAspect="1" noChangeArrowheads="1"/>
          </p:cNvPicPr>
          <p:nvPr/>
        </p:nvPicPr>
        <p:blipFill>
          <a:blip r:embed="rId2" cstate="print"/>
          <a:srcRect/>
          <a:stretch>
            <a:fillRect/>
          </a:stretch>
        </p:blipFill>
        <p:spPr bwMode="auto">
          <a:xfrm>
            <a:off x="152400" y="228600"/>
            <a:ext cx="5307013" cy="6248400"/>
          </a:xfrm>
          <a:prstGeom prst="rect">
            <a:avLst/>
          </a:prstGeom>
          <a:noFill/>
        </p:spPr>
      </p:pic>
      <p:pic>
        <p:nvPicPr>
          <p:cNvPr id="43011" name="Picture 3" descr="C:\Documents and Settings\Quentin Drew\My Documents\Q teaching\Introducing 02\Flint knapping 04.jpg"/>
          <p:cNvPicPr>
            <a:picLocks noChangeAspect="1" noChangeArrowheads="1"/>
          </p:cNvPicPr>
          <p:nvPr/>
        </p:nvPicPr>
        <p:blipFill>
          <a:blip r:embed="rId3" cstate="print"/>
          <a:srcRect/>
          <a:stretch>
            <a:fillRect/>
          </a:stretch>
        </p:blipFill>
        <p:spPr bwMode="auto">
          <a:xfrm>
            <a:off x="5638800" y="1600200"/>
            <a:ext cx="3201988" cy="3586163"/>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b="1" i="1" dirty="0" err="1" smtClean="0">
                <a:effectLst/>
              </a:rPr>
              <a:t>Chaîne-Opératoire</a:t>
            </a:r>
            <a:r>
              <a:rPr lang="en-GB" b="1" i="1" dirty="0" smtClean="0">
                <a:effectLst/>
              </a:rPr>
              <a:t/>
            </a:r>
            <a:br>
              <a:rPr lang="en-GB" b="1" i="1" dirty="0" smtClean="0">
                <a:effectLst/>
              </a:rPr>
            </a:br>
            <a:endParaRPr lang="en-GB" b="1" i="1" dirty="0">
              <a:effectLst/>
            </a:endParaRPr>
          </a:p>
        </p:txBody>
      </p:sp>
      <p:sp>
        <p:nvSpPr>
          <p:cNvPr id="22531" name="Rectangle 3"/>
          <p:cNvSpPr>
            <a:spLocks noGrp="1" noChangeArrowheads="1"/>
          </p:cNvSpPr>
          <p:nvPr>
            <p:ph type="body" idx="1"/>
          </p:nvPr>
        </p:nvSpPr>
        <p:spPr>
          <a:xfrm>
            <a:off x="285720" y="1714488"/>
            <a:ext cx="8729666" cy="4114800"/>
          </a:xfrm>
        </p:spPr>
        <p:txBody>
          <a:bodyPr/>
          <a:lstStyle/>
          <a:p>
            <a:pPr>
              <a:lnSpc>
                <a:spcPct val="90000"/>
              </a:lnSpc>
            </a:pPr>
            <a:r>
              <a:rPr lang="en-GB" sz="2800" dirty="0" smtClean="0"/>
              <a:t>One school of thought has focused on the cognitive aspects - how technological knowledge may be transmitted and reproduced within specific social groups. This has been particularly enlightening in studying periods where stone tools are often the only surviving archaeological material, such as the Palaeolithic. </a:t>
            </a:r>
          </a:p>
          <a:p>
            <a:pPr>
              <a:lnSpc>
                <a:spcPct val="90000"/>
              </a:lnSpc>
            </a:pPr>
            <a:r>
              <a:rPr lang="en-GB" sz="2800" dirty="0" smtClean="0"/>
              <a:t>Thanks to this concept we now have some indication of the complex technological decisions, as well as sequences of gestures, which lay behind the artefact manufacturing processes during these little understood periods of human cognitive development.</a:t>
            </a:r>
            <a:endParaRPr lang="en-GB" sz="28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b="1" i="1" dirty="0" err="1" smtClean="0">
                <a:effectLst/>
              </a:rPr>
              <a:t>Chaîne-Opératoire</a:t>
            </a:r>
            <a:r>
              <a:rPr lang="en-GB" b="1" i="1" dirty="0" smtClean="0">
                <a:effectLst/>
              </a:rPr>
              <a:t/>
            </a:r>
            <a:br>
              <a:rPr lang="en-GB" b="1" i="1" dirty="0" smtClean="0">
                <a:effectLst/>
              </a:rPr>
            </a:br>
            <a:endParaRPr lang="en-GB" b="1" i="1" dirty="0">
              <a:effectLst/>
            </a:endParaRPr>
          </a:p>
        </p:txBody>
      </p:sp>
      <p:sp>
        <p:nvSpPr>
          <p:cNvPr id="22531" name="Rectangle 3"/>
          <p:cNvSpPr>
            <a:spLocks noGrp="1" noChangeArrowheads="1"/>
          </p:cNvSpPr>
          <p:nvPr>
            <p:ph type="body" idx="1"/>
          </p:nvPr>
        </p:nvSpPr>
        <p:spPr>
          <a:xfrm>
            <a:off x="285720" y="1714488"/>
            <a:ext cx="8729666" cy="4114800"/>
          </a:xfrm>
        </p:spPr>
        <p:txBody>
          <a:bodyPr/>
          <a:lstStyle/>
          <a:p>
            <a:pPr>
              <a:lnSpc>
                <a:spcPct val="90000"/>
              </a:lnSpc>
            </a:pPr>
            <a:r>
              <a:rPr lang="en-GB" sz="2800" dirty="0" smtClean="0"/>
              <a:t>Another ‘school’ has focused on the ‘life’ of the artefact, following its ‘biography’ as it moves from one social context to another. </a:t>
            </a:r>
          </a:p>
          <a:p>
            <a:pPr>
              <a:lnSpc>
                <a:spcPct val="90000"/>
              </a:lnSpc>
            </a:pPr>
            <a:endParaRPr lang="en-GB" sz="2800" dirty="0" smtClean="0"/>
          </a:p>
          <a:p>
            <a:pPr>
              <a:lnSpc>
                <a:spcPct val="90000"/>
              </a:lnSpc>
              <a:buNone/>
            </a:pPr>
            <a:r>
              <a:rPr lang="en-GB" sz="2800" dirty="0" smtClean="0"/>
              <a:t>That is, the same object may be used for a variety of purposes in its ‘social life’.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C:\Documents and Settings\Quentin Drew\My Documents\Q teaching\Introducing 02\candle birthday 01.jpg"/>
          <p:cNvPicPr>
            <a:picLocks noChangeAspect="1" noChangeArrowheads="1"/>
          </p:cNvPicPr>
          <p:nvPr/>
        </p:nvPicPr>
        <p:blipFill>
          <a:blip r:embed="rId2" cstate="print"/>
          <a:srcRect/>
          <a:stretch>
            <a:fillRect/>
          </a:stretch>
        </p:blipFill>
        <p:spPr bwMode="auto">
          <a:xfrm>
            <a:off x="142844" y="5072074"/>
            <a:ext cx="1335108" cy="1584128"/>
          </a:xfrm>
          <a:prstGeom prst="rect">
            <a:avLst/>
          </a:prstGeom>
          <a:noFill/>
        </p:spPr>
      </p:pic>
      <p:pic>
        <p:nvPicPr>
          <p:cNvPr id="37891" name="Picture 3" descr="C:\Documents and Settings\Quentin Drew\My Documents\Q teaching\Introducing 02\candle memmorial 01.jpg"/>
          <p:cNvPicPr>
            <a:picLocks noChangeAspect="1" noChangeArrowheads="1"/>
          </p:cNvPicPr>
          <p:nvPr/>
        </p:nvPicPr>
        <p:blipFill>
          <a:blip r:embed="rId3" cstate="print"/>
          <a:srcRect/>
          <a:stretch>
            <a:fillRect/>
          </a:stretch>
        </p:blipFill>
        <p:spPr bwMode="auto">
          <a:xfrm>
            <a:off x="3929058" y="142852"/>
            <a:ext cx="2471857" cy="2633658"/>
          </a:xfrm>
          <a:prstGeom prst="rect">
            <a:avLst/>
          </a:prstGeom>
          <a:noFill/>
        </p:spPr>
      </p:pic>
      <p:pic>
        <p:nvPicPr>
          <p:cNvPr id="37892" name="Picture 4" descr="C:\Documents and Settings\Quentin Drew\My Documents\Q teaching\Introducing 02\candle pumpkin 01.jpg"/>
          <p:cNvPicPr>
            <a:picLocks noChangeAspect="1" noChangeArrowheads="1"/>
          </p:cNvPicPr>
          <p:nvPr/>
        </p:nvPicPr>
        <p:blipFill>
          <a:blip r:embed="rId4" cstate="print"/>
          <a:srcRect/>
          <a:stretch>
            <a:fillRect/>
          </a:stretch>
        </p:blipFill>
        <p:spPr bwMode="auto">
          <a:xfrm>
            <a:off x="1571604" y="5072074"/>
            <a:ext cx="1500198" cy="1585789"/>
          </a:xfrm>
          <a:prstGeom prst="rect">
            <a:avLst/>
          </a:prstGeom>
          <a:noFill/>
        </p:spPr>
      </p:pic>
      <p:pic>
        <p:nvPicPr>
          <p:cNvPr id="37893" name="Picture 5" descr="C:\Documents and Settings\Quentin Drew\My Documents\Q teaching\Introducing 02\candlestick church 01.jpg"/>
          <p:cNvPicPr>
            <a:picLocks noChangeAspect="1" noChangeArrowheads="1"/>
          </p:cNvPicPr>
          <p:nvPr/>
        </p:nvPicPr>
        <p:blipFill>
          <a:blip r:embed="rId5" cstate="print"/>
          <a:srcRect/>
          <a:stretch>
            <a:fillRect/>
          </a:stretch>
        </p:blipFill>
        <p:spPr bwMode="auto">
          <a:xfrm>
            <a:off x="3143240" y="5072074"/>
            <a:ext cx="2197100" cy="1571636"/>
          </a:xfrm>
          <a:prstGeom prst="rect">
            <a:avLst/>
          </a:prstGeom>
          <a:noFill/>
        </p:spPr>
      </p:pic>
      <p:pic>
        <p:nvPicPr>
          <p:cNvPr id="37894" name="Picture 6" descr="C:\Documents and Settings\Quentin Drew\My Documents\Q teaching\Introducing 02\candlestick Jewish 01.jpg"/>
          <p:cNvPicPr>
            <a:picLocks noChangeAspect="1" noChangeArrowheads="1"/>
          </p:cNvPicPr>
          <p:nvPr/>
        </p:nvPicPr>
        <p:blipFill>
          <a:blip r:embed="rId6" cstate="print"/>
          <a:srcRect/>
          <a:stretch>
            <a:fillRect/>
          </a:stretch>
        </p:blipFill>
        <p:spPr bwMode="auto">
          <a:xfrm>
            <a:off x="6621463" y="152400"/>
            <a:ext cx="2287587" cy="2743200"/>
          </a:xfrm>
          <a:prstGeom prst="rect">
            <a:avLst/>
          </a:prstGeom>
          <a:noFill/>
        </p:spPr>
      </p:pic>
      <p:pic>
        <p:nvPicPr>
          <p:cNvPr id="37895" name="Picture 7" descr="C:\Documents and Settings\Quentin Drew\My Documents\Q teaching\Introducing 02\candlestick table 01.jpg"/>
          <p:cNvPicPr>
            <a:picLocks noChangeAspect="1" noChangeArrowheads="1"/>
          </p:cNvPicPr>
          <p:nvPr/>
        </p:nvPicPr>
        <p:blipFill>
          <a:blip r:embed="rId7" cstate="print"/>
          <a:srcRect/>
          <a:stretch>
            <a:fillRect/>
          </a:stretch>
        </p:blipFill>
        <p:spPr bwMode="auto">
          <a:xfrm>
            <a:off x="3929058" y="2852608"/>
            <a:ext cx="2471742" cy="2133729"/>
          </a:xfrm>
          <a:prstGeom prst="rect">
            <a:avLst/>
          </a:prstGeom>
          <a:noFill/>
        </p:spPr>
      </p:pic>
      <p:pic>
        <p:nvPicPr>
          <p:cNvPr id="37896" name="Picture 8" descr="C:\Documents and Settings\Quentin Drew\My Documents\Q teaching\Introducing 02\candlestick 03.jpg"/>
          <p:cNvPicPr>
            <a:picLocks noChangeAspect="1" noChangeArrowheads="1"/>
          </p:cNvPicPr>
          <p:nvPr/>
        </p:nvPicPr>
        <p:blipFill>
          <a:blip r:embed="rId8" cstate="print"/>
          <a:srcRect/>
          <a:stretch>
            <a:fillRect/>
          </a:stretch>
        </p:blipFill>
        <p:spPr bwMode="auto">
          <a:xfrm>
            <a:off x="5429256" y="5072074"/>
            <a:ext cx="1014434" cy="1571636"/>
          </a:xfrm>
          <a:prstGeom prst="rect">
            <a:avLst/>
          </a:prstGeom>
          <a:noFill/>
        </p:spPr>
      </p:pic>
      <p:pic>
        <p:nvPicPr>
          <p:cNvPr id="9" name="Picture 8" descr="candlestick.jpg"/>
          <p:cNvPicPr>
            <a:picLocks noChangeAspect="1"/>
          </p:cNvPicPr>
          <p:nvPr/>
        </p:nvPicPr>
        <p:blipFill>
          <a:blip r:embed="rId9" cstate="print"/>
          <a:stretch>
            <a:fillRect/>
          </a:stretch>
        </p:blipFill>
        <p:spPr>
          <a:xfrm>
            <a:off x="6643701" y="3071810"/>
            <a:ext cx="2250297" cy="3571900"/>
          </a:xfrm>
          <a:prstGeom prst="rect">
            <a:avLst/>
          </a:prstGeom>
        </p:spPr>
      </p:pic>
      <p:sp>
        <p:nvSpPr>
          <p:cNvPr id="10" name="TextBox 9"/>
          <p:cNvSpPr txBox="1"/>
          <p:nvPr/>
        </p:nvSpPr>
        <p:spPr>
          <a:xfrm>
            <a:off x="142844" y="214290"/>
            <a:ext cx="3643338" cy="4401205"/>
          </a:xfrm>
          <a:prstGeom prst="rect">
            <a:avLst/>
          </a:prstGeom>
          <a:noFill/>
        </p:spPr>
        <p:txBody>
          <a:bodyPr wrap="square" rtlCol="0">
            <a:spAutoFit/>
          </a:bodyPr>
          <a:lstStyle/>
          <a:p>
            <a:r>
              <a:rPr lang="en-GB" sz="2000" dirty="0" smtClean="0"/>
              <a:t>Consider a candlestick. It may be used to light a room (functional), in a church (ritual/religious), at the dinner table (social), or as a murder weapon. </a:t>
            </a:r>
          </a:p>
          <a:p>
            <a:endParaRPr lang="en-GB" sz="2000" dirty="0" smtClean="0"/>
          </a:p>
          <a:p>
            <a:r>
              <a:rPr lang="en-GB" sz="2000" dirty="0" smtClean="0"/>
              <a:t>This highlights the </a:t>
            </a:r>
            <a:r>
              <a:rPr lang="en-GB" sz="2000" dirty="0" err="1" smtClean="0"/>
              <a:t>polysemous</a:t>
            </a:r>
            <a:r>
              <a:rPr lang="en-GB" sz="2000" dirty="0" smtClean="0"/>
              <a:t> (many meanings) aspect of material culture: the same object can have different meanings in different social contexts.</a:t>
            </a:r>
          </a:p>
          <a:p>
            <a:endParaRPr lang="en-GB" sz="20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b="1" i="1" dirty="0" err="1" smtClean="0">
                <a:effectLst/>
              </a:rPr>
              <a:t>Chaîne-Opératoire</a:t>
            </a:r>
            <a:r>
              <a:rPr lang="en-GB" b="1" i="1" dirty="0" smtClean="0">
                <a:effectLst/>
              </a:rPr>
              <a:t/>
            </a:r>
            <a:br>
              <a:rPr lang="en-GB" b="1" i="1" dirty="0" smtClean="0">
                <a:effectLst/>
              </a:rPr>
            </a:br>
            <a:endParaRPr lang="en-GB" b="1" i="1" dirty="0">
              <a:effectLst/>
            </a:endParaRPr>
          </a:p>
        </p:txBody>
      </p:sp>
      <p:sp>
        <p:nvSpPr>
          <p:cNvPr id="22531" name="Rectangle 3"/>
          <p:cNvSpPr>
            <a:spLocks noGrp="1" noChangeArrowheads="1"/>
          </p:cNvSpPr>
          <p:nvPr>
            <p:ph type="body" idx="1"/>
          </p:nvPr>
        </p:nvSpPr>
        <p:spPr>
          <a:xfrm>
            <a:off x="285720" y="1714488"/>
            <a:ext cx="8729666" cy="4114800"/>
          </a:xfrm>
        </p:spPr>
        <p:txBody>
          <a:bodyPr/>
          <a:lstStyle/>
          <a:p>
            <a:pPr>
              <a:lnSpc>
                <a:spcPct val="90000"/>
              </a:lnSpc>
            </a:pPr>
            <a:r>
              <a:rPr lang="en-GB" sz="2400" dirty="0" smtClean="0"/>
              <a:t>This example exposes some of the problems with earlier archaeological approaches to artefacts, highlighting that there is a whole network of social and cognitive factors to be taken into account when studying artefact technologies. </a:t>
            </a:r>
          </a:p>
          <a:p>
            <a:pPr>
              <a:lnSpc>
                <a:spcPct val="90000"/>
              </a:lnSpc>
              <a:buNone/>
            </a:pPr>
            <a:endParaRPr lang="en-GB" sz="2400" dirty="0" smtClean="0"/>
          </a:p>
          <a:p>
            <a:pPr>
              <a:lnSpc>
                <a:spcPct val="90000"/>
              </a:lnSpc>
            </a:pPr>
            <a:r>
              <a:rPr lang="en-GB" sz="2400" dirty="0" smtClean="0"/>
              <a:t>Perhaps the most appropriate question to ask of an object is not ‘what is this for?’ but rather ‘what does it mean?’ or, in certain cases, ‘who made this?’ </a:t>
            </a:r>
          </a:p>
          <a:p>
            <a:pPr>
              <a:lnSpc>
                <a:spcPct val="90000"/>
              </a:lnSpc>
              <a:buNone/>
            </a:pPr>
            <a:endParaRPr lang="en-GB" sz="2400" dirty="0" smtClean="0"/>
          </a:p>
          <a:p>
            <a:pPr>
              <a:lnSpc>
                <a:spcPct val="90000"/>
              </a:lnSpc>
            </a:pPr>
            <a:r>
              <a:rPr lang="en-GB" sz="2400" dirty="0" smtClean="0"/>
              <a:t>These questions shift the focus of enquiry away from the physical object, the thing, towards our proper object of study, the person or people behind the object, and their knowledgeable decisions and actions which produced those past material worlds which we as archaeologists study.</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C:\Documents and Settings\Quentin Drew\My Documents\Q teaching\Introducing 02\Hemp Knoll, Bishops Canning.jpg"/>
          <p:cNvPicPr>
            <a:picLocks noChangeAspect="1" noChangeArrowheads="1"/>
          </p:cNvPicPr>
          <p:nvPr/>
        </p:nvPicPr>
        <p:blipFill>
          <a:blip r:embed="rId2" cstate="print"/>
          <a:srcRect/>
          <a:stretch>
            <a:fillRect/>
          </a:stretch>
        </p:blipFill>
        <p:spPr bwMode="auto">
          <a:xfrm>
            <a:off x="2774950" y="1993900"/>
            <a:ext cx="3594100" cy="2870200"/>
          </a:xfrm>
          <a:prstGeom prst="rect">
            <a:avLst/>
          </a:prstGeom>
          <a:noFill/>
        </p:spPr>
      </p:pic>
      <p:sp>
        <p:nvSpPr>
          <p:cNvPr id="44035" name="Text Box 3"/>
          <p:cNvSpPr txBox="1">
            <a:spLocks noChangeArrowheads="1"/>
          </p:cNvSpPr>
          <p:nvPr/>
        </p:nvSpPr>
        <p:spPr bwMode="auto">
          <a:xfrm>
            <a:off x="3352800" y="1219200"/>
            <a:ext cx="2484438" cy="457200"/>
          </a:xfrm>
          <a:prstGeom prst="rect">
            <a:avLst/>
          </a:prstGeom>
          <a:noFill/>
          <a:ln w="9525">
            <a:noFill/>
            <a:miter lim="800000"/>
            <a:headEnd/>
            <a:tailEnd/>
          </a:ln>
          <a:effectLst/>
        </p:spPr>
        <p:txBody>
          <a:bodyPr wrap="none">
            <a:spAutoFit/>
          </a:bodyPr>
          <a:lstStyle/>
          <a:p>
            <a:r>
              <a:rPr lang="en-GB" b="1">
                <a:latin typeface="Arial" charset="0"/>
              </a:rPr>
              <a:t>who made this?</a:t>
            </a:r>
          </a:p>
        </p:txBody>
      </p:sp>
      <p:sp>
        <p:nvSpPr>
          <p:cNvPr id="44036" name="Rectangle 4"/>
          <p:cNvSpPr>
            <a:spLocks noChangeArrowheads="1"/>
          </p:cNvSpPr>
          <p:nvPr/>
        </p:nvSpPr>
        <p:spPr bwMode="auto">
          <a:xfrm>
            <a:off x="3124200" y="5105400"/>
            <a:ext cx="3009900" cy="457200"/>
          </a:xfrm>
          <a:prstGeom prst="rect">
            <a:avLst/>
          </a:prstGeom>
          <a:noFill/>
          <a:ln w="9525">
            <a:noFill/>
            <a:miter lim="800000"/>
            <a:headEnd/>
            <a:tailEnd/>
          </a:ln>
          <a:effectLst/>
        </p:spPr>
        <p:txBody>
          <a:bodyPr wrap="none">
            <a:spAutoFit/>
          </a:bodyPr>
          <a:lstStyle/>
          <a:p>
            <a:r>
              <a:rPr lang="en-GB" b="1">
                <a:latin typeface="Arial" charset="0"/>
              </a:rPr>
              <a:t>what does it mean?</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Textured">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Textured</Template>
  <TotalTime>522</TotalTime>
  <Words>722</Words>
  <Application>Microsoft Office PowerPoint</Application>
  <PresentationFormat>On-screen Show (4:3)</PresentationFormat>
  <Paragraphs>62</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Textured</vt:lpstr>
      <vt:lpstr>Slide 1</vt:lpstr>
      <vt:lpstr>Non-human tool making and tool use: more common in Bioanthropology</vt:lpstr>
      <vt:lpstr>Material culture and social action </vt:lpstr>
      <vt:lpstr>Archaeologists call this </vt:lpstr>
      <vt:lpstr>Cultural-Historical approaches: functionalism </vt:lpstr>
      <vt:lpstr>Cultural-Historical approaches: functionalism </vt:lpstr>
      <vt:lpstr>Choppers included end choppers, two-edged choppers, pointed choppers, uni-facial choppers, proto-bifacial choppers etc. – the list does go on..</vt:lpstr>
      <vt:lpstr>Spot the difference: one has to ask what makes one good for chopping as opposed to scraping?</vt:lpstr>
      <vt:lpstr>In terms of classification and display such typology may be useful but what does it tell us about the early human mind?</vt:lpstr>
      <vt:lpstr>Chaîne-Opératoire</vt:lpstr>
      <vt:lpstr>Slide 11</vt:lpstr>
      <vt:lpstr>Slide 12</vt:lpstr>
      <vt:lpstr>Chaîne-Opératoire </vt:lpstr>
      <vt:lpstr>Slide 14</vt:lpstr>
      <vt:lpstr>Chaîne-Opératoire </vt:lpstr>
      <vt:lpstr>Chaîne-Opératoire </vt:lpstr>
      <vt:lpstr>Slide 17</vt:lpstr>
      <vt:lpstr>Chaîne-Opératoire </vt:lpstr>
      <vt:lpstr>Slide 19</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Artefacts to technologies</dc:title>
  <dc:creator>sm018</dc:creator>
  <cp:lastModifiedBy>Quentin</cp:lastModifiedBy>
  <cp:revision>42</cp:revision>
  <dcterms:created xsi:type="dcterms:W3CDTF">2010-11-15T13:35:14Z</dcterms:created>
  <dcterms:modified xsi:type="dcterms:W3CDTF">2021-12-13T02:05:32Z</dcterms:modified>
</cp:coreProperties>
</file>