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7" r:id="rId9"/>
    <p:sldId id="263" r:id="rId10"/>
    <p:sldId id="268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12/5/2017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748" y="118915"/>
            <a:ext cx="2163901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bit.ly/2ie6ZW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2195804"/>
            <a:ext cx="10131427" cy="1797697"/>
          </a:xfrm>
        </p:spPr>
        <p:txBody>
          <a:bodyPr>
            <a:normAutofit/>
          </a:bodyPr>
          <a:lstStyle/>
          <a:p>
            <a:pPr algn="l"/>
            <a:r>
              <a:rPr lang="en-GB" sz="6000" dirty="0" smtClean="0"/>
              <a:t>Learning Beacon Project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4716622" y="4343400"/>
            <a:ext cx="3904861" cy="1447800"/>
          </a:xfrm>
        </p:spPr>
        <p:txBody>
          <a:bodyPr>
            <a:noAutofit/>
          </a:bodyPr>
          <a:lstStyle/>
          <a:p>
            <a:pPr algn="l"/>
            <a:r>
              <a:rPr lang="en-GB" sz="2000" dirty="0" smtClean="0"/>
              <a:t>Mr </a:t>
            </a:r>
            <a:r>
              <a:rPr lang="en-GB" sz="2000" dirty="0"/>
              <a:t>Colin Telford</a:t>
            </a:r>
          </a:p>
          <a:p>
            <a:pPr algn="l"/>
            <a:r>
              <a:rPr lang="en-GB" sz="2000" dirty="0" smtClean="0"/>
              <a:t>Technician-demonstrator </a:t>
            </a:r>
          </a:p>
          <a:p>
            <a:pPr algn="l"/>
            <a:r>
              <a:rPr lang="en-GB" sz="2000" dirty="0" smtClean="0"/>
              <a:t>Applied </a:t>
            </a:r>
            <a:r>
              <a:rPr lang="en-GB" dirty="0" smtClean="0"/>
              <a:t>A</a:t>
            </a:r>
            <a:r>
              <a:rPr lang="en-GB" sz="2000" dirty="0" smtClean="0"/>
              <a:t>rt </a:t>
            </a:r>
            <a:r>
              <a:rPr lang="en-GB" sz="2000" dirty="0"/>
              <a:t>&amp; Design</a:t>
            </a:r>
          </a:p>
          <a:p>
            <a:pPr algn="l"/>
            <a:r>
              <a:rPr lang="en-GB" dirty="0"/>
              <a:t>c</a:t>
            </a:r>
            <a:r>
              <a:rPr lang="en-GB" sz="2000" dirty="0" smtClean="0"/>
              <a:t>olin.telford@uwtsd.ac.uk</a:t>
            </a:r>
            <a:endParaRPr lang="en-GB" sz="2000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49749" y="4236439"/>
            <a:ext cx="5228537" cy="207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all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cap="none" dirty="0" smtClean="0"/>
              <a:t>Dr </a:t>
            </a:r>
            <a:r>
              <a:rPr lang="en-GB" sz="2000" cap="none" dirty="0"/>
              <a:t> </a:t>
            </a:r>
            <a:r>
              <a:rPr lang="en-GB" sz="2000" cap="none" dirty="0" smtClean="0"/>
              <a:t>Nik Whitehead</a:t>
            </a:r>
          </a:p>
          <a:p>
            <a:pPr algn="l"/>
            <a:r>
              <a:rPr lang="en-GB" sz="2000" cap="none" dirty="0" smtClean="0"/>
              <a:t>Associate Professor </a:t>
            </a:r>
          </a:p>
          <a:p>
            <a:pPr algn="l"/>
            <a:r>
              <a:rPr lang="en-GB" sz="2000" cap="none" dirty="0" smtClean="0"/>
              <a:t>Applied Computing</a:t>
            </a:r>
          </a:p>
          <a:p>
            <a:pPr algn="l"/>
            <a:r>
              <a:rPr lang="en-GB" sz="2000" cap="none" dirty="0" smtClean="0"/>
              <a:t>nik.whitehead@uwtsd.ac.uk</a:t>
            </a:r>
          </a:p>
          <a:p>
            <a:r>
              <a:rPr lang="en-GB" sz="2000" cap="none" dirty="0" smtClean="0"/>
              <a:t>University Of Wales Trinity St David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beacon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5191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Project Background</a:t>
            </a:r>
          </a:p>
          <a:p>
            <a:r>
              <a:rPr lang="en-GB" sz="2800" dirty="0"/>
              <a:t>What is the Physical Web?</a:t>
            </a:r>
          </a:p>
          <a:p>
            <a:r>
              <a:rPr lang="en-GB" sz="2800" dirty="0" smtClean="0"/>
              <a:t>Aims &amp; Objectives</a:t>
            </a:r>
            <a:endParaRPr lang="en-GB" sz="2800" dirty="0"/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Accessing the Materials</a:t>
            </a:r>
          </a:p>
          <a:p>
            <a:r>
              <a:rPr lang="en-GB" sz="2800" dirty="0" smtClean="0"/>
              <a:t>Expected Outcomes</a:t>
            </a:r>
          </a:p>
          <a:p>
            <a:r>
              <a:rPr lang="en-GB" sz="2800" dirty="0" smtClean="0"/>
              <a:t>Results So Far</a:t>
            </a:r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00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Swansea School of Art includes the historic Welsh School of Architectural Glass (founded in 1935)</a:t>
            </a:r>
          </a:p>
          <a:p>
            <a:pPr lvl="1"/>
            <a:r>
              <a:rPr lang="en-GB" sz="2600" dirty="0" smtClean="0"/>
              <a:t>Teaches practical skills in both architectural and decorative glass</a:t>
            </a:r>
          </a:p>
          <a:p>
            <a:pPr marL="0" indent="0">
              <a:buNone/>
            </a:pPr>
            <a:r>
              <a:rPr lang="en-GB" sz="2800" dirty="0" smtClean="0"/>
              <a:t>Students have access to a set of workshops with specialised industrial machinery for cutting, heating, etching and treating glass</a:t>
            </a:r>
          </a:p>
          <a:p>
            <a:pPr marL="0" indent="0">
              <a:buNone/>
            </a:pPr>
            <a:r>
              <a:rPr lang="en-GB" sz="2800" dirty="0" smtClean="0"/>
              <a:t>High-quality Health &amp; Safety training is a legal requirement, and easy access to instruction manuals for these devices is essential</a:t>
            </a:r>
          </a:p>
          <a:p>
            <a:pPr lvl="1"/>
            <a:r>
              <a:rPr lang="en-GB" sz="2600" dirty="0" smtClean="0"/>
              <a:t>Currently paper copies of these are held in each workshop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531698" cy="4127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Google project relating to the Internet of Things (</a:t>
            </a:r>
            <a:r>
              <a:rPr lang="en-GB" sz="2800" dirty="0" err="1" smtClean="0"/>
              <a:t>IoT</a:t>
            </a:r>
            <a:r>
              <a:rPr lang="en-GB" sz="2800" dirty="0" smtClean="0"/>
              <a:t>)</a:t>
            </a:r>
          </a:p>
          <a:p>
            <a:pPr marL="0" indent="0">
              <a:buNone/>
            </a:pPr>
            <a:r>
              <a:rPr lang="en-GB" sz="2800" dirty="0" smtClean="0"/>
              <a:t>Aims to provide location-based information through Open Source technologies using Bluetooth Low Energy (BLE) beacons</a:t>
            </a:r>
          </a:p>
          <a:p>
            <a:pPr marL="0" indent="0">
              <a:buNone/>
            </a:pPr>
            <a:r>
              <a:rPr lang="en-GB" sz="2800" dirty="0" smtClean="0"/>
              <a:t>First launched in October 2014 via GitHub as a response to Apple’s  2013 launch of the iBeacon technology</a:t>
            </a:r>
          </a:p>
          <a:p>
            <a:pPr marL="0" indent="0">
              <a:buNone/>
            </a:pPr>
            <a:r>
              <a:rPr lang="en-GB" sz="2800" dirty="0" smtClean="0"/>
              <a:t>Uses </a:t>
            </a:r>
            <a:r>
              <a:rPr lang="en-GB" sz="2800" dirty="0" err="1" smtClean="0"/>
              <a:t>Eddystone</a:t>
            </a:r>
            <a:r>
              <a:rPr lang="en-GB" sz="2800" dirty="0" smtClean="0"/>
              <a:t> beacon profile (released July 2015)</a:t>
            </a:r>
          </a:p>
          <a:p>
            <a:pPr marL="0" indent="0">
              <a:buNone/>
            </a:pPr>
            <a:r>
              <a:rPr lang="en-GB" sz="2800" dirty="0" smtClean="0"/>
              <a:t>In September 2016 the Minister for Skills &amp; Science announced that the WAG wants Wales to become a leader in </a:t>
            </a:r>
            <a:r>
              <a:rPr lang="en-GB" sz="2800" dirty="0" err="1" smtClean="0"/>
              <a:t>IoT</a:t>
            </a:r>
            <a:r>
              <a:rPr lang="en-GB" sz="2800" dirty="0" smtClean="0"/>
              <a:t> technology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70457" y="6269725"/>
            <a:ext cx="10947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hlinkClick r:id="rId2"/>
              </a:rPr>
              <a:t>https://google.github.io/physical-web/</a:t>
            </a:r>
            <a:r>
              <a:rPr lang="en-GB" sz="1200" dirty="0"/>
              <a:t> </a:t>
            </a:r>
            <a:endParaRPr lang="en-GB" sz="1200" dirty="0" smtClean="0"/>
          </a:p>
          <a:p>
            <a:pPr algn="r"/>
            <a:r>
              <a:rPr lang="en-GB" sz="1200" dirty="0" smtClean="0">
                <a:hlinkClick r:id="rId3"/>
              </a:rPr>
              <a:t>http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radar.oreilly.com/2015/04/googles-physical-web-vs-apples-ibeacon.html</a:t>
            </a:r>
            <a:r>
              <a:rPr lang="en-GB" sz="1200" dirty="0"/>
              <a:t>, 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3842" y="2717441"/>
            <a:ext cx="3876541" cy="3714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available from multiple manufacturers from £12 each (retail) and last up to a year on a single CR 2032 Lithium cell</a:t>
            </a:r>
          </a:p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detected using a specialised app or via a Chrome browser add-on</a:t>
            </a:r>
            <a:endParaRPr lang="en-GB" sz="2400" dirty="0"/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52" y="622120"/>
            <a:ext cx="7701566" cy="58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31820" y="6488668"/>
            <a:ext cx="51155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274120" cy="4503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800" dirty="0" smtClean="0"/>
              <a:t>Objectives:</a:t>
            </a:r>
          </a:p>
          <a:p>
            <a:pPr lvl="1"/>
            <a:r>
              <a:rPr lang="en-GB" sz="2600" dirty="0" smtClean="0"/>
              <a:t>To produce high-quality Health &amp; Safety materials that can easily be accessed using mobile devices</a:t>
            </a:r>
          </a:p>
          <a:p>
            <a:pPr lvl="1"/>
            <a:r>
              <a:rPr lang="en-GB" sz="2600" dirty="0" smtClean="0"/>
              <a:t>To use </a:t>
            </a:r>
            <a:r>
              <a:rPr lang="en-GB" sz="2600" dirty="0" err="1" smtClean="0"/>
              <a:t>UriBeacons</a:t>
            </a:r>
            <a:r>
              <a:rPr lang="en-GB" sz="2600" dirty="0" smtClean="0"/>
              <a:t> to point users towards those materials</a:t>
            </a:r>
          </a:p>
          <a:p>
            <a:pPr lvl="1"/>
            <a:r>
              <a:rPr lang="en-GB" sz="2600" dirty="0" smtClean="0"/>
              <a:t>To record the usage of, and user responses to, such materials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516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M</a:t>
            </a:r>
            <a:r>
              <a:rPr lang="en-GB" sz="2800" dirty="0" smtClean="0"/>
              <a:t>ultimedia H&amp;S materials are being produced in collaboration with the Glass Support Staff and the Technology-Enhanced Learning Unit</a:t>
            </a:r>
            <a:endParaRPr lang="en-GB" sz="2600" dirty="0" smtClean="0"/>
          </a:p>
          <a:p>
            <a:pPr marL="0" indent="0">
              <a:buNone/>
            </a:pPr>
            <a:r>
              <a:rPr lang="en-GB" sz="2800" dirty="0" smtClean="0"/>
              <a:t>These materials are available via a secure website using </a:t>
            </a:r>
            <a:r>
              <a:rPr lang="en-GB" sz="2800" dirty="0" err="1" smtClean="0"/>
              <a:t>UriBeacons</a:t>
            </a:r>
            <a:r>
              <a:rPr lang="en-GB" sz="2800" dirty="0" smtClean="0"/>
              <a:t> in each of five workshops</a:t>
            </a:r>
          </a:p>
          <a:p>
            <a:pPr lvl="1"/>
            <a:r>
              <a:rPr lang="en-GB" sz="2600" dirty="0"/>
              <a:t>E</a:t>
            </a:r>
            <a:r>
              <a:rPr lang="en-GB" sz="2600" dirty="0" smtClean="0"/>
              <a:t>ach workshop’s web page contains text and video materials demonstrating the safe use of the equipment within the workshop</a:t>
            </a:r>
          </a:p>
          <a:p>
            <a:pPr marL="0" indent="0">
              <a:buNone/>
            </a:pPr>
            <a:r>
              <a:rPr lang="en-GB" sz="2800" dirty="0" smtClean="0"/>
              <a:t>Access to the website is being logged in order to later evaluate the use of the system by workshop users</a:t>
            </a:r>
          </a:p>
          <a:p>
            <a:pPr marL="0" indent="0">
              <a:buNone/>
            </a:pPr>
            <a:r>
              <a:rPr lang="en-GB" sz="2800" dirty="0" smtClean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Accessing the material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7431832" cy="40721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Students download the </a:t>
            </a:r>
            <a:r>
              <a:rPr lang="en-GB" sz="2800" b="1" i="1" dirty="0" smtClean="0"/>
              <a:t>Physical Web </a:t>
            </a:r>
            <a:r>
              <a:rPr lang="en-GB" sz="2800" dirty="0" smtClean="0"/>
              <a:t>app from the Apple app store or Google Play</a:t>
            </a:r>
          </a:p>
          <a:p>
            <a:pPr marL="0" indent="0">
              <a:buNone/>
            </a:pPr>
            <a:r>
              <a:rPr lang="en-GB" sz="2800" dirty="0" smtClean="0"/>
              <a:t>Running this software shows any beacons in range and allows the student to access them</a:t>
            </a:r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8932" y="4381912"/>
            <a:ext cx="2074872" cy="20748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5164" y="0"/>
            <a:ext cx="3863662" cy="6858000"/>
          </a:xfrm>
          <a:prstGeom prst="rect">
            <a:avLst/>
          </a:prstGeom>
        </p:spPr>
      </p:pic>
      <p:sp>
        <p:nvSpPr>
          <p:cNvPr id="7" name="Rectangle 6">
            <a:hlinkClick r:id="rId2"/>
          </p:cNvPr>
          <p:cNvSpPr/>
          <p:nvPr/>
        </p:nvSpPr>
        <p:spPr>
          <a:xfrm>
            <a:off x="8325165" y="1791478"/>
            <a:ext cx="3866836" cy="151155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62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686244" cy="4439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This is a pilot study</a:t>
            </a:r>
          </a:p>
          <a:p>
            <a:pPr marL="0" indent="0">
              <a:buNone/>
            </a:pPr>
            <a:r>
              <a:rPr lang="en-GB" sz="2800" dirty="0" smtClean="0"/>
              <a:t>It is expected that the final system (2017-2018) will</a:t>
            </a:r>
          </a:p>
          <a:p>
            <a:r>
              <a:rPr lang="en-GB" sz="2800" dirty="0" smtClean="0"/>
              <a:t>Provide bi-lingual H&amp;S information, including video demos, via users’ mobile phones/tablets</a:t>
            </a:r>
          </a:p>
          <a:p>
            <a:r>
              <a:rPr lang="en-GB" sz="2800" dirty="0" smtClean="0"/>
              <a:t>Provide the support staff with an easy-to-update method of maintaining H&amp;S information</a:t>
            </a:r>
          </a:p>
          <a:p>
            <a:r>
              <a:rPr lang="en-GB" sz="2800" dirty="0" smtClean="0"/>
              <a:t>Reduce the workload on the support staff</a:t>
            </a:r>
          </a:p>
          <a:p>
            <a:r>
              <a:rPr lang="en-GB" sz="2800" dirty="0" smtClean="0"/>
              <a:t>Provide a baseline against which further projects can be measured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so far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686244" cy="44390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Five beacons have been placed in the Alexandra Road workshops</a:t>
            </a:r>
          </a:p>
          <a:p>
            <a:pPr marL="0" indent="0">
              <a:buNone/>
            </a:pPr>
            <a:r>
              <a:rPr lang="en-GB" sz="2800" dirty="0" smtClean="0"/>
              <a:t>A wide range of videos and documents have been made available on the website</a:t>
            </a:r>
          </a:p>
          <a:p>
            <a:pPr lvl="1"/>
            <a:r>
              <a:rPr lang="en-GB" sz="2600" dirty="0" smtClean="0"/>
              <a:t>Some of these describe how  to operate machinery safely, others demonstrate particular practical techniques</a:t>
            </a:r>
          </a:p>
          <a:p>
            <a:pPr lvl="1"/>
            <a:r>
              <a:rPr lang="en-GB" sz="2600" dirty="0" smtClean="0"/>
              <a:t>These are currently in English but there are plans to provide Welsh language versions as well</a:t>
            </a:r>
          </a:p>
          <a:p>
            <a:pPr marL="0" indent="0">
              <a:buNone/>
            </a:pPr>
            <a:r>
              <a:rPr lang="en-GB" sz="2800" dirty="0" smtClean="0"/>
              <a:t>A workshop introduced the project and helped the students get online</a:t>
            </a:r>
          </a:p>
          <a:p>
            <a:pPr marL="0" indent="0">
              <a:buNone/>
            </a:pPr>
            <a:r>
              <a:rPr lang="en-GB" sz="2800" dirty="0" smtClean="0"/>
              <a:t>1-3 students are using the materials each week (cohort ~12)</a:t>
            </a:r>
          </a:p>
        </p:txBody>
      </p:sp>
    </p:spTree>
    <p:extLst>
      <p:ext uri="{BB962C8B-B14F-4D97-AF65-F5344CB8AC3E}">
        <p14:creationId xmlns:p14="http://schemas.microsoft.com/office/powerpoint/2010/main" val="312246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480182" cy="44905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 to provide essential Health &amp; Safety information in a new and accessible manner using Physical Web technologies</a:t>
            </a:r>
          </a:p>
          <a:p>
            <a:pPr marL="0" indent="0">
              <a:buNone/>
            </a:pPr>
            <a:r>
              <a:rPr lang="en-GB" sz="2800" dirty="0" smtClean="0"/>
              <a:t>The project meets a need identified by support staff in the Glass department</a:t>
            </a:r>
          </a:p>
          <a:p>
            <a:pPr marL="0" indent="0">
              <a:buNone/>
            </a:pPr>
            <a:r>
              <a:rPr lang="en-GB" sz="2800" dirty="0" smtClean="0"/>
              <a:t>Use of the system </a:t>
            </a:r>
            <a:r>
              <a:rPr lang="en-GB" sz="2800" smtClean="0"/>
              <a:t>is being </a:t>
            </a:r>
            <a:r>
              <a:rPr lang="en-GB" sz="2800" dirty="0" smtClean="0"/>
              <a:t>logged to investigate its effectiveness with a view to making it a major method of providing such information in future</a:t>
            </a:r>
          </a:p>
          <a:p>
            <a:pPr marL="0" indent="0">
              <a:buNone/>
            </a:pPr>
            <a:r>
              <a:rPr lang="en-GB" sz="2800" dirty="0" smtClean="0"/>
              <a:t>The project also supports WAG aims in developing </a:t>
            </a:r>
            <a:r>
              <a:rPr lang="en-GB" sz="2800" dirty="0" err="1" smtClean="0"/>
              <a:t>IoT</a:t>
            </a:r>
            <a:r>
              <a:rPr lang="en-GB" sz="2800" dirty="0" smtClean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10337</TotalTime>
  <Words>656</Words>
  <Application>Microsoft Office PowerPoint</Application>
  <PresentationFormat>Widescreen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Learning Beacon Project</vt:lpstr>
      <vt:lpstr>Learning beacon project</vt:lpstr>
      <vt:lpstr>Project Background</vt:lpstr>
      <vt:lpstr>What is the physical web?</vt:lpstr>
      <vt:lpstr>PowerPoint Presentation</vt:lpstr>
      <vt:lpstr>Aims and Objectives</vt:lpstr>
      <vt:lpstr>Methodology</vt:lpstr>
      <vt:lpstr>Accessing the material</vt:lpstr>
      <vt:lpstr>Expected Outcomes</vt:lpstr>
      <vt:lpstr>Results so far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Nik Whitehead</cp:lastModifiedBy>
  <cp:revision>34</cp:revision>
  <dcterms:created xsi:type="dcterms:W3CDTF">2016-12-01T12:28:53Z</dcterms:created>
  <dcterms:modified xsi:type="dcterms:W3CDTF">2017-12-05T08:59:15Z</dcterms:modified>
</cp:coreProperties>
</file>