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6" r:id="rId5"/>
    <p:sldId id="259" r:id="rId6"/>
    <p:sldId id="303" r:id="rId7"/>
    <p:sldId id="442" r:id="rId8"/>
    <p:sldId id="433" r:id="rId9"/>
    <p:sldId id="438" r:id="rId10"/>
    <p:sldId id="439" r:id="rId11"/>
    <p:sldId id="434" r:id="rId12"/>
    <p:sldId id="440" r:id="rId13"/>
    <p:sldId id="446" r:id="rId14"/>
    <p:sldId id="436" r:id="rId15"/>
    <p:sldId id="445" r:id="rId16"/>
    <p:sldId id="435" r:id="rId17"/>
    <p:sldId id="443" r:id="rId18"/>
    <p:sldId id="444" r:id="rId19"/>
    <p:sldId id="441" r:id="rId20"/>
    <p:sldId id="448" r:id="rId21"/>
    <p:sldId id="450" r:id="rId22"/>
    <p:sldId id="451" r:id="rId23"/>
    <p:sldId id="431" r:id="rId24"/>
    <p:sldId id="447" r:id="rId25"/>
    <p:sldId id="449" r:id="rId26"/>
    <p:sldId id="453" r:id="rId27"/>
    <p:sldId id="429" r:id="rId28"/>
    <p:sldId id="428" r:id="rId29"/>
    <p:sldId id="45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43" autoAdjust="0"/>
    <p:restoredTop sz="69297" autoAdjust="0"/>
  </p:normalViewPr>
  <p:slideViewPr>
    <p:cSldViewPr snapToGrid="0">
      <p:cViewPr varScale="1">
        <p:scale>
          <a:sx n="58" d="100"/>
          <a:sy n="58" d="100"/>
        </p:scale>
        <p:origin x="208" y="53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04/12/2020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C0828C-A546-D941-9E35-D319F3E31C2F}" type="slidenum">
              <a:rPr lang="en-US" smtClean="0"/>
              <a:pPr/>
              <a:t>2</a:t>
            </a:fld>
            <a:endParaRPr lang="en-US"/>
          </a:p>
        </p:txBody>
      </p:sp>
    </p:spTree>
    <p:extLst>
      <p:ext uri="{BB962C8B-B14F-4D97-AF65-F5344CB8AC3E}">
        <p14:creationId xmlns:p14="http://schemas.microsoft.com/office/powerpoint/2010/main" val="2900555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3</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One element which can be beneficial in trying to support community engagement is intelligence gatherings to find out more about the communities you serve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collection, development and dissemination of intelligence allow decisions to be made about priorities and tactical options. Intelligence collection is a continuous process and there may be specific requirements for its recording and use.</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5</a:t>
            </a:fld>
            <a:endParaRPr lang="en-GB"/>
          </a:p>
        </p:txBody>
      </p:sp>
    </p:spTree>
    <p:extLst>
      <p:ext uri="{BB962C8B-B14F-4D97-AF65-F5344CB8AC3E}">
        <p14:creationId xmlns:p14="http://schemas.microsoft.com/office/powerpoint/2010/main" val="3109157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6</a:t>
            </a:fld>
            <a:endParaRPr lang="en-GB"/>
          </a:p>
        </p:txBody>
      </p:sp>
    </p:spTree>
    <p:extLst>
      <p:ext uri="{BB962C8B-B14F-4D97-AF65-F5344CB8AC3E}">
        <p14:creationId xmlns:p14="http://schemas.microsoft.com/office/powerpoint/2010/main" val="1696730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sz="1200" b="0" kern="1200" dirty="0">
                <a:solidFill>
                  <a:schemeClr val="tx1"/>
                </a:solidFill>
                <a:effectLst/>
                <a:latin typeface="+mn-lt"/>
                <a:ea typeface="+mn-ea"/>
                <a:cs typeface="+mn-cs"/>
              </a:rPr>
              <a:t>Part one - describes the process for setting up a tension monitoring system, getting people engaged and learning the basic techniques. </a:t>
            </a:r>
          </a:p>
          <a:p>
            <a:endParaRPr lang="en-GB" dirty="0"/>
          </a:p>
          <a:p>
            <a:r>
              <a:rPr lang="en-GB" sz="1200" b="0" kern="1200" dirty="0">
                <a:solidFill>
                  <a:schemeClr val="tx1"/>
                </a:solidFill>
                <a:effectLst/>
                <a:latin typeface="+mn-lt"/>
                <a:ea typeface="+mn-ea"/>
                <a:cs typeface="+mn-cs"/>
              </a:rPr>
              <a:t>Part two - sets out five tools to build into the tension monitoring system to make it more sophisticated. It includes techniques to understand how communities are feeling, how we share information, using open source information and using data more effectively. There is a new tool which is advice for managers of frontline staff to guide them in the kind of practical signs and signals which may indicate tensions and how to report them. </a:t>
            </a:r>
          </a:p>
          <a:p>
            <a:endParaRPr lang="en-GB" dirty="0"/>
          </a:p>
          <a:p>
            <a:r>
              <a:rPr lang="en-GB" sz="1200" b="0" kern="1200" dirty="0">
                <a:solidFill>
                  <a:schemeClr val="tx1"/>
                </a:solidFill>
                <a:effectLst/>
                <a:latin typeface="+mn-lt"/>
                <a:ea typeface="+mn-ea"/>
                <a:cs typeface="+mn-cs"/>
              </a:rPr>
              <a:t>Part three -  suggests some of the options for interventions in the event that tensions are raised and includes community-led approaches, inter-agency approaches and stresses the importance of communications. </a:t>
            </a:r>
          </a:p>
          <a:p>
            <a:endParaRPr lang="en-GB" sz="1200" b="0" kern="1200" dirty="0">
              <a:solidFill>
                <a:schemeClr val="tx1"/>
              </a:solidFill>
              <a:effectLst/>
              <a:latin typeface="+mn-lt"/>
              <a:ea typeface="+mn-ea"/>
              <a:cs typeface="+mn-cs"/>
            </a:endParaRPr>
          </a:p>
          <a:p>
            <a:endParaRPr lang="en-GB" sz="1200" b="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7</a:t>
            </a:fld>
            <a:endParaRPr lang="en-GB"/>
          </a:p>
        </p:txBody>
      </p:sp>
    </p:spTree>
    <p:extLst>
      <p:ext uri="{BB962C8B-B14F-4D97-AF65-F5344CB8AC3E}">
        <p14:creationId xmlns:p14="http://schemas.microsoft.com/office/powerpoint/2010/main" val="224389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Part 3 - Tension Monitoring</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What is it? </a:t>
            </a:r>
            <a:r>
              <a:rPr lang="en-GB" sz="1200" kern="1200" dirty="0">
                <a:solidFill>
                  <a:schemeClr val="tx1"/>
                </a:solidFill>
                <a:effectLst/>
                <a:latin typeface="+mn-lt"/>
                <a:ea typeface="+mn-ea"/>
                <a:cs typeface="+mn-cs"/>
              </a:rPr>
              <a:t>- monitoring to establish whether and to what extent there are tensions between </a:t>
            </a:r>
            <a:endParaRPr lang="en-GB" dirty="0">
              <a:effectLst/>
            </a:endParaRPr>
          </a:p>
          <a:p>
            <a:r>
              <a:rPr lang="en-GB" sz="1200" kern="1200" dirty="0">
                <a:solidFill>
                  <a:schemeClr val="tx1"/>
                </a:solidFill>
                <a:effectLst/>
                <a:latin typeface="+mn-lt"/>
                <a:ea typeface="+mn-ea"/>
                <a:cs typeface="+mn-cs"/>
              </a:rPr>
              <a:t>different communities in an area </a:t>
            </a:r>
            <a:endParaRPr lang="en-GB" dirty="0">
              <a:effectLst/>
            </a:endParaRPr>
          </a:p>
          <a:p>
            <a:r>
              <a:rPr lang="en-GB" sz="1200" b="1" kern="1200" dirty="0">
                <a:solidFill>
                  <a:schemeClr val="tx1"/>
                </a:solidFill>
                <a:effectLst/>
                <a:latin typeface="+mn-lt"/>
                <a:ea typeface="+mn-ea"/>
                <a:cs typeface="+mn-cs"/>
              </a:rPr>
              <a:t>• Why bother? </a:t>
            </a:r>
            <a:r>
              <a:rPr lang="en-GB" sz="1200" kern="1200" dirty="0">
                <a:solidFill>
                  <a:schemeClr val="tx1"/>
                </a:solidFill>
                <a:effectLst/>
                <a:latin typeface="+mn-lt"/>
                <a:ea typeface="+mn-ea"/>
                <a:cs typeface="+mn-cs"/>
              </a:rPr>
              <a:t>- To identity any tension 'hotspots' that might emerge and to support interventions that prevent issues escalating into conflict </a:t>
            </a:r>
            <a:endParaRPr lang="en-GB" dirty="0">
              <a:effectLst/>
            </a:endParaRPr>
          </a:p>
          <a:p>
            <a:r>
              <a:rPr lang="en-GB" sz="1200" b="1" kern="1200" dirty="0">
                <a:solidFill>
                  <a:schemeClr val="tx1"/>
                </a:solidFill>
                <a:effectLst/>
                <a:latin typeface="+mn-lt"/>
                <a:ea typeface="+mn-ea"/>
                <a:cs typeface="+mn-cs"/>
              </a:rPr>
              <a:t>• What's involved? </a:t>
            </a:r>
            <a:r>
              <a:rPr lang="en-GB" sz="1200" kern="1200" dirty="0">
                <a:solidFill>
                  <a:schemeClr val="tx1"/>
                </a:solidFill>
                <a:effectLst/>
                <a:latin typeface="+mn-lt"/>
                <a:ea typeface="+mn-ea"/>
                <a:cs typeface="+mn-cs"/>
              </a:rPr>
              <a:t>- The ongoing review of tensions, through a process of evidence review and rating of risk, by a tension monitoring group that includes the local authority, police and other local interests AND the delivery of Community Impact Assessments, as and when necessary, to review the risks associated with a particular incident or planned event </a:t>
            </a:r>
            <a:endParaRPr lang="en-GB" dirty="0">
              <a:effectLst/>
            </a:endParaRPr>
          </a:p>
          <a:p>
            <a:r>
              <a:rPr lang="en-GB" sz="1200" b="1" kern="1200" dirty="0">
                <a:solidFill>
                  <a:schemeClr val="tx1"/>
                </a:solidFill>
                <a:effectLst/>
                <a:latin typeface="+mn-lt"/>
                <a:ea typeface="+mn-ea"/>
                <a:cs typeface="+mn-cs"/>
              </a:rPr>
              <a:t>• What's the output? </a:t>
            </a:r>
            <a:r>
              <a:rPr lang="en-GB" sz="1200" kern="1200" dirty="0">
                <a:solidFill>
                  <a:schemeClr val="tx1"/>
                </a:solidFill>
                <a:effectLst/>
                <a:latin typeface="+mn-lt"/>
                <a:ea typeface="+mn-ea"/>
                <a:cs typeface="+mn-cs"/>
              </a:rPr>
              <a:t>- Regular tension assessments and Community Impact Assessments as and when required </a:t>
            </a:r>
            <a:endParaRPr lang="en-GB" dirty="0">
              <a:effectLst/>
            </a:endParaRPr>
          </a:p>
          <a:p>
            <a:endParaRPr lang="en-GB" dirty="0"/>
          </a:p>
          <a:p>
            <a:r>
              <a:rPr lang="en-GB" sz="1200" b="1" kern="1200" dirty="0">
                <a:solidFill>
                  <a:schemeClr val="tx1"/>
                </a:solidFill>
                <a:effectLst/>
                <a:latin typeface="+mn-lt"/>
                <a:ea typeface="+mn-ea"/>
                <a:cs typeface="+mn-cs"/>
              </a:rPr>
              <a:t>This part of the guide sets out a basic step-by-step approach to developing a system for monitoring community relations and spotlighting emerging tensions. </a:t>
            </a:r>
          </a:p>
          <a:p>
            <a:endParaRPr lang="en-GB" dirty="0">
              <a:effectLst/>
            </a:endParaRPr>
          </a:p>
          <a:p>
            <a:r>
              <a:rPr lang="en-GB" sz="1200" b="1" kern="1200" dirty="0">
                <a:solidFill>
                  <a:schemeClr val="tx1"/>
                </a:solidFill>
                <a:effectLst/>
                <a:latin typeface="+mn-lt"/>
                <a:ea typeface="+mn-ea"/>
                <a:cs typeface="+mn-cs"/>
              </a:rPr>
              <a:t>The steps aim to help partners plan how they will work together to develop an effective system for monitoring tensions. </a:t>
            </a:r>
          </a:p>
          <a:p>
            <a:endParaRPr lang="en-GB" dirty="0">
              <a:effectLst/>
            </a:endParaRPr>
          </a:p>
          <a:p>
            <a:r>
              <a:rPr lang="en-GB" sz="1200" b="1" kern="1200" dirty="0">
                <a:solidFill>
                  <a:schemeClr val="tx1"/>
                </a:solidFill>
                <a:effectLst/>
                <a:latin typeface="+mn-lt"/>
                <a:ea typeface="+mn-ea"/>
                <a:cs typeface="+mn-cs"/>
              </a:rPr>
              <a:t>It aims to maximise the insights to be gained from existing information and to support the collection of additional data. </a:t>
            </a:r>
          </a:p>
          <a:p>
            <a:endParaRPr lang="en-GB" dirty="0">
              <a:effectLst/>
            </a:endParaRPr>
          </a:p>
          <a:p>
            <a:r>
              <a:rPr lang="en-GB" sz="1200" b="1" kern="1200" dirty="0">
                <a:solidFill>
                  <a:schemeClr val="tx1"/>
                </a:solidFill>
                <a:effectLst/>
                <a:latin typeface="+mn-lt"/>
                <a:ea typeface="+mn-ea"/>
                <a:cs typeface="+mn-cs"/>
              </a:rPr>
              <a:t>Each step provides different options, because organisations will have different skills and resources at their disposal. Training may be needed to deliver certain aspects of the approach. </a:t>
            </a:r>
          </a:p>
          <a:p>
            <a:endParaRPr lang="en-GB" dirty="0">
              <a:effectLst/>
            </a:endParaRPr>
          </a:p>
          <a:p>
            <a:r>
              <a:rPr lang="en-GB" sz="1200" b="1" kern="1200" dirty="0">
                <a:solidFill>
                  <a:schemeClr val="tx1"/>
                </a:solidFill>
                <a:effectLst/>
                <a:latin typeface="+mn-lt"/>
                <a:ea typeface="+mn-ea"/>
                <a:cs typeface="+mn-cs"/>
              </a:rPr>
              <a:t>It brings together lessons learnt and techniques developed by different organisations, from around Wales and beyond, into an integrated approach. </a:t>
            </a:r>
          </a:p>
          <a:p>
            <a:endParaRPr lang="en-GB" dirty="0">
              <a:effectLst/>
            </a:endParaRPr>
          </a:p>
          <a:p>
            <a:r>
              <a:rPr lang="en-GB" sz="1200" b="1" kern="1200" dirty="0">
                <a:solidFill>
                  <a:schemeClr val="tx1"/>
                </a:solidFill>
                <a:effectLst/>
                <a:latin typeface="+mn-lt"/>
                <a:ea typeface="+mn-ea"/>
                <a:cs typeface="+mn-cs"/>
              </a:rPr>
              <a:t>The approach is organised into five steps: </a:t>
            </a:r>
          </a:p>
          <a:p>
            <a:r>
              <a:rPr lang="en-GB" sz="1200" b="1" kern="1200" dirty="0">
                <a:solidFill>
                  <a:schemeClr val="tx1"/>
                </a:solidFill>
                <a:effectLst/>
                <a:latin typeface="+mn-lt"/>
                <a:ea typeface="+mn-ea"/>
                <a:cs typeface="+mn-cs"/>
              </a:rPr>
              <a:t>• setting up a tension monitoring group</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agreeing common cause</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recording and assessing tensions </a:t>
            </a:r>
            <a:endParaRPr lang="en-GB" dirty="0">
              <a:effectLst/>
            </a:endParaRPr>
          </a:p>
          <a:p>
            <a:r>
              <a:rPr lang="en-GB" sz="1200" b="1" kern="1200" dirty="0">
                <a:solidFill>
                  <a:schemeClr val="tx1"/>
                </a:solidFill>
                <a:effectLst/>
                <a:latin typeface="+mn-lt"/>
                <a:ea typeface="+mn-ea"/>
                <a:cs typeface="+mn-cs"/>
              </a:rPr>
              <a:t>• undertaking a Community Impact Assessment • reporting </a:t>
            </a:r>
            <a:endParaRPr lang="en-GB" dirty="0">
              <a:effectLst/>
            </a:endParaRPr>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8</a:t>
            </a:fld>
            <a:endParaRPr lang="en-GB"/>
          </a:p>
        </p:txBody>
      </p:sp>
    </p:spTree>
    <p:extLst>
      <p:ext uri="{BB962C8B-B14F-4D97-AF65-F5344CB8AC3E}">
        <p14:creationId xmlns:p14="http://schemas.microsoft.com/office/powerpoint/2010/main" val="3088692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9</a:t>
            </a:fld>
            <a:endParaRPr lang="en-GB"/>
          </a:p>
        </p:txBody>
      </p:sp>
    </p:spTree>
    <p:extLst>
      <p:ext uri="{BB962C8B-B14F-4D97-AF65-F5344CB8AC3E}">
        <p14:creationId xmlns:p14="http://schemas.microsoft.com/office/powerpoint/2010/main" val="2557791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1. Opportunity </a:t>
            </a:r>
            <a:r>
              <a:rPr lang="en-GB" sz="1200" b="0" kern="1200" dirty="0">
                <a:solidFill>
                  <a:schemeClr val="tx1"/>
                </a:solidFill>
                <a:effectLst/>
                <a:latin typeface="+mn-lt"/>
                <a:ea typeface="+mn-ea"/>
                <a:cs typeface="+mn-cs"/>
              </a:rPr>
              <a:t>– Removing or designing out opportunities for criminals to offend, offline and online; </a:t>
            </a:r>
            <a:endParaRPr lang="en-GB" dirty="0">
              <a:effectLst/>
            </a:endParaRPr>
          </a:p>
          <a:p>
            <a:r>
              <a:rPr lang="en-GB" sz="1200" b="1" kern="1200" dirty="0">
                <a:solidFill>
                  <a:schemeClr val="tx1"/>
                </a:solidFill>
                <a:effectLst/>
                <a:latin typeface="+mn-lt"/>
                <a:ea typeface="+mn-ea"/>
                <a:cs typeface="+mn-cs"/>
              </a:rPr>
              <a:t>2. Character </a:t>
            </a:r>
            <a:r>
              <a:rPr lang="en-GB" sz="1200" b="0" kern="1200" dirty="0">
                <a:solidFill>
                  <a:schemeClr val="tx1"/>
                </a:solidFill>
                <a:effectLst/>
                <a:latin typeface="+mn-lt"/>
                <a:ea typeface="+mn-ea"/>
                <a:cs typeface="+mn-cs"/>
              </a:rPr>
              <a:t>– Intervening early with those exposed to factors that might lead to a high propensity to commit crime; </a:t>
            </a:r>
            <a:endParaRPr lang="en-GB" dirty="0">
              <a:effectLst/>
            </a:endParaRPr>
          </a:p>
          <a:p>
            <a:r>
              <a:rPr lang="en-GB" sz="1200" b="1" kern="1200" dirty="0">
                <a:solidFill>
                  <a:schemeClr val="tx1"/>
                </a:solidFill>
                <a:effectLst/>
                <a:latin typeface="+mn-lt"/>
                <a:ea typeface="+mn-ea"/>
                <a:cs typeface="+mn-cs"/>
              </a:rPr>
              <a:t>3. Effectiveness of the Criminal Justice System (CJS) </a:t>
            </a:r>
            <a:r>
              <a:rPr lang="en-GB" sz="1200" b="0" kern="1200" dirty="0">
                <a:solidFill>
                  <a:schemeClr val="tx1"/>
                </a:solidFill>
                <a:effectLst/>
                <a:latin typeface="+mn-lt"/>
                <a:ea typeface="+mn-ea"/>
                <a:cs typeface="+mn-cs"/>
              </a:rPr>
              <a:t>- Ensuring that the CJS acts as a powerful deterrent to would-be offenders; </a:t>
            </a:r>
            <a:endParaRPr lang="en-GB" dirty="0">
              <a:effectLst/>
            </a:endParaRPr>
          </a:p>
          <a:p>
            <a:r>
              <a:rPr lang="en-GB" sz="1200" b="1" kern="1200" dirty="0">
                <a:solidFill>
                  <a:schemeClr val="tx1"/>
                </a:solidFill>
                <a:effectLst/>
                <a:latin typeface="+mn-lt"/>
                <a:ea typeface="+mn-ea"/>
                <a:cs typeface="+mn-cs"/>
              </a:rPr>
              <a:t>4. Profit </a:t>
            </a:r>
            <a:r>
              <a:rPr lang="en-GB" sz="1200" b="0" kern="1200" dirty="0">
                <a:solidFill>
                  <a:schemeClr val="tx1"/>
                </a:solidFill>
                <a:effectLst/>
                <a:latin typeface="+mn-lt"/>
                <a:ea typeface="+mn-ea"/>
                <a:cs typeface="+mn-cs"/>
              </a:rPr>
              <a:t>- Making it harder for criminals, particularly organised criminals, to benefit financially from their crimes; </a:t>
            </a:r>
            <a:endParaRPr lang="en-GB" dirty="0">
              <a:effectLst/>
            </a:endParaRPr>
          </a:p>
          <a:p>
            <a:r>
              <a:rPr lang="en-GB" sz="1200" b="1" kern="1200" dirty="0">
                <a:solidFill>
                  <a:schemeClr val="tx1"/>
                </a:solidFill>
                <a:effectLst/>
                <a:latin typeface="+mn-lt"/>
                <a:ea typeface="+mn-ea"/>
                <a:cs typeface="+mn-cs"/>
              </a:rPr>
              <a:t>2 </a:t>
            </a:r>
            <a:endParaRPr lang="en-GB" dirty="0">
              <a:effectLst/>
            </a:endParaRPr>
          </a:p>
          <a:p>
            <a:r>
              <a:rPr lang="en-GB" sz="1200" b="1" kern="1200" dirty="0">
                <a:solidFill>
                  <a:schemeClr val="tx1"/>
                </a:solidFill>
                <a:effectLst/>
                <a:latin typeface="+mn-lt"/>
                <a:ea typeface="+mn-ea"/>
                <a:cs typeface="+mn-cs"/>
              </a:rPr>
              <a:t>5. Drugs </a:t>
            </a:r>
            <a:r>
              <a:rPr lang="en-GB" sz="1200" b="0" kern="1200" dirty="0">
                <a:solidFill>
                  <a:schemeClr val="tx1"/>
                </a:solidFill>
                <a:effectLst/>
                <a:latin typeface="+mn-lt"/>
                <a:ea typeface="+mn-ea"/>
                <a:cs typeface="+mn-cs"/>
              </a:rPr>
              <a:t>- Publish a new drug strategy, which builds on the approach published in 2010</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to restrict the supply of drugs and tackle</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the organised crime behind the drugs trade, prevent drug misuse in our communities, help people resist getting involved in drugs, and support people dependent on drugs through treatment and recovery; and </a:t>
            </a:r>
            <a:endParaRPr lang="en-GB" dirty="0">
              <a:effectLst/>
            </a:endParaRPr>
          </a:p>
          <a:p>
            <a:r>
              <a:rPr lang="en-GB" sz="1200" b="1" kern="1200" dirty="0">
                <a:solidFill>
                  <a:schemeClr val="tx1"/>
                </a:solidFill>
                <a:effectLst/>
                <a:latin typeface="+mn-lt"/>
                <a:ea typeface="+mn-ea"/>
                <a:cs typeface="+mn-cs"/>
              </a:rPr>
              <a:t>6. Alcohol </a:t>
            </a:r>
            <a:r>
              <a:rPr lang="en-GB" sz="1200" b="0" kern="1200" dirty="0">
                <a:solidFill>
                  <a:schemeClr val="tx1"/>
                </a:solidFill>
                <a:effectLst/>
                <a:latin typeface="+mn-lt"/>
                <a:ea typeface="+mn-ea"/>
                <a:cs typeface="+mn-cs"/>
              </a:rPr>
              <a:t>- Making the night time economy safe so that people can consume alcohol safely without fear of becoming a victim of alcohol-related crime or disorder, enabling local economies to grow.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10</a:t>
            </a:fld>
            <a:endParaRPr lang="en-GB"/>
          </a:p>
        </p:txBody>
      </p:sp>
    </p:spTree>
    <p:extLst>
      <p:ext uri="{BB962C8B-B14F-4D97-AF65-F5344CB8AC3E}">
        <p14:creationId xmlns:p14="http://schemas.microsoft.com/office/powerpoint/2010/main" val="38816747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whatworks.college.police.uk</a:t>
            </a:r>
            <a:r>
              <a:rPr lang="en-GB" dirty="0"/>
              <a:t>/toolkit/Pages/</a:t>
            </a:r>
            <a:r>
              <a:rPr lang="en-GB" dirty="0" err="1"/>
              <a:t>Toolkit.aspx</a:t>
            </a:r>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considerations related to possible intervention e.g.: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Community layout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Timing(s) of intervention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Resources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Contingencies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Cost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11</a:t>
            </a:fld>
            <a:endParaRPr lang="en-GB"/>
          </a:p>
        </p:txBody>
      </p:sp>
    </p:spTree>
    <p:extLst>
      <p:ext uri="{BB962C8B-B14F-4D97-AF65-F5344CB8AC3E}">
        <p14:creationId xmlns:p14="http://schemas.microsoft.com/office/powerpoint/2010/main" val="3204138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the College of Policing </a:t>
            </a:r>
          </a:p>
        </p:txBody>
      </p:sp>
      <p:sp>
        <p:nvSpPr>
          <p:cNvPr id="4" name="Slide Number Placeholder 3"/>
          <p:cNvSpPr>
            <a:spLocks noGrp="1"/>
          </p:cNvSpPr>
          <p:nvPr>
            <p:ph type="sldNum" sz="quarter" idx="5"/>
          </p:nvPr>
        </p:nvSpPr>
        <p:spPr/>
        <p:txBody>
          <a:bodyPr/>
          <a:lstStyle/>
          <a:p>
            <a:fld id="{F9F3EC92-96C9-4E7E-A0F5-9B1CA54D168A}" type="slidenum">
              <a:rPr lang="en-GB" smtClean="0"/>
              <a:t>12</a:t>
            </a:fld>
            <a:endParaRPr lang="en-GB"/>
          </a:p>
        </p:txBody>
      </p:sp>
    </p:spTree>
    <p:extLst>
      <p:ext uri="{BB962C8B-B14F-4D97-AF65-F5344CB8AC3E}">
        <p14:creationId xmlns:p14="http://schemas.microsoft.com/office/powerpoint/2010/main" val="2514116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www.college.police.uk</a:t>
            </a:r>
            <a:r>
              <a:rPr lang="en-GB" dirty="0"/>
              <a:t>/About/Documents/Conference/</a:t>
            </a:r>
            <a:r>
              <a:rPr lang="en-GB" dirty="0" err="1"/>
              <a:t>Crime_prevention_workshop.pdf</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13</a:t>
            </a:fld>
            <a:endParaRPr lang="en-GB"/>
          </a:p>
        </p:txBody>
      </p:sp>
    </p:spTree>
    <p:extLst>
      <p:ext uri="{BB962C8B-B14F-4D97-AF65-F5344CB8AC3E}">
        <p14:creationId xmlns:p14="http://schemas.microsoft.com/office/powerpoint/2010/main" val="3028385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sz="1200" b="0" i="0" u="none" strike="noStrike" kern="1200" dirty="0">
                <a:solidFill>
                  <a:schemeClr val="tx1"/>
                </a:solidFill>
                <a:effectLst/>
                <a:latin typeface="+mn-lt"/>
                <a:ea typeface="+mn-ea"/>
                <a:cs typeface="+mn-cs"/>
              </a:rPr>
              <a:t>The SARA model employs four stages:</a:t>
            </a:r>
          </a:p>
          <a:p>
            <a:r>
              <a:rPr lang="en-GB" sz="1200" b="0" i="0" u="none" strike="noStrike" kern="1200" dirty="0">
                <a:solidFill>
                  <a:schemeClr val="tx1"/>
                </a:solidFill>
                <a:effectLst/>
                <a:latin typeface="+mn-lt"/>
                <a:ea typeface="+mn-ea"/>
                <a:cs typeface="+mn-cs"/>
              </a:rPr>
              <a:t>Scanning: the identifying and prioritising of potential crime and disorder problems </a:t>
            </a:r>
          </a:p>
          <a:p>
            <a:r>
              <a:rPr lang="en-GB" sz="1200" b="0" i="0" u="none" strike="noStrike" kern="1200" dirty="0">
                <a:solidFill>
                  <a:schemeClr val="tx1"/>
                </a:solidFill>
                <a:effectLst/>
                <a:latin typeface="+mn-lt"/>
                <a:ea typeface="+mn-ea"/>
                <a:cs typeface="+mn-cs"/>
              </a:rPr>
              <a:t>Analysis: the analysis of potential problems, by gathering information and intelligence to identify underlying causes of the problem. </a:t>
            </a:r>
          </a:p>
          <a:p>
            <a:r>
              <a:rPr lang="en-GB" sz="1200" b="0" i="0" u="none" strike="noStrike" kern="1200" dirty="0">
                <a:solidFill>
                  <a:schemeClr val="tx1"/>
                </a:solidFill>
                <a:effectLst/>
                <a:latin typeface="+mn-lt"/>
                <a:ea typeface="+mn-ea"/>
                <a:cs typeface="+mn-cs"/>
              </a:rPr>
              <a:t>Response: the development and implementation of tailored activities to address the causes of the problem, as identified in the analysis phase</a:t>
            </a:r>
          </a:p>
          <a:p>
            <a:r>
              <a:rPr lang="en-GB" sz="1200" b="0" i="0" u="none" strike="noStrike" kern="1200" dirty="0">
                <a:solidFill>
                  <a:schemeClr val="tx1"/>
                </a:solidFill>
                <a:effectLst/>
                <a:latin typeface="+mn-lt"/>
                <a:ea typeface="+mn-ea"/>
                <a:cs typeface="+mn-cs"/>
              </a:rPr>
              <a:t>Assessment: the measurement of the impact of the response to test if it had the desired effect and to make changes to the response if required.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14</a:t>
            </a:fld>
            <a:endParaRPr lang="en-GB"/>
          </a:p>
        </p:txBody>
      </p:sp>
    </p:spTree>
    <p:extLst>
      <p:ext uri="{BB962C8B-B14F-4D97-AF65-F5344CB8AC3E}">
        <p14:creationId xmlns:p14="http://schemas.microsoft.com/office/powerpoint/2010/main" val="648762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 results can be used to inform future community policing strategies – evidence based policing – information sharing </a:t>
            </a: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15</a:t>
            </a:fld>
            <a:endParaRPr lang="en-GB"/>
          </a:p>
        </p:txBody>
      </p:sp>
    </p:spTree>
    <p:extLst>
      <p:ext uri="{BB962C8B-B14F-4D97-AF65-F5344CB8AC3E}">
        <p14:creationId xmlns:p14="http://schemas.microsoft.com/office/powerpoint/2010/main" val="805556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16</a:t>
            </a:fld>
            <a:endParaRPr lang="en-GB"/>
          </a:p>
        </p:txBody>
      </p:sp>
    </p:spTree>
    <p:extLst>
      <p:ext uri="{BB962C8B-B14F-4D97-AF65-F5344CB8AC3E}">
        <p14:creationId xmlns:p14="http://schemas.microsoft.com/office/powerpoint/2010/main" val="41095116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17</a:t>
            </a:fld>
            <a:endParaRPr lang="en-GB"/>
          </a:p>
        </p:txBody>
      </p:sp>
    </p:spTree>
    <p:extLst>
      <p:ext uri="{BB962C8B-B14F-4D97-AF65-F5344CB8AC3E}">
        <p14:creationId xmlns:p14="http://schemas.microsoft.com/office/powerpoint/2010/main" val="27328553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guidelines cover the following areas: </a:t>
            </a:r>
            <a:endParaRPr lang="en-GB" dirty="0"/>
          </a:p>
          <a:p>
            <a:pPr marL="228600" indent="-228600">
              <a:buAutoNum type="arabicPeriod"/>
            </a:pPr>
            <a:r>
              <a:rPr lang="en-GB" sz="1200" kern="1200" dirty="0">
                <a:solidFill>
                  <a:schemeClr val="tx1"/>
                </a:solidFill>
                <a:effectLst/>
                <a:latin typeface="+mn-lt"/>
                <a:ea typeface="+mn-ea"/>
                <a:cs typeface="+mn-cs"/>
              </a:rPr>
              <a:t>Engaging communities </a:t>
            </a:r>
          </a:p>
          <a:p>
            <a:pPr marL="228600" indent="-228600">
              <a:buAutoNum type="arabicPeriod"/>
            </a:pPr>
            <a:r>
              <a:rPr lang="en-GB" sz="1200" kern="1200" dirty="0">
                <a:solidFill>
                  <a:schemeClr val="tx1"/>
                </a:solidFill>
                <a:effectLst/>
                <a:latin typeface="+mn-lt"/>
                <a:ea typeface="+mn-ea"/>
                <a:cs typeface="+mn-cs"/>
              </a:rPr>
              <a:t>2. Solving problems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Targeting activity </a:t>
            </a:r>
            <a:endParaRPr lang="en-GB" dirty="0">
              <a:effectLst/>
            </a:endParaRPr>
          </a:p>
          <a:p>
            <a:r>
              <a:rPr lang="en-GB" sz="1200" b="1" kern="1200" dirty="0">
                <a:solidFill>
                  <a:schemeClr val="tx1"/>
                </a:solidFill>
                <a:effectLst/>
                <a:latin typeface="+mn-lt"/>
                <a:ea typeface="+mn-ea"/>
                <a:cs typeface="+mn-cs"/>
              </a:rPr>
              <a:t>Guidelines on delivering neighbourhood policing </a:t>
            </a:r>
            <a:endParaRPr lang="en-GB" dirty="0">
              <a:effectLst/>
            </a:endParaRPr>
          </a:p>
          <a:p>
            <a:r>
              <a:rPr lang="en-GB" sz="1200" kern="1200" dirty="0">
                <a:solidFill>
                  <a:schemeClr val="tx1"/>
                </a:solidFill>
                <a:effectLst/>
                <a:latin typeface="+mn-lt"/>
                <a:ea typeface="+mn-ea"/>
                <a:cs typeface="+mn-cs"/>
              </a:rPr>
              <a:t>4. Promoting the right culture </a:t>
            </a:r>
            <a:endParaRPr lang="en-GB" dirty="0">
              <a:effectLst/>
            </a:endParaRPr>
          </a:p>
          <a:p>
            <a:r>
              <a:rPr lang="en-GB" sz="1200" kern="1200" dirty="0">
                <a:solidFill>
                  <a:schemeClr val="tx1"/>
                </a:solidFill>
                <a:effectLst/>
                <a:latin typeface="+mn-lt"/>
                <a:ea typeface="+mn-ea"/>
                <a:cs typeface="+mn-cs"/>
              </a:rPr>
              <a:t>5. Building analytical capability </a:t>
            </a:r>
            <a:endParaRPr lang="en-GB" dirty="0">
              <a:effectLst/>
            </a:endParaRPr>
          </a:p>
          <a:p>
            <a:r>
              <a:rPr lang="en-GB" sz="1200" kern="1200" dirty="0">
                <a:solidFill>
                  <a:schemeClr val="tx1"/>
                </a:solidFill>
                <a:effectLst/>
                <a:latin typeface="+mn-lt"/>
                <a:ea typeface="+mn-ea"/>
                <a:cs typeface="+mn-cs"/>
              </a:rPr>
              <a:t>6. Developing officers, staff and volunteers </a:t>
            </a:r>
            <a:endParaRPr lang="en-GB" dirty="0">
              <a:effectLst/>
            </a:endParaRPr>
          </a:p>
          <a:p>
            <a:r>
              <a:rPr lang="en-GB" sz="1200" b="1" kern="1200" dirty="0">
                <a:solidFill>
                  <a:schemeClr val="tx1"/>
                </a:solidFill>
                <a:effectLst/>
                <a:latin typeface="+mn-lt"/>
                <a:ea typeface="+mn-ea"/>
                <a:cs typeface="+mn-cs"/>
              </a:rPr>
              <a:t>Guidelines on supporting neighbourhood policing </a:t>
            </a:r>
            <a:endParaRPr lang="en-GB" dirty="0">
              <a:effectLst/>
            </a:endParaRPr>
          </a:p>
          <a:p>
            <a:r>
              <a:rPr lang="en-GB" sz="1200" kern="1200" dirty="0">
                <a:solidFill>
                  <a:schemeClr val="tx1"/>
                </a:solidFill>
                <a:effectLst/>
                <a:latin typeface="+mn-lt"/>
                <a:ea typeface="+mn-ea"/>
                <a:cs typeface="+mn-cs"/>
              </a:rPr>
              <a:t>7. Developing and sharing learning </a:t>
            </a:r>
            <a:endParaRPr lang="en-GB" dirty="0">
              <a:effectLst/>
            </a:endParaRPr>
          </a:p>
          <a:p>
            <a:r>
              <a:rPr lang="en-GB" sz="1200" b="1" kern="1200" dirty="0">
                <a:solidFill>
                  <a:schemeClr val="tx1"/>
                </a:solidFill>
                <a:effectLst/>
                <a:latin typeface="+mn-lt"/>
                <a:ea typeface="+mn-ea"/>
                <a:cs typeface="+mn-cs"/>
              </a:rPr>
              <a:t>Evidence gaps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18</a:t>
            </a:fld>
            <a:endParaRPr lang="en-GB"/>
          </a:p>
        </p:txBody>
      </p:sp>
    </p:spTree>
    <p:extLst>
      <p:ext uri="{BB962C8B-B14F-4D97-AF65-F5344CB8AC3E}">
        <p14:creationId xmlns:p14="http://schemas.microsoft.com/office/powerpoint/2010/main" val="3608971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a:p>
        </p:txBody>
      </p:sp>
    </p:spTree>
    <p:extLst>
      <p:ext uri="{BB962C8B-B14F-4D97-AF65-F5344CB8AC3E}">
        <p14:creationId xmlns:p14="http://schemas.microsoft.com/office/powerpoint/2010/main" val="1859992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brings us onto the topic of Community Expectations vs Partnership Capabilities – meaning that there can sometimes be a big difference between what is expected of the police and other outside partnerships and what can actually be achieve by them due to constraints such as low staffing levels and lack of funding.</a:t>
            </a:r>
          </a:p>
          <a:p>
            <a:endParaRPr lang="en-GB" dirty="0"/>
          </a:p>
          <a:p>
            <a:r>
              <a:rPr lang="en-GB" dirty="0"/>
              <a:t>In not being able to exceed the public’s expectations can sometimes cause negative perceptions. </a:t>
            </a:r>
          </a:p>
          <a:p>
            <a:endParaRPr lang="en-GB" dirty="0"/>
          </a:p>
          <a:p>
            <a:r>
              <a:rPr lang="en-GB" dirty="0"/>
              <a:t>The above report looks into the public’s perception of policing in England and Wales concentrating on topics such as ….</a:t>
            </a:r>
          </a:p>
        </p:txBody>
      </p:sp>
      <p:sp>
        <p:nvSpPr>
          <p:cNvPr id="4" name="Slide Number Placeholder 3"/>
          <p:cNvSpPr>
            <a:spLocks noGrp="1"/>
          </p:cNvSpPr>
          <p:nvPr>
            <p:ph type="sldNum" sz="quarter" idx="5"/>
          </p:nvPr>
        </p:nvSpPr>
        <p:spPr/>
        <p:txBody>
          <a:bodyPr/>
          <a:lstStyle/>
          <a:p>
            <a:fld id="{F9F3EC92-96C9-4E7E-A0F5-9B1CA54D168A}" type="slidenum">
              <a:rPr lang="en-GB" smtClean="0"/>
              <a:t>21</a:t>
            </a:fld>
            <a:endParaRPr lang="en-GB"/>
          </a:p>
        </p:txBody>
      </p:sp>
    </p:spTree>
    <p:extLst>
      <p:ext uri="{BB962C8B-B14F-4D97-AF65-F5344CB8AC3E}">
        <p14:creationId xmlns:p14="http://schemas.microsoft.com/office/powerpoint/2010/main" val="570603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ED7D31"/>
                </a:solidFill>
                <a:latin typeface="Arial" panose="020B0604020202020204" pitchFamily="34" charset="0"/>
                <a:ea typeface="Calibri" panose="020F0502020204030204" pitchFamily="34" charset="0"/>
              </a:rPr>
              <a:t>Encouraging community ownership of a community issue </a:t>
            </a:r>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30270350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a:p>
        </p:txBody>
      </p:sp>
    </p:spTree>
    <p:extLst>
      <p:ext uri="{BB962C8B-B14F-4D97-AF65-F5344CB8AC3E}">
        <p14:creationId xmlns:p14="http://schemas.microsoft.com/office/powerpoint/2010/main" val="2935442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 have no doubt heard about the Policing Vision 2025 by now which outlines the 5 main key areas of focus being future challenges relating to  the future roles of community police officers and special constabulary by outlining what evolving knowledge and skills are requirement by these people in the future, as well as discussing other elements such as the need for the police services to be adaptable to the ever changing needs and priorities.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Local policing </a:t>
            </a:r>
            <a:r>
              <a:rPr lang="en-GB" sz="1200" b="0" kern="1200" dirty="0">
                <a:solidFill>
                  <a:schemeClr val="tx1"/>
                </a:solidFill>
                <a:effectLst/>
                <a:latin typeface="+mn-lt"/>
                <a:ea typeface="+mn-ea"/>
                <a:cs typeface="+mn-cs"/>
              </a:rPr>
              <a:t> - The link between communities and the police will continue to form the bedrock of British policing. </a:t>
            </a:r>
            <a:r>
              <a:rPr lang="en-GB" sz="1200" b="1" kern="1200" dirty="0">
                <a:solidFill>
                  <a:schemeClr val="tx1"/>
                </a:solidFill>
                <a:effectLst/>
                <a:latin typeface="+mn-lt"/>
                <a:ea typeface="+mn-ea"/>
                <a:cs typeface="+mn-cs"/>
              </a:rPr>
              <a:t>Local policing </a:t>
            </a:r>
            <a:r>
              <a:rPr lang="en-GB" sz="1200" b="0" kern="1200" dirty="0">
                <a:solidFill>
                  <a:schemeClr val="tx1"/>
                </a:solidFill>
                <a:effectLst/>
                <a:latin typeface="+mn-lt"/>
                <a:ea typeface="+mn-ea"/>
                <a:cs typeface="+mn-cs"/>
              </a:rPr>
              <a:t>will be tailored to society’s complex and diverse needs – with the delivery of public protection being informed by community priorities and robust evidence-based demand analysis. </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Specialist capabilities </a:t>
            </a:r>
            <a:r>
              <a:rPr lang="en-GB" sz="1200" b="0" kern="1200" dirty="0">
                <a:solidFill>
                  <a:schemeClr val="tx1"/>
                </a:solidFill>
                <a:effectLst/>
                <a:latin typeface="+mn-lt"/>
                <a:ea typeface="+mn-ea"/>
                <a:cs typeface="+mn-cs"/>
              </a:rPr>
              <a:t> - </a:t>
            </a:r>
            <a:r>
              <a:rPr lang="en-GB" sz="1200" b="1" kern="1200" dirty="0">
                <a:solidFill>
                  <a:schemeClr val="tx1"/>
                </a:solidFill>
                <a:effectLst/>
                <a:latin typeface="+mn-lt"/>
                <a:ea typeface="+mn-ea"/>
                <a:cs typeface="+mn-cs"/>
              </a:rPr>
              <a:t>specialist capabilities </a:t>
            </a:r>
            <a:r>
              <a:rPr lang="en-GB" sz="1200" b="0" kern="1200" dirty="0">
                <a:solidFill>
                  <a:schemeClr val="tx1"/>
                </a:solidFill>
                <a:effectLst/>
                <a:latin typeface="+mn-lt"/>
                <a:ea typeface="+mn-ea"/>
                <a:cs typeface="+mn-cs"/>
              </a:rPr>
              <a:t>will be better prepared to respond to existing and emerging crime types. Decisions on how capabilities are positioned, structured and deployed will take into account the need to rapidly protect communities and the vulnerable, as well as provide value for money. </a:t>
            </a:r>
          </a:p>
          <a:p>
            <a:endParaRPr lang="en-GB" sz="1200" b="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Workforce</a:t>
            </a:r>
            <a:r>
              <a:rPr lang="en-GB" sz="1200" b="0" kern="1200" dirty="0">
                <a:solidFill>
                  <a:schemeClr val="tx1"/>
                </a:solidFill>
                <a:effectLst/>
                <a:latin typeface="+mn-lt"/>
                <a:ea typeface="+mn-ea"/>
                <a:cs typeface="+mn-cs"/>
              </a:rPr>
              <a:t> - The police service will attract and retain a </a:t>
            </a:r>
            <a:r>
              <a:rPr lang="en-GB" sz="1200" b="1" kern="1200" dirty="0">
                <a:solidFill>
                  <a:schemeClr val="tx1"/>
                </a:solidFill>
                <a:effectLst/>
                <a:latin typeface="+mn-lt"/>
                <a:ea typeface="+mn-ea"/>
                <a:cs typeface="+mn-cs"/>
              </a:rPr>
              <a:t>workforce </a:t>
            </a:r>
            <a:r>
              <a:rPr lang="en-GB" sz="1200" b="0" kern="1200" dirty="0">
                <a:solidFill>
                  <a:schemeClr val="tx1"/>
                </a:solidFill>
                <a:effectLst/>
                <a:latin typeface="+mn-lt"/>
                <a:ea typeface="+mn-ea"/>
                <a:cs typeface="+mn-cs"/>
              </a:rPr>
              <a:t>of confident professionals able to operate with a high degree of autonomy and accountability and will better reflect its communities. </a:t>
            </a:r>
          </a:p>
          <a:p>
            <a:endParaRPr lang="en-GB" dirty="0"/>
          </a:p>
          <a:p>
            <a:r>
              <a:rPr lang="en-GB" sz="1200" b="1" kern="1200" dirty="0">
                <a:solidFill>
                  <a:schemeClr val="tx1"/>
                </a:solidFill>
                <a:effectLst/>
                <a:latin typeface="+mn-lt"/>
                <a:ea typeface="+mn-ea"/>
                <a:cs typeface="+mn-cs"/>
              </a:rPr>
              <a:t>Digital policing - </a:t>
            </a:r>
            <a:r>
              <a:rPr lang="en-GB" sz="1200" b="0" kern="1200" dirty="0">
                <a:solidFill>
                  <a:schemeClr val="tx1"/>
                </a:solidFill>
                <a:effectLst/>
                <a:latin typeface="+mn-lt"/>
                <a:ea typeface="+mn-ea"/>
                <a:cs typeface="+mn-cs"/>
              </a:rPr>
              <a:t>will make it easier for the public to make contact with the police wherever they are in the country, enable us to make better use of digital intelligence and evidence and transfer all material in a digital format to the criminal justice system. </a:t>
            </a:r>
          </a:p>
          <a:p>
            <a:endParaRPr lang="en-GB" dirty="0"/>
          </a:p>
          <a:p>
            <a:r>
              <a:rPr lang="en-GB" sz="1200" b="1" kern="1200" dirty="0">
                <a:solidFill>
                  <a:schemeClr val="tx1"/>
                </a:solidFill>
                <a:effectLst/>
                <a:latin typeface="+mn-lt"/>
                <a:ea typeface="+mn-ea"/>
                <a:cs typeface="+mn-cs"/>
              </a:rPr>
              <a:t>Joined up business delivery - </a:t>
            </a:r>
            <a:r>
              <a:rPr lang="en-GB" sz="1200" b="0" kern="1200" dirty="0">
                <a:solidFill>
                  <a:schemeClr val="tx1"/>
                </a:solidFill>
                <a:effectLst/>
                <a:latin typeface="+mn-lt"/>
                <a:ea typeface="+mn-ea"/>
                <a:cs typeface="+mn-cs"/>
              </a:rPr>
              <a:t>Policing will be agile and outward focused. Police forces and their partners will work together in a consistent manner to enable </a:t>
            </a:r>
            <a:r>
              <a:rPr lang="en-GB" sz="1200" b="1" kern="1200" dirty="0">
                <a:solidFill>
                  <a:schemeClr val="tx1"/>
                </a:solidFill>
                <a:effectLst/>
                <a:latin typeface="+mn-lt"/>
                <a:ea typeface="+mn-ea"/>
                <a:cs typeface="+mn-cs"/>
              </a:rPr>
              <a:t>joined up business delivery </a:t>
            </a:r>
            <a:r>
              <a:rPr lang="en-GB" sz="1200" b="0" kern="1200" dirty="0">
                <a:solidFill>
                  <a:schemeClr val="tx1"/>
                </a:solidFill>
                <a:effectLst/>
                <a:latin typeface="+mn-lt"/>
                <a:ea typeface="+mn-ea"/>
                <a:cs typeface="+mn-cs"/>
              </a:rPr>
              <a:t>around policing support services and community safety. </a:t>
            </a:r>
            <a:endParaRPr lang="en-GB" dirty="0"/>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29043493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aspect to look into regarding the future of community policing is the future of neighbourhood policing.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document written by the The Police Foundation talks about the topic</a:t>
            </a:r>
            <a:r>
              <a:rPr lang="en-GB" sz="1200" dirty="0">
                <a:latin typeface="Arial" panose="020B0604020202020204" pitchFamily="34" charset="0"/>
                <a:cs typeface="Arial" panose="020B0604020202020204" pitchFamily="34" charset="0"/>
              </a:rPr>
              <a:t> of resourcing and the challenges and expectations of resourcing – it emphasises how lack of resourcing will inevitably effect the success of neighbourhood policing in the future.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35605728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26</a:t>
            </a:fld>
            <a:endParaRPr lang="en-GB"/>
          </a:p>
        </p:txBody>
      </p:sp>
    </p:spTree>
    <p:extLst>
      <p:ext uri="{BB962C8B-B14F-4D97-AF65-F5344CB8AC3E}">
        <p14:creationId xmlns:p14="http://schemas.microsoft.com/office/powerpoint/2010/main" val="25217672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04/12/2020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04/12/2020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04/12/2020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04/12/2020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04/12/2020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app.college.police.uk/app-content/intelligence-management/intelligence-cycle/" TargetMode="Externa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library.college.police.uk/docs/npia/NIM-Code-of-Practice.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hyperlink" Target="http://www.tedcantle.co.uk/publications/033%20Tension%20monitoring%20guidance%20iCoCo%202010.pdf"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publication/249313175_Community_Mapping_and_Tension_Monitoring_A_practical_guide_and_sourcebook_of_information_and_ideas_for_Welsh_local_authorities_and_their_partner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509833/6.1770_Modern_Crime_Prevention_Pamphlet_final_WEB_version.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hatworks.college.police.uk/toolkit/Pages/Toolkit.aspx"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college.police.uk/About/Documents/Conference/Crime_prevention_workshop.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hyperlink" Target="https://www.college.police.uk/About/Documents/Conference/Crime_prevention_workshop.pd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college.police.uk/About/Documents/Conference/Crime_prevention_workshop.pdf"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publications.parliament.uk/pa/cm201719/cmselect/cmhaff/515/515.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regenwales.org/upload/pdf/071415111717A%20Guide%20to%20Effective%20Community%20Engagement.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hyperlink" Target="https://www.college.police.uk/What-we-do/Standards/Guidelines/Neighbourhood-Policing/Documents/Neighbourhood_policing_guidelines.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college.police.uk/What-we-do/Standards/Guidelines/Neighbourhood-Policing/Pages/case-studies.aspx" TargetMode="Externa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ollege.police.uk/What-we-do/Standards/Guidelines/Neighbourhood-Policing/Documents/Neighbourhood_policing_impact_and_implementation.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hyperlink" Target="https://www.bmgresearch.co.uk/wp-content/uploads/2019/01/1578-HMICFRS-Public-Perceptions-of-Policing-2018_FINAL.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npcc.police.uk/documents/Policing%20Vision.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police-foundation.org.uk/2017/wp-content/uploads/2010/10/TPFJ6112-Neighbourhood-Policing-Report-WEB_2.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hyperlink" Target="https://paas-s3-broker-prod-lon-6453d964-1d1a-432a-9260-5e0ba7d2fc51.s3.eu-west-2.amazonaws.com/s3fs-public/2020-08/future-operating-environment-2040.pdf"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1079292" y="647720"/>
            <a:ext cx="7637988" cy="3208000"/>
          </a:xfrm>
        </p:spPr>
        <p:txBody>
          <a:bodyPr>
            <a:normAutofit/>
          </a:bodyPr>
          <a:lstStyle/>
          <a:p>
            <a:pPr algn="r"/>
            <a:r>
              <a:rPr lang="en-GB" sz="4000" b="1" dirty="0">
                <a:solidFill>
                  <a:schemeClr val="bg1"/>
                </a:solidFill>
                <a:latin typeface="Arial" panose="020B0604020202020204" pitchFamily="34" charset="0"/>
                <a:cs typeface="Arial" panose="020B0604020202020204" pitchFamily="34" charset="0"/>
              </a:rPr>
              <a:t>DHEP Advanced Learning</a:t>
            </a:r>
            <a:br>
              <a:rPr lang="en-GB" sz="4000" b="1" dirty="0">
                <a:solidFill>
                  <a:schemeClr val="bg1"/>
                </a:solidFill>
                <a:latin typeface="Arial" panose="020B0604020202020204" pitchFamily="34" charset="0"/>
                <a:cs typeface="Arial" panose="020B0604020202020204" pitchFamily="34" charset="0"/>
              </a:rPr>
            </a:br>
            <a:r>
              <a:rPr lang="en-GB" sz="4000" b="1" dirty="0">
                <a:solidFill>
                  <a:schemeClr val="bg1"/>
                </a:solidFill>
                <a:latin typeface="Arial" panose="020B0604020202020204" pitchFamily="34" charset="0"/>
                <a:cs typeface="Arial" panose="020B0604020202020204" pitchFamily="34" charset="0"/>
              </a:rPr>
              <a:t>Policing Communities   </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2" descr="Teaching students to think critically (opinion)">
            <a:extLst>
              <a:ext uri="{FF2B5EF4-FFF2-40B4-BE49-F238E27FC236}">
                <a16:creationId xmlns:a16="http://schemas.microsoft.com/office/drawing/2014/main" id="{B9741A86-2CFF-E042-977A-8CBB8B9DDC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199" y="1223900"/>
            <a:ext cx="2987929" cy="42311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6B64C95-E801-7448-8D67-F9C2E75F1884}"/>
              </a:ext>
            </a:extLst>
          </p:cNvPr>
          <p:cNvSpPr txBox="1"/>
          <p:nvPr/>
        </p:nvSpPr>
        <p:spPr>
          <a:xfrm>
            <a:off x="382251" y="209861"/>
            <a:ext cx="7689954" cy="707886"/>
          </a:xfrm>
          <a:prstGeom prst="rect">
            <a:avLst/>
          </a:prstGeom>
          <a:noFill/>
        </p:spPr>
        <p:txBody>
          <a:bodyPr wrap="square" rtlCol="0">
            <a:spAutoFit/>
          </a:bodyPr>
          <a:lstStyle/>
          <a:p>
            <a:r>
              <a:rPr lang="en-GB" sz="4000" b="1" dirty="0">
                <a:solidFill>
                  <a:schemeClr val="tx2"/>
                </a:solidFill>
                <a:latin typeface="Arial" panose="020B0604020202020204" pitchFamily="34" charset="0"/>
                <a:cs typeface="Arial" panose="020B0604020202020204" pitchFamily="34" charset="0"/>
              </a:rPr>
              <a:t>Learning Outcomes </a:t>
            </a:r>
          </a:p>
        </p:txBody>
      </p:sp>
      <p:sp>
        <p:nvSpPr>
          <p:cNvPr id="4" name="Rectangle 3">
            <a:extLst>
              <a:ext uri="{FF2B5EF4-FFF2-40B4-BE49-F238E27FC236}">
                <a16:creationId xmlns:a16="http://schemas.microsoft.com/office/drawing/2014/main" id="{3987F075-7564-F94A-982F-C457629E941E}"/>
              </a:ext>
            </a:extLst>
          </p:cNvPr>
          <p:cNvSpPr/>
          <p:nvPr/>
        </p:nvSpPr>
        <p:spPr>
          <a:xfrm>
            <a:off x="3672706" y="2107559"/>
            <a:ext cx="5471294" cy="2173544"/>
          </a:xfrm>
          <a:prstGeom prst="rect">
            <a:avLst/>
          </a:prstGeom>
        </p:spPr>
        <p:txBody>
          <a:bodyPr wrap="square">
            <a:spAutoFit/>
          </a:bodyPr>
          <a:lstStyle/>
          <a:p>
            <a:pPr>
              <a:lnSpc>
                <a:spcPct val="107000"/>
              </a:lnSpc>
              <a:spcAft>
                <a:spcPts val="800"/>
              </a:spcAft>
            </a:pPr>
            <a:r>
              <a:rPr lang="en-GB" sz="3200" b="1" dirty="0">
                <a:latin typeface="Arial" panose="020B0604020202020204" pitchFamily="34" charset="0"/>
                <a:ea typeface="Calibri" panose="020F0502020204030204" pitchFamily="34" charset="0"/>
                <a:cs typeface="Times New Roman" panose="02020603050405020304" pitchFamily="18" charset="0"/>
              </a:rPr>
              <a:t>Critically evaluate </a:t>
            </a:r>
            <a:r>
              <a:rPr lang="en-GB" sz="3200" b="1" u="sng" dirty="0">
                <a:latin typeface="Arial" panose="020B0604020202020204" pitchFamily="34" charset="0"/>
                <a:ea typeface="Calibri" panose="020F0502020204030204" pitchFamily="34" charset="0"/>
                <a:cs typeface="Times New Roman" panose="02020603050405020304" pitchFamily="18" charset="0"/>
              </a:rPr>
              <a:t>a range of interventions</a:t>
            </a:r>
            <a:r>
              <a:rPr lang="en-GB" sz="3200" b="1" dirty="0">
                <a:latin typeface="Arial" panose="020B0604020202020204" pitchFamily="34" charset="0"/>
                <a:ea typeface="Calibri" panose="020F0502020204030204" pitchFamily="34" charset="0"/>
                <a:cs typeface="Times New Roman" panose="02020603050405020304" pitchFamily="18" charset="0"/>
              </a:rPr>
              <a:t> that can be employed to </a:t>
            </a:r>
            <a:r>
              <a:rPr lang="en-GB" sz="3200" b="1" u="sng" dirty="0">
                <a:latin typeface="Arial" panose="020B0604020202020204" pitchFamily="34" charset="0"/>
                <a:ea typeface="Calibri" panose="020F0502020204030204" pitchFamily="34" charset="0"/>
                <a:cs typeface="Times New Roman" panose="02020603050405020304" pitchFamily="18" charset="0"/>
              </a:rPr>
              <a:t>promote community engagement </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7052623"/>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0" y="271914"/>
            <a:ext cx="8229600" cy="1143000"/>
          </a:xfrm>
        </p:spPr>
        <p:txBody>
          <a:bodyPr/>
          <a:lstStyle/>
          <a:p>
            <a:r>
              <a:rPr lang="en-GB" dirty="0">
                <a:latin typeface="Arial" panose="020B0604020202020204" pitchFamily="34" charset="0"/>
                <a:cs typeface="Arial" panose="020B0604020202020204" pitchFamily="34" charset="0"/>
              </a:rPr>
              <a:t>Recap the following sessions: </a:t>
            </a:r>
          </a:p>
        </p:txBody>
      </p:sp>
      <p:pic>
        <p:nvPicPr>
          <p:cNvPr id="3" name="Picture 2" descr="Recap Icon Images, Stock Photos &amp; Vectors | Shutterstock">
            <a:extLst>
              <a:ext uri="{FF2B5EF4-FFF2-40B4-BE49-F238E27FC236}">
                <a16:creationId xmlns:a16="http://schemas.microsoft.com/office/drawing/2014/main" id="{14B40B70-9171-AA44-AA45-8FB9CC67CF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6806" y="1414914"/>
            <a:ext cx="3697994" cy="3989040"/>
          </a:xfrm>
          <a:prstGeom prst="rect">
            <a:avLst/>
          </a:prstGeom>
          <a:solidFill>
            <a:srgbClr val="FFFFFF"/>
          </a:solidFill>
        </p:spPr>
      </p:pic>
      <p:sp>
        <p:nvSpPr>
          <p:cNvPr id="2" name="TextBox 1">
            <a:extLst>
              <a:ext uri="{FF2B5EF4-FFF2-40B4-BE49-F238E27FC236}">
                <a16:creationId xmlns:a16="http://schemas.microsoft.com/office/drawing/2014/main" id="{DE3EAA52-10EA-E045-B206-D8A59FAF8CE2}"/>
              </a:ext>
            </a:extLst>
          </p:cNvPr>
          <p:cNvSpPr txBox="1"/>
          <p:nvPr/>
        </p:nvSpPr>
        <p:spPr>
          <a:xfrm>
            <a:off x="4572000" y="1879600"/>
            <a:ext cx="4572000"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Policing in the Community</a:t>
            </a:r>
          </a:p>
          <a:p>
            <a:endParaRPr lang="en-GB" sz="2000" dirty="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Intelligence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Evidence Based Policing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Problem Solving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Reflective Practice    </a:t>
            </a:r>
          </a:p>
        </p:txBody>
      </p:sp>
    </p:spTree>
    <p:extLst>
      <p:ext uri="{BB962C8B-B14F-4D97-AF65-F5344CB8AC3E}">
        <p14:creationId xmlns:p14="http://schemas.microsoft.com/office/powerpoint/2010/main" val="1505703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5 reasons why we started a Podcast | by Cedric Tan | The Higher Education  Revolution">
            <a:extLst>
              <a:ext uri="{FF2B5EF4-FFF2-40B4-BE49-F238E27FC236}">
                <a16:creationId xmlns:a16="http://schemas.microsoft.com/office/drawing/2014/main" id="{1158EE27-3544-0C4B-B587-C8F125CEB1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773" y="4005288"/>
            <a:ext cx="1828800" cy="11176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ommunity Policing: Officers getting to the heart of the community -  Birmingham Live">
            <a:extLst>
              <a:ext uri="{FF2B5EF4-FFF2-40B4-BE49-F238E27FC236}">
                <a16:creationId xmlns:a16="http://schemas.microsoft.com/office/drawing/2014/main" id="{B890835E-95FB-5A4C-99D8-C09C8F815D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9661" y="501961"/>
            <a:ext cx="4281335" cy="27509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B35A07E-B3E3-1245-B6AB-8E9712F5009D}"/>
              </a:ext>
            </a:extLst>
          </p:cNvPr>
          <p:cNvSpPr txBox="1"/>
          <p:nvPr/>
        </p:nvSpPr>
        <p:spPr>
          <a:xfrm>
            <a:off x="2638269" y="3897443"/>
            <a:ext cx="6071016" cy="156966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Discuss: Can you think of any interventions  you have seen which help promotes community engagement in your force areas?</a:t>
            </a:r>
          </a:p>
        </p:txBody>
      </p:sp>
    </p:spTree>
    <p:extLst>
      <p:ext uri="{BB962C8B-B14F-4D97-AF65-F5344CB8AC3E}">
        <p14:creationId xmlns:p14="http://schemas.microsoft.com/office/powerpoint/2010/main" val="3726068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80601-9B76-5840-81E3-0447127287D9}"/>
              </a:ext>
            </a:extLst>
          </p:cNvPr>
          <p:cNvSpPr>
            <a:spLocks noGrp="1"/>
          </p:cNvSpPr>
          <p:nvPr>
            <p:ph type="title"/>
          </p:nvPr>
        </p:nvSpPr>
        <p:spPr>
          <a:xfrm>
            <a:off x="298704" y="127000"/>
            <a:ext cx="8229600" cy="1143000"/>
          </a:xfrm>
        </p:spPr>
        <p:txBody>
          <a:bodyPr>
            <a:normAutofit fontScale="90000"/>
          </a:bodyPr>
          <a:lstStyle/>
          <a:p>
            <a:r>
              <a:rPr lang="en-GB" u="sng" dirty="0">
                <a:solidFill>
                  <a:schemeClr val="tx2"/>
                </a:solidFill>
                <a:latin typeface="Arial" panose="020B0604020202020204" pitchFamily="34" charset="0"/>
                <a:cs typeface="Arial" panose="020B0604020202020204" pitchFamily="34" charset="0"/>
              </a:rPr>
              <a:t>Intelligence Gathering and Analysis </a:t>
            </a:r>
          </a:p>
        </p:txBody>
      </p:sp>
      <p:pic>
        <p:nvPicPr>
          <p:cNvPr id="1026" name="Picture 2" descr="College of Policing">
            <a:extLst>
              <a:ext uri="{FF2B5EF4-FFF2-40B4-BE49-F238E27FC236}">
                <a16:creationId xmlns:a16="http://schemas.microsoft.com/office/drawing/2014/main" id="{47EA2589-8B81-8344-AFA4-8BA9A0027D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5078" y="4815721"/>
            <a:ext cx="1053858" cy="85342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W HighTech">
            <a:extLst>
              <a:ext uri="{FF2B5EF4-FFF2-40B4-BE49-F238E27FC236}">
                <a16:creationId xmlns:a16="http://schemas.microsoft.com/office/drawing/2014/main" id="{E0E97C31-7EFA-A14E-8AB2-C1B1E828E06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04" y="1920280"/>
            <a:ext cx="3785616" cy="23672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CABDE4F-74BD-E94A-9202-A2B664CDBE68}"/>
              </a:ext>
            </a:extLst>
          </p:cNvPr>
          <p:cNvSpPr txBox="1"/>
          <p:nvPr/>
        </p:nvSpPr>
        <p:spPr>
          <a:xfrm>
            <a:off x="6282948" y="5713234"/>
            <a:ext cx="5331976" cy="369332"/>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(College of Policing, 2015) </a:t>
            </a:r>
          </a:p>
        </p:txBody>
      </p:sp>
      <p:sp>
        <p:nvSpPr>
          <p:cNvPr id="6" name="TextBox 5">
            <a:extLst>
              <a:ext uri="{FF2B5EF4-FFF2-40B4-BE49-F238E27FC236}">
                <a16:creationId xmlns:a16="http://schemas.microsoft.com/office/drawing/2014/main" id="{1D2A3974-155B-F14F-A135-9C1E25F8D230}"/>
              </a:ext>
            </a:extLst>
          </p:cNvPr>
          <p:cNvSpPr txBox="1"/>
          <p:nvPr/>
        </p:nvSpPr>
        <p:spPr>
          <a:xfrm>
            <a:off x="4572000" y="1697802"/>
            <a:ext cx="4214376"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Intelligence Management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Intelligence Cycle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Governance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Products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Analysis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Intelligence Report </a:t>
            </a:r>
          </a:p>
        </p:txBody>
      </p:sp>
      <p:sp>
        <p:nvSpPr>
          <p:cNvPr id="7" name="TextBox 6">
            <a:extLst>
              <a:ext uri="{FF2B5EF4-FFF2-40B4-BE49-F238E27FC236}">
                <a16:creationId xmlns:a16="http://schemas.microsoft.com/office/drawing/2014/main" id="{0C2DCFC3-67A5-1C4B-8063-2493E4349B1A}"/>
              </a:ext>
            </a:extLst>
          </p:cNvPr>
          <p:cNvSpPr txBox="1"/>
          <p:nvPr/>
        </p:nvSpPr>
        <p:spPr>
          <a:xfrm>
            <a:off x="508000" y="4446389"/>
            <a:ext cx="4490720" cy="369332"/>
          </a:xfrm>
          <a:prstGeom prst="rect">
            <a:avLst/>
          </a:prstGeom>
          <a:noFill/>
        </p:spPr>
        <p:txBody>
          <a:bodyPr wrap="square" rtlCol="0">
            <a:spAutoFit/>
          </a:bodyPr>
          <a:lstStyle/>
          <a:p>
            <a:r>
              <a:rPr lang="en-GB" dirty="0"/>
              <a:t>Click </a:t>
            </a:r>
            <a:r>
              <a:rPr lang="en-GB" u="sng" dirty="0">
                <a:hlinkClick r:id="rId5"/>
              </a:rPr>
              <a:t>here</a:t>
            </a:r>
            <a:r>
              <a:rPr lang="en-GB" u="sng" dirty="0"/>
              <a:t> </a:t>
            </a:r>
            <a:r>
              <a:rPr lang="en-GB" dirty="0"/>
              <a:t>for more information </a:t>
            </a:r>
          </a:p>
        </p:txBody>
      </p:sp>
    </p:spTree>
    <p:extLst>
      <p:ext uri="{BB962C8B-B14F-4D97-AF65-F5344CB8AC3E}">
        <p14:creationId xmlns:p14="http://schemas.microsoft.com/office/powerpoint/2010/main" val="2310824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E8995CB-E0DD-1446-8CBB-E7A26B399186}"/>
              </a:ext>
            </a:extLst>
          </p:cNvPr>
          <p:cNvSpPr txBox="1"/>
          <p:nvPr/>
        </p:nvSpPr>
        <p:spPr>
          <a:xfrm>
            <a:off x="457200" y="274638"/>
            <a:ext cx="8229600" cy="11430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3700" b="1" u="sng" dirty="0">
                <a:solidFill>
                  <a:schemeClr val="tx2"/>
                </a:solidFill>
                <a:latin typeface="Arial" panose="020B0604020202020204" pitchFamily="34" charset="0"/>
                <a:ea typeface="+mj-ea"/>
                <a:cs typeface="Arial" panose="020B0604020202020204" pitchFamily="34" charset="0"/>
              </a:rPr>
              <a:t>Code of Practice: National Intelligence Model </a:t>
            </a:r>
          </a:p>
        </p:txBody>
      </p:sp>
      <p:sp>
        <p:nvSpPr>
          <p:cNvPr id="11" name="Text Placeholder 3">
            <a:extLst>
              <a:ext uri="{FF2B5EF4-FFF2-40B4-BE49-F238E27FC236}">
                <a16:creationId xmlns:a16="http://schemas.microsoft.com/office/drawing/2014/main" id="{A6A85F4B-EF0B-4CE2-8A89-20D5DE2448E7}"/>
              </a:ext>
            </a:extLst>
          </p:cNvPr>
          <p:cNvSpPr>
            <a:spLocks noGrp="1"/>
          </p:cNvSpPr>
          <p:nvPr>
            <p:ph sz="half" idx="1"/>
          </p:nvPr>
        </p:nvSpPr>
        <p:spPr>
          <a:xfrm>
            <a:off x="457200" y="1600201"/>
            <a:ext cx="4038600" cy="3989040"/>
          </a:xfrm>
        </p:spPr>
        <p:txBody>
          <a:bodyPr vert="horz" lIns="91440" tIns="45720" rIns="91440" bIns="45720" rtlCol="0">
            <a:normAutofit/>
          </a:bodyPr>
          <a:lstStyle/>
          <a:p>
            <a:endParaRPr lang="en-US" dirty="0"/>
          </a:p>
          <a:p>
            <a:endParaRPr lang="en-US" dirty="0"/>
          </a:p>
          <a:p>
            <a:endParaRPr lang="en-US" dirty="0"/>
          </a:p>
        </p:txBody>
      </p:sp>
      <p:pic>
        <p:nvPicPr>
          <p:cNvPr id="5" name="Picture 4" descr="Graphical user interface, application&#10;&#10;Description automatically generated">
            <a:extLst>
              <a:ext uri="{FF2B5EF4-FFF2-40B4-BE49-F238E27FC236}">
                <a16:creationId xmlns:a16="http://schemas.microsoft.com/office/drawing/2014/main" id="{55C9A506-5A48-294B-8742-3DC587FAD6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600000">
            <a:off x="2962833" y="1600201"/>
            <a:ext cx="3370737" cy="39890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48603398-3EBA-1E41-875E-749F88480761}"/>
              </a:ext>
            </a:extLst>
          </p:cNvPr>
          <p:cNvSpPr txBox="1"/>
          <p:nvPr/>
        </p:nvSpPr>
        <p:spPr>
          <a:xfrm>
            <a:off x="6562165" y="4942910"/>
            <a:ext cx="184672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4"/>
              </a:rPr>
              <a:t>here</a:t>
            </a:r>
            <a:r>
              <a:rPr lang="en-GB" u="sng"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for full document </a:t>
            </a:r>
          </a:p>
        </p:txBody>
      </p:sp>
    </p:spTree>
    <p:extLst>
      <p:ext uri="{BB962C8B-B14F-4D97-AF65-F5344CB8AC3E}">
        <p14:creationId xmlns:p14="http://schemas.microsoft.com/office/powerpoint/2010/main" val="1206412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page1image20010624">
            <a:extLst>
              <a:ext uri="{FF2B5EF4-FFF2-40B4-BE49-F238E27FC236}">
                <a16:creationId xmlns:a16="http://schemas.microsoft.com/office/drawing/2014/main" id="{C671E7B3-79BB-CE43-BD79-4E3655CBB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8836" y="1898277"/>
            <a:ext cx="1993900" cy="1143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8C499719-F86F-7241-B2DF-8CD13ABC5945}"/>
              </a:ext>
            </a:extLst>
          </p:cNvPr>
          <p:cNvSpPr/>
          <p:nvPr/>
        </p:nvSpPr>
        <p:spPr>
          <a:xfrm>
            <a:off x="-107576" y="238365"/>
            <a:ext cx="9493625" cy="1200329"/>
          </a:xfrm>
          <a:prstGeom prst="rect">
            <a:avLst/>
          </a:prstGeom>
        </p:spPr>
        <p:txBody>
          <a:bodyPr wrap="square">
            <a:spAutoFit/>
          </a:bodyPr>
          <a:lstStyle/>
          <a:p>
            <a:pPr algn="ctr"/>
            <a:r>
              <a:rPr lang="en-US" altLang="en-US" sz="3600" u="sng" dirty="0">
                <a:solidFill>
                  <a:schemeClr val="tx2"/>
                </a:solidFill>
                <a:latin typeface="Arial" panose="020B0604020202020204" pitchFamily="34" charset="0"/>
                <a:cs typeface="Arial" panose="020B0604020202020204" pitchFamily="34" charset="0"/>
              </a:rPr>
              <a:t>Understanding and Monitoring Tension and Conflict in Local Communities </a:t>
            </a:r>
            <a:endParaRPr lang="en-GB" sz="3600" u="sng" dirty="0">
              <a:solidFill>
                <a:schemeClr val="tx2"/>
              </a:solidFill>
              <a:latin typeface="Arial" panose="020B0604020202020204" pitchFamily="34" charset="0"/>
              <a:cs typeface="Arial" panose="020B0604020202020204" pitchFamily="34" charset="0"/>
            </a:endParaRPr>
          </a:p>
        </p:txBody>
      </p:sp>
      <p:pic>
        <p:nvPicPr>
          <p:cNvPr id="7" name="Picture 6">
            <a:hlinkClick r:id="rId4"/>
            <a:extLst>
              <a:ext uri="{FF2B5EF4-FFF2-40B4-BE49-F238E27FC236}">
                <a16:creationId xmlns:a16="http://schemas.microsoft.com/office/drawing/2014/main" id="{73210755-81C2-0646-A7C0-FF26CD6BD5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5481" y="1898278"/>
            <a:ext cx="2841813" cy="3995360"/>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1B657877-0A73-D94E-9C9D-041822D000E9}"/>
              </a:ext>
            </a:extLst>
          </p:cNvPr>
          <p:cNvSpPr txBox="1"/>
          <p:nvPr/>
        </p:nvSpPr>
        <p:spPr>
          <a:xfrm>
            <a:off x="3603812" y="5163671"/>
            <a:ext cx="369345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hlinkClick r:id="rId4"/>
              </a:rPr>
              <a:t> </a:t>
            </a:r>
            <a:r>
              <a:rPr lang="en-GB" dirty="0">
                <a:latin typeface="Arial" panose="020B0604020202020204" pitchFamily="34" charset="0"/>
                <a:cs typeface="Arial" panose="020B0604020202020204" pitchFamily="34" charset="0"/>
              </a:rPr>
              <a:t>to go to the document </a:t>
            </a:r>
          </a:p>
        </p:txBody>
      </p:sp>
      <p:sp>
        <p:nvSpPr>
          <p:cNvPr id="12" name="Rectangle 11">
            <a:extLst>
              <a:ext uri="{FF2B5EF4-FFF2-40B4-BE49-F238E27FC236}">
                <a16:creationId xmlns:a16="http://schemas.microsoft.com/office/drawing/2014/main" id="{6045D3A5-EFDF-1C48-BFBA-EC8AF980ADAD}"/>
              </a:ext>
            </a:extLst>
          </p:cNvPr>
          <p:cNvSpPr/>
          <p:nvPr/>
        </p:nvSpPr>
        <p:spPr>
          <a:xfrm>
            <a:off x="3862607" y="2012577"/>
            <a:ext cx="4671794" cy="2585323"/>
          </a:xfrm>
          <a:prstGeom prst="rect">
            <a:avLst/>
          </a:prstGeom>
        </p:spPr>
        <p:txBody>
          <a:bodyPr wrap="square">
            <a:spAutoFit/>
          </a:bodyPr>
          <a:lstStyle/>
          <a:p>
            <a:pPr marL="342900" indent="-342900">
              <a:buAutoNum type="arabicPeriod"/>
            </a:pPr>
            <a:r>
              <a:rPr lang="en-GB" b="1" dirty="0">
                <a:latin typeface="HelveticaNeue" panose="02000503000000020004" pitchFamily="2" charset="0"/>
              </a:rPr>
              <a:t>What is community tension?</a:t>
            </a:r>
          </a:p>
          <a:p>
            <a:pPr marL="342900" indent="-342900">
              <a:buAutoNum type="arabicPeriod"/>
            </a:pPr>
            <a:endParaRPr lang="en-GB" b="1" dirty="0">
              <a:latin typeface="HelveticaNeue" panose="02000503000000020004" pitchFamily="2" charset="0"/>
            </a:endParaRPr>
          </a:p>
          <a:p>
            <a:pPr marL="342900" indent="-342900">
              <a:buAutoNum type="arabicPeriod"/>
            </a:pPr>
            <a:r>
              <a:rPr lang="en-GB" b="1" dirty="0">
                <a:latin typeface="HelveticaNeue" panose="02000503000000020004" pitchFamily="2" charset="0"/>
              </a:rPr>
              <a:t>List some different types of tension?</a:t>
            </a:r>
          </a:p>
          <a:p>
            <a:pPr marL="342900" indent="-342900">
              <a:buAutoNum type="arabicPeriod"/>
            </a:pPr>
            <a:endParaRPr lang="en-GB" b="1" dirty="0">
              <a:latin typeface="HelveticaNeue" panose="02000503000000020004" pitchFamily="2" charset="0"/>
            </a:endParaRPr>
          </a:p>
          <a:p>
            <a:r>
              <a:rPr lang="en-GB" b="1" dirty="0">
                <a:latin typeface="HelveticaNeue" panose="02000503000000020004" pitchFamily="2" charset="0"/>
              </a:rPr>
              <a:t>3. What’s the purpose of a tension monitoring group?</a:t>
            </a:r>
          </a:p>
          <a:p>
            <a:endParaRPr lang="en-GB" b="1" dirty="0">
              <a:latin typeface="HelveticaNeue" panose="02000503000000020004" pitchFamily="2" charset="0"/>
            </a:endParaRPr>
          </a:p>
          <a:p>
            <a:r>
              <a:rPr lang="en-GB" b="1" dirty="0">
                <a:latin typeface="HelveticaNeue" panose="02000503000000020004" pitchFamily="2" charset="0"/>
              </a:rPr>
              <a:t>4. Why monitor community tension is important?  </a:t>
            </a:r>
            <a:endParaRPr lang="en-GB" dirty="0"/>
          </a:p>
        </p:txBody>
      </p:sp>
      <p:sp>
        <p:nvSpPr>
          <p:cNvPr id="13" name="Rectangle 12">
            <a:extLst>
              <a:ext uri="{FF2B5EF4-FFF2-40B4-BE49-F238E27FC236}">
                <a16:creationId xmlns:a16="http://schemas.microsoft.com/office/drawing/2014/main" id="{6DD29EA2-738A-0B47-A2D9-7BCCD4B596DB}"/>
              </a:ext>
            </a:extLst>
          </p:cNvPr>
          <p:cNvSpPr/>
          <p:nvPr/>
        </p:nvSpPr>
        <p:spPr>
          <a:xfrm>
            <a:off x="4814049" y="5708972"/>
            <a:ext cx="4572000" cy="369332"/>
          </a:xfrm>
          <a:prstGeom prst="rect">
            <a:avLst/>
          </a:prstGeom>
        </p:spPr>
        <p:txBody>
          <a:bodyPr>
            <a:spAutoFit/>
          </a:bodyPr>
          <a:lstStyle/>
          <a:p>
            <a:r>
              <a:rPr lang="en-GB" dirty="0">
                <a:solidFill>
                  <a:schemeClr val="bg1"/>
                </a:solidFill>
                <a:latin typeface="HelveticaNeue" panose="02000503000000020004" pitchFamily="2" charset="0"/>
              </a:rPr>
              <a:t>(Institute of Community Cohesion, 2010) </a:t>
            </a:r>
            <a:endParaRPr lang="en-GB" dirty="0">
              <a:solidFill>
                <a:schemeClr val="bg1"/>
              </a:solidFill>
            </a:endParaRPr>
          </a:p>
        </p:txBody>
      </p:sp>
      <p:pic>
        <p:nvPicPr>
          <p:cNvPr id="16" name="Picture 15" descr="Icon&#10;&#10;Description automatically generated">
            <a:extLst>
              <a:ext uri="{FF2B5EF4-FFF2-40B4-BE49-F238E27FC236}">
                <a16:creationId xmlns:a16="http://schemas.microsoft.com/office/drawing/2014/main" id="{2C248AB7-6B1D-414B-B488-ABA8F259A3B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03350" y="1898277"/>
            <a:ext cx="1823944" cy="793178"/>
          </a:xfrm>
          <a:prstGeom prst="rect">
            <a:avLst/>
          </a:prstGeom>
        </p:spPr>
      </p:pic>
    </p:spTree>
    <p:extLst>
      <p:ext uri="{BB962C8B-B14F-4D97-AF65-F5344CB8AC3E}">
        <p14:creationId xmlns:p14="http://schemas.microsoft.com/office/powerpoint/2010/main" val="1828049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E43D6-ED59-A848-BDF3-FFD9F6BB7F0F}"/>
              </a:ext>
            </a:extLst>
          </p:cNvPr>
          <p:cNvSpPr>
            <a:spLocks noGrp="1"/>
          </p:cNvSpPr>
          <p:nvPr>
            <p:ph type="title"/>
          </p:nvPr>
        </p:nvSpPr>
        <p:spPr/>
        <p:txBody>
          <a:bodyPr>
            <a:normAutofit fontScale="90000"/>
          </a:bodyPr>
          <a:lstStyle/>
          <a:p>
            <a:r>
              <a:rPr lang="en-GB" sz="3600" u="sng" dirty="0">
                <a:solidFill>
                  <a:schemeClr val="tx2"/>
                </a:solidFill>
                <a:latin typeface="Arial" panose="020B0604020202020204" pitchFamily="34" charset="0"/>
                <a:cs typeface="Arial" panose="020B0604020202020204" pitchFamily="34" charset="0"/>
              </a:rPr>
              <a:t>Community Mapping and Tension Monitoring </a:t>
            </a:r>
          </a:p>
        </p:txBody>
      </p:sp>
      <p:pic>
        <p:nvPicPr>
          <p:cNvPr id="5" name="Content Placeholder 4" descr="Diagram, text&#10;&#10;Description automatically generated">
            <a:hlinkClick r:id="rId3"/>
            <a:extLst>
              <a:ext uri="{FF2B5EF4-FFF2-40B4-BE49-F238E27FC236}">
                <a16:creationId xmlns:a16="http://schemas.microsoft.com/office/drawing/2014/main" id="{2E0CF74A-3AA1-9841-AA71-FC78C3F6E479}"/>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200" y="1417638"/>
            <a:ext cx="3140479" cy="3916363"/>
          </a:xfrm>
        </p:spPr>
      </p:pic>
      <p:sp>
        <p:nvSpPr>
          <p:cNvPr id="3" name="TextBox 2">
            <a:extLst>
              <a:ext uri="{FF2B5EF4-FFF2-40B4-BE49-F238E27FC236}">
                <a16:creationId xmlns:a16="http://schemas.microsoft.com/office/drawing/2014/main" id="{8062BFFF-2477-1E4A-9F7E-F2610E236E4B}"/>
              </a:ext>
            </a:extLst>
          </p:cNvPr>
          <p:cNvSpPr txBox="1"/>
          <p:nvPr/>
        </p:nvSpPr>
        <p:spPr>
          <a:xfrm>
            <a:off x="4052047" y="1529159"/>
            <a:ext cx="4912659" cy="3139321"/>
          </a:xfrm>
          <a:prstGeom prst="rect">
            <a:avLst/>
          </a:prstGeom>
          <a:noFill/>
        </p:spPr>
        <p:txBody>
          <a:bodyPr wrap="square" rtlCol="0">
            <a:spAutoFit/>
          </a:bodyPr>
          <a:lstStyle/>
          <a:p>
            <a:r>
              <a:rPr lang="en-GB" b="1" dirty="0"/>
              <a:t>A step-by-step guide to tension monitoring pages 41 – 62 </a:t>
            </a:r>
            <a:endParaRPr lang="en-GB" dirty="0"/>
          </a:p>
          <a:p>
            <a:endParaRPr lang="en-GB" dirty="0"/>
          </a:p>
          <a:p>
            <a:r>
              <a:rPr lang="en-GB" dirty="0"/>
              <a:t>Read &amp; Discuss: </a:t>
            </a:r>
          </a:p>
          <a:p>
            <a:endParaRPr lang="en-GB" dirty="0"/>
          </a:p>
          <a:p>
            <a:r>
              <a:rPr lang="en-GB" dirty="0"/>
              <a:t>What are the key elements of this guide? What do they believe the correct approach is? </a:t>
            </a:r>
          </a:p>
          <a:p>
            <a:endParaRPr lang="en-GB" dirty="0"/>
          </a:p>
          <a:p>
            <a:endParaRPr lang="en-GB" dirty="0"/>
          </a:p>
          <a:p>
            <a:r>
              <a:rPr lang="en-GB" dirty="0"/>
              <a:t> - A partnership approach</a:t>
            </a:r>
          </a:p>
          <a:p>
            <a:r>
              <a:rPr lang="en-GB" dirty="0"/>
              <a:t> </a:t>
            </a:r>
          </a:p>
        </p:txBody>
      </p:sp>
      <p:sp>
        <p:nvSpPr>
          <p:cNvPr id="4" name="TextBox 3">
            <a:extLst>
              <a:ext uri="{FF2B5EF4-FFF2-40B4-BE49-F238E27FC236}">
                <a16:creationId xmlns:a16="http://schemas.microsoft.com/office/drawing/2014/main" id="{AA55E4A2-CD12-E947-A551-2DE4D1982A97}"/>
              </a:ext>
            </a:extLst>
          </p:cNvPr>
          <p:cNvSpPr txBox="1"/>
          <p:nvPr/>
        </p:nvSpPr>
        <p:spPr>
          <a:xfrm>
            <a:off x="3872752" y="5056094"/>
            <a:ext cx="491265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3"/>
              </a:rPr>
              <a:t>here</a:t>
            </a:r>
            <a:r>
              <a:rPr lang="en-GB" dirty="0">
                <a:latin typeface="Arial" panose="020B0604020202020204" pitchFamily="34" charset="0"/>
                <a:cs typeface="Arial" panose="020B0604020202020204" pitchFamily="34" charset="0"/>
              </a:rPr>
              <a:t> to go to the document </a:t>
            </a:r>
          </a:p>
        </p:txBody>
      </p:sp>
      <p:sp>
        <p:nvSpPr>
          <p:cNvPr id="6" name="TextBox 5">
            <a:extLst>
              <a:ext uri="{FF2B5EF4-FFF2-40B4-BE49-F238E27FC236}">
                <a16:creationId xmlns:a16="http://schemas.microsoft.com/office/drawing/2014/main" id="{DAB4698B-1920-D34E-9314-EC1E70C4CB75}"/>
              </a:ext>
            </a:extLst>
          </p:cNvPr>
          <p:cNvSpPr txBox="1"/>
          <p:nvPr/>
        </p:nvSpPr>
        <p:spPr>
          <a:xfrm>
            <a:off x="6221504" y="5701555"/>
            <a:ext cx="3101788" cy="369332"/>
          </a:xfrm>
          <a:prstGeom prst="rect">
            <a:avLst/>
          </a:prstGeom>
          <a:noFill/>
        </p:spPr>
        <p:txBody>
          <a:bodyPr wrap="square" rtlCol="0">
            <a:spAutoFit/>
          </a:bodyPr>
          <a:lstStyle/>
          <a:p>
            <a:r>
              <a:rPr lang="en-GB" dirty="0">
                <a:solidFill>
                  <a:schemeClr val="bg1"/>
                </a:solidFill>
              </a:rPr>
              <a:t>(Welsh Government, 2011) </a:t>
            </a:r>
          </a:p>
        </p:txBody>
      </p:sp>
    </p:spTree>
    <p:extLst>
      <p:ext uri="{BB962C8B-B14F-4D97-AF65-F5344CB8AC3E}">
        <p14:creationId xmlns:p14="http://schemas.microsoft.com/office/powerpoint/2010/main" val="2386648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C728E543-5D6D-2646-A1D7-1D49001984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674261"/>
          </a:xfrm>
          <a:prstGeom prst="rect">
            <a:avLst/>
          </a:prstGeom>
        </p:spPr>
      </p:pic>
      <p:pic>
        <p:nvPicPr>
          <p:cNvPr id="1028" name="Picture 4" descr="National Policing Improvement Agency - Wikipedia">
            <a:extLst>
              <a:ext uri="{FF2B5EF4-FFF2-40B4-BE49-F238E27FC236}">
                <a16:creationId xmlns:a16="http://schemas.microsoft.com/office/drawing/2014/main" id="{0AFF7197-1999-1E44-8847-50809CA1B4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2848" y="3305754"/>
            <a:ext cx="2571152" cy="14231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150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03E6B-09DB-7548-A6BE-73D2B4EEA73A}"/>
              </a:ext>
            </a:extLst>
          </p:cNvPr>
          <p:cNvSpPr>
            <a:spLocks noGrp="1"/>
          </p:cNvSpPr>
          <p:nvPr>
            <p:ph type="title"/>
          </p:nvPr>
        </p:nvSpPr>
        <p:spPr/>
        <p:txBody>
          <a:bodyPr>
            <a:noAutofit/>
          </a:bodyPr>
          <a:lstStyle/>
          <a:p>
            <a:r>
              <a:rPr lang="en-GB" sz="3600" u="sng" dirty="0">
                <a:solidFill>
                  <a:schemeClr val="tx2"/>
                </a:solidFill>
                <a:latin typeface="Arial" panose="020B0604020202020204" pitchFamily="34" charset="0"/>
                <a:cs typeface="Arial" panose="020B0604020202020204" pitchFamily="34" charset="0"/>
              </a:rPr>
              <a:t>Crime Prevention and </a:t>
            </a:r>
            <a:br>
              <a:rPr lang="en-GB" sz="3600" u="sng" dirty="0">
                <a:solidFill>
                  <a:schemeClr val="tx2"/>
                </a:solidFill>
                <a:latin typeface="Arial" panose="020B0604020202020204" pitchFamily="34" charset="0"/>
                <a:cs typeface="Arial" panose="020B0604020202020204" pitchFamily="34" charset="0"/>
              </a:rPr>
            </a:br>
            <a:r>
              <a:rPr lang="en-GB" sz="3600" u="sng" dirty="0">
                <a:solidFill>
                  <a:schemeClr val="tx2"/>
                </a:solidFill>
                <a:latin typeface="Arial" panose="020B0604020202020204" pitchFamily="34" charset="0"/>
                <a:cs typeface="Arial" panose="020B0604020202020204" pitchFamily="34" charset="0"/>
              </a:rPr>
              <a:t>Reduction Strategies </a:t>
            </a:r>
          </a:p>
        </p:txBody>
      </p:sp>
      <p:pic>
        <p:nvPicPr>
          <p:cNvPr id="5" name="Picture 4" descr="A picture containing application&#10;&#10;Description automatically generated">
            <a:extLst>
              <a:ext uri="{FF2B5EF4-FFF2-40B4-BE49-F238E27FC236}">
                <a16:creationId xmlns:a16="http://schemas.microsoft.com/office/drawing/2014/main" id="{6A9FD2DA-9C96-4640-903C-BF1EA395E8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879588">
            <a:off x="629150" y="1830637"/>
            <a:ext cx="2733788" cy="3497900"/>
          </a:xfrm>
          <a:prstGeom prst="rect">
            <a:avLst/>
          </a:prstGeom>
        </p:spPr>
      </p:pic>
      <p:sp>
        <p:nvSpPr>
          <p:cNvPr id="6" name="TextBox 5">
            <a:extLst>
              <a:ext uri="{FF2B5EF4-FFF2-40B4-BE49-F238E27FC236}">
                <a16:creationId xmlns:a16="http://schemas.microsoft.com/office/drawing/2014/main" id="{93D73AB7-F66C-2541-82E4-6B5B5C2077CF}"/>
              </a:ext>
            </a:extLst>
          </p:cNvPr>
          <p:cNvSpPr txBox="1"/>
          <p:nvPr/>
        </p:nvSpPr>
        <p:spPr>
          <a:xfrm>
            <a:off x="4229100" y="4914900"/>
            <a:ext cx="4114800" cy="369332"/>
          </a:xfrm>
          <a:prstGeom prst="rect">
            <a:avLst/>
          </a:prstGeom>
          <a:noFill/>
        </p:spPr>
        <p:txBody>
          <a:bodyPr wrap="square" rtlCol="0">
            <a:spAutoFit/>
          </a:bodyPr>
          <a:lstStyle/>
          <a:p>
            <a:r>
              <a:rPr lang="en-GB" dirty="0"/>
              <a:t>Click </a:t>
            </a:r>
            <a:r>
              <a:rPr lang="en-GB" u="sng" dirty="0">
                <a:hlinkClick r:id="rId4"/>
              </a:rPr>
              <a:t>here</a:t>
            </a:r>
            <a:r>
              <a:rPr lang="en-GB" dirty="0"/>
              <a:t> for full document </a:t>
            </a:r>
          </a:p>
        </p:txBody>
      </p:sp>
      <p:sp>
        <p:nvSpPr>
          <p:cNvPr id="7" name="TextBox 6">
            <a:extLst>
              <a:ext uri="{FF2B5EF4-FFF2-40B4-BE49-F238E27FC236}">
                <a16:creationId xmlns:a16="http://schemas.microsoft.com/office/drawing/2014/main" id="{F1E74E7C-A5C7-224D-85D1-3816B5A2CFE8}"/>
              </a:ext>
            </a:extLst>
          </p:cNvPr>
          <p:cNvSpPr txBox="1"/>
          <p:nvPr/>
        </p:nvSpPr>
        <p:spPr>
          <a:xfrm>
            <a:off x="6819900" y="5688929"/>
            <a:ext cx="3048000" cy="369332"/>
          </a:xfrm>
          <a:prstGeom prst="rect">
            <a:avLst/>
          </a:prstGeom>
          <a:noFill/>
        </p:spPr>
        <p:txBody>
          <a:bodyPr wrap="square" rtlCol="0">
            <a:spAutoFit/>
          </a:bodyPr>
          <a:lstStyle/>
          <a:p>
            <a:r>
              <a:rPr lang="en-GB" dirty="0">
                <a:solidFill>
                  <a:schemeClr val="bg1"/>
                </a:solidFill>
              </a:rPr>
              <a:t>(Home Office, 2016) </a:t>
            </a:r>
          </a:p>
        </p:txBody>
      </p:sp>
      <p:sp>
        <p:nvSpPr>
          <p:cNvPr id="8" name="Rectangle 7">
            <a:extLst>
              <a:ext uri="{FF2B5EF4-FFF2-40B4-BE49-F238E27FC236}">
                <a16:creationId xmlns:a16="http://schemas.microsoft.com/office/drawing/2014/main" id="{81548307-7ACA-9640-AD8D-8A01849AA41A}"/>
              </a:ext>
            </a:extLst>
          </p:cNvPr>
          <p:cNvSpPr/>
          <p:nvPr/>
        </p:nvSpPr>
        <p:spPr>
          <a:xfrm>
            <a:off x="4900223" y="2150606"/>
            <a:ext cx="3592650" cy="2246769"/>
          </a:xfrm>
          <a:prstGeom prst="rect">
            <a:avLst/>
          </a:prstGeom>
        </p:spPr>
        <p:txBody>
          <a:bodyPr wrap="none">
            <a:spAutoFit/>
          </a:bodyPr>
          <a:lstStyle/>
          <a:p>
            <a:r>
              <a:rPr lang="en-GB" sz="2000" b="1" dirty="0">
                <a:solidFill>
                  <a:srgbClr val="444442"/>
                </a:solidFill>
                <a:latin typeface="Arial" panose="020B0604020202020204" pitchFamily="34" charset="0"/>
                <a:cs typeface="Arial" panose="020B0604020202020204" pitchFamily="34" charset="0"/>
              </a:rPr>
              <a:t>Six Key Drivers of Crime:</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Opportunity </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Character </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Effectiveness of the CJS </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Profit </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Drugs </a:t>
            </a:r>
          </a:p>
          <a:p>
            <a:pPr marL="342900" indent="-342900">
              <a:buFont typeface="Arial" panose="020B0604020202020204" pitchFamily="34" charset="0"/>
              <a:buChar char="•"/>
            </a:pPr>
            <a:r>
              <a:rPr lang="en-GB" sz="2000" b="1" dirty="0">
                <a:solidFill>
                  <a:srgbClr val="444442"/>
                </a:solidFill>
                <a:latin typeface="Arial" panose="020B0604020202020204" pitchFamily="34" charset="0"/>
                <a:cs typeface="Arial" panose="020B0604020202020204" pitchFamily="34" charset="0"/>
              </a:rPr>
              <a:t>Alcohol  </a:t>
            </a:r>
            <a:endParaRPr lang="en-GB" sz="20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8621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DCB16-B0DF-284E-B496-CB03AC912E45}"/>
              </a:ext>
            </a:extLst>
          </p:cNvPr>
          <p:cNvSpPr>
            <a:spLocks noGrp="1"/>
          </p:cNvSpPr>
          <p:nvPr>
            <p:ph type="title"/>
          </p:nvPr>
        </p:nvSpPr>
        <p:spPr>
          <a:xfrm>
            <a:off x="-1153084" y="335359"/>
            <a:ext cx="8229600" cy="1143000"/>
          </a:xfrm>
        </p:spPr>
        <p:txBody>
          <a:bodyPr>
            <a:normAutofit/>
          </a:bodyPr>
          <a:lstStyle/>
          <a:p>
            <a:r>
              <a:rPr lang="en-GB" sz="4000" u="sng" dirty="0">
                <a:solidFill>
                  <a:schemeClr val="tx2"/>
                </a:solidFill>
                <a:latin typeface="Arial" panose="020B0604020202020204" pitchFamily="34" charset="0"/>
                <a:cs typeface="Arial" panose="020B0604020202020204" pitchFamily="34" charset="0"/>
              </a:rPr>
              <a:t>Crime Reduction Toolkit </a:t>
            </a:r>
          </a:p>
        </p:txBody>
      </p:sp>
      <p:pic>
        <p:nvPicPr>
          <p:cNvPr id="4098" name="Picture 2" descr="Blue Toolbox Clipart - 600x594 PNG Download - PNGkit">
            <a:hlinkClick r:id="rId3"/>
            <a:extLst>
              <a:ext uri="{FF2B5EF4-FFF2-40B4-BE49-F238E27FC236}">
                <a16:creationId xmlns:a16="http://schemas.microsoft.com/office/drawing/2014/main" id="{672A2E9D-0B4C-714F-90E4-CAF39F789B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05350" y="1642992"/>
            <a:ext cx="417195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College of Policing">
            <a:extLst>
              <a:ext uri="{FF2B5EF4-FFF2-40B4-BE49-F238E27FC236}">
                <a16:creationId xmlns:a16="http://schemas.microsoft.com/office/drawing/2014/main" id="{4C3644A2-9A69-C541-BD3D-EBBE80A7AC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34125" y="170727"/>
            <a:ext cx="2357430" cy="14722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1CCDDA4-DE86-CA4E-AD9C-B9679661D7C8}"/>
              </a:ext>
            </a:extLst>
          </p:cNvPr>
          <p:cNvSpPr/>
          <p:nvPr/>
        </p:nvSpPr>
        <p:spPr>
          <a:xfrm>
            <a:off x="133350" y="1859339"/>
            <a:ext cx="4572000" cy="3139321"/>
          </a:xfrm>
          <a:prstGeom prst="rect">
            <a:avLst/>
          </a:prstGeom>
        </p:spPr>
        <p:txBody>
          <a:bodyPr>
            <a:spAutoFit/>
          </a:bodyPr>
          <a:lstStyle/>
          <a:p>
            <a:pPr marL="285750" indent="-285750">
              <a:buFont typeface="Arial" panose="020B0604020202020204" pitchFamily="34" charset="0"/>
              <a:buChar char="•"/>
            </a:pPr>
            <a:r>
              <a:rPr lang="en-GB" dirty="0">
                <a:solidFill>
                  <a:srgbClr val="000000"/>
                </a:solidFill>
                <a:latin typeface="fs-elliot"/>
              </a:rPr>
              <a:t>Summarises the best-available research evidence on what works to reduce crime</a:t>
            </a:r>
            <a:br>
              <a:rPr lang="en-GB" dirty="0">
                <a:solidFill>
                  <a:srgbClr val="000000"/>
                </a:solidFill>
                <a:latin typeface="fs-elliot"/>
              </a:rPr>
            </a:br>
            <a:endParaRPr lang="en-GB" dirty="0">
              <a:solidFill>
                <a:srgbClr val="000000"/>
              </a:solidFill>
              <a:latin typeface="fs-elliot"/>
            </a:endParaRPr>
          </a:p>
          <a:p>
            <a:pPr marL="285750" indent="-285750">
              <a:buFont typeface="Arial" panose="020B0604020202020204" pitchFamily="34" charset="0"/>
              <a:buChar char="•"/>
            </a:pPr>
            <a:r>
              <a:rPr lang="en-GB" dirty="0">
                <a:solidFill>
                  <a:srgbClr val="000000"/>
                </a:solidFill>
                <a:latin typeface="fs-elliot"/>
              </a:rPr>
              <a:t>Allows users to see the impact of different interventions on crime </a:t>
            </a:r>
          </a:p>
          <a:p>
            <a:endParaRPr lang="en-GB" dirty="0">
              <a:solidFill>
                <a:srgbClr val="000000"/>
              </a:solidFill>
              <a:latin typeface="fs-elliot"/>
            </a:endParaRPr>
          </a:p>
          <a:p>
            <a:pPr marL="285750" indent="-285750">
              <a:buFont typeface="Arial" panose="020B0604020202020204" pitchFamily="34" charset="0"/>
              <a:buChar char="•"/>
            </a:pPr>
            <a:r>
              <a:rPr lang="en-GB" dirty="0">
                <a:solidFill>
                  <a:srgbClr val="000000"/>
                </a:solidFill>
                <a:latin typeface="fs-elliot"/>
              </a:rPr>
              <a:t>Shows how to understand how they work, where they work, how to implement them and their cost </a:t>
            </a:r>
          </a:p>
          <a:p>
            <a:pPr marL="285750" indent="-285750">
              <a:buFont typeface="Arial" panose="020B0604020202020204" pitchFamily="34" charset="0"/>
              <a:buChar char="•"/>
            </a:pPr>
            <a:endParaRPr lang="en-GB" b="0" i="0" u="none" strike="noStrike" dirty="0">
              <a:solidFill>
                <a:srgbClr val="000000"/>
              </a:solidFill>
              <a:effectLst/>
              <a:latin typeface="fs-elliot"/>
            </a:endParaRPr>
          </a:p>
          <a:p>
            <a:r>
              <a:rPr lang="en-GB" b="0" i="0" u="none" strike="noStrike" dirty="0">
                <a:solidFill>
                  <a:srgbClr val="000000"/>
                </a:solidFill>
                <a:effectLst/>
                <a:latin typeface="fs-elliot"/>
              </a:rPr>
              <a:t>      (Click on the tool</a:t>
            </a:r>
            <a:r>
              <a:rPr lang="en-GB" dirty="0">
                <a:solidFill>
                  <a:srgbClr val="000000"/>
                </a:solidFill>
                <a:latin typeface="fs-elliot"/>
              </a:rPr>
              <a:t>kit to go to the website) </a:t>
            </a:r>
            <a:endParaRPr lang="en-GB" b="0" i="0" u="none" strike="noStrike" dirty="0">
              <a:solidFill>
                <a:srgbClr val="000000"/>
              </a:solidFill>
              <a:effectLst/>
              <a:latin typeface="fs-elliot"/>
            </a:endParaRPr>
          </a:p>
        </p:txBody>
      </p:sp>
    </p:spTree>
    <p:extLst>
      <p:ext uri="{BB962C8B-B14F-4D97-AF65-F5344CB8AC3E}">
        <p14:creationId xmlns:p14="http://schemas.microsoft.com/office/powerpoint/2010/main" val="1446376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B5EE3EC-48B2-1041-B696-C6906AD10006}"/>
              </a:ext>
            </a:extLst>
          </p:cNvPr>
          <p:cNvSpPr/>
          <p:nvPr/>
        </p:nvSpPr>
        <p:spPr>
          <a:xfrm>
            <a:off x="222718" y="288379"/>
            <a:ext cx="7594094" cy="1323439"/>
          </a:xfrm>
          <a:prstGeom prst="rect">
            <a:avLst/>
          </a:prstGeom>
        </p:spPr>
        <p:txBody>
          <a:bodyPr wrap="square">
            <a:spAutoFit/>
          </a:bodyPr>
          <a:lstStyle/>
          <a:p>
            <a:r>
              <a:rPr lang="en-GB" sz="4000" u="sng" dirty="0">
                <a:solidFill>
                  <a:schemeClr val="tx2"/>
                </a:solidFill>
                <a:latin typeface="Arial" panose="020B0604020202020204" pitchFamily="34" charset="0"/>
                <a:ea typeface="Calibri" panose="020F0502020204030204" pitchFamily="34" charset="0"/>
              </a:rPr>
              <a:t>Problem Analysis </a:t>
            </a:r>
          </a:p>
          <a:p>
            <a:r>
              <a:rPr lang="en-GB" sz="4000" u="sng" dirty="0">
                <a:solidFill>
                  <a:schemeClr val="tx2"/>
                </a:solidFill>
                <a:latin typeface="Arial" panose="020B0604020202020204" pitchFamily="34" charset="0"/>
                <a:ea typeface="Calibri" panose="020F0502020204030204" pitchFamily="34" charset="0"/>
              </a:rPr>
              <a:t>and Solving Techniques </a:t>
            </a:r>
            <a:endParaRPr lang="en-GB" sz="4000" u="sng" dirty="0">
              <a:solidFill>
                <a:schemeClr val="tx2"/>
              </a:solidFill>
            </a:endParaRPr>
          </a:p>
        </p:txBody>
      </p:sp>
      <p:sp>
        <p:nvSpPr>
          <p:cNvPr id="8" name="Rectangle 7">
            <a:extLst>
              <a:ext uri="{FF2B5EF4-FFF2-40B4-BE49-F238E27FC236}">
                <a16:creationId xmlns:a16="http://schemas.microsoft.com/office/drawing/2014/main" id="{7A561324-B915-F44B-AF62-68CDC7A7AB89}"/>
              </a:ext>
            </a:extLst>
          </p:cNvPr>
          <p:cNvSpPr/>
          <p:nvPr/>
        </p:nvSpPr>
        <p:spPr>
          <a:xfrm>
            <a:off x="222718" y="1851033"/>
            <a:ext cx="8688200" cy="461665"/>
          </a:xfrm>
          <a:prstGeom prst="rect">
            <a:avLst/>
          </a:prstGeom>
        </p:spPr>
        <p:txBody>
          <a:bodyPr wrap="square">
            <a:spAutoFit/>
          </a:bodyPr>
          <a:lstStyle/>
          <a:p>
            <a:r>
              <a:rPr lang="en-GB" sz="2400" b="1" dirty="0">
                <a:solidFill>
                  <a:srgbClr val="000000"/>
                </a:solidFill>
                <a:latin typeface="Arial" panose="020B0604020202020204" pitchFamily="34" charset="0"/>
                <a:cs typeface="Arial" panose="020B0604020202020204" pitchFamily="34" charset="0"/>
              </a:rPr>
              <a:t>Successful problem solving in neighbourhoods should: </a:t>
            </a:r>
          </a:p>
        </p:txBody>
      </p:sp>
      <p:sp>
        <p:nvSpPr>
          <p:cNvPr id="9" name="Rectangle 8">
            <a:extLst>
              <a:ext uri="{FF2B5EF4-FFF2-40B4-BE49-F238E27FC236}">
                <a16:creationId xmlns:a16="http://schemas.microsoft.com/office/drawing/2014/main" id="{A4027784-756C-AE49-843B-5D4D06A2B7FA}"/>
              </a:ext>
            </a:extLst>
          </p:cNvPr>
          <p:cNvSpPr/>
          <p:nvPr/>
        </p:nvSpPr>
        <p:spPr>
          <a:xfrm>
            <a:off x="4572000" y="4517906"/>
            <a:ext cx="4572000" cy="830997"/>
          </a:xfrm>
          <a:prstGeom prst="rect">
            <a:avLst/>
          </a:prstGeom>
        </p:spPr>
        <p:txBody>
          <a:bodyPr>
            <a:spAutoFit/>
          </a:bodyPr>
          <a:lstStyle/>
          <a:p>
            <a:pPr marL="285750" indent="-285750">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Reduce demand on the police service and partners</a:t>
            </a:r>
          </a:p>
        </p:txBody>
      </p:sp>
      <p:sp>
        <p:nvSpPr>
          <p:cNvPr id="10" name="Rectangle 9">
            <a:extLst>
              <a:ext uri="{FF2B5EF4-FFF2-40B4-BE49-F238E27FC236}">
                <a16:creationId xmlns:a16="http://schemas.microsoft.com/office/drawing/2014/main" id="{3183AE43-225E-C847-806C-3EF29B331413}"/>
              </a:ext>
            </a:extLst>
          </p:cNvPr>
          <p:cNvSpPr/>
          <p:nvPr/>
        </p:nvSpPr>
        <p:spPr>
          <a:xfrm>
            <a:off x="4572000" y="2630472"/>
            <a:ext cx="4572000" cy="1569660"/>
          </a:xfrm>
          <a:prstGeom prst="rect">
            <a:avLst/>
          </a:prstGeom>
        </p:spPr>
        <p:txBody>
          <a:bodyPr>
            <a:spAutoFit/>
          </a:bodyPr>
          <a:lstStyle/>
          <a:p>
            <a:pPr marL="342900" indent="-342900">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Enable police and partners to address long-term issues affecting communities and provide reassurance</a:t>
            </a:r>
          </a:p>
        </p:txBody>
      </p:sp>
      <p:pic>
        <p:nvPicPr>
          <p:cNvPr id="3074" name="Picture 2" descr="7 Steps to Problem Solving">
            <a:extLst>
              <a:ext uri="{FF2B5EF4-FFF2-40B4-BE49-F238E27FC236}">
                <a16:creationId xmlns:a16="http://schemas.microsoft.com/office/drawing/2014/main" id="{83BEAE3D-0E34-2141-BD7F-BC7EF0B57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130" y="2877091"/>
            <a:ext cx="3886200" cy="21082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71D75358-F1FF-3D43-8B09-19E32CAEFB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72735" y="259160"/>
            <a:ext cx="2357430" cy="1472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8458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C853-A3AF-4943-9E00-10D96FD9D5A0}"/>
              </a:ext>
            </a:extLst>
          </p:cNvPr>
          <p:cNvSpPr>
            <a:spLocks noGrp="1"/>
          </p:cNvSpPr>
          <p:nvPr>
            <p:ph type="title"/>
          </p:nvPr>
        </p:nvSpPr>
        <p:spPr>
          <a:xfrm>
            <a:off x="322288" y="124737"/>
            <a:ext cx="8229600" cy="1143000"/>
          </a:xfrm>
        </p:spPr>
        <p:txBody>
          <a:bodyPr>
            <a:normAutofit/>
          </a:bodyPr>
          <a:lstStyle/>
          <a:p>
            <a:r>
              <a:rPr lang="en-GB" u="sng" dirty="0">
                <a:solidFill>
                  <a:schemeClr val="tx2"/>
                </a:solidFill>
                <a:latin typeface="Arial" panose="020B0604020202020204" pitchFamily="34" charset="0"/>
                <a:cs typeface="Arial" panose="020B0604020202020204" pitchFamily="34" charset="0"/>
              </a:rPr>
              <a:t>Problem Analysis Triangle </a:t>
            </a:r>
          </a:p>
        </p:txBody>
      </p:sp>
      <p:pic>
        <p:nvPicPr>
          <p:cNvPr id="6" name="Picture 5" descr="Shape&#10;&#10;Description automatically generated">
            <a:extLst>
              <a:ext uri="{FF2B5EF4-FFF2-40B4-BE49-F238E27FC236}">
                <a16:creationId xmlns:a16="http://schemas.microsoft.com/office/drawing/2014/main" id="{AB457B01-D251-EC4E-AED0-42ADDEBB59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89553" y="1391269"/>
            <a:ext cx="4964894" cy="4075461"/>
          </a:xfrm>
          <a:prstGeom prst="rect">
            <a:avLst/>
          </a:prstGeom>
        </p:spPr>
      </p:pic>
      <p:sp>
        <p:nvSpPr>
          <p:cNvPr id="7" name="Rectangle 6">
            <a:extLst>
              <a:ext uri="{FF2B5EF4-FFF2-40B4-BE49-F238E27FC236}">
                <a16:creationId xmlns:a16="http://schemas.microsoft.com/office/drawing/2014/main" id="{6373E43E-0CCA-7540-9484-DECC4E775D07}"/>
              </a:ext>
            </a:extLst>
          </p:cNvPr>
          <p:cNvSpPr/>
          <p:nvPr/>
        </p:nvSpPr>
        <p:spPr>
          <a:xfrm>
            <a:off x="6257360" y="5715768"/>
            <a:ext cx="5863359" cy="369332"/>
          </a:xfrm>
          <a:prstGeom prst="rect">
            <a:avLst/>
          </a:prstGeom>
        </p:spPr>
        <p:txBody>
          <a:bodyPr wrap="square">
            <a:spAutoFit/>
          </a:bodyPr>
          <a:lstStyle/>
          <a:p>
            <a:r>
              <a:rPr lang="en-GB" dirty="0">
                <a:solidFill>
                  <a:srgbClr val="FFFFFF"/>
                </a:solidFill>
                <a:latin typeface="ArialMT"/>
              </a:rPr>
              <a:t>(College of Policing, 2016) </a:t>
            </a:r>
            <a:endParaRPr lang="en-GB" dirty="0"/>
          </a:p>
        </p:txBody>
      </p:sp>
      <p:sp>
        <p:nvSpPr>
          <p:cNvPr id="8" name="TextBox 7">
            <a:extLst>
              <a:ext uri="{FF2B5EF4-FFF2-40B4-BE49-F238E27FC236}">
                <a16:creationId xmlns:a16="http://schemas.microsoft.com/office/drawing/2014/main" id="{605B92D0-EDB9-424B-954B-D8BD0BBA62B1}"/>
              </a:ext>
            </a:extLst>
          </p:cNvPr>
          <p:cNvSpPr txBox="1"/>
          <p:nvPr/>
        </p:nvSpPr>
        <p:spPr>
          <a:xfrm>
            <a:off x="4966447" y="5181600"/>
            <a:ext cx="3854824" cy="369332"/>
          </a:xfrm>
          <a:prstGeom prst="rect">
            <a:avLst/>
          </a:prstGeom>
          <a:noFill/>
        </p:spPr>
        <p:txBody>
          <a:bodyPr wrap="square" rtlCol="0">
            <a:spAutoFit/>
          </a:bodyPr>
          <a:lstStyle/>
          <a:p>
            <a:r>
              <a:rPr lang="en-GB" dirty="0"/>
              <a:t>Click </a:t>
            </a:r>
            <a:r>
              <a:rPr lang="en-GB" u="sng" dirty="0">
                <a:hlinkClick r:id="rId4"/>
              </a:rPr>
              <a:t>here </a:t>
            </a:r>
            <a:r>
              <a:rPr lang="en-GB" dirty="0"/>
              <a:t>for full information </a:t>
            </a:r>
          </a:p>
        </p:txBody>
      </p:sp>
    </p:spTree>
    <p:extLst>
      <p:ext uri="{BB962C8B-B14F-4D97-AF65-F5344CB8AC3E}">
        <p14:creationId xmlns:p14="http://schemas.microsoft.com/office/powerpoint/2010/main" val="1170229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1C651-45EC-CD43-BA23-C001C3BAF551}"/>
              </a:ext>
            </a:extLst>
          </p:cNvPr>
          <p:cNvSpPr>
            <a:spLocks noGrp="1"/>
          </p:cNvSpPr>
          <p:nvPr>
            <p:ph type="title"/>
          </p:nvPr>
        </p:nvSpPr>
        <p:spPr/>
        <p:txBody>
          <a:bodyPr/>
          <a:lstStyle/>
          <a:p>
            <a:r>
              <a:rPr lang="en-GB" dirty="0"/>
              <a:t>Problem Analysis Triangle</a:t>
            </a:r>
          </a:p>
        </p:txBody>
      </p:sp>
      <p:pic>
        <p:nvPicPr>
          <p:cNvPr id="5" name="Picture 4" descr="Graphical user interface, text, application, email&#10;&#10;Description automatically generated">
            <a:extLst>
              <a:ext uri="{FF2B5EF4-FFF2-40B4-BE49-F238E27FC236}">
                <a16:creationId xmlns:a16="http://schemas.microsoft.com/office/drawing/2014/main" id="{474F1322-21FD-F849-93F3-B9A0089FA6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827" y="514481"/>
            <a:ext cx="6768059" cy="4724233"/>
          </a:xfrm>
          <a:prstGeom prst="rect">
            <a:avLst/>
          </a:prstGeom>
        </p:spPr>
      </p:pic>
      <p:sp>
        <p:nvSpPr>
          <p:cNvPr id="6" name="Rectangle 5">
            <a:extLst>
              <a:ext uri="{FF2B5EF4-FFF2-40B4-BE49-F238E27FC236}">
                <a16:creationId xmlns:a16="http://schemas.microsoft.com/office/drawing/2014/main" id="{FED8174E-6ED2-F740-B1D5-DCC2BFF4B8C3}"/>
              </a:ext>
            </a:extLst>
          </p:cNvPr>
          <p:cNvSpPr/>
          <p:nvPr/>
        </p:nvSpPr>
        <p:spPr>
          <a:xfrm>
            <a:off x="6189345" y="5736521"/>
            <a:ext cx="2954655" cy="369332"/>
          </a:xfrm>
          <a:prstGeom prst="rect">
            <a:avLst/>
          </a:prstGeom>
        </p:spPr>
        <p:txBody>
          <a:bodyPr wrap="none">
            <a:spAutoFit/>
          </a:bodyPr>
          <a:lstStyle/>
          <a:p>
            <a:r>
              <a:rPr lang="en-GB" dirty="0">
                <a:solidFill>
                  <a:srgbClr val="FFFFFF"/>
                </a:solidFill>
                <a:latin typeface="ArialMT"/>
              </a:rPr>
              <a:t>(College of Policing, 2016) </a:t>
            </a:r>
            <a:endParaRPr lang="en-GB" dirty="0"/>
          </a:p>
        </p:txBody>
      </p:sp>
      <p:sp>
        <p:nvSpPr>
          <p:cNvPr id="7" name="TextBox 6">
            <a:extLst>
              <a:ext uri="{FF2B5EF4-FFF2-40B4-BE49-F238E27FC236}">
                <a16:creationId xmlns:a16="http://schemas.microsoft.com/office/drawing/2014/main" id="{F822EEB5-C785-564C-8680-0F1DD9A74558}"/>
              </a:ext>
            </a:extLst>
          </p:cNvPr>
          <p:cNvSpPr txBox="1"/>
          <p:nvPr/>
        </p:nvSpPr>
        <p:spPr>
          <a:xfrm>
            <a:off x="6015392" y="5293891"/>
            <a:ext cx="3558988" cy="369332"/>
          </a:xfrm>
          <a:prstGeom prst="rect">
            <a:avLst/>
          </a:prstGeom>
          <a:noFill/>
        </p:spPr>
        <p:txBody>
          <a:bodyPr wrap="square" rtlCol="0">
            <a:spAutoFit/>
          </a:bodyPr>
          <a:lstStyle/>
          <a:p>
            <a:r>
              <a:rPr lang="en-GB" dirty="0"/>
              <a:t>Click </a:t>
            </a:r>
            <a:r>
              <a:rPr lang="en-GB" u="sng" dirty="0">
                <a:hlinkClick r:id="rId4"/>
              </a:rPr>
              <a:t>here</a:t>
            </a:r>
            <a:r>
              <a:rPr lang="en-GB" dirty="0"/>
              <a:t> for full information </a:t>
            </a:r>
          </a:p>
        </p:txBody>
      </p:sp>
      <p:pic>
        <p:nvPicPr>
          <p:cNvPr id="2050" name="Picture 2" descr="What is Community Polcing?">
            <a:extLst>
              <a:ext uri="{FF2B5EF4-FFF2-40B4-BE49-F238E27FC236}">
                <a16:creationId xmlns:a16="http://schemas.microsoft.com/office/drawing/2014/main" id="{22EDEE29-CC57-AF48-8BA6-E7CC332859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96099" y="1657481"/>
            <a:ext cx="3144744" cy="314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810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imeline&#10;&#10;Description automatically generated">
            <a:extLst>
              <a:ext uri="{FF2B5EF4-FFF2-40B4-BE49-F238E27FC236}">
                <a16:creationId xmlns:a16="http://schemas.microsoft.com/office/drawing/2014/main" id="{C44B4610-4805-2C49-AEF5-090575C3F2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36935" y="581892"/>
            <a:ext cx="6520615" cy="4768418"/>
          </a:xfrm>
        </p:spPr>
      </p:pic>
      <p:sp>
        <p:nvSpPr>
          <p:cNvPr id="6" name="Rectangle 5">
            <a:extLst>
              <a:ext uri="{FF2B5EF4-FFF2-40B4-BE49-F238E27FC236}">
                <a16:creationId xmlns:a16="http://schemas.microsoft.com/office/drawing/2014/main" id="{3F1387AC-C2F5-B94E-9A92-884D7CFCE978}"/>
              </a:ext>
            </a:extLst>
          </p:cNvPr>
          <p:cNvSpPr/>
          <p:nvPr/>
        </p:nvSpPr>
        <p:spPr>
          <a:xfrm>
            <a:off x="6278990" y="5700664"/>
            <a:ext cx="2954655" cy="369332"/>
          </a:xfrm>
          <a:prstGeom prst="rect">
            <a:avLst/>
          </a:prstGeom>
        </p:spPr>
        <p:txBody>
          <a:bodyPr wrap="none">
            <a:spAutoFit/>
          </a:bodyPr>
          <a:lstStyle/>
          <a:p>
            <a:r>
              <a:rPr lang="en-GB" dirty="0">
                <a:solidFill>
                  <a:srgbClr val="FFFFFF"/>
                </a:solidFill>
                <a:latin typeface="ArialMT"/>
              </a:rPr>
              <a:t>(College of Policing, 2016) </a:t>
            </a:r>
            <a:endParaRPr lang="en-GB" dirty="0"/>
          </a:p>
        </p:txBody>
      </p:sp>
      <p:sp>
        <p:nvSpPr>
          <p:cNvPr id="7" name="TextBox 6">
            <a:extLst>
              <a:ext uri="{FF2B5EF4-FFF2-40B4-BE49-F238E27FC236}">
                <a16:creationId xmlns:a16="http://schemas.microsoft.com/office/drawing/2014/main" id="{62AD7234-4184-6D4A-99B6-17600C653B2F}"/>
              </a:ext>
            </a:extLst>
          </p:cNvPr>
          <p:cNvSpPr txBox="1"/>
          <p:nvPr/>
        </p:nvSpPr>
        <p:spPr>
          <a:xfrm>
            <a:off x="5559964" y="5249030"/>
            <a:ext cx="4392706" cy="369332"/>
          </a:xfrm>
          <a:prstGeom prst="rect">
            <a:avLst/>
          </a:prstGeom>
          <a:noFill/>
        </p:spPr>
        <p:txBody>
          <a:bodyPr wrap="square" rtlCol="0">
            <a:spAutoFit/>
          </a:bodyPr>
          <a:lstStyle/>
          <a:p>
            <a:r>
              <a:rPr lang="en-GB" dirty="0"/>
              <a:t>Click</a:t>
            </a:r>
            <a:r>
              <a:rPr lang="en-GB" dirty="0">
                <a:hlinkClick r:id="rId4"/>
              </a:rPr>
              <a:t> </a:t>
            </a:r>
            <a:r>
              <a:rPr lang="en-GB" u="sng" dirty="0">
                <a:hlinkClick r:id="rId4"/>
              </a:rPr>
              <a:t>here </a:t>
            </a:r>
            <a:r>
              <a:rPr lang="en-GB" dirty="0"/>
              <a:t>for full information </a:t>
            </a:r>
          </a:p>
        </p:txBody>
      </p:sp>
    </p:spTree>
    <p:extLst>
      <p:ext uri="{BB962C8B-B14F-4D97-AF65-F5344CB8AC3E}">
        <p14:creationId xmlns:p14="http://schemas.microsoft.com/office/powerpoint/2010/main" val="451572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 application&#10;&#10;Description automatically generated">
            <a:extLst>
              <a:ext uri="{FF2B5EF4-FFF2-40B4-BE49-F238E27FC236}">
                <a16:creationId xmlns:a16="http://schemas.microsoft.com/office/drawing/2014/main" id="{449449CB-4A93-C140-B44D-74C66210F8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396077"/>
            <a:ext cx="3628454" cy="4430756"/>
          </a:xfrm>
          <a:prstGeom prst="rect">
            <a:avLst/>
          </a:prstGeom>
        </p:spPr>
      </p:pic>
      <p:sp>
        <p:nvSpPr>
          <p:cNvPr id="7" name="TextBox 6">
            <a:extLst>
              <a:ext uri="{FF2B5EF4-FFF2-40B4-BE49-F238E27FC236}">
                <a16:creationId xmlns:a16="http://schemas.microsoft.com/office/drawing/2014/main" id="{BB762371-EB8B-A749-A37E-D09C5ACDB832}"/>
              </a:ext>
            </a:extLst>
          </p:cNvPr>
          <p:cNvSpPr txBox="1"/>
          <p:nvPr/>
        </p:nvSpPr>
        <p:spPr>
          <a:xfrm>
            <a:off x="6203577" y="5674659"/>
            <a:ext cx="3065929" cy="369332"/>
          </a:xfrm>
          <a:prstGeom prst="rect">
            <a:avLst/>
          </a:prstGeom>
          <a:noFill/>
        </p:spPr>
        <p:txBody>
          <a:bodyPr wrap="square" rtlCol="0">
            <a:spAutoFit/>
          </a:bodyPr>
          <a:lstStyle/>
          <a:p>
            <a:r>
              <a:rPr lang="en-GB" dirty="0">
                <a:solidFill>
                  <a:schemeClr val="bg1"/>
                </a:solidFill>
              </a:rPr>
              <a:t>(House of Commons, 2018) </a:t>
            </a:r>
          </a:p>
        </p:txBody>
      </p:sp>
      <p:sp>
        <p:nvSpPr>
          <p:cNvPr id="8" name="Rectangle 7">
            <a:extLst>
              <a:ext uri="{FF2B5EF4-FFF2-40B4-BE49-F238E27FC236}">
                <a16:creationId xmlns:a16="http://schemas.microsoft.com/office/drawing/2014/main" id="{7C412953-2AB3-5145-B75B-AEEE3CB49D15}"/>
              </a:ext>
            </a:extLst>
          </p:cNvPr>
          <p:cNvSpPr/>
          <p:nvPr/>
        </p:nvSpPr>
        <p:spPr>
          <a:xfrm>
            <a:off x="1085242" y="181957"/>
            <a:ext cx="7404335" cy="584775"/>
          </a:xfrm>
          <a:prstGeom prst="rect">
            <a:avLst/>
          </a:prstGeom>
        </p:spPr>
        <p:txBody>
          <a:bodyPr wrap="none">
            <a:spAutoFit/>
          </a:bodyPr>
          <a:lstStyle/>
          <a:p>
            <a:r>
              <a:rPr lang="en-GB" sz="3200" u="sng" dirty="0">
                <a:solidFill>
                  <a:schemeClr val="tx2"/>
                </a:solidFill>
                <a:latin typeface="Arial" panose="020B0604020202020204" pitchFamily="34" charset="0"/>
                <a:cs typeface="Arial" panose="020B0604020202020204" pitchFamily="34" charset="0"/>
              </a:rPr>
              <a:t>Changing Trends in Crime and Policing </a:t>
            </a:r>
          </a:p>
        </p:txBody>
      </p:sp>
      <p:sp>
        <p:nvSpPr>
          <p:cNvPr id="9" name="Rectangle 8">
            <a:extLst>
              <a:ext uri="{FF2B5EF4-FFF2-40B4-BE49-F238E27FC236}">
                <a16:creationId xmlns:a16="http://schemas.microsoft.com/office/drawing/2014/main" id="{87538362-5175-3649-9061-C735EA7D8B60}"/>
              </a:ext>
            </a:extLst>
          </p:cNvPr>
          <p:cNvSpPr/>
          <p:nvPr/>
        </p:nvSpPr>
        <p:spPr>
          <a:xfrm>
            <a:off x="3917577" y="1120676"/>
            <a:ext cx="4572000" cy="4154984"/>
          </a:xfrm>
          <a:prstGeom prst="rect">
            <a:avLst/>
          </a:prstGeom>
        </p:spPr>
        <p:txBody>
          <a:bodyPr>
            <a:spAutoFit/>
          </a:bodyPr>
          <a:lstStyle/>
          <a:p>
            <a:pPr marL="342900" indent="-342900">
              <a:buFont typeface="+mj-lt"/>
              <a:buAutoNum type="arabicPeriod"/>
            </a:pPr>
            <a:r>
              <a:rPr lang="en-GB" sz="2400" dirty="0">
                <a:latin typeface="Arial" panose="020B0604020202020204" pitchFamily="34" charset="0"/>
                <a:cs typeface="Arial" panose="020B0604020202020204" pitchFamily="34" charset="0"/>
              </a:rPr>
              <a:t>Crime rates</a:t>
            </a:r>
          </a:p>
          <a:p>
            <a:pPr marL="342900" indent="-342900">
              <a:buFont typeface="+mj-lt"/>
              <a:buAutoNum type="arabicPeriod"/>
            </a:pPr>
            <a:r>
              <a:rPr lang="en-GB" sz="2400" dirty="0">
                <a:latin typeface="Arial" panose="020B0604020202020204" pitchFamily="34" charset="0"/>
                <a:cs typeface="Arial" panose="020B0604020202020204" pitchFamily="34" charset="0"/>
              </a:rPr>
              <a:t>Detection and charging rates</a:t>
            </a:r>
          </a:p>
          <a:p>
            <a:pPr marL="342900" indent="-342900">
              <a:buFont typeface="+mj-lt"/>
              <a:buAutoNum type="arabicPeriod"/>
            </a:pPr>
            <a:r>
              <a:rPr lang="en-GB" sz="2400" dirty="0">
                <a:latin typeface="Arial" panose="020B0604020202020204" pitchFamily="34" charset="0"/>
                <a:cs typeface="Arial" panose="020B0604020202020204" pitchFamily="34" charset="0"/>
              </a:rPr>
              <a:t>Police funding</a:t>
            </a:r>
          </a:p>
          <a:p>
            <a:pPr marL="342900" indent="-342900">
              <a:buFont typeface="+mj-lt"/>
              <a:buAutoNum type="arabicPeriod"/>
            </a:pPr>
            <a:r>
              <a:rPr lang="en-GB" sz="2400" dirty="0">
                <a:latin typeface="Arial" panose="020B0604020202020204" pitchFamily="34" charset="0"/>
                <a:cs typeface="Arial" panose="020B0604020202020204" pitchFamily="34" charset="0"/>
              </a:rPr>
              <a:t>Neighbourhood policing </a:t>
            </a:r>
          </a:p>
          <a:p>
            <a:pPr marL="342900" indent="-342900">
              <a:buFont typeface="+mj-lt"/>
              <a:buAutoNum type="arabicPeriod"/>
            </a:pPr>
            <a:r>
              <a:rPr lang="en-GB" sz="2400" dirty="0">
                <a:latin typeface="Arial" panose="020B0604020202020204" pitchFamily="34" charset="0"/>
                <a:cs typeface="Arial" panose="020B0604020202020204" pitchFamily="34" charset="0"/>
              </a:rPr>
              <a:t>The value and effectiveness of neighbourhood policing </a:t>
            </a:r>
          </a:p>
          <a:p>
            <a:pPr marL="342900" indent="-342900">
              <a:buFont typeface="+mj-lt"/>
              <a:buAutoNum type="arabicPeriod"/>
            </a:pPr>
            <a:r>
              <a:rPr lang="en-GB" sz="2400" dirty="0">
                <a:latin typeface="Arial" panose="020B0604020202020204" pitchFamily="34" charset="0"/>
                <a:cs typeface="Arial" panose="020B0604020202020204" pitchFamily="34" charset="0"/>
              </a:rPr>
              <a:t>Multi-agency partnerships Impact of police funding reductions </a:t>
            </a:r>
          </a:p>
          <a:p>
            <a:pPr marL="342900" indent="-342900">
              <a:buFont typeface="+mj-lt"/>
              <a:buAutoNum type="arabicPeriod"/>
            </a:pPr>
            <a:r>
              <a:rPr lang="en-GB" sz="2400" dirty="0">
                <a:latin typeface="Arial" panose="020B0604020202020204" pitchFamily="34" charset="0"/>
                <a:cs typeface="Arial" panose="020B0604020202020204" pitchFamily="34" charset="0"/>
              </a:rPr>
              <a:t>Deployment to other policing teams </a:t>
            </a:r>
            <a:endParaRPr lang="en-GB" sz="2400" dirty="0">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DBA87C1-67A0-1441-86BF-F99EA12C838C}"/>
              </a:ext>
            </a:extLst>
          </p:cNvPr>
          <p:cNvSpPr txBox="1"/>
          <p:nvPr/>
        </p:nvSpPr>
        <p:spPr>
          <a:xfrm>
            <a:off x="224852" y="4826833"/>
            <a:ext cx="340360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4"/>
              </a:rPr>
              <a:t>here</a:t>
            </a:r>
            <a:r>
              <a:rPr lang="en-GB" dirty="0">
                <a:latin typeface="Arial" panose="020B0604020202020204" pitchFamily="34" charset="0"/>
                <a:cs typeface="Arial" panose="020B0604020202020204" pitchFamily="34" charset="0"/>
              </a:rPr>
              <a:t> for full document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Please read pages 12-19 </a:t>
            </a:r>
          </a:p>
        </p:txBody>
      </p:sp>
    </p:spTree>
    <p:extLst>
      <p:ext uri="{BB962C8B-B14F-4D97-AF65-F5344CB8AC3E}">
        <p14:creationId xmlns:p14="http://schemas.microsoft.com/office/powerpoint/2010/main" val="3030977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5A4168D-D35F-5641-B581-216BAE853A7A}"/>
              </a:ext>
            </a:extLst>
          </p:cNvPr>
          <p:cNvSpPr/>
          <p:nvPr/>
        </p:nvSpPr>
        <p:spPr>
          <a:xfrm>
            <a:off x="4811739" y="2144495"/>
            <a:ext cx="3519105" cy="400110"/>
          </a:xfrm>
          <a:prstGeom prst="rect">
            <a:avLst/>
          </a:prstGeom>
        </p:spPr>
        <p:txBody>
          <a:bodyPr wrap="none">
            <a:spAutoFit/>
          </a:bodyPr>
          <a:lstStyle/>
          <a:p>
            <a:pPr marL="285750" indent="-285750">
              <a:buFont typeface="Arial" panose="020B0604020202020204" pitchFamily="34" charset="0"/>
              <a:buChar char="•"/>
            </a:pPr>
            <a:r>
              <a:rPr lang="en-GB" sz="2000" dirty="0">
                <a:solidFill>
                  <a:srgbClr val="565659"/>
                </a:solidFill>
                <a:latin typeface="Arial" panose="020B0604020202020204" pitchFamily="34" charset="0"/>
                <a:cs typeface="Arial" panose="020B0604020202020204" pitchFamily="34" charset="0"/>
              </a:rPr>
              <a:t>Avoid raising expectations </a:t>
            </a:r>
            <a:endParaRPr lang="en-GB" sz="2000"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BAB5ACF-2CFF-374B-91A9-BF3FB1649D04}"/>
              </a:ext>
            </a:extLst>
          </p:cNvPr>
          <p:cNvSpPr/>
          <p:nvPr/>
        </p:nvSpPr>
        <p:spPr>
          <a:xfrm>
            <a:off x="4811739" y="2866965"/>
            <a:ext cx="3124573" cy="400110"/>
          </a:xfrm>
          <a:prstGeom prst="rect">
            <a:avLst/>
          </a:prstGeom>
        </p:spPr>
        <p:txBody>
          <a:bodyPr wrap="none">
            <a:spAutoFit/>
          </a:bodyPr>
          <a:lstStyle/>
          <a:p>
            <a:pPr marL="342900" indent="-342900">
              <a:buFont typeface="Arial" panose="020B0604020202020204" pitchFamily="34" charset="0"/>
              <a:buChar char="•"/>
            </a:pPr>
            <a:r>
              <a:rPr lang="en-GB" sz="2000" dirty="0">
                <a:solidFill>
                  <a:srgbClr val="565659"/>
                </a:solidFill>
                <a:latin typeface="Arial" panose="020B0604020202020204" pitchFamily="34" charset="0"/>
                <a:cs typeface="Arial" panose="020B0604020202020204" pitchFamily="34" charset="0"/>
              </a:rPr>
              <a:t>Facilitate engagement </a:t>
            </a:r>
            <a:endParaRPr lang="en-GB" sz="2000" dirty="0">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3BE44949-3B6B-E346-9E8B-2C98ECE4F88B}"/>
              </a:ext>
            </a:extLst>
          </p:cNvPr>
          <p:cNvSpPr/>
          <p:nvPr/>
        </p:nvSpPr>
        <p:spPr>
          <a:xfrm>
            <a:off x="4811739" y="3511685"/>
            <a:ext cx="3852337" cy="400110"/>
          </a:xfrm>
          <a:prstGeom prst="rect">
            <a:avLst/>
          </a:prstGeom>
        </p:spPr>
        <p:txBody>
          <a:bodyPr wrap="none">
            <a:spAutoFit/>
          </a:bodyPr>
          <a:lstStyle/>
          <a:p>
            <a:pPr marL="342900" indent="-342900">
              <a:buFont typeface="Arial" panose="020B0604020202020204" pitchFamily="34" charset="0"/>
              <a:buChar char="•"/>
            </a:pPr>
            <a:r>
              <a:rPr lang="en-GB" sz="2000" dirty="0">
                <a:solidFill>
                  <a:srgbClr val="565659"/>
                </a:solidFill>
                <a:latin typeface="Arial" panose="020B0604020202020204" pitchFamily="34" charset="0"/>
                <a:cs typeface="Arial" panose="020B0604020202020204" pitchFamily="34" charset="0"/>
              </a:rPr>
              <a:t>Develop partnership working </a:t>
            </a:r>
            <a:endParaRPr lang="en-GB" sz="2000" dirty="0">
              <a:latin typeface="Arial" panose="020B0604020202020204" pitchFamily="34" charset="0"/>
              <a:cs typeface="Arial" panose="020B0604020202020204" pitchFamily="34" charset="0"/>
            </a:endParaRPr>
          </a:p>
        </p:txBody>
      </p:sp>
      <p:pic>
        <p:nvPicPr>
          <p:cNvPr id="9" name="Picture 8" descr="A picture containing text&#10;&#10;Description automatically generated">
            <a:hlinkClick r:id="rId3"/>
            <a:extLst>
              <a:ext uri="{FF2B5EF4-FFF2-40B4-BE49-F238E27FC236}">
                <a16:creationId xmlns:a16="http://schemas.microsoft.com/office/drawing/2014/main" id="{1CB4FB19-A78B-E842-9243-ABB3CA489F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640" y="1235908"/>
            <a:ext cx="3238261" cy="4062334"/>
          </a:xfrm>
          <a:prstGeom prst="rect">
            <a:avLst/>
          </a:prstGeom>
        </p:spPr>
      </p:pic>
      <p:sp>
        <p:nvSpPr>
          <p:cNvPr id="10" name="TextBox 9">
            <a:extLst>
              <a:ext uri="{FF2B5EF4-FFF2-40B4-BE49-F238E27FC236}">
                <a16:creationId xmlns:a16="http://schemas.microsoft.com/office/drawing/2014/main" id="{A013B330-32F6-7F44-A4A8-E188D0D0B929}"/>
              </a:ext>
            </a:extLst>
          </p:cNvPr>
          <p:cNvSpPr txBox="1"/>
          <p:nvPr/>
        </p:nvSpPr>
        <p:spPr>
          <a:xfrm>
            <a:off x="237640" y="273768"/>
            <a:ext cx="9608695" cy="646331"/>
          </a:xfrm>
          <a:prstGeom prst="rect">
            <a:avLst/>
          </a:prstGeom>
          <a:noFill/>
        </p:spPr>
        <p:txBody>
          <a:bodyPr wrap="square" rtlCol="0">
            <a:spAutoFit/>
          </a:bodyPr>
          <a:lstStyle/>
          <a:p>
            <a:r>
              <a:rPr lang="en-GB" sz="3600" u="sng" dirty="0">
                <a:solidFill>
                  <a:schemeClr val="tx2"/>
                </a:solidFill>
                <a:latin typeface="Arial" panose="020B0604020202020204" pitchFamily="34" charset="0"/>
                <a:cs typeface="Arial" panose="020B0604020202020204" pitchFamily="34" charset="0"/>
              </a:rPr>
              <a:t>Community Engagement</a:t>
            </a:r>
          </a:p>
        </p:txBody>
      </p:sp>
      <p:sp>
        <p:nvSpPr>
          <p:cNvPr id="11" name="TextBox 10">
            <a:extLst>
              <a:ext uri="{FF2B5EF4-FFF2-40B4-BE49-F238E27FC236}">
                <a16:creationId xmlns:a16="http://schemas.microsoft.com/office/drawing/2014/main" id="{C72BEFE7-C3DD-044B-8971-8797D5808FC8}"/>
              </a:ext>
            </a:extLst>
          </p:cNvPr>
          <p:cNvSpPr txBox="1"/>
          <p:nvPr/>
        </p:nvSpPr>
        <p:spPr>
          <a:xfrm>
            <a:off x="5041987" y="4791404"/>
            <a:ext cx="3852337" cy="369332"/>
          </a:xfrm>
          <a:prstGeom prst="rect">
            <a:avLst/>
          </a:prstGeom>
          <a:noFill/>
        </p:spPr>
        <p:txBody>
          <a:bodyPr wrap="square" rtlCol="0">
            <a:spAutoFit/>
          </a:bodyPr>
          <a:lstStyle/>
          <a:p>
            <a:r>
              <a:rPr lang="en-GB" dirty="0"/>
              <a:t>(Click on the document to read) </a:t>
            </a:r>
          </a:p>
        </p:txBody>
      </p:sp>
    </p:spTree>
    <p:extLst>
      <p:ext uri="{BB962C8B-B14F-4D97-AF65-F5344CB8AC3E}">
        <p14:creationId xmlns:p14="http://schemas.microsoft.com/office/powerpoint/2010/main" val="4118400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1175F3C-7D53-5041-BFB0-BEB73ECA31AB}"/>
              </a:ext>
            </a:extLst>
          </p:cNvPr>
          <p:cNvSpPr/>
          <p:nvPr/>
        </p:nvSpPr>
        <p:spPr>
          <a:xfrm>
            <a:off x="226478" y="2103833"/>
            <a:ext cx="4572000" cy="2031325"/>
          </a:xfrm>
          <a:prstGeom prst="rect">
            <a:avLst/>
          </a:prstGeom>
        </p:spPr>
        <p:txBody>
          <a:bodyPr>
            <a:spAutoFit/>
          </a:bodyPr>
          <a:lstStyle/>
          <a:p>
            <a:pPr marL="285750" indent="-285750">
              <a:buFont typeface="Arial" panose="020B0604020202020204" pitchFamily="34" charset="0"/>
              <a:buChar char="•"/>
            </a:pPr>
            <a:r>
              <a:rPr lang="en-GB" b="1" dirty="0">
                <a:latin typeface="ArialMT"/>
              </a:rPr>
              <a:t>Engaging communities </a:t>
            </a:r>
          </a:p>
          <a:p>
            <a:pPr marL="285750" indent="-285750">
              <a:buFont typeface="Arial" panose="020B0604020202020204" pitchFamily="34" charset="0"/>
              <a:buChar char="•"/>
            </a:pPr>
            <a:r>
              <a:rPr lang="en-GB" b="1" dirty="0">
                <a:latin typeface="Arial" panose="020B0604020202020204" pitchFamily="34" charset="0"/>
              </a:rPr>
              <a:t>S</a:t>
            </a:r>
            <a:r>
              <a:rPr lang="en-GB" b="1" dirty="0">
                <a:latin typeface="ArialMT"/>
              </a:rPr>
              <a:t>olving problems </a:t>
            </a:r>
          </a:p>
          <a:p>
            <a:pPr marL="285750" indent="-285750">
              <a:buFont typeface="Arial" panose="020B0604020202020204" pitchFamily="34" charset="0"/>
              <a:buChar char="•"/>
            </a:pPr>
            <a:r>
              <a:rPr lang="en-GB" b="1" dirty="0">
                <a:latin typeface="ArialMT"/>
              </a:rPr>
              <a:t>Targeting activity </a:t>
            </a:r>
          </a:p>
          <a:p>
            <a:pPr marL="285750" indent="-285750">
              <a:buFont typeface="Arial" panose="020B0604020202020204" pitchFamily="34" charset="0"/>
              <a:buChar char="•"/>
            </a:pPr>
            <a:r>
              <a:rPr lang="en-GB" b="1" dirty="0">
                <a:latin typeface="ArialMT"/>
              </a:rPr>
              <a:t>Promoting the right culture </a:t>
            </a:r>
          </a:p>
          <a:p>
            <a:pPr marL="285750" indent="-285750">
              <a:buFont typeface="Arial" panose="020B0604020202020204" pitchFamily="34" charset="0"/>
              <a:buChar char="•"/>
            </a:pPr>
            <a:r>
              <a:rPr lang="en-GB" b="1" dirty="0">
                <a:latin typeface="ArialMT"/>
              </a:rPr>
              <a:t>Building analytical capability</a:t>
            </a:r>
          </a:p>
          <a:p>
            <a:pPr marL="285750" indent="-285750">
              <a:buFont typeface="Arial" panose="020B0604020202020204" pitchFamily="34" charset="0"/>
              <a:buChar char="•"/>
            </a:pPr>
            <a:r>
              <a:rPr lang="en-GB" b="1" dirty="0">
                <a:latin typeface="ArialMT"/>
              </a:rPr>
              <a:t>Developing officers, staff and volunteers </a:t>
            </a:r>
            <a:endParaRPr lang="en-GB" b="1" dirty="0">
              <a:latin typeface="Arial" panose="020B0604020202020204" pitchFamily="34" charset="0"/>
            </a:endParaRPr>
          </a:p>
        </p:txBody>
      </p:sp>
      <p:pic>
        <p:nvPicPr>
          <p:cNvPr id="6" name="Picture 5" descr="Graphical user interface, text, application&#10;&#10;Description automatically generated">
            <a:hlinkClick r:id="rId3"/>
            <a:extLst>
              <a:ext uri="{FF2B5EF4-FFF2-40B4-BE49-F238E27FC236}">
                <a16:creationId xmlns:a16="http://schemas.microsoft.com/office/drawing/2014/main" id="{8103D794-A4B3-A24D-A972-FC96B1C0AA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2323" y="2103833"/>
            <a:ext cx="4705199" cy="3210515"/>
          </a:xfrm>
          <a:prstGeom prst="rect">
            <a:avLst/>
          </a:prstGeom>
        </p:spPr>
      </p:pic>
      <p:sp>
        <p:nvSpPr>
          <p:cNvPr id="7" name="TextBox 6">
            <a:extLst>
              <a:ext uri="{FF2B5EF4-FFF2-40B4-BE49-F238E27FC236}">
                <a16:creationId xmlns:a16="http://schemas.microsoft.com/office/drawing/2014/main" id="{9F4402D5-E4E9-404C-A91A-72E36A93737C}"/>
              </a:ext>
            </a:extLst>
          </p:cNvPr>
          <p:cNvSpPr txBox="1"/>
          <p:nvPr/>
        </p:nvSpPr>
        <p:spPr>
          <a:xfrm>
            <a:off x="226478" y="448574"/>
            <a:ext cx="8781691" cy="646331"/>
          </a:xfrm>
          <a:prstGeom prst="rect">
            <a:avLst/>
          </a:prstGeom>
          <a:noFill/>
        </p:spPr>
        <p:txBody>
          <a:bodyPr wrap="square" rtlCol="0">
            <a:spAutoFit/>
          </a:bodyPr>
          <a:lstStyle/>
          <a:p>
            <a:r>
              <a:rPr lang="en-GB" sz="3600" u="sng" dirty="0">
                <a:solidFill>
                  <a:schemeClr val="tx2"/>
                </a:solidFill>
                <a:latin typeface="Arial" panose="020B0604020202020204" pitchFamily="34" charset="0"/>
                <a:cs typeface="Arial" panose="020B0604020202020204" pitchFamily="34" charset="0"/>
              </a:rPr>
              <a:t>Engagement and Neighbourhood Policing </a:t>
            </a:r>
          </a:p>
        </p:txBody>
      </p:sp>
      <p:sp>
        <p:nvSpPr>
          <p:cNvPr id="8" name="TextBox 7">
            <a:extLst>
              <a:ext uri="{FF2B5EF4-FFF2-40B4-BE49-F238E27FC236}">
                <a16:creationId xmlns:a16="http://schemas.microsoft.com/office/drawing/2014/main" id="{2976B7C6-0451-2744-9DA8-D9F7A00BC44C}"/>
              </a:ext>
            </a:extLst>
          </p:cNvPr>
          <p:cNvSpPr txBox="1"/>
          <p:nvPr/>
        </p:nvSpPr>
        <p:spPr>
          <a:xfrm>
            <a:off x="5052888" y="5314348"/>
            <a:ext cx="3864634" cy="369332"/>
          </a:xfrm>
          <a:prstGeom prst="rect">
            <a:avLst/>
          </a:prstGeom>
          <a:noFill/>
        </p:spPr>
        <p:txBody>
          <a:bodyPr wrap="square" rtlCol="0">
            <a:spAutoFit/>
          </a:bodyPr>
          <a:lstStyle/>
          <a:p>
            <a:r>
              <a:rPr lang="en-GB" dirty="0"/>
              <a:t>(Click on the document to read) </a:t>
            </a:r>
          </a:p>
        </p:txBody>
      </p:sp>
      <p:sp>
        <p:nvSpPr>
          <p:cNvPr id="9" name="TextBox 8">
            <a:extLst>
              <a:ext uri="{FF2B5EF4-FFF2-40B4-BE49-F238E27FC236}">
                <a16:creationId xmlns:a16="http://schemas.microsoft.com/office/drawing/2014/main" id="{F49C8034-ED8B-9A4A-84D4-3BA18A1ABC3D}"/>
              </a:ext>
            </a:extLst>
          </p:cNvPr>
          <p:cNvSpPr txBox="1"/>
          <p:nvPr/>
        </p:nvSpPr>
        <p:spPr>
          <a:xfrm>
            <a:off x="465826" y="4399472"/>
            <a:ext cx="353683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a:t>
            </a:r>
            <a:r>
              <a:rPr lang="en-GB" u="sng" dirty="0">
                <a:latin typeface="Arial" panose="020B0604020202020204" pitchFamily="34" charset="0"/>
                <a:cs typeface="Arial" panose="020B0604020202020204" pitchFamily="34" charset="0"/>
                <a:hlinkClick r:id="rId5"/>
              </a:rPr>
              <a:t>here</a:t>
            </a:r>
            <a:r>
              <a:rPr lang="en-GB" dirty="0">
                <a:latin typeface="Arial" panose="020B0604020202020204" pitchFamily="34" charset="0"/>
                <a:cs typeface="Arial" panose="020B0604020202020204" pitchFamily="34" charset="0"/>
              </a:rPr>
              <a:t> to view a number of different case studies in relation to the above categories</a:t>
            </a:r>
          </a:p>
        </p:txBody>
      </p:sp>
    </p:spTree>
    <p:extLst>
      <p:ext uri="{BB962C8B-B14F-4D97-AF65-F5344CB8AC3E}">
        <p14:creationId xmlns:p14="http://schemas.microsoft.com/office/powerpoint/2010/main" val="12908056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DC78D7-A485-E340-A193-253899BFB205}"/>
              </a:ext>
            </a:extLst>
          </p:cNvPr>
          <p:cNvSpPr/>
          <p:nvPr/>
        </p:nvSpPr>
        <p:spPr>
          <a:xfrm>
            <a:off x="4368987" y="1131100"/>
            <a:ext cx="4148094" cy="3233834"/>
          </a:xfrm>
          <a:prstGeom prst="rect">
            <a:avLst/>
          </a:prstGeom>
        </p:spPr>
        <p:txBody>
          <a:bodyPr wrap="square">
            <a:spAutoFit/>
          </a:bodyPr>
          <a:lstStyle/>
          <a:p>
            <a:pPr>
              <a:lnSpc>
                <a:spcPct val="107000"/>
              </a:lnSpc>
              <a:spcAft>
                <a:spcPts val="800"/>
              </a:spcAft>
            </a:pPr>
            <a:r>
              <a:rPr lang="en-GB" sz="2400" u="sng" dirty="0">
                <a:solidFill>
                  <a:schemeClr val="tx2"/>
                </a:solidFill>
                <a:latin typeface="Arial" panose="020B0604020202020204" pitchFamily="34" charset="0"/>
                <a:ea typeface="Calibri" panose="020F0502020204030204" pitchFamily="34" charset="0"/>
                <a:cs typeface="Times New Roman" panose="02020603050405020304" pitchFamily="18" charset="0"/>
              </a:rPr>
              <a:t>Discuss: </a:t>
            </a:r>
            <a:r>
              <a:rPr lang="en-GB" sz="2400" dirty="0">
                <a:solidFill>
                  <a:schemeClr val="tx2"/>
                </a:solidFill>
                <a:latin typeface="Arial" panose="020B0604020202020204" pitchFamily="34" charset="0"/>
                <a:ea typeface="Calibri" panose="020F0502020204030204" pitchFamily="34" charset="0"/>
                <a:cs typeface="Times New Roman" panose="02020603050405020304" pitchFamily="18" charset="0"/>
              </a:rPr>
              <a:t>Can you think of any potential impacts of police interventions, such as ineffective community engagement, upon community confidence, and achieving a reduction in crime and disorder? </a:t>
            </a:r>
            <a:endParaRPr lang="en-GB" sz="20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5 reasons why we started a Podcast | by Cedric Tan | The Higher Education  Revolution">
            <a:extLst>
              <a:ext uri="{FF2B5EF4-FFF2-40B4-BE49-F238E27FC236}">
                <a16:creationId xmlns:a16="http://schemas.microsoft.com/office/drawing/2014/main" id="{BD2AB0F6-DE6D-A34D-A52D-4A2C6299CFA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658" y="517586"/>
            <a:ext cx="2990613" cy="182759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Group of Men line icon. Human communication symbol. Teamwork sign. Positive  and negative circle buttons concept. Good or bad symbols. People Vector -  Buy this stock vector and explore similar vectors at">
            <a:extLst>
              <a:ext uri="{FF2B5EF4-FFF2-40B4-BE49-F238E27FC236}">
                <a16:creationId xmlns:a16="http://schemas.microsoft.com/office/drawing/2014/main" id="{830F61BB-36BF-D04A-A212-2E3F98B0A4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6625" y="2543684"/>
            <a:ext cx="30226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938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10;&#10;Description automatically generated">
            <a:hlinkClick r:id="rId3"/>
            <a:extLst>
              <a:ext uri="{FF2B5EF4-FFF2-40B4-BE49-F238E27FC236}">
                <a16:creationId xmlns:a16="http://schemas.microsoft.com/office/drawing/2014/main" id="{50D1A452-832A-CF42-A1F1-F26DD2299AE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002" y="1400947"/>
            <a:ext cx="3236138" cy="4056105"/>
          </a:xfrm>
          <a:prstGeom prst="rect">
            <a:avLst/>
          </a:prstGeom>
        </p:spPr>
      </p:pic>
      <p:sp>
        <p:nvSpPr>
          <p:cNvPr id="3" name="TextBox 2">
            <a:extLst>
              <a:ext uri="{FF2B5EF4-FFF2-40B4-BE49-F238E27FC236}">
                <a16:creationId xmlns:a16="http://schemas.microsoft.com/office/drawing/2014/main" id="{16E59E06-17AA-F741-AC4F-6799A67F4A15}"/>
              </a:ext>
            </a:extLst>
          </p:cNvPr>
          <p:cNvSpPr txBox="1"/>
          <p:nvPr/>
        </p:nvSpPr>
        <p:spPr>
          <a:xfrm>
            <a:off x="534838" y="293298"/>
            <a:ext cx="8074324" cy="954107"/>
          </a:xfrm>
          <a:prstGeom prst="rect">
            <a:avLst/>
          </a:prstGeom>
          <a:noFill/>
        </p:spPr>
        <p:txBody>
          <a:bodyPr wrap="square" rtlCol="0">
            <a:spAutoFit/>
          </a:bodyPr>
          <a:lstStyle/>
          <a:p>
            <a:r>
              <a:rPr lang="en-GB" sz="2800" u="sng" dirty="0">
                <a:solidFill>
                  <a:schemeClr val="tx2"/>
                </a:solidFill>
                <a:latin typeface="Arial" panose="020B0604020202020204" pitchFamily="34" charset="0"/>
                <a:cs typeface="Arial" panose="020B0604020202020204" pitchFamily="34" charset="0"/>
              </a:rPr>
              <a:t>Impact and Implementation:</a:t>
            </a:r>
          </a:p>
          <a:p>
            <a:r>
              <a:rPr lang="en-GB" sz="2800" u="sng" dirty="0">
                <a:solidFill>
                  <a:schemeClr val="tx2"/>
                </a:solidFill>
                <a:latin typeface="Arial" panose="020B0604020202020204" pitchFamily="34" charset="0"/>
                <a:cs typeface="Arial" panose="020B0604020202020204" pitchFamily="34" charset="0"/>
              </a:rPr>
              <a:t>Neighbourhood Policing Guidelines </a:t>
            </a:r>
          </a:p>
        </p:txBody>
      </p:sp>
      <p:sp>
        <p:nvSpPr>
          <p:cNvPr id="4" name="TextBox 3">
            <a:extLst>
              <a:ext uri="{FF2B5EF4-FFF2-40B4-BE49-F238E27FC236}">
                <a16:creationId xmlns:a16="http://schemas.microsoft.com/office/drawing/2014/main" id="{190DBF17-8137-8045-80A2-264E5020EB3B}"/>
              </a:ext>
            </a:extLst>
          </p:cNvPr>
          <p:cNvSpPr txBox="1"/>
          <p:nvPr/>
        </p:nvSpPr>
        <p:spPr>
          <a:xfrm>
            <a:off x="4710023" y="2398144"/>
            <a:ext cx="3174521"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Click on the document to read a summary on the findings from a rapid evidence assessment </a:t>
            </a:r>
          </a:p>
        </p:txBody>
      </p:sp>
    </p:spTree>
    <p:extLst>
      <p:ext uri="{BB962C8B-B14F-4D97-AF65-F5344CB8AC3E}">
        <p14:creationId xmlns:p14="http://schemas.microsoft.com/office/powerpoint/2010/main" val="850068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0350D-AB9C-594E-8B0B-7CAFD21C4973}"/>
              </a:ext>
            </a:extLst>
          </p:cNvPr>
          <p:cNvSpPr>
            <a:spLocks noGrp="1"/>
          </p:cNvSpPr>
          <p:nvPr>
            <p:ph type="title"/>
          </p:nvPr>
        </p:nvSpPr>
        <p:spPr>
          <a:xfrm>
            <a:off x="-1" y="274638"/>
            <a:ext cx="8829207" cy="1143000"/>
          </a:xfrm>
        </p:spPr>
        <p:txBody>
          <a:bodyPr>
            <a:noAutofit/>
          </a:bodyPr>
          <a:lstStyle/>
          <a:p>
            <a:r>
              <a:rPr lang="en-GB" sz="3600" u="sng" dirty="0">
                <a:solidFill>
                  <a:schemeClr val="tx2"/>
                </a:solidFill>
                <a:latin typeface="Arial" panose="020B0604020202020204" pitchFamily="34" charset="0"/>
                <a:cs typeface="Arial" panose="020B0604020202020204" pitchFamily="34" charset="0"/>
              </a:rPr>
              <a:t>Community Expectations vs Partnership Capabilities </a:t>
            </a:r>
          </a:p>
        </p:txBody>
      </p:sp>
      <p:pic>
        <p:nvPicPr>
          <p:cNvPr id="5" name="Picture 4" descr="Graphical user interface, application&#10;&#10;Description automatically generated">
            <a:hlinkClick r:id="rId3"/>
            <a:extLst>
              <a:ext uri="{FF2B5EF4-FFF2-40B4-BE49-F238E27FC236}">
                <a16:creationId xmlns:a16="http://schemas.microsoft.com/office/drawing/2014/main" id="{C6AB21A8-2A80-6C41-8E3A-304521795E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210" y="1570604"/>
            <a:ext cx="3455233" cy="4127412"/>
          </a:xfrm>
          <a:prstGeom prst="rect">
            <a:avLst/>
          </a:prstGeom>
        </p:spPr>
      </p:pic>
      <p:sp>
        <p:nvSpPr>
          <p:cNvPr id="3" name="TextBox 2">
            <a:extLst>
              <a:ext uri="{FF2B5EF4-FFF2-40B4-BE49-F238E27FC236}">
                <a16:creationId xmlns:a16="http://schemas.microsoft.com/office/drawing/2014/main" id="{051D39E7-C7DE-AE47-A393-219AA39911E6}"/>
              </a:ext>
            </a:extLst>
          </p:cNvPr>
          <p:cNvSpPr txBox="1"/>
          <p:nvPr/>
        </p:nvSpPr>
        <p:spPr>
          <a:xfrm>
            <a:off x="4923692" y="1803500"/>
            <a:ext cx="4025436"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Perceptions of crime and police handling of crime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Confidence in Police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 Visibility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Contact with the Police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Legitimacy of the police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 Engagement </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Police Responsibilities and Priorities </a:t>
            </a:r>
          </a:p>
        </p:txBody>
      </p:sp>
      <p:sp>
        <p:nvSpPr>
          <p:cNvPr id="4" name="TextBox 3">
            <a:extLst>
              <a:ext uri="{FF2B5EF4-FFF2-40B4-BE49-F238E27FC236}">
                <a16:creationId xmlns:a16="http://schemas.microsoft.com/office/drawing/2014/main" id="{9162C1BA-A2C7-6841-B40B-D3B90F85088A}"/>
              </a:ext>
            </a:extLst>
          </p:cNvPr>
          <p:cNvSpPr txBox="1"/>
          <p:nvPr/>
        </p:nvSpPr>
        <p:spPr>
          <a:xfrm>
            <a:off x="5081666" y="5051685"/>
            <a:ext cx="3747540" cy="646331"/>
          </a:xfrm>
          <a:prstGeom prst="rect">
            <a:avLst/>
          </a:prstGeom>
          <a:noFill/>
        </p:spPr>
        <p:txBody>
          <a:bodyPr wrap="square" rtlCol="0">
            <a:spAutoFit/>
          </a:bodyPr>
          <a:lstStyle/>
          <a:p>
            <a:pPr algn="ctr"/>
            <a:r>
              <a:rPr lang="en-GB" dirty="0"/>
              <a:t>(Click on the document to read in more detail)</a:t>
            </a:r>
          </a:p>
        </p:txBody>
      </p:sp>
    </p:spTree>
    <p:extLst>
      <p:ext uri="{BB962C8B-B14F-4D97-AF65-F5344CB8AC3E}">
        <p14:creationId xmlns:p14="http://schemas.microsoft.com/office/powerpoint/2010/main" val="1660854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5 reasons why we started a Podcast | by Cedric Tan | The Higher Education  Revolution">
            <a:extLst>
              <a:ext uri="{FF2B5EF4-FFF2-40B4-BE49-F238E27FC236}">
                <a16:creationId xmlns:a16="http://schemas.microsoft.com/office/drawing/2014/main" id="{BC88B7A9-F66B-0944-8C5D-E8CBE3787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36315"/>
            <a:ext cx="2990613" cy="182759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9AB27E54-C071-2643-9A42-26D213135CE8}"/>
              </a:ext>
            </a:extLst>
          </p:cNvPr>
          <p:cNvSpPr/>
          <p:nvPr/>
        </p:nvSpPr>
        <p:spPr>
          <a:xfrm>
            <a:off x="625415" y="3429000"/>
            <a:ext cx="7893170" cy="1754326"/>
          </a:xfrm>
          <a:prstGeom prst="rect">
            <a:avLst/>
          </a:prstGeom>
        </p:spPr>
        <p:txBody>
          <a:bodyPr wrap="square">
            <a:spAutoFit/>
          </a:bodyPr>
          <a:lstStyle/>
          <a:p>
            <a:r>
              <a:rPr lang="en-GB" dirty="0">
                <a:latin typeface="Arial" panose="020B0604020202020204" pitchFamily="34" charset="0"/>
                <a:ea typeface="Calibri" panose="020F0502020204030204" pitchFamily="34" charset="0"/>
              </a:rPr>
              <a:t>Discuss: </a:t>
            </a:r>
          </a:p>
          <a:p>
            <a:r>
              <a:rPr lang="en-GB" dirty="0">
                <a:latin typeface="Arial" panose="020B0604020202020204" pitchFamily="34" charset="0"/>
                <a:ea typeface="Calibri" panose="020F0502020204030204" pitchFamily="34" charset="0"/>
              </a:rPr>
              <a:t>In relation to community policing, can you identify any </a:t>
            </a:r>
            <a:r>
              <a:rPr lang="en-GB" u="sng" dirty="0">
                <a:latin typeface="Arial" panose="020B0604020202020204" pitchFamily="34" charset="0"/>
                <a:ea typeface="Calibri" panose="020F0502020204030204" pitchFamily="34" charset="0"/>
              </a:rPr>
              <a:t>emerging or current issues, trends, problems, concerns or opportunities </a:t>
            </a:r>
            <a:r>
              <a:rPr lang="en-GB" dirty="0">
                <a:latin typeface="Arial" panose="020B0604020202020204" pitchFamily="34" charset="0"/>
                <a:ea typeface="Calibri" panose="020F0502020204030204" pitchFamily="34" charset="0"/>
              </a:rPr>
              <a:t>faced by the community, which are currently in your policing area?</a:t>
            </a:r>
          </a:p>
          <a:p>
            <a:endParaRPr lang="en-GB" dirty="0">
              <a:latin typeface="Arial" panose="020B0604020202020204" pitchFamily="34" charset="0"/>
              <a:ea typeface="Calibri" panose="020F0502020204030204" pitchFamily="34" charset="0"/>
            </a:endParaRPr>
          </a:p>
          <a:p>
            <a:r>
              <a:rPr lang="en-GB" dirty="0">
                <a:latin typeface="Arial" panose="020B0604020202020204" pitchFamily="34" charset="0"/>
                <a:ea typeface="Calibri" panose="020F0502020204030204" pitchFamily="34" charset="0"/>
              </a:rPr>
              <a:t>How are these impacting on the community themselves? </a:t>
            </a:r>
            <a:endParaRPr lang="en-GB" dirty="0"/>
          </a:p>
        </p:txBody>
      </p:sp>
      <p:pic>
        <p:nvPicPr>
          <p:cNvPr id="2050" name="Picture 2" descr="Improving community policing - Research - Cardiff University">
            <a:extLst>
              <a:ext uri="{FF2B5EF4-FFF2-40B4-BE49-F238E27FC236}">
                <a16:creationId xmlns:a16="http://schemas.microsoft.com/office/drawing/2014/main" id="{F97794D5-D27B-FD46-934D-1DAECA354A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023342"/>
            <a:ext cx="3810000" cy="2146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C75E2E4-BA1C-0944-8E38-15F2248425AE}"/>
              </a:ext>
            </a:extLst>
          </p:cNvPr>
          <p:cNvSpPr txBox="1"/>
          <p:nvPr/>
        </p:nvSpPr>
        <p:spPr>
          <a:xfrm>
            <a:off x="404734" y="254833"/>
            <a:ext cx="5201587" cy="461665"/>
          </a:xfrm>
          <a:prstGeom prst="rect">
            <a:avLst/>
          </a:prstGeom>
          <a:noFill/>
        </p:spPr>
        <p:txBody>
          <a:bodyPr wrap="square" rtlCol="0">
            <a:spAutoFit/>
          </a:bodyPr>
          <a:lstStyle/>
          <a:p>
            <a:r>
              <a:rPr lang="en-GB" sz="2400" u="sng" dirty="0">
                <a:solidFill>
                  <a:schemeClr val="tx2"/>
                </a:solidFill>
                <a:latin typeface="Arial" panose="020B0604020202020204" pitchFamily="34" charset="0"/>
                <a:cs typeface="Arial" panose="020B0604020202020204" pitchFamily="34" charset="0"/>
              </a:rPr>
              <a:t>The Future of Community Policing </a:t>
            </a:r>
          </a:p>
        </p:txBody>
      </p:sp>
    </p:spTree>
    <p:extLst>
      <p:ext uri="{BB962C8B-B14F-4D97-AF65-F5344CB8AC3E}">
        <p14:creationId xmlns:p14="http://schemas.microsoft.com/office/powerpoint/2010/main" val="1413438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EBD3-9B65-6F40-9A0C-6441DB896859}"/>
              </a:ext>
            </a:extLst>
          </p:cNvPr>
          <p:cNvSpPr>
            <a:spLocks noGrp="1"/>
          </p:cNvSpPr>
          <p:nvPr>
            <p:ph type="title"/>
          </p:nvPr>
        </p:nvSpPr>
        <p:spPr/>
        <p:txBody>
          <a:bodyPr>
            <a:normAutofit fontScale="90000"/>
          </a:bodyPr>
          <a:lstStyle/>
          <a:p>
            <a:r>
              <a:rPr lang="en-GB" u="sng" dirty="0">
                <a:solidFill>
                  <a:schemeClr val="tx2"/>
                </a:solidFill>
                <a:latin typeface="Arial" panose="020B0604020202020204" pitchFamily="34" charset="0"/>
                <a:ea typeface="Calibri" panose="020F0502020204030204" pitchFamily="34" charset="0"/>
              </a:rPr>
              <a:t>Potential Future Challenges and Opportunities </a:t>
            </a:r>
            <a:endParaRPr lang="en-GB" u="sng" dirty="0">
              <a:solidFill>
                <a:schemeClr val="tx2"/>
              </a:solidFill>
            </a:endParaRPr>
          </a:p>
        </p:txBody>
      </p:sp>
      <p:sp>
        <p:nvSpPr>
          <p:cNvPr id="4" name="Rectangle 3">
            <a:extLst>
              <a:ext uri="{FF2B5EF4-FFF2-40B4-BE49-F238E27FC236}">
                <a16:creationId xmlns:a16="http://schemas.microsoft.com/office/drawing/2014/main" id="{C93FAD75-598E-BF42-9D5B-1DAB62CAAD8E}"/>
              </a:ext>
            </a:extLst>
          </p:cNvPr>
          <p:cNvSpPr/>
          <p:nvPr/>
        </p:nvSpPr>
        <p:spPr>
          <a:xfrm>
            <a:off x="4601980" y="2915028"/>
            <a:ext cx="4572000" cy="369332"/>
          </a:xfrm>
          <a:prstGeom prst="rect">
            <a:avLst/>
          </a:prstGeom>
        </p:spPr>
        <p:txBody>
          <a:bodyPr>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Changing crime types and patterns  </a:t>
            </a:r>
            <a:endParaRPr lang="en-GB" dirty="0"/>
          </a:p>
        </p:txBody>
      </p:sp>
      <p:sp>
        <p:nvSpPr>
          <p:cNvPr id="5" name="Rectangle 4">
            <a:extLst>
              <a:ext uri="{FF2B5EF4-FFF2-40B4-BE49-F238E27FC236}">
                <a16:creationId xmlns:a16="http://schemas.microsoft.com/office/drawing/2014/main" id="{E7A7317C-DE01-894B-ADDC-CBC24B78D49D}"/>
              </a:ext>
            </a:extLst>
          </p:cNvPr>
          <p:cNvSpPr/>
          <p:nvPr/>
        </p:nvSpPr>
        <p:spPr>
          <a:xfrm>
            <a:off x="4572000" y="1915545"/>
            <a:ext cx="2640466" cy="369332"/>
          </a:xfrm>
          <a:prstGeom prst="rect">
            <a:avLst/>
          </a:prstGeom>
        </p:spPr>
        <p:txBody>
          <a:bodyPr wrap="none">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Financial constraints </a:t>
            </a:r>
            <a:endParaRPr lang="en-GB" dirty="0"/>
          </a:p>
        </p:txBody>
      </p:sp>
      <p:sp>
        <p:nvSpPr>
          <p:cNvPr id="6" name="Rectangle 5">
            <a:extLst>
              <a:ext uri="{FF2B5EF4-FFF2-40B4-BE49-F238E27FC236}">
                <a16:creationId xmlns:a16="http://schemas.microsoft.com/office/drawing/2014/main" id="{B1367841-09AA-0C4F-A41D-14CC192C6B58}"/>
              </a:ext>
            </a:extLst>
          </p:cNvPr>
          <p:cNvSpPr/>
          <p:nvPr/>
        </p:nvSpPr>
        <p:spPr>
          <a:xfrm>
            <a:off x="4631960" y="3418294"/>
            <a:ext cx="2589170" cy="369332"/>
          </a:xfrm>
          <a:prstGeom prst="rect">
            <a:avLst/>
          </a:prstGeom>
        </p:spPr>
        <p:txBody>
          <a:bodyPr wrap="none">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Competing priorities </a:t>
            </a:r>
            <a:endParaRPr lang="en-GB" dirty="0"/>
          </a:p>
        </p:txBody>
      </p:sp>
      <p:sp>
        <p:nvSpPr>
          <p:cNvPr id="7" name="Rectangle 6">
            <a:extLst>
              <a:ext uri="{FF2B5EF4-FFF2-40B4-BE49-F238E27FC236}">
                <a16:creationId xmlns:a16="http://schemas.microsoft.com/office/drawing/2014/main" id="{6C57084B-1E2C-3E4E-9769-2418FAE2BE65}"/>
              </a:ext>
            </a:extLst>
          </p:cNvPr>
          <p:cNvSpPr/>
          <p:nvPr/>
        </p:nvSpPr>
        <p:spPr>
          <a:xfrm>
            <a:off x="4586990" y="2412024"/>
            <a:ext cx="4230645" cy="369332"/>
          </a:xfrm>
          <a:prstGeom prst="rect">
            <a:avLst/>
          </a:prstGeom>
        </p:spPr>
        <p:txBody>
          <a:bodyPr wrap="none">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Resourcing challenges/expectations </a:t>
            </a:r>
            <a:endParaRPr lang="en-GB" dirty="0"/>
          </a:p>
        </p:txBody>
      </p:sp>
      <p:sp>
        <p:nvSpPr>
          <p:cNvPr id="8" name="Rectangle 7">
            <a:extLst>
              <a:ext uri="{FF2B5EF4-FFF2-40B4-BE49-F238E27FC236}">
                <a16:creationId xmlns:a16="http://schemas.microsoft.com/office/drawing/2014/main" id="{47F6EDEC-7F78-D740-A873-E76BE41B0504}"/>
              </a:ext>
            </a:extLst>
          </p:cNvPr>
          <p:cNvSpPr/>
          <p:nvPr/>
        </p:nvSpPr>
        <p:spPr>
          <a:xfrm>
            <a:off x="4644668" y="3943076"/>
            <a:ext cx="4904067" cy="646331"/>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Ability to continue to deliver community policing in its present form </a:t>
            </a:r>
            <a:endParaRPr lang="en-GB" dirty="0"/>
          </a:p>
        </p:txBody>
      </p:sp>
      <p:sp>
        <p:nvSpPr>
          <p:cNvPr id="9" name="Rectangle 8">
            <a:extLst>
              <a:ext uri="{FF2B5EF4-FFF2-40B4-BE49-F238E27FC236}">
                <a16:creationId xmlns:a16="http://schemas.microsoft.com/office/drawing/2014/main" id="{0DBA1909-AFFF-8A48-92B7-6F6CBCA0E4B4}"/>
              </a:ext>
            </a:extLst>
          </p:cNvPr>
          <p:cNvSpPr/>
          <p:nvPr/>
        </p:nvSpPr>
        <p:spPr>
          <a:xfrm>
            <a:off x="4661940" y="4718226"/>
            <a:ext cx="2973891" cy="369332"/>
          </a:xfrm>
          <a:prstGeom prst="rect">
            <a:avLst/>
          </a:prstGeom>
        </p:spPr>
        <p:txBody>
          <a:bodyPr wrap="none">
            <a:spAutoFit/>
          </a:bodyPr>
          <a:lstStyle/>
          <a:p>
            <a:pPr marL="285750" indent="-285750">
              <a:buFont typeface="Arial" panose="020B0604020202020204" pitchFamily="34" charset="0"/>
              <a:buChar char="•"/>
            </a:pPr>
            <a:r>
              <a:rPr lang="en-GB" dirty="0">
                <a:latin typeface="Arial" panose="020B0604020202020204" pitchFamily="34" charset="0"/>
                <a:ea typeface="Calibri" panose="020F0502020204030204" pitchFamily="34" charset="0"/>
              </a:rPr>
              <a:t>Advances in technology </a:t>
            </a:r>
            <a:endParaRPr lang="en-GB" dirty="0"/>
          </a:p>
        </p:txBody>
      </p:sp>
      <p:pic>
        <p:nvPicPr>
          <p:cNvPr id="1026" name="Picture 2" descr="South Wales Police (Heddlu) x3 Public Order Vans (lights only) - YouTube">
            <a:extLst>
              <a:ext uri="{FF2B5EF4-FFF2-40B4-BE49-F238E27FC236}">
                <a16:creationId xmlns:a16="http://schemas.microsoft.com/office/drawing/2014/main" id="{8AC8C845-A3AE-BC43-B319-A81BCE734F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581" y="2050455"/>
            <a:ext cx="3925834" cy="29404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1D496B3-D864-2940-831F-3B48044C69B6}"/>
              </a:ext>
            </a:extLst>
          </p:cNvPr>
          <p:cNvSpPr txBox="1"/>
          <p:nvPr/>
        </p:nvSpPr>
        <p:spPr>
          <a:xfrm>
            <a:off x="4661940" y="5246557"/>
            <a:ext cx="4024860" cy="36933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New entry routes / direct entry </a:t>
            </a:r>
          </a:p>
        </p:txBody>
      </p:sp>
    </p:spTree>
    <p:extLst>
      <p:ext uri="{BB962C8B-B14F-4D97-AF65-F5344CB8AC3E}">
        <p14:creationId xmlns:p14="http://schemas.microsoft.com/office/powerpoint/2010/main" val="9380026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Vision 2025 - One year on: Vision 2025">
            <a:extLst>
              <a:ext uri="{FF2B5EF4-FFF2-40B4-BE49-F238E27FC236}">
                <a16:creationId xmlns:a16="http://schemas.microsoft.com/office/drawing/2014/main" id="{5DFF99BB-E659-2C44-81BE-91BEFC192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4702" y="594748"/>
            <a:ext cx="6010993" cy="422826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0AA7E37-2C1B-1A4F-92CC-E8CCD3CF0D86}"/>
              </a:ext>
            </a:extLst>
          </p:cNvPr>
          <p:cNvSpPr txBox="1"/>
          <p:nvPr/>
        </p:nvSpPr>
        <p:spPr>
          <a:xfrm>
            <a:off x="2976285" y="5337937"/>
            <a:ext cx="6221506" cy="369332"/>
          </a:xfrm>
          <a:prstGeom prst="rect">
            <a:avLst/>
          </a:prstGeom>
          <a:noFill/>
        </p:spPr>
        <p:txBody>
          <a:bodyPr wrap="square" rtlCol="0">
            <a:spAutoFit/>
          </a:bodyPr>
          <a:lstStyle/>
          <a:p>
            <a:r>
              <a:rPr lang="en-GB" dirty="0"/>
              <a:t>Click </a:t>
            </a:r>
            <a:r>
              <a:rPr lang="en-GB" u="sng" dirty="0">
                <a:hlinkClick r:id="rId4"/>
              </a:rPr>
              <a:t>here</a:t>
            </a:r>
            <a:r>
              <a:rPr lang="en-GB" dirty="0"/>
              <a:t> for full document </a:t>
            </a:r>
          </a:p>
        </p:txBody>
      </p:sp>
    </p:spTree>
    <p:extLst>
      <p:ext uri="{BB962C8B-B14F-4D97-AF65-F5344CB8AC3E}">
        <p14:creationId xmlns:p14="http://schemas.microsoft.com/office/powerpoint/2010/main" val="4288682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0F660-BF73-B049-B4DD-A29A9D1EE4EA}"/>
              </a:ext>
            </a:extLst>
          </p:cNvPr>
          <p:cNvSpPr>
            <a:spLocks noGrp="1"/>
          </p:cNvSpPr>
          <p:nvPr>
            <p:ph type="title"/>
          </p:nvPr>
        </p:nvSpPr>
        <p:spPr/>
        <p:txBody>
          <a:bodyPr>
            <a:noAutofit/>
          </a:bodyPr>
          <a:lstStyle/>
          <a:p>
            <a:r>
              <a:rPr lang="en-GB" sz="3600" u="sng" dirty="0">
                <a:solidFill>
                  <a:schemeClr val="tx2"/>
                </a:solidFill>
                <a:latin typeface="Arial" panose="020B0604020202020204" pitchFamily="34" charset="0"/>
                <a:cs typeface="Arial" panose="020B0604020202020204" pitchFamily="34" charset="0"/>
              </a:rPr>
              <a:t>The Future of Neighbourhood Policing </a:t>
            </a:r>
          </a:p>
        </p:txBody>
      </p:sp>
      <p:pic>
        <p:nvPicPr>
          <p:cNvPr id="5" name="Content Placeholder 4" descr="A picture containing application&#10;&#10;Description automatically generated">
            <a:hlinkClick r:id="rId3"/>
            <a:extLst>
              <a:ext uri="{FF2B5EF4-FFF2-40B4-BE49-F238E27FC236}">
                <a16:creationId xmlns:a16="http://schemas.microsoft.com/office/drawing/2014/main" id="{E2272475-39DD-894A-8D5B-FCF4E14F10B4}"/>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200" y="1630180"/>
            <a:ext cx="3247180" cy="3916363"/>
          </a:xfrm>
        </p:spPr>
      </p:pic>
      <p:sp>
        <p:nvSpPr>
          <p:cNvPr id="3" name="TextBox 2">
            <a:extLst>
              <a:ext uri="{FF2B5EF4-FFF2-40B4-BE49-F238E27FC236}">
                <a16:creationId xmlns:a16="http://schemas.microsoft.com/office/drawing/2014/main" id="{B416F004-17E1-614D-83DA-F32645487B11}"/>
              </a:ext>
            </a:extLst>
          </p:cNvPr>
          <p:cNvSpPr txBox="1"/>
          <p:nvPr/>
        </p:nvSpPr>
        <p:spPr>
          <a:xfrm>
            <a:off x="4231341" y="1630180"/>
            <a:ext cx="4105835" cy="1938992"/>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u="sng" dirty="0">
                <a:latin typeface="Arial" panose="020B0604020202020204" pitchFamily="34" charset="0"/>
                <a:cs typeface="Arial" panose="020B0604020202020204" pitchFamily="34" charset="0"/>
              </a:rPr>
              <a:t>Discuss: </a:t>
            </a:r>
            <a:r>
              <a:rPr lang="en-GB" sz="2000" dirty="0">
                <a:latin typeface="Arial" panose="020B0604020202020204" pitchFamily="34" charset="0"/>
                <a:cs typeface="Arial" panose="020B0604020202020204" pitchFamily="34" charset="0"/>
              </a:rPr>
              <a:t>What are the key points made in relation to how resourcing will impact on the future of neighbourhood policing and its’ ability to continue to progress?  </a:t>
            </a:r>
          </a:p>
        </p:txBody>
      </p:sp>
      <p:sp>
        <p:nvSpPr>
          <p:cNvPr id="6" name="TextBox 5">
            <a:extLst>
              <a:ext uri="{FF2B5EF4-FFF2-40B4-BE49-F238E27FC236}">
                <a16:creationId xmlns:a16="http://schemas.microsoft.com/office/drawing/2014/main" id="{8BCB2C85-4E57-8244-9B00-B384578903D4}"/>
              </a:ext>
            </a:extLst>
          </p:cNvPr>
          <p:cNvSpPr txBox="1"/>
          <p:nvPr/>
        </p:nvSpPr>
        <p:spPr>
          <a:xfrm>
            <a:off x="4231341" y="5056094"/>
            <a:ext cx="410583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Click on the document to read </a:t>
            </a:r>
          </a:p>
        </p:txBody>
      </p:sp>
    </p:spTree>
    <p:extLst>
      <p:ext uri="{BB962C8B-B14F-4D97-AF65-F5344CB8AC3E}">
        <p14:creationId xmlns:p14="http://schemas.microsoft.com/office/powerpoint/2010/main" val="9362125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text, person&#10;&#10;Description automatically generated">
            <a:hlinkClick r:id="rId3"/>
            <a:extLst>
              <a:ext uri="{FF2B5EF4-FFF2-40B4-BE49-F238E27FC236}">
                <a16:creationId xmlns:a16="http://schemas.microsoft.com/office/drawing/2014/main" id="{9FCE7F18-EC53-FE48-838B-B1F15FFADE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44527" y="211672"/>
            <a:ext cx="3968151" cy="28418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068F213D-3A65-5346-BCF9-689D111EDD07}"/>
              </a:ext>
            </a:extLst>
          </p:cNvPr>
          <p:cNvSpPr txBox="1"/>
          <p:nvPr/>
        </p:nvSpPr>
        <p:spPr>
          <a:xfrm>
            <a:off x="365760" y="456701"/>
            <a:ext cx="4206240" cy="2585323"/>
          </a:xfrm>
          <a:prstGeom prst="rect">
            <a:avLst/>
          </a:prstGeom>
          <a:noFill/>
        </p:spPr>
        <p:txBody>
          <a:bodyPr wrap="square" rtlCol="0">
            <a:spAutoFit/>
          </a:bodyPr>
          <a:lstStyle/>
          <a:p>
            <a:r>
              <a:rPr lang="en-GB" sz="3600" u="sng" dirty="0">
                <a:latin typeface="Arial" panose="020B0604020202020204" pitchFamily="34" charset="0"/>
                <a:cs typeface="Arial" panose="020B0604020202020204" pitchFamily="34" charset="0"/>
              </a:rPr>
              <a:t>Future Operating Environment 2040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Read the document by clicking on the image to the right. </a:t>
            </a:r>
          </a:p>
        </p:txBody>
      </p:sp>
      <p:sp>
        <p:nvSpPr>
          <p:cNvPr id="8" name="Rectangle 7">
            <a:extLst>
              <a:ext uri="{FF2B5EF4-FFF2-40B4-BE49-F238E27FC236}">
                <a16:creationId xmlns:a16="http://schemas.microsoft.com/office/drawing/2014/main" id="{7017357B-3ED3-224D-9405-A848F4019757}"/>
              </a:ext>
            </a:extLst>
          </p:cNvPr>
          <p:cNvSpPr/>
          <p:nvPr/>
        </p:nvSpPr>
        <p:spPr>
          <a:xfrm>
            <a:off x="281065" y="3922083"/>
            <a:ext cx="8581869" cy="1323439"/>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1. What are the ten trends which have been identified? </a:t>
            </a:r>
          </a:p>
          <a:p>
            <a:endParaRPr lang="en-GB" sz="1600" dirty="0">
              <a:solidFill>
                <a:srgbClr val="00FFFF"/>
              </a:solidFill>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2. Read through the four scenarios – what outcomes do you predict?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3. What are the five future challenges which are said to require policing’s attention today? </a:t>
            </a:r>
            <a:endParaRPr lang="en-GB" sz="3600" dirty="0"/>
          </a:p>
        </p:txBody>
      </p:sp>
    </p:spTree>
    <p:extLst>
      <p:ext uri="{BB962C8B-B14F-4D97-AF65-F5344CB8AC3E}">
        <p14:creationId xmlns:p14="http://schemas.microsoft.com/office/powerpoint/2010/main" val="392351811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2.xml><?xml version="1.0" encoding="utf-8"?>
<ds:datastoreItem xmlns:ds="http://schemas.openxmlformats.org/officeDocument/2006/customXml" ds:itemID="{ADA0CDED-E7C0-4778-89DC-F75DE928FF50}">
  <ds:schemaRefs>
    <ds:schemaRef ds:uri="http://schemas.microsoft.com/office/2006/metadata/properties"/>
    <ds:schemaRef ds:uri="http://purl.org/dc/terms/"/>
    <ds:schemaRef ds:uri="085339e8-869b-4c3a-a446-745e05ea898f"/>
    <ds:schemaRef ds:uri="http://schemas.microsoft.com/office/2006/documentManagement/types"/>
    <ds:schemaRef ds:uri="http://schemas.microsoft.com/office/infopath/2007/PartnerControls"/>
    <ds:schemaRef ds:uri="5cce672a-2249-4bca-ab09-8f7b37c30eb2"/>
    <ds:schemaRef ds:uri="http://purl.org/dc/elements/1.1/"/>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9F9697DB-5CA7-41C9-83BD-DAA45911AE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474</TotalTime>
  <Words>2157</Words>
  <Application>Microsoft Macintosh PowerPoint</Application>
  <PresentationFormat>On-screen Show (4:3)</PresentationFormat>
  <Paragraphs>261</Paragraphs>
  <Slides>26</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ArialMT</vt:lpstr>
      <vt:lpstr>Calibri</vt:lpstr>
      <vt:lpstr>fs-elliot</vt:lpstr>
      <vt:lpstr>HelveticaNeue</vt:lpstr>
      <vt:lpstr>Myriad Pro</vt:lpstr>
      <vt:lpstr>Theme1.thmx first page pp</vt:lpstr>
      <vt:lpstr>DHEP Advanced Learning Policing Communities   </vt:lpstr>
      <vt:lpstr>PowerPoint Presentation</vt:lpstr>
      <vt:lpstr>Recap the following sessions: </vt:lpstr>
      <vt:lpstr>PowerPoint Presentation</vt:lpstr>
      <vt:lpstr>Intelligence Gathering and Analysis </vt:lpstr>
      <vt:lpstr>PowerPoint Presentation</vt:lpstr>
      <vt:lpstr>PowerPoint Presentation</vt:lpstr>
      <vt:lpstr>Community Mapping and Tension Monitoring </vt:lpstr>
      <vt:lpstr>PowerPoint Presentation</vt:lpstr>
      <vt:lpstr>Crime Prevention and  Reduction Strategies </vt:lpstr>
      <vt:lpstr>Crime Reduction Toolkit </vt:lpstr>
      <vt:lpstr>PowerPoint Presentation</vt:lpstr>
      <vt:lpstr>Problem Analysis Triangle </vt:lpstr>
      <vt:lpstr>Problem Analysis Triangle</vt:lpstr>
      <vt:lpstr>PowerPoint Presentation</vt:lpstr>
      <vt:lpstr>PowerPoint Presentation</vt:lpstr>
      <vt:lpstr>PowerPoint Presentation</vt:lpstr>
      <vt:lpstr>PowerPoint Presentation</vt:lpstr>
      <vt:lpstr>PowerPoint Presentation</vt:lpstr>
      <vt:lpstr>PowerPoint Presentation</vt:lpstr>
      <vt:lpstr>Community Expectations vs Partnership Capabilities </vt:lpstr>
      <vt:lpstr>PowerPoint Presentation</vt:lpstr>
      <vt:lpstr>Potential Future Challenges and Opportunities </vt:lpstr>
      <vt:lpstr>PowerPoint Presentation</vt:lpstr>
      <vt:lpstr>The Future of Neighbourhood Policing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DHEP Advanced Learning Policing Communities   </dc:title>
  <dc:creator>Rhiannon Lloyd</dc:creator>
  <cp:lastModifiedBy>Rhiannon Lloyd</cp:lastModifiedBy>
  <cp:revision>39</cp:revision>
  <dcterms:created xsi:type="dcterms:W3CDTF">2020-12-03T11:19:25Z</dcterms:created>
  <dcterms:modified xsi:type="dcterms:W3CDTF">2020-12-04T13:20:15Z</dcterms:modified>
</cp:coreProperties>
</file>