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5940"/>
  </p:normalViewPr>
  <p:slideViewPr>
    <p:cSldViewPr snapToGrid="0" snapToObjects="1">
      <p:cViewPr varScale="1">
        <p:scale>
          <a:sx n="110" d="100"/>
          <a:sy n="110" d="100"/>
        </p:scale>
        <p:origin x="63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36C704-5AAD-F249-A143-4048BC30E119}" type="datetimeFigureOut">
              <a:rPr lang="en-US" smtClean="0"/>
              <a:t>4/22/21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357743-B816-0F40-A141-EB3F4282CF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804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357743-B816-0F40-A141-EB3F4282CFE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5888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357743-B816-0F40-A141-EB3F4282CFE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9497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357743-B816-0F40-A141-EB3F4282CFE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1496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357743-B816-0F40-A141-EB3F4282CFE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1776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357743-B816-0F40-A141-EB3F4282CFE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8515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357743-B816-0F40-A141-EB3F4282CFE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786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4/22/21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0048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4/22/21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0847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4/22/21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22438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4/22/21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289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smtClean="0"/>
              <a:t>4/22/21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207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4/22/21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3965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4/22/21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1583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4/22/21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037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smtClean="0"/>
              <a:t>4/22/21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206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4/22/21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9352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4/22/21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8163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4/22/21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993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11534-CACF-6643-BEEB-7C96A3BF0B4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Overhead absorption rate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17908E-ACA3-2542-AA2C-B788375159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Finance for Business</a:t>
            </a:r>
          </a:p>
        </p:txBody>
      </p:sp>
    </p:spTree>
    <p:extLst>
      <p:ext uri="{BB962C8B-B14F-4D97-AF65-F5344CB8AC3E}">
        <p14:creationId xmlns:p14="http://schemas.microsoft.com/office/powerpoint/2010/main" val="1866083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C6777-C160-694C-BA32-A1C5FA8B1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Overhead Absorption rate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A4B70-9DDD-5047-B478-D479E87E2D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 </a:t>
            </a:r>
            <a:r>
              <a:rPr lang="en-GB" b="1" dirty="0"/>
              <a:t>overhead absorption rate</a:t>
            </a:r>
            <a:r>
              <a:rPr lang="en-GB" dirty="0"/>
              <a:t> is calculated based on each budgeted labour hour or machine hour. </a:t>
            </a:r>
          </a:p>
          <a:p>
            <a:r>
              <a:rPr lang="en-GB" dirty="0"/>
              <a:t>This </a:t>
            </a:r>
            <a:r>
              <a:rPr lang="en-GB" b="1" dirty="0"/>
              <a:t>rate</a:t>
            </a:r>
            <a:r>
              <a:rPr lang="en-GB" dirty="0"/>
              <a:t> is then applied to each type of product based on how many or machine hours should be taken to make one unit of that product.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9390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16438-2368-3A44-B6AC-A4950F10D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Q1 (copy on </a:t>
            </a:r>
            <a:r>
              <a:rPr lang="en-US" dirty="0" err="1"/>
              <a:t>moodle</a:t>
            </a:r>
            <a:r>
              <a:rPr lang="en-US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F352C-5C43-4049-B1AE-4B0DF20507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following data are to be used for Questions 1 and 2</a:t>
            </a:r>
          </a:p>
          <a:p>
            <a:r>
              <a:rPr lang="en-US" dirty="0"/>
              <a:t>Budgeted </a:t>
            </a:r>
            <a:r>
              <a:rPr lang="en-US" dirty="0" err="1"/>
              <a:t>Labour</a:t>
            </a:r>
            <a:r>
              <a:rPr lang="en-US" dirty="0"/>
              <a:t> Hours.        8,000</a:t>
            </a:r>
          </a:p>
          <a:p>
            <a:r>
              <a:rPr lang="en-US" dirty="0"/>
              <a:t>Budgeted Overheads.            £137,600</a:t>
            </a:r>
          </a:p>
          <a:p>
            <a:r>
              <a:rPr lang="en-US" dirty="0"/>
              <a:t>Actual </a:t>
            </a:r>
            <a:r>
              <a:rPr lang="en-US" dirty="0" err="1"/>
              <a:t>Labour</a:t>
            </a:r>
            <a:r>
              <a:rPr lang="en-US" dirty="0"/>
              <a:t> Hours.            7,900</a:t>
            </a:r>
          </a:p>
          <a:p>
            <a:r>
              <a:rPr lang="en-US" dirty="0"/>
              <a:t>Actual Overheads                 £134,000</a:t>
            </a:r>
          </a:p>
        </p:txBody>
      </p:sp>
    </p:spTree>
    <p:extLst>
      <p:ext uri="{BB962C8B-B14F-4D97-AF65-F5344CB8AC3E}">
        <p14:creationId xmlns:p14="http://schemas.microsoft.com/office/powerpoint/2010/main" val="1135018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9A570-DC36-8346-A136-3AA78C821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1B053-DB9F-5F49-A18F-4D5E1DD65D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Overhead absorption rate is calculated by dividing the budgeted overheads figure, but the budgeted </a:t>
            </a:r>
            <a:r>
              <a:rPr lang="en-US" dirty="0" err="1"/>
              <a:t>labour</a:t>
            </a:r>
            <a:r>
              <a:rPr lang="en-US" dirty="0"/>
              <a:t> hours</a:t>
            </a:r>
          </a:p>
          <a:p>
            <a:endParaRPr lang="en-US" dirty="0"/>
          </a:p>
          <a:p>
            <a:r>
              <a:rPr lang="en-US" dirty="0"/>
              <a:t>OAR =   137,600 </a:t>
            </a:r>
            <a:r>
              <a:rPr lang="en-US" sz="1100" dirty="0"/>
              <a:t>(Budgeted Overheads)/ </a:t>
            </a:r>
            <a:r>
              <a:rPr lang="en-US" dirty="0"/>
              <a:t>8,000 </a:t>
            </a:r>
            <a:r>
              <a:rPr lang="en-US" sz="1100" dirty="0"/>
              <a:t>(Budgeted </a:t>
            </a:r>
            <a:r>
              <a:rPr lang="en-US" sz="1100" dirty="0" err="1"/>
              <a:t>Labour</a:t>
            </a:r>
            <a:r>
              <a:rPr lang="en-US" sz="1100" dirty="0"/>
              <a:t> Hours) </a:t>
            </a:r>
            <a:r>
              <a:rPr lang="en-US" dirty="0"/>
              <a:t>= £17.20</a:t>
            </a:r>
          </a:p>
          <a:p>
            <a:endParaRPr lang="en-US" dirty="0"/>
          </a:p>
          <a:p>
            <a:r>
              <a:rPr lang="en-US" dirty="0"/>
              <a:t>      The £17.20 is then applied to each product. 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6702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BB5B4-CD38-C746-82E2-24C833DD8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 or under absorbed?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F4589-7029-4C42-A60B-064C2242D4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Overhead absorbed = 7,900 </a:t>
            </a:r>
            <a:r>
              <a:rPr lang="en-US" sz="1100" dirty="0"/>
              <a:t>(actual </a:t>
            </a:r>
            <a:r>
              <a:rPr lang="en-US" sz="1100" dirty="0" err="1"/>
              <a:t>labour</a:t>
            </a:r>
            <a:r>
              <a:rPr lang="en-US" sz="1100" dirty="0"/>
              <a:t> hours)</a:t>
            </a:r>
            <a:r>
              <a:rPr lang="en-US" dirty="0"/>
              <a:t> x 17.20 </a:t>
            </a:r>
            <a:r>
              <a:rPr lang="en-US" sz="1100" dirty="0"/>
              <a:t>(OAR)</a:t>
            </a:r>
            <a:r>
              <a:rPr lang="en-US" dirty="0"/>
              <a:t> = 135,880</a:t>
            </a:r>
          </a:p>
          <a:p>
            <a:r>
              <a:rPr lang="en-US" dirty="0"/>
              <a:t>Actual Overhead                                                        = 134,000 </a:t>
            </a:r>
            <a:r>
              <a:rPr lang="en-US" sz="1100" dirty="0"/>
              <a:t>(from question)</a:t>
            </a:r>
            <a:endParaRPr lang="en-US" dirty="0"/>
          </a:p>
          <a:p>
            <a:r>
              <a:rPr lang="en-US" dirty="0"/>
              <a:t>Absorption?                                                               =     1,880 Over</a:t>
            </a:r>
          </a:p>
        </p:txBody>
      </p:sp>
    </p:spTree>
    <p:extLst>
      <p:ext uri="{BB962C8B-B14F-4D97-AF65-F5344CB8AC3E}">
        <p14:creationId xmlns:p14="http://schemas.microsoft.com/office/powerpoint/2010/main" val="1371428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A6889-5BD3-ED43-A2F0-03F580482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B8065-6C6B-8C49-803C-47F604E07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Complete the OAR Tutorial questions that were opened on Moodle</a:t>
            </a:r>
          </a:p>
        </p:txBody>
      </p:sp>
    </p:spTree>
    <p:extLst>
      <p:ext uri="{BB962C8B-B14F-4D97-AF65-F5344CB8AC3E}">
        <p14:creationId xmlns:p14="http://schemas.microsoft.com/office/powerpoint/2010/main" val="1200410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81798-9C41-EA45-9DEC-0203D6A1E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Q1 and q2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4C269-7E7D-D545-814F-A09A55CFF6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Overhead Absorption</a:t>
            </a:r>
          </a:p>
          <a:p>
            <a:r>
              <a:rPr lang="en-GB" dirty="0"/>
              <a:t>The following data are to be used for Questions 1 and 2</a:t>
            </a:r>
          </a:p>
          <a:p>
            <a:r>
              <a:rPr lang="en-GB" dirty="0"/>
              <a:t>	Budgeted labour hours			6,000</a:t>
            </a:r>
          </a:p>
          <a:p>
            <a:r>
              <a:rPr lang="en-GB" dirty="0"/>
              <a:t>	Budgeted overheads			£147,500</a:t>
            </a:r>
          </a:p>
          <a:p>
            <a:r>
              <a:rPr lang="en-GB" dirty="0"/>
              <a:t>	Actual Labour Hours			8,000</a:t>
            </a:r>
          </a:p>
          <a:p>
            <a:r>
              <a:rPr lang="en-GB" dirty="0"/>
              <a:t>	Actual overheads				£154,000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88464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F9CF5-5D4A-E549-B17D-699CBCFEC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Q1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2BEC5-577C-654F-ABF4-F36D656AB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975" y="2638044"/>
            <a:ext cx="10197296" cy="3101983"/>
          </a:xfrm>
        </p:spPr>
        <p:txBody>
          <a:bodyPr/>
          <a:lstStyle/>
          <a:p>
            <a:r>
              <a:rPr lang="en-GB" dirty="0"/>
              <a:t>OAR	=	</a:t>
            </a:r>
            <a:r>
              <a:rPr lang="en-GB" u="sng" dirty="0"/>
              <a:t>147,500</a:t>
            </a:r>
            <a:r>
              <a:rPr lang="en-GB" dirty="0"/>
              <a:t> (BUDGETED OVERHEADS)   		(underline indicates divide)</a:t>
            </a:r>
          </a:p>
          <a:p>
            <a:r>
              <a:rPr lang="en-GB" dirty="0"/>
              <a:t>		6,000      (BUDGETED LABOUR HOURS</a:t>
            </a:r>
          </a:p>
          <a:p>
            <a:r>
              <a:rPr lang="en-GB" dirty="0"/>
              <a:t>	=	£24.58</a:t>
            </a:r>
          </a:p>
          <a:p>
            <a:r>
              <a:rPr lang="en-US" dirty="0"/>
              <a:t>Answer is B</a:t>
            </a:r>
          </a:p>
        </p:txBody>
      </p:sp>
    </p:spTree>
    <p:extLst>
      <p:ext uri="{BB962C8B-B14F-4D97-AF65-F5344CB8AC3E}">
        <p14:creationId xmlns:p14="http://schemas.microsoft.com/office/powerpoint/2010/main" val="1136159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F941F-62F8-0447-8E3A-9F594404E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Q2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8D7BA-2C08-A248-959D-76FE7742E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779" y="2638044"/>
            <a:ext cx="10625559" cy="3577561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Based on the data given above, what is the amount of overhead under/over absorbed?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Overhead absorbed	 = 8,000 x 24.58	=	196,640	Actual labour hours x answer 1</a:t>
            </a:r>
          </a:p>
          <a:p>
            <a:r>
              <a:rPr lang="en-GB" dirty="0"/>
              <a:t>Actual overhead				=	154,000	from questions</a:t>
            </a:r>
          </a:p>
          <a:p>
            <a:r>
              <a:rPr lang="en-GB" dirty="0"/>
              <a:t>Over absorption				=	42,640	(overhead absorbed – actual overhead)</a:t>
            </a:r>
          </a:p>
          <a:p>
            <a:r>
              <a:rPr lang="en-US" dirty="0"/>
              <a:t>Answer is B</a:t>
            </a:r>
          </a:p>
        </p:txBody>
      </p:sp>
    </p:spTree>
    <p:extLst>
      <p:ext uri="{BB962C8B-B14F-4D97-AF65-F5344CB8AC3E}">
        <p14:creationId xmlns:p14="http://schemas.microsoft.com/office/powerpoint/2010/main" val="15838117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A5E9E-35CE-7648-BABA-C855D8B5C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Q3 and Q4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150D7-A341-0446-A7F8-465AFA33B5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data are to be used for Questions 3 and 4</a:t>
            </a:r>
          </a:p>
          <a:p>
            <a:r>
              <a:rPr lang="en-GB" dirty="0"/>
              <a:t>	Budgeted labour hours			10,000</a:t>
            </a:r>
          </a:p>
          <a:p>
            <a:r>
              <a:rPr lang="en-GB" dirty="0"/>
              <a:t>	Budgeted overheads			£156,000</a:t>
            </a:r>
          </a:p>
          <a:p>
            <a:r>
              <a:rPr lang="en-GB" dirty="0"/>
              <a:t>	Actual Labour Hours			8,000</a:t>
            </a:r>
          </a:p>
          <a:p>
            <a:r>
              <a:rPr lang="en-GB" dirty="0"/>
              <a:t>	Actual overheads				£154,000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733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87A90-71CF-4448-B399-0E473C0AA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q3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64B9E-F851-5E4F-95F6-59F0FC03FB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779" y="2638044"/>
            <a:ext cx="10313043" cy="3101983"/>
          </a:xfrm>
        </p:spPr>
        <p:txBody>
          <a:bodyPr/>
          <a:lstStyle/>
          <a:p>
            <a:r>
              <a:rPr lang="en-GB" dirty="0"/>
              <a:t>OAR	=	</a:t>
            </a:r>
            <a:r>
              <a:rPr lang="en-GB" u="sng" dirty="0"/>
              <a:t>156,000</a:t>
            </a:r>
            <a:r>
              <a:rPr lang="en-GB" dirty="0"/>
              <a:t> (BUDGETED OVERHEADS)   		(underline indicates divide)</a:t>
            </a:r>
          </a:p>
          <a:p>
            <a:r>
              <a:rPr lang="en-GB" dirty="0"/>
              <a:t>		10,000      (BUDGETED LABOUR HOURS</a:t>
            </a:r>
          </a:p>
          <a:p>
            <a:r>
              <a:rPr lang="en-GB" dirty="0"/>
              <a:t>	=	£15.60</a:t>
            </a:r>
          </a:p>
          <a:p>
            <a:r>
              <a:rPr lang="en-US" dirty="0"/>
              <a:t>Answer is E</a:t>
            </a:r>
          </a:p>
        </p:txBody>
      </p:sp>
    </p:spTree>
    <p:extLst>
      <p:ext uri="{BB962C8B-B14F-4D97-AF65-F5344CB8AC3E}">
        <p14:creationId xmlns:p14="http://schemas.microsoft.com/office/powerpoint/2010/main" val="3658496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18D91-E4BC-514D-9EDD-1E13056EE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Q4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40D5B-79EB-CE49-9108-0B50CDA4D3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757" y="2638044"/>
            <a:ext cx="10868628" cy="3101983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Based on the data given above, what is the amount of overhead under/over absorbed?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Overhead absorbed	 = 8,000 x 15.60	=	124,800	Actual labour hours x answer 1</a:t>
            </a:r>
          </a:p>
          <a:p>
            <a:r>
              <a:rPr lang="en-GB" dirty="0"/>
              <a:t>Actual overhead				=	154,000	from questions</a:t>
            </a:r>
          </a:p>
          <a:p>
            <a:r>
              <a:rPr lang="en-GB" dirty="0"/>
              <a:t>Under absorption			=	(29,200)	(overhead absorbed – actual)</a:t>
            </a:r>
          </a:p>
          <a:p>
            <a:r>
              <a:rPr lang="en-GB" dirty="0"/>
              <a:t>Answer is 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197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E5687-07EB-A347-8F0A-B183254C9F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78F30-4BA9-974D-A187-7857049461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Marginal Cost</a:t>
            </a:r>
          </a:p>
          <a:p>
            <a:r>
              <a:rPr lang="en-US" dirty="0"/>
              <a:t>Breakeven Analysis</a:t>
            </a:r>
          </a:p>
        </p:txBody>
      </p:sp>
    </p:spTree>
    <p:extLst>
      <p:ext uri="{BB962C8B-B14F-4D97-AF65-F5344CB8AC3E}">
        <p14:creationId xmlns:p14="http://schemas.microsoft.com/office/powerpoint/2010/main" val="406875601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{9F5A43D9-1F63-0249-AB5A-8C2D83B4C05F}tf10001120</Template>
  <TotalTime>100</TotalTime>
  <Words>501</Words>
  <Application>Microsoft Macintosh PowerPoint</Application>
  <PresentationFormat>Widescreen</PresentationFormat>
  <Paragraphs>69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Gill Sans MT</vt:lpstr>
      <vt:lpstr>Parcel</vt:lpstr>
      <vt:lpstr>Overhead absorption rate</vt:lpstr>
      <vt:lpstr>Overhead Absorption rate</vt:lpstr>
      <vt:lpstr>Q1 (copy on moodle)</vt:lpstr>
      <vt:lpstr>Method</vt:lpstr>
      <vt:lpstr>Over or under absorbed?</vt:lpstr>
      <vt:lpstr>Task</vt:lpstr>
      <vt:lpstr>Q1 and q2</vt:lpstr>
      <vt:lpstr>Q1 solution</vt:lpstr>
      <vt:lpstr>Q2 solution</vt:lpstr>
      <vt:lpstr>Q3 and Q4</vt:lpstr>
      <vt:lpstr>q3 solution</vt:lpstr>
      <vt:lpstr>Q4 Solution</vt:lpstr>
      <vt:lpstr>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Overhead absorption rate</dc:title>
  <dc:creator>Marie Pitson</dc:creator>
  <cp:lastModifiedBy>Marie Pitson</cp:lastModifiedBy>
  <cp:revision>9</cp:revision>
  <dcterms:created xsi:type="dcterms:W3CDTF">2021-04-22T06:33:23Z</dcterms:created>
  <dcterms:modified xsi:type="dcterms:W3CDTF">2021-04-22T08:15:33Z</dcterms:modified>
</cp:coreProperties>
</file>