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59" r:id="rId6"/>
    <p:sldId id="261" r:id="rId7"/>
    <p:sldId id="265" r:id="rId8"/>
    <p:sldId id="262" r:id="rId9"/>
    <p:sldId id="269" r:id="rId10"/>
    <p:sldId id="268" r:id="rId11"/>
    <p:sldId id="263" r:id="rId12"/>
    <p:sldId id="267" r:id="rId13"/>
    <p:sldId id="264"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3F7A1C-E106-4425-A820-75A4BDA04AA8}" v="106" dt="2023-01-16T23:52:11.4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6E6EB-47A9-9D38-DD64-D5A31A84DFE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DAB9405-56E3-6920-05CB-7B44EA602B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FFDF20A-E8DF-F19E-4827-23448F7D624E}"/>
              </a:ext>
            </a:extLst>
          </p:cNvPr>
          <p:cNvSpPr>
            <a:spLocks noGrp="1"/>
          </p:cNvSpPr>
          <p:nvPr>
            <p:ph type="dt" sz="half" idx="10"/>
          </p:nvPr>
        </p:nvSpPr>
        <p:spPr/>
        <p:txBody>
          <a:bodyPr/>
          <a:lstStyle/>
          <a:p>
            <a:fld id="{5D1DE77F-AF46-43FD-B5E5-70AFAC615F42}" type="datetimeFigureOut">
              <a:rPr lang="en-GB" smtClean="0"/>
              <a:t>17/01/2023</a:t>
            </a:fld>
            <a:endParaRPr lang="en-GB"/>
          </a:p>
        </p:txBody>
      </p:sp>
      <p:sp>
        <p:nvSpPr>
          <p:cNvPr id="5" name="Footer Placeholder 4">
            <a:extLst>
              <a:ext uri="{FF2B5EF4-FFF2-40B4-BE49-F238E27FC236}">
                <a16:creationId xmlns:a16="http://schemas.microsoft.com/office/drawing/2014/main" id="{0C6C603A-9E44-197C-D675-DD5304B716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B2A19D-5CF5-2DF0-0407-A7470BEC1FAA}"/>
              </a:ext>
            </a:extLst>
          </p:cNvPr>
          <p:cNvSpPr>
            <a:spLocks noGrp="1"/>
          </p:cNvSpPr>
          <p:nvPr>
            <p:ph type="sldNum" sz="quarter" idx="12"/>
          </p:nvPr>
        </p:nvSpPr>
        <p:spPr/>
        <p:txBody>
          <a:bodyPr/>
          <a:lstStyle/>
          <a:p>
            <a:fld id="{5887BCBF-E017-4061-A528-82A913613A18}" type="slidenum">
              <a:rPr lang="en-GB" smtClean="0"/>
              <a:t>‹#›</a:t>
            </a:fld>
            <a:endParaRPr lang="en-GB"/>
          </a:p>
        </p:txBody>
      </p:sp>
    </p:spTree>
    <p:extLst>
      <p:ext uri="{BB962C8B-B14F-4D97-AF65-F5344CB8AC3E}">
        <p14:creationId xmlns:p14="http://schemas.microsoft.com/office/powerpoint/2010/main" val="31117841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35CC0-89B4-A293-D7E3-915F681F67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58F6B7-A695-9920-04DD-BBD7931338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43CABB-9D22-DD59-157C-8659CB2E1C56}"/>
              </a:ext>
            </a:extLst>
          </p:cNvPr>
          <p:cNvSpPr>
            <a:spLocks noGrp="1"/>
          </p:cNvSpPr>
          <p:nvPr>
            <p:ph type="dt" sz="half" idx="10"/>
          </p:nvPr>
        </p:nvSpPr>
        <p:spPr/>
        <p:txBody>
          <a:bodyPr/>
          <a:lstStyle/>
          <a:p>
            <a:fld id="{5D1DE77F-AF46-43FD-B5E5-70AFAC615F42}" type="datetimeFigureOut">
              <a:rPr lang="en-GB" smtClean="0"/>
              <a:t>17/01/2023</a:t>
            </a:fld>
            <a:endParaRPr lang="en-GB"/>
          </a:p>
        </p:txBody>
      </p:sp>
      <p:sp>
        <p:nvSpPr>
          <p:cNvPr id="5" name="Footer Placeholder 4">
            <a:extLst>
              <a:ext uri="{FF2B5EF4-FFF2-40B4-BE49-F238E27FC236}">
                <a16:creationId xmlns:a16="http://schemas.microsoft.com/office/drawing/2014/main" id="{965F6038-E718-76EF-E064-1EB0008A39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98B802-D105-507A-8E58-6809C238ABFC}"/>
              </a:ext>
            </a:extLst>
          </p:cNvPr>
          <p:cNvSpPr>
            <a:spLocks noGrp="1"/>
          </p:cNvSpPr>
          <p:nvPr>
            <p:ph type="sldNum" sz="quarter" idx="12"/>
          </p:nvPr>
        </p:nvSpPr>
        <p:spPr/>
        <p:txBody>
          <a:bodyPr/>
          <a:lstStyle/>
          <a:p>
            <a:fld id="{5887BCBF-E017-4061-A528-82A913613A18}" type="slidenum">
              <a:rPr lang="en-GB" smtClean="0"/>
              <a:t>‹#›</a:t>
            </a:fld>
            <a:endParaRPr lang="en-GB"/>
          </a:p>
        </p:txBody>
      </p:sp>
    </p:spTree>
    <p:extLst>
      <p:ext uri="{BB962C8B-B14F-4D97-AF65-F5344CB8AC3E}">
        <p14:creationId xmlns:p14="http://schemas.microsoft.com/office/powerpoint/2010/main" val="3651025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23C47-AD32-5087-0249-F1C2C9C8226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8C54462-4F23-5218-8F6E-2DB24931717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D19CAE1-6EA0-DD64-4B75-1A285EC7ED29}"/>
              </a:ext>
            </a:extLst>
          </p:cNvPr>
          <p:cNvSpPr>
            <a:spLocks noGrp="1"/>
          </p:cNvSpPr>
          <p:nvPr>
            <p:ph type="dt" sz="half" idx="10"/>
          </p:nvPr>
        </p:nvSpPr>
        <p:spPr/>
        <p:txBody>
          <a:bodyPr/>
          <a:lstStyle/>
          <a:p>
            <a:fld id="{5D1DE77F-AF46-43FD-B5E5-70AFAC615F42}" type="datetimeFigureOut">
              <a:rPr lang="en-GB" smtClean="0"/>
              <a:t>17/01/2023</a:t>
            </a:fld>
            <a:endParaRPr lang="en-GB"/>
          </a:p>
        </p:txBody>
      </p:sp>
      <p:sp>
        <p:nvSpPr>
          <p:cNvPr id="5" name="Footer Placeholder 4">
            <a:extLst>
              <a:ext uri="{FF2B5EF4-FFF2-40B4-BE49-F238E27FC236}">
                <a16:creationId xmlns:a16="http://schemas.microsoft.com/office/drawing/2014/main" id="{A8C745EF-F80F-97D0-3A82-E886BCC01F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A2620D-7890-0180-C1B2-F3EE241B4706}"/>
              </a:ext>
            </a:extLst>
          </p:cNvPr>
          <p:cNvSpPr>
            <a:spLocks noGrp="1"/>
          </p:cNvSpPr>
          <p:nvPr>
            <p:ph type="sldNum" sz="quarter" idx="12"/>
          </p:nvPr>
        </p:nvSpPr>
        <p:spPr/>
        <p:txBody>
          <a:bodyPr/>
          <a:lstStyle/>
          <a:p>
            <a:fld id="{5887BCBF-E017-4061-A528-82A913613A18}" type="slidenum">
              <a:rPr lang="en-GB" smtClean="0"/>
              <a:t>‹#›</a:t>
            </a:fld>
            <a:endParaRPr lang="en-GB"/>
          </a:p>
        </p:txBody>
      </p:sp>
    </p:spTree>
    <p:extLst>
      <p:ext uri="{BB962C8B-B14F-4D97-AF65-F5344CB8AC3E}">
        <p14:creationId xmlns:p14="http://schemas.microsoft.com/office/powerpoint/2010/main" val="2411319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52F4F-BAE2-F574-A048-B306870D87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F74D18-5630-D993-5649-F15A34FC949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EC5358F-CACB-D068-51FA-5B45982297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8A9F10B-43AD-13D9-D3E2-31673E7333F0}"/>
              </a:ext>
            </a:extLst>
          </p:cNvPr>
          <p:cNvSpPr>
            <a:spLocks noGrp="1"/>
          </p:cNvSpPr>
          <p:nvPr>
            <p:ph type="dt" sz="half" idx="10"/>
          </p:nvPr>
        </p:nvSpPr>
        <p:spPr/>
        <p:txBody>
          <a:bodyPr/>
          <a:lstStyle/>
          <a:p>
            <a:fld id="{5D1DE77F-AF46-43FD-B5E5-70AFAC615F42}" type="datetimeFigureOut">
              <a:rPr lang="en-GB" smtClean="0"/>
              <a:t>17/01/2023</a:t>
            </a:fld>
            <a:endParaRPr lang="en-GB"/>
          </a:p>
        </p:txBody>
      </p:sp>
      <p:sp>
        <p:nvSpPr>
          <p:cNvPr id="6" name="Footer Placeholder 5">
            <a:extLst>
              <a:ext uri="{FF2B5EF4-FFF2-40B4-BE49-F238E27FC236}">
                <a16:creationId xmlns:a16="http://schemas.microsoft.com/office/drawing/2014/main" id="{7F484337-8E7D-6C2C-09E9-717ED9C489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8A15EB-A180-20FF-5E2B-47DC4DD61BC7}"/>
              </a:ext>
            </a:extLst>
          </p:cNvPr>
          <p:cNvSpPr>
            <a:spLocks noGrp="1"/>
          </p:cNvSpPr>
          <p:nvPr>
            <p:ph type="sldNum" sz="quarter" idx="12"/>
          </p:nvPr>
        </p:nvSpPr>
        <p:spPr/>
        <p:txBody>
          <a:bodyPr/>
          <a:lstStyle/>
          <a:p>
            <a:fld id="{5887BCBF-E017-4061-A528-82A913613A18}" type="slidenum">
              <a:rPr lang="en-GB" smtClean="0"/>
              <a:t>‹#›</a:t>
            </a:fld>
            <a:endParaRPr lang="en-GB"/>
          </a:p>
        </p:txBody>
      </p:sp>
    </p:spTree>
    <p:extLst>
      <p:ext uri="{BB962C8B-B14F-4D97-AF65-F5344CB8AC3E}">
        <p14:creationId xmlns:p14="http://schemas.microsoft.com/office/powerpoint/2010/main" val="163166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572D8-3075-8E66-8B34-CBD9C755FA0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3A7814-E06C-7CB0-000E-9AD2DD6DFF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1AD1F46-2245-F0CA-33D8-19F212B5897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51DB110-A14D-17FE-4308-4393EEB0552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A2C4128-2675-617D-CD51-2995C27CD8E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B265754-AE81-2BB0-94D4-80D19EE87EB5}"/>
              </a:ext>
            </a:extLst>
          </p:cNvPr>
          <p:cNvSpPr>
            <a:spLocks noGrp="1"/>
          </p:cNvSpPr>
          <p:nvPr>
            <p:ph type="dt" sz="half" idx="10"/>
          </p:nvPr>
        </p:nvSpPr>
        <p:spPr/>
        <p:txBody>
          <a:bodyPr/>
          <a:lstStyle/>
          <a:p>
            <a:fld id="{5D1DE77F-AF46-43FD-B5E5-70AFAC615F42}" type="datetimeFigureOut">
              <a:rPr lang="en-GB" smtClean="0"/>
              <a:t>17/01/2023</a:t>
            </a:fld>
            <a:endParaRPr lang="en-GB"/>
          </a:p>
        </p:txBody>
      </p:sp>
      <p:sp>
        <p:nvSpPr>
          <p:cNvPr id="8" name="Footer Placeholder 7">
            <a:extLst>
              <a:ext uri="{FF2B5EF4-FFF2-40B4-BE49-F238E27FC236}">
                <a16:creationId xmlns:a16="http://schemas.microsoft.com/office/drawing/2014/main" id="{EB0C2542-E3DB-3593-37F6-63B955E29C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E57AE3F-7CCB-9468-DD13-38626EEA832D}"/>
              </a:ext>
            </a:extLst>
          </p:cNvPr>
          <p:cNvSpPr>
            <a:spLocks noGrp="1"/>
          </p:cNvSpPr>
          <p:nvPr>
            <p:ph type="sldNum" sz="quarter" idx="12"/>
          </p:nvPr>
        </p:nvSpPr>
        <p:spPr/>
        <p:txBody>
          <a:bodyPr/>
          <a:lstStyle/>
          <a:p>
            <a:fld id="{5887BCBF-E017-4061-A528-82A913613A18}" type="slidenum">
              <a:rPr lang="en-GB" smtClean="0"/>
              <a:t>‹#›</a:t>
            </a:fld>
            <a:endParaRPr lang="en-GB"/>
          </a:p>
        </p:txBody>
      </p:sp>
    </p:spTree>
    <p:extLst>
      <p:ext uri="{BB962C8B-B14F-4D97-AF65-F5344CB8AC3E}">
        <p14:creationId xmlns:p14="http://schemas.microsoft.com/office/powerpoint/2010/main" val="29596925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6AF3C-DB06-50EF-1794-6557EA33DFA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929ED80-3036-2767-59E2-366E33F74023}"/>
              </a:ext>
            </a:extLst>
          </p:cNvPr>
          <p:cNvSpPr>
            <a:spLocks noGrp="1"/>
          </p:cNvSpPr>
          <p:nvPr>
            <p:ph type="dt" sz="half" idx="10"/>
          </p:nvPr>
        </p:nvSpPr>
        <p:spPr/>
        <p:txBody>
          <a:bodyPr/>
          <a:lstStyle/>
          <a:p>
            <a:fld id="{5D1DE77F-AF46-43FD-B5E5-70AFAC615F42}" type="datetimeFigureOut">
              <a:rPr lang="en-GB" smtClean="0"/>
              <a:t>17/01/2023</a:t>
            </a:fld>
            <a:endParaRPr lang="en-GB"/>
          </a:p>
        </p:txBody>
      </p:sp>
      <p:sp>
        <p:nvSpPr>
          <p:cNvPr id="4" name="Footer Placeholder 3">
            <a:extLst>
              <a:ext uri="{FF2B5EF4-FFF2-40B4-BE49-F238E27FC236}">
                <a16:creationId xmlns:a16="http://schemas.microsoft.com/office/drawing/2014/main" id="{B0B46D74-A876-8FAD-A547-F37CB2C8248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AE4BD01-576A-EA0A-233C-21F46253262E}"/>
              </a:ext>
            </a:extLst>
          </p:cNvPr>
          <p:cNvSpPr>
            <a:spLocks noGrp="1"/>
          </p:cNvSpPr>
          <p:nvPr>
            <p:ph type="sldNum" sz="quarter" idx="12"/>
          </p:nvPr>
        </p:nvSpPr>
        <p:spPr/>
        <p:txBody>
          <a:bodyPr/>
          <a:lstStyle/>
          <a:p>
            <a:fld id="{5887BCBF-E017-4061-A528-82A913613A18}" type="slidenum">
              <a:rPr lang="en-GB" smtClean="0"/>
              <a:t>‹#›</a:t>
            </a:fld>
            <a:endParaRPr lang="en-GB"/>
          </a:p>
        </p:txBody>
      </p:sp>
    </p:spTree>
    <p:extLst>
      <p:ext uri="{BB962C8B-B14F-4D97-AF65-F5344CB8AC3E}">
        <p14:creationId xmlns:p14="http://schemas.microsoft.com/office/powerpoint/2010/main" val="2667750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0AC3F9-9FB2-597A-4F29-F5BFEE454784}"/>
              </a:ext>
            </a:extLst>
          </p:cNvPr>
          <p:cNvSpPr>
            <a:spLocks noGrp="1"/>
          </p:cNvSpPr>
          <p:nvPr>
            <p:ph type="dt" sz="half" idx="10"/>
          </p:nvPr>
        </p:nvSpPr>
        <p:spPr/>
        <p:txBody>
          <a:bodyPr/>
          <a:lstStyle/>
          <a:p>
            <a:fld id="{5D1DE77F-AF46-43FD-B5E5-70AFAC615F42}" type="datetimeFigureOut">
              <a:rPr lang="en-GB" smtClean="0"/>
              <a:t>17/01/2023</a:t>
            </a:fld>
            <a:endParaRPr lang="en-GB"/>
          </a:p>
        </p:txBody>
      </p:sp>
      <p:sp>
        <p:nvSpPr>
          <p:cNvPr id="3" name="Footer Placeholder 2">
            <a:extLst>
              <a:ext uri="{FF2B5EF4-FFF2-40B4-BE49-F238E27FC236}">
                <a16:creationId xmlns:a16="http://schemas.microsoft.com/office/drawing/2014/main" id="{CDBC6338-2124-209C-DAEB-18E5C8BC70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93D2041-958E-9B74-4652-3ACB595FF419}"/>
              </a:ext>
            </a:extLst>
          </p:cNvPr>
          <p:cNvSpPr>
            <a:spLocks noGrp="1"/>
          </p:cNvSpPr>
          <p:nvPr>
            <p:ph type="sldNum" sz="quarter" idx="12"/>
          </p:nvPr>
        </p:nvSpPr>
        <p:spPr/>
        <p:txBody>
          <a:bodyPr/>
          <a:lstStyle/>
          <a:p>
            <a:fld id="{5887BCBF-E017-4061-A528-82A913613A18}" type="slidenum">
              <a:rPr lang="en-GB" smtClean="0"/>
              <a:t>‹#›</a:t>
            </a:fld>
            <a:endParaRPr lang="en-GB"/>
          </a:p>
        </p:txBody>
      </p:sp>
    </p:spTree>
    <p:extLst>
      <p:ext uri="{BB962C8B-B14F-4D97-AF65-F5344CB8AC3E}">
        <p14:creationId xmlns:p14="http://schemas.microsoft.com/office/powerpoint/2010/main" val="3707731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BCC10-AC8C-A96F-803D-922AEA0503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85693BA-010D-EDE6-F4CE-C3C0885406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08061-D85A-D8E2-1998-64FC2048B8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EE9143-34F2-73DD-80D4-292C18D64C8B}"/>
              </a:ext>
            </a:extLst>
          </p:cNvPr>
          <p:cNvSpPr>
            <a:spLocks noGrp="1"/>
          </p:cNvSpPr>
          <p:nvPr>
            <p:ph type="dt" sz="half" idx="10"/>
          </p:nvPr>
        </p:nvSpPr>
        <p:spPr/>
        <p:txBody>
          <a:bodyPr/>
          <a:lstStyle/>
          <a:p>
            <a:fld id="{5D1DE77F-AF46-43FD-B5E5-70AFAC615F42}" type="datetimeFigureOut">
              <a:rPr lang="en-GB" smtClean="0"/>
              <a:t>17/01/2023</a:t>
            </a:fld>
            <a:endParaRPr lang="en-GB"/>
          </a:p>
        </p:txBody>
      </p:sp>
      <p:sp>
        <p:nvSpPr>
          <p:cNvPr id="6" name="Footer Placeholder 5">
            <a:extLst>
              <a:ext uri="{FF2B5EF4-FFF2-40B4-BE49-F238E27FC236}">
                <a16:creationId xmlns:a16="http://schemas.microsoft.com/office/drawing/2014/main" id="{CAF75F14-569C-7797-E445-6BBF734130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F57558-EBD4-428A-E038-956F4F72B17F}"/>
              </a:ext>
            </a:extLst>
          </p:cNvPr>
          <p:cNvSpPr>
            <a:spLocks noGrp="1"/>
          </p:cNvSpPr>
          <p:nvPr>
            <p:ph type="sldNum" sz="quarter" idx="12"/>
          </p:nvPr>
        </p:nvSpPr>
        <p:spPr/>
        <p:txBody>
          <a:bodyPr/>
          <a:lstStyle/>
          <a:p>
            <a:fld id="{5887BCBF-E017-4061-A528-82A913613A18}" type="slidenum">
              <a:rPr lang="en-GB" smtClean="0"/>
              <a:t>‹#›</a:t>
            </a:fld>
            <a:endParaRPr lang="en-GB"/>
          </a:p>
        </p:txBody>
      </p:sp>
    </p:spTree>
    <p:extLst>
      <p:ext uri="{BB962C8B-B14F-4D97-AF65-F5344CB8AC3E}">
        <p14:creationId xmlns:p14="http://schemas.microsoft.com/office/powerpoint/2010/main" val="8185162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DCDC6-5412-69F3-F7C7-59FE89448C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2F849EA-066B-84D0-4882-D4D9B3188C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93F976C-791A-6278-C266-F9E03C2552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7E4205-2DB8-528D-F8FD-562632710642}"/>
              </a:ext>
            </a:extLst>
          </p:cNvPr>
          <p:cNvSpPr>
            <a:spLocks noGrp="1"/>
          </p:cNvSpPr>
          <p:nvPr>
            <p:ph type="dt" sz="half" idx="10"/>
          </p:nvPr>
        </p:nvSpPr>
        <p:spPr/>
        <p:txBody>
          <a:bodyPr/>
          <a:lstStyle/>
          <a:p>
            <a:fld id="{5D1DE77F-AF46-43FD-B5E5-70AFAC615F42}" type="datetimeFigureOut">
              <a:rPr lang="en-GB" smtClean="0"/>
              <a:t>17/01/2023</a:t>
            </a:fld>
            <a:endParaRPr lang="en-GB"/>
          </a:p>
        </p:txBody>
      </p:sp>
      <p:sp>
        <p:nvSpPr>
          <p:cNvPr id="6" name="Footer Placeholder 5">
            <a:extLst>
              <a:ext uri="{FF2B5EF4-FFF2-40B4-BE49-F238E27FC236}">
                <a16:creationId xmlns:a16="http://schemas.microsoft.com/office/drawing/2014/main" id="{57ECB1F3-6EF5-A1B4-E716-BA83B84552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CA576A-3329-D1E5-8F25-BFF8CC0018AC}"/>
              </a:ext>
            </a:extLst>
          </p:cNvPr>
          <p:cNvSpPr>
            <a:spLocks noGrp="1"/>
          </p:cNvSpPr>
          <p:nvPr>
            <p:ph type="sldNum" sz="quarter" idx="12"/>
          </p:nvPr>
        </p:nvSpPr>
        <p:spPr/>
        <p:txBody>
          <a:bodyPr/>
          <a:lstStyle/>
          <a:p>
            <a:fld id="{5887BCBF-E017-4061-A528-82A913613A18}" type="slidenum">
              <a:rPr lang="en-GB" smtClean="0"/>
              <a:t>‹#›</a:t>
            </a:fld>
            <a:endParaRPr lang="en-GB"/>
          </a:p>
        </p:txBody>
      </p:sp>
    </p:spTree>
    <p:extLst>
      <p:ext uri="{BB962C8B-B14F-4D97-AF65-F5344CB8AC3E}">
        <p14:creationId xmlns:p14="http://schemas.microsoft.com/office/powerpoint/2010/main" val="29833982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62DA9-CC8B-5626-054D-AC0E8F2B17E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385AEC-981D-6403-A832-547EEE50C4E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2F12BF-45D5-8764-D431-03864A038D89}"/>
              </a:ext>
            </a:extLst>
          </p:cNvPr>
          <p:cNvSpPr>
            <a:spLocks noGrp="1"/>
          </p:cNvSpPr>
          <p:nvPr>
            <p:ph type="dt" sz="half" idx="10"/>
          </p:nvPr>
        </p:nvSpPr>
        <p:spPr/>
        <p:txBody>
          <a:bodyPr/>
          <a:lstStyle/>
          <a:p>
            <a:fld id="{5D1DE77F-AF46-43FD-B5E5-70AFAC615F42}" type="datetimeFigureOut">
              <a:rPr lang="en-GB" smtClean="0"/>
              <a:t>17/01/2023</a:t>
            </a:fld>
            <a:endParaRPr lang="en-GB"/>
          </a:p>
        </p:txBody>
      </p:sp>
      <p:sp>
        <p:nvSpPr>
          <p:cNvPr id="5" name="Footer Placeholder 4">
            <a:extLst>
              <a:ext uri="{FF2B5EF4-FFF2-40B4-BE49-F238E27FC236}">
                <a16:creationId xmlns:a16="http://schemas.microsoft.com/office/drawing/2014/main" id="{405DB01E-004C-D304-F567-0CAEE06E73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F91AD8-0ED0-3F23-E1B9-8B417E86D768}"/>
              </a:ext>
            </a:extLst>
          </p:cNvPr>
          <p:cNvSpPr>
            <a:spLocks noGrp="1"/>
          </p:cNvSpPr>
          <p:nvPr>
            <p:ph type="sldNum" sz="quarter" idx="12"/>
          </p:nvPr>
        </p:nvSpPr>
        <p:spPr/>
        <p:txBody>
          <a:bodyPr/>
          <a:lstStyle/>
          <a:p>
            <a:fld id="{5887BCBF-E017-4061-A528-82A913613A18}" type="slidenum">
              <a:rPr lang="en-GB" smtClean="0"/>
              <a:t>‹#›</a:t>
            </a:fld>
            <a:endParaRPr lang="en-GB"/>
          </a:p>
        </p:txBody>
      </p:sp>
    </p:spTree>
    <p:extLst>
      <p:ext uri="{BB962C8B-B14F-4D97-AF65-F5344CB8AC3E}">
        <p14:creationId xmlns:p14="http://schemas.microsoft.com/office/powerpoint/2010/main" val="41268116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7F6F3A-D939-7EAF-3A64-5698591CAA6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201133-A017-53E1-0F08-2C604391951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D017AA-DC60-DCD2-D2AC-1A38C03691D6}"/>
              </a:ext>
            </a:extLst>
          </p:cNvPr>
          <p:cNvSpPr>
            <a:spLocks noGrp="1"/>
          </p:cNvSpPr>
          <p:nvPr>
            <p:ph type="dt" sz="half" idx="10"/>
          </p:nvPr>
        </p:nvSpPr>
        <p:spPr/>
        <p:txBody>
          <a:bodyPr/>
          <a:lstStyle/>
          <a:p>
            <a:fld id="{5D1DE77F-AF46-43FD-B5E5-70AFAC615F42}" type="datetimeFigureOut">
              <a:rPr lang="en-GB" smtClean="0"/>
              <a:t>17/01/2023</a:t>
            </a:fld>
            <a:endParaRPr lang="en-GB"/>
          </a:p>
        </p:txBody>
      </p:sp>
      <p:sp>
        <p:nvSpPr>
          <p:cNvPr id="5" name="Footer Placeholder 4">
            <a:extLst>
              <a:ext uri="{FF2B5EF4-FFF2-40B4-BE49-F238E27FC236}">
                <a16:creationId xmlns:a16="http://schemas.microsoft.com/office/drawing/2014/main" id="{00F99A50-4BE3-62FE-4D44-E1A3687A88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E332A6-7521-97A4-87B2-CDBBDE310516}"/>
              </a:ext>
            </a:extLst>
          </p:cNvPr>
          <p:cNvSpPr>
            <a:spLocks noGrp="1"/>
          </p:cNvSpPr>
          <p:nvPr>
            <p:ph type="sldNum" sz="quarter" idx="12"/>
          </p:nvPr>
        </p:nvSpPr>
        <p:spPr/>
        <p:txBody>
          <a:bodyPr/>
          <a:lstStyle/>
          <a:p>
            <a:fld id="{5887BCBF-E017-4061-A528-82A913613A18}" type="slidenum">
              <a:rPr lang="en-GB" smtClean="0"/>
              <a:t>‹#›</a:t>
            </a:fld>
            <a:endParaRPr lang="en-GB"/>
          </a:p>
        </p:txBody>
      </p:sp>
    </p:spTree>
    <p:extLst>
      <p:ext uri="{BB962C8B-B14F-4D97-AF65-F5344CB8AC3E}">
        <p14:creationId xmlns:p14="http://schemas.microsoft.com/office/powerpoint/2010/main" val="8822420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9E0EE7-B5B8-3B5B-AF5F-EF92D9B5C0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E74A69-40AD-ED07-3A2A-86FD1A7503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8D8A02-767C-EEF5-1DAB-8B152B73CB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1DE77F-AF46-43FD-B5E5-70AFAC615F42}" type="datetimeFigureOut">
              <a:rPr lang="en-GB" smtClean="0"/>
              <a:t>17/01/2023</a:t>
            </a:fld>
            <a:endParaRPr lang="en-GB"/>
          </a:p>
        </p:txBody>
      </p:sp>
      <p:sp>
        <p:nvSpPr>
          <p:cNvPr id="5" name="Footer Placeholder 4">
            <a:extLst>
              <a:ext uri="{FF2B5EF4-FFF2-40B4-BE49-F238E27FC236}">
                <a16:creationId xmlns:a16="http://schemas.microsoft.com/office/drawing/2014/main" id="{4DC6644E-4531-12DA-7A2F-3CAA689D9F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3D0FE55-70A9-D7F4-B0C2-BA150B1535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87BCBF-E017-4061-A528-82A913613A18}" type="slidenum">
              <a:rPr lang="en-GB" smtClean="0"/>
              <a:t>‹#›</a:t>
            </a:fld>
            <a:endParaRPr lang="en-GB"/>
          </a:p>
        </p:txBody>
      </p:sp>
    </p:spTree>
    <p:extLst>
      <p:ext uri="{BB962C8B-B14F-4D97-AF65-F5344CB8AC3E}">
        <p14:creationId xmlns:p14="http://schemas.microsoft.com/office/powerpoint/2010/main" val="31705341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ethnicity-facts-figures.service.gov.uk/health/diet-and-exercise/physical-inactivity/latest" TargetMode="External"/><Relationship Id="rId2" Type="http://schemas.openxmlformats.org/officeDocument/2006/relationships/hyperlink" Target="https://doi.org/10.1016/S0140-6736(12)60735-1" TargetMode="External"/><Relationship Id="rId1" Type="http://schemas.openxmlformats.org/officeDocument/2006/relationships/slideLayout" Target="../slideLayouts/slideLayout2.xml"/><Relationship Id="rId4" Type="http://schemas.openxmlformats.org/officeDocument/2006/relationships/hyperlink" Target="https://www.gov.uk/government/publications/physical-activity-applying-all-our-health/physical-activity-applying-all-our-health"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177/1054773813488938" TargetMode="External"/><Relationship Id="rId2" Type="http://schemas.openxmlformats.org/officeDocument/2006/relationships/hyperlink" Target="https://www.jfsf.eu/Article.php?AID=v03i01_026" TargetMode="External"/><Relationship Id="rId1" Type="http://schemas.openxmlformats.org/officeDocument/2006/relationships/slideLayout" Target="../slideLayouts/slideLayout2.xml"/><Relationship Id="rId4" Type="http://schemas.openxmlformats.org/officeDocument/2006/relationships/hyperlink" Target="https://doi.org/10.3390/ijerph17249362"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nhs.uk/live-well/exercise/exercise-guidelines/physical-activity-guidelines-older-adults/" TargetMode="External"/><Relationship Id="rId2" Type="http://schemas.openxmlformats.org/officeDocument/2006/relationships/hyperlink" Target="https://doi.org/10.1177/1359105320909870" TargetMode="External"/><Relationship Id="rId1" Type="http://schemas.openxmlformats.org/officeDocument/2006/relationships/slideLayout" Target="../slideLayouts/slideLayout2.xml"/><Relationship Id="rId4" Type="http://schemas.openxmlformats.org/officeDocument/2006/relationships/hyperlink" Target="https://www.nice.org.uk/guidance/ph16/chapter/1-Recommendations#physical-activity"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BAB9A9F-FC0F-4A99-00D1-7925041EC825}"/>
              </a:ext>
            </a:extLst>
          </p:cNvPr>
          <p:cNvSpPr>
            <a:spLocks noGrp="1"/>
          </p:cNvSpPr>
          <p:nvPr>
            <p:ph type="ctrTitle"/>
          </p:nvPr>
        </p:nvSpPr>
        <p:spPr>
          <a:xfrm>
            <a:off x="4038600" y="1939159"/>
            <a:ext cx="7644627" cy="2751086"/>
          </a:xfrm>
        </p:spPr>
        <p:txBody>
          <a:bodyPr>
            <a:normAutofit fontScale="90000"/>
          </a:bodyPr>
          <a:lstStyle/>
          <a:p>
            <a:pPr algn="r"/>
            <a:br>
              <a:rPr lang="en-GB" sz="2900" dirty="0"/>
            </a:br>
            <a:r>
              <a:rPr lang="en-GB" sz="3600" b="1" dirty="0"/>
              <a:t>Independent Project (BMHP6020_LON)</a:t>
            </a:r>
            <a:br>
              <a:rPr lang="en-GB" sz="3600" b="1" dirty="0"/>
            </a:br>
            <a:br>
              <a:rPr lang="en-GB" sz="3600" b="1" dirty="0"/>
            </a:br>
            <a:r>
              <a:rPr lang="en-GB" sz="3600" b="1" dirty="0"/>
              <a:t>Intervention strategies to improve physical activity among older adults in UK</a:t>
            </a:r>
            <a:br>
              <a:rPr lang="en-GB" sz="3600" b="1" dirty="0"/>
            </a:br>
            <a:endParaRPr lang="en-GB" sz="3600" b="1" dirty="0"/>
          </a:p>
        </p:txBody>
      </p:sp>
      <p:sp>
        <p:nvSpPr>
          <p:cNvPr id="3" name="Subtitle 2">
            <a:extLst>
              <a:ext uri="{FF2B5EF4-FFF2-40B4-BE49-F238E27FC236}">
                <a16:creationId xmlns:a16="http://schemas.microsoft.com/office/drawing/2014/main" id="{1A6E8369-93A8-0AF0-862A-B671953A4997}"/>
              </a:ext>
            </a:extLst>
          </p:cNvPr>
          <p:cNvSpPr>
            <a:spLocks noGrp="1"/>
          </p:cNvSpPr>
          <p:nvPr>
            <p:ph type="subTitle" idx="1"/>
          </p:nvPr>
        </p:nvSpPr>
        <p:spPr>
          <a:xfrm>
            <a:off x="4038600" y="4782320"/>
            <a:ext cx="7644627" cy="1329443"/>
          </a:xfrm>
        </p:spPr>
        <p:txBody>
          <a:bodyPr>
            <a:normAutofit/>
          </a:bodyPr>
          <a:lstStyle/>
          <a:p>
            <a:pPr algn="r"/>
            <a:r>
              <a:rPr lang="en-GB" dirty="0"/>
              <a:t>Amina Abdallah Nassor</a:t>
            </a:r>
          </a:p>
          <a:p>
            <a:pPr algn="r"/>
            <a:r>
              <a:rPr lang="en-GB" dirty="0"/>
              <a:t>17 January 2023</a:t>
            </a:r>
          </a:p>
        </p:txBody>
      </p:sp>
    </p:spTree>
    <p:extLst>
      <p:ext uri="{BB962C8B-B14F-4D97-AF65-F5344CB8AC3E}">
        <p14:creationId xmlns:p14="http://schemas.microsoft.com/office/powerpoint/2010/main" val="1098534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FD22AC-9951-4A11-8B8E-E09E77299064}"/>
              </a:ext>
            </a:extLst>
          </p:cNvPr>
          <p:cNvSpPr>
            <a:spLocks noGrp="1"/>
          </p:cNvSpPr>
          <p:nvPr>
            <p:ph type="title"/>
          </p:nvPr>
        </p:nvSpPr>
        <p:spPr>
          <a:xfrm>
            <a:off x="401216" y="1153572"/>
            <a:ext cx="3766056" cy="4461163"/>
          </a:xfrm>
        </p:spPr>
        <p:txBody>
          <a:bodyPr>
            <a:normAutofit/>
          </a:bodyPr>
          <a:lstStyle/>
          <a:p>
            <a:r>
              <a:rPr lang="en-GB" b="1" dirty="0">
                <a:solidFill>
                  <a:srgbClr val="FFFFFF"/>
                </a:solidFill>
              </a:rPr>
              <a:t>CHAPTER 1: INTRODUCTION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3B867B4-476D-A5E4-BAB0-B3F4086DD585}"/>
              </a:ext>
            </a:extLst>
          </p:cNvPr>
          <p:cNvSpPr>
            <a:spLocks noGrp="1"/>
          </p:cNvSpPr>
          <p:nvPr>
            <p:ph idx="1"/>
          </p:nvPr>
        </p:nvSpPr>
        <p:spPr>
          <a:xfrm>
            <a:off x="4273420" y="130629"/>
            <a:ext cx="7517364" cy="6727371"/>
          </a:xfrm>
        </p:spPr>
        <p:txBody>
          <a:bodyPr anchor="ctr">
            <a:normAutofit lnSpcReduction="10000"/>
          </a:bodyPr>
          <a:lstStyle/>
          <a:p>
            <a:pPr marL="0" indent="0" algn="just">
              <a:buNone/>
            </a:pPr>
            <a:r>
              <a:rPr lang="en-GB" sz="2000" b="1" dirty="0"/>
              <a:t>1.1 Rationale of the study:</a:t>
            </a:r>
          </a:p>
          <a:p>
            <a:pPr algn="just"/>
            <a:r>
              <a:rPr lang="en-GB" sz="1800" dirty="0"/>
              <a:t>People become more physically inactive the older they are, and they are at risk for leading sedentary lifestyles. (GOV.UK, 2019). </a:t>
            </a:r>
          </a:p>
          <a:p>
            <a:pPr algn="just"/>
            <a:r>
              <a:rPr lang="en-GB" sz="1800" dirty="0"/>
              <a:t> Government provided guidelines and suggestions on physical activity by encouraging elderly people to engage into the activities that can increase their balance, strength, and flexibility. (NHS, 2021). </a:t>
            </a:r>
          </a:p>
          <a:p>
            <a:pPr algn="just"/>
            <a:r>
              <a:rPr lang="en-GB" sz="1800" dirty="0"/>
              <a:t>Due to the increase of potential health benefits, number of research explored the effectiveness of these interventions in adults, but there are insufficient comprehensive studies addressing the efficacy in adults aged sixty-five and over. </a:t>
            </a:r>
          </a:p>
          <a:p>
            <a:pPr marL="0" indent="0" algn="just">
              <a:buNone/>
            </a:pPr>
            <a:r>
              <a:rPr lang="en-GB" sz="2000" b="1" dirty="0"/>
              <a:t>1.2 Aim of the study:</a:t>
            </a:r>
          </a:p>
          <a:p>
            <a:pPr marL="0" indent="0" algn="just">
              <a:buNone/>
            </a:pPr>
            <a:r>
              <a:rPr lang="en-GB" sz="1800" dirty="0"/>
              <a:t>This study aims to analyse efficacy of interventions strategies to improve physical activity in elder people aged sixty-five and over in UK.</a:t>
            </a:r>
          </a:p>
          <a:p>
            <a:pPr marL="0" indent="0" algn="just">
              <a:buNone/>
            </a:pPr>
            <a:r>
              <a:rPr lang="en-GB" sz="2000" b="1" dirty="0"/>
              <a:t>1.3 Objectives of the study:</a:t>
            </a:r>
          </a:p>
          <a:p>
            <a:pPr marL="457200" indent="-457200" algn="just">
              <a:buFont typeface="+mj-lt"/>
              <a:buAutoNum type="arabicPeriod"/>
            </a:pPr>
            <a:r>
              <a:rPr lang="en-GB" sz="1800" dirty="0"/>
              <a:t>To describe the concept of older adults, physical activity, and intervention strategies.</a:t>
            </a:r>
          </a:p>
          <a:p>
            <a:pPr marL="457200" indent="-457200" algn="just">
              <a:buFont typeface="+mj-lt"/>
              <a:buAutoNum type="arabicPeriod"/>
            </a:pPr>
            <a:r>
              <a:rPr lang="en-GB" sz="1800" dirty="0"/>
              <a:t>To analyse current policies, guidance, and approaches to improve activity in the older population in UK.</a:t>
            </a:r>
          </a:p>
          <a:p>
            <a:pPr marL="457200" indent="-457200" algn="just">
              <a:buFont typeface="+mj-lt"/>
              <a:buAutoNum type="arabicPeriod"/>
            </a:pPr>
            <a:r>
              <a:rPr lang="en-GB" sz="1800" dirty="0"/>
              <a:t>To evaluate literature discussed physical activity intervention strategies in elderly.</a:t>
            </a:r>
          </a:p>
          <a:p>
            <a:pPr marL="457200" indent="-457200" algn="just">
              <a:buFont typeface="+mj-lt"/>
              <a:buAutoNum type="arabicPeriod"/>
            </a:pPr>
            <a:r>
              <a:rPr lang="en-GB" sz="1800" dirty="0"/>
              <a:t>To provide recommendations for policy makers, public, and practitioners on increasing activity in older population.</a:t>
            </a:r>
          </a:p>
          <a:p>
            <a:pPr marL="0" indent="0">
              <a:buNone/>
            </a:pPr>
            <a:endParaRPr lang="en-GB" sz="1500" dirty="0"/>
          </a:p>
        </p:txBody>
      </p:sp>
    </p:spTree>
    <p:extLst>
      <p:ext uri="{BB962C8B-B14F-4D97-AF65-F5344CB8AC3E}">
        <p14:creationId xmlns:p14="http://schemas.microsoft.com/office/powerpoint/2010/main" val="560417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98A23F-2807-0967-7FE9-63126CA6A867}"/>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CHAPTER</a:t>
            </a:r>
            <a:r>
              <a:rPr lang="en-GB" sz="4100" b="1" dirty="0">
                <a:solidFill>
                  <a:srgbClr val="FFFFFF"/>
                </a:solidFill>
              </a:rPr>
              <a:t> 2: BACKGROUND</a:t>
            </a:r>
          </a:p>
        </p:txBody>
      </p:sp>
      <p:sp>
        <p:nvSpPr>
          <p:cNvPr id="71"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DAF9F0A-DDF4-9E9E-B09C-BC98925E9919}"/>
              </a:ext>
            </a:extLst>
          </p:cNvPr>
          <p:cNvSpPr>
            <a:spLocks noGrp="1"/>
          </p:cNvSpPr>
          <p:nvPr>
            <p:ph idx="1"/>
          </p:nvPr>
        </p:nvSpPr>
        <p:spPr>
          <a:xfrm>
            <a:off x="4167272" y="0"/>
            <a:ext cx="8021680" cy="6686550"/>
          </a:xfrm>
        </p:spPr>
        <p:txBody>
          <a:bodyPr anchor="ctr">
            <a:normAutofit/>
          </a:bodyPr>
          <a:lstStyle/>
          <a:p>
            <a:pPr marL="0" indent="0" algn="just">
              <a:buNone/>
            </a:pPr>
            <a:r>
              <a:rPr lang="en-GB" sz="2000" b="1" dirty="0"/>
              <a:t>2.1 Historical Information:</a:t>
            </a:r>
          </a:p>
          <a:p>
            <a:pPr algn="just"/>
            <a:r>
              <a:rPr lang="en-GB" sz="1800" dirty="0">
                <a:cs typeface="Arial" panose="020B0604020202020204" pitchFamily="34" charset="0"/>
              </a:rPr>
              <a:t>During industrial revolution due to the technologically innovative. (Booth et al., 2008).</a:t>
            </a:r>
          </a:p>
          <a:p>
            <a:pPr algn="just"/>
            <a:r>
              <a:rPr lang="en-GB" sz="1800" dirty="0">
                <a:cs typeface="Arial" panose="020B0604020202020204" pitchFamily="34" charset="0"/>
              </a:rPr>
              <a:t>Modern PA guidelines started after World War II due to the impact of cardio-vascular pandemic that overwhelmed the Western world. (Erlichman et al., 2002).</a:t>
            </a:r>
          </a:p>
          <a:p>
            <a:pPr algn="just"/>
            <a:r>
              <a:rPr lang="en-GB" sz="1800" dirty="0">
                <a:cs typeface="Arial" panose="020B0604020202020204" pitchFamily="34" charset="0"/>
              </a:rPr>
              <a:t>1970 become developed agenda for the health-care systems and public health agencies globally. (Haskell et al., 2007).</a:t>
            </a:r>
          </a:p>
          <a:p>
            <a:pPr algn="just"/>
            <a:r>
              <a:rPr lang="en-GB" sz="1800" dirty="0">
                <a:cs typeface="Arial" panose="020B0604020202020204" pitchFamily="34" charset="0"/>
              </a:rPr>
              <a:t>Current intervention programmes to improve physical activity are based on intersectoral approaches. (Bauman et al, 2012). </a:t>
            </a:r>
          </a:p>
          <a:p>
            <a:pPr marL="0" indent="0" algn="just">
              <a:buNone/>
            </a:pPr>
            <a:endParaRPr lang="en-GB" sz="1800" dirty="0">
              <a:latin typeface="Arial" panose="020B0604020202020204" pitchFamily="34" charset="0"/>
              <a:cs typeface="Arial" panose="020B0604020202020204" pitchFamily="34" charset="0"/>
            </a:endParaRPr>
          </a:p>
          <a:p>
            <a:pPr marL="0" indent="0" algn="just">
              <a:buNone/>
            </a:pPr>
            <a:r>
              <a:rPr lang="en-GB" sz="2000" b="1" dirty="0"/>
              <a:t>2.2 Theoretical Background: Maslow's Hierarchy of Needs:</a:t>
            </a:r>
          </a:p>
          <a:p>
            <a:pPr algn="just"/>
            <a:r>
              <a:rPr lang="en-GB" sz="1800" dirty="0"/>
              <a:t>Physiological, security, social, esteem, and self-actualization needs are playing a significant role in motivating human behaviours. (Maslow, 1970). </a:t>
            </a:r>
          </a:p>
          <a:p>
            <a:pPr algn="just"/>
            <a:r>
              <a:rPr lang="en-GB" sz="1800" dirty="0"/>
              <a:t>Individual who met physical need and satisfied with their lives may be able to focus on a healthy lifestyle. . (Lester et al, 1983).</a:t>
            </a:r>
          </a:p>
          <a:p>
            <a:pPr algn="just"/>
            <a:r>
              <a:rPr lang="en-GB" sz="1800" dirty="0"/>
              <a:t>Free from fear about the things that can reduce their health-improving behaviours. (Lester et al, 1983).</a:t>
            </a:r>
          </a:p>
          <a:p>
            <a:pPr algn="just"/>
            <a:r>
              <a:rPr lang="en-GB" sz="1800" dirty="0"/>
              <a:t>Abide with physicians’ guidance, engage in beneficial health activities, and more resilient to stress and anxiety. (Lassenius, 2013).</a:t>
            </a:r>
          </a:p>
        </p:txBody>
      </p:sp>
    </p:spTree>
    <p:extLst>
      <p:ext uri="{BB962C8B-B14F-4D97-AF65-F5344CB8AC3E}">
        <p14:creationId xmlns:p14="http://schemas.microsoft.com/office/powerpoint/2010/main" val="1531327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Arc 2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TextBox 20">
            <a:extLst>
              <a:ext uri="{FF2B5EF4-FFF2-40B4-BE49-F238E27FC236}">
                <a16:creationId xmlns:a16="http://schemas.microsoft.com/office/drawing/2014/main" id="{B94028AE-C6D1-B4EF-1B10-8CA3F36453A6}"/>
              </a:ext>
            </a:extLst>
          </p:cNvPr>
          <p:cNvSpPr txBox="1"/>
          <p:nvPr/>
        </p:nvSpPr>
        <p:spPr>
          <a:xfrm>
            <a:off x="66675" y="266700"/>
            <a:ext cx="12122277" cy="6486525"/>
          </a:xfrm>
          <a:prstGeom prst="rect">
            <a:avLst/>
          </a:prstGeom>
        </p:spPr>
        <p:txBody>
          <a:bodyPr vert="horz" lIns="91440" tIns="45720" rIns="91440" bIns="45720" rtlCol="0">
            <a:normAutofit/>
          </a:bodyPr>
          <a:lstStyle/>
          <a:p>
            <a:pPr indent="-228600" algn="just">
              <a:lnSpc>
                <a:spcPct val="90000"/>
              </a:lnSpc>
              <a:spcAft>
                <a:spcPts val="600"/>
              </a:spcAft>
              <a:buFont typeface="Arial" panose="020B0604020202020204" pitchFamily="34" charset="0"/>
              <a:buChar char="•"/>
            </a:pPr>
            <a:r>
              <a:rPr lang="en-US" sz="2000" b="1" dirty="0"/>
              <a:t>2.3 International and Local context:</a:t>
            </a:r>
          </a:p>
          <a:p>
            <a:pPr marL="285750" indent="-228600" algn="just">
              <a:lnSpc>
                <a:spcPct val="90000"/>
              </a:lnSpc>
              <a:spcAft>
                <a:spcPts val="600"/>
              </a:spcAft>
              <a:buFont typeface="Arial" panose="020B0604020202020204" pitchFamily="34" charset="0"/>
              <a:buChar char="•"/>
            </a:pPr>
            <a:r>
              <a:rPr lang="en-US" dirty="0"/>
              <a:t>Physical inactivity in older adults is worldwide issue (Hallal et al., 2012).</a:t>
            </a:r>
          </a:p>
          <a:p>
            <a:pPr marL="285750" indent="-228600" algn="just">
              <a:lnSpc>
                <a:spcPct val="90000"/>
              </a:lnSpc>
              <a:spcAft>
                <a:spcPts val="600"/>
              </a:spcAft>
              <a:buFont typeface="Arial" panose="020B0604020202020204" pitchFamily="34" charset="0"/>
              <a:buChar char="•"/>
            </a:pPr>
            <a:r>
              <a:rPr lang="en-US" dirty="0"/>
              <a:t>Caused frailty, disability, and chronic illnesses; diabetes, high blood pressure, and stroke. (Lim et al, 2012).</a:t>
            </a:r>
          </a:p>
          <a:p>
            <a:pPr marL="285750" indent="-228600" algn="just">
              <a:lnSpc>
                <a:spcPct val="90000"/>
              </a:lnSpc>
              <a:spcAft>
                <a:spcPts val="600"/>
              </a:spcAft>
              <a:buFont typeface="Arial" panose="020B0604020202020204" pitchFamily="34" charset="0"/>
              <a:buChar char="•"/>
            </a:pPr>
            <a:r>
              <a:rPr lang="en-US" dirty="0"/>
              <a:t>Being physically active reduced dementia, hip fracture, cardiovascular diseases, and depression. (GOV.UK, 2022.c). </a:t>
            </a:r>
          </a:p>
          <a:p>
            <a:pPr marL="285750" indent="-228600" algn="just">
              <a:lnSpc>
                <a:spcPct val="90000"/>
              </a:lnSpc>
              <a:spcAft>
                <a:spcPts val="600"/>
              </a:spcAft>
              <a:buFont typeface="Arial" panose="020B0604020202020204" pitchFamily="34" charset="0"/>
              <a:buChar char="•"/>
            </a:pPr>
            <a:r>
              <a:rPr lang="en-US" dirty="0"/>
              <a:t>Between 40-80% of older population do not meet PA guidelines. (Notthoff et al, 2017). </a:t>
            </a:r>
          </a:p>
          <a:p>
            <a:pPr marL="285750" indent="-228600" algn="just">
              <a:lnSpc>
                <a:spcPct val="90000"/>
              </a:lnSpc>
              <a:spcAft>
                <a:spcPts val="600"/>
              </a:spcAft>
              <a:buFont typeface="Arial" panose="020B0604020202020204" pitchFamily="34" charset="0"/>
              <a:buChar char="•"/>
            </a:pPr>
            <a:r>
              <a:rPr lang="en-US" dirty="0"/>
              <a:t>52% of older adults are physically inactivity in UK. (GOV.UK, 2019).</a:t>
            </a:r>
          </a:p>
          <a:p>
            <a:pPr marL="285750" indent="-228600" algn="just">
              <a:lnSpc>
                <a:spcPct val="90000"/>
              </a:lnSpc>
              <a:spcAft>
                <a:spcPts val="600"/>
              </a:spcAft>
              <a:buFont typeface="Arial" panose="020B0604020202020204" pitchFamily="34" charset="0"/>
              <a:buChar char="•"/>
            </a:pPr>
            <a:r>
              <a:rPr lang="en-US" dirty="0"/>
              <a:t>31% from the Black, Asian, and other ethnical minority compared with 18% of the White British. (GOV.UK, 2019).</a:t>
            </a:r>
          </a:p>
          <a:p>
            <a:pPr marL="285750" indent="-228600" algn="just">
              <a:lnSpc>
                <a:spcPct val="90000"/>
              </a:lnSpc>
              <a:spcAft>
                <a:spcPts val="600"/>
              </a:spcAft>
              <a:buFont typeface="Arial" panose="020B0604020202020204" pitchFamily="34" charset="0"/>
              <a:buChar char="•"/>
            </a:pPr>
            <a:r>
              <a:rPr lang="en-US" dirty="0"/>
              <a:t>42% women compared with 34% men. (GOV.UK, 2022.c). </a:t>
            </a:r>
          </a:p>
          <a:p>
            <a:pPr marL="285750" indent="-228600" algn="just">
              <a:lnSpc>
                <a:spcPct val="90000"/>
              </a:lnSpc>
              <a:spcAft>
                <a:spcPts val="600"/>
              </a:spcAft>
              <a:buFont typeface="Arial" panose="020B0604020202020204" pitchFamily="34" charset="0"/>
              <a:buChar char="•"/>
            </a:pPr>
            <a:r>
              <a:rPr lang="en-US" dirty="0"/>
              <a:t>67% leading sedentary lifestyle. (Harvey et al., 2013). </a:t>
            </a:r>
          </a:p>
          <a:p>
            <a:pPr marL="285750" indent="-228600" algn="just">
              <a:lnSpc>
                <a:spcPct val="90000"/>
              </a:lnSpc>
              <a:spcAft>
                <a:spcPts val="600"/>
              </a:spcAft>
              <a:buFont typeface="Arial" panose="020B0604020202020204" pitchFamily="34" charset="0"/>
              <a:buChar char="•"/>
            </a:pPr>
            <a:r>
              <a:rPr lang="en-US" dirty="0"/>
              <a:t>Physically inactive is higher in high income countries. (Hallal et al., 2012). </a:t>
            </a:r>
          </a:p>
          <a:p>
            <a:pPr marL="285750" indent="-228600" algn="just">
              <a:lnSpc>
                <a:spcPct val="90000"/>
              </a:lnSpc>
              <a:spcAft>
                <a:spcPts val="600"/>
              </a:spcAft>
              <a:buFont typeface="Arial" panose="020B0604020202020204" pitchFamily="34" charset="0"/>
              <a:buChar char="•"/>
            </a:pPr>
            <a:r>
              <a:rPr lang="en-US" dirty="0"/>
              <a:t>Adults with low income are more physically inactivity compare with those with higher income. (Trost et al., 2002).</a:t>
            </a:r>
          </a:p>
          <a:p>
            <a:pPr algn="just">
              <a:lnSpc>
                <a:spcPct val="90000"/>
              </a:lnSpc>
              <a:spcAft>
                <a:spcPts val="600"/>
              </a:spcAft>
            </a:pPr>
            <a:endParaRPr lang="en-US" sz="2000" b="1" dirty="0"/>
          </a:p>
          <a:p>
            <a:pPr algn="just">
              <a:lnSpc>
                <a:spcPct val="90000"/>
              </a:lnSpc>
              <a:spcAft>
                <a:spcPts val="600"/>
              </a:spcAft>
            </a:pPr>
            <a:r>
              <a:rPr lang="en-US" sz="2000" b="1" dirty="0"/>
              <a:t>2.4 Intervention strategies to improve physical activity in older adults:</a:t>
            </a:r>
          </a:p>
          <a:p>
            <a:pPr algn="just">
              <a:lnSpc>
                <a:spcPct val="90000"/>
              </a:lnSpc>
              <a:spcAft>
                <a:spcPts val="600"/>
              </a:spcAft>
            </a:pPr>
            <a:r>
              <a:rPr lang="en-US" dirty="0"/>
              <a:t>WHO and NHS and UK Chief Medical Officers’ Guidelines </a:t>
            </a:r>
          </a:p>
          <a:p>
            <a:pPr marL="285750" indent="-228600" algn="just">
              <a:lnSpc>
                <a:spcPct val="90000"/>
              </a:lnSpc>
              <a:spcAft>
                <a:spcPts val="600"/>
              </a:spcAft>
              <a:buFont typeface="Arial" panose="020B0604020202020204" pitchFamily="34" charset="0"/>
              <a:buChar char="•"/>
            </a:pPr>
            <a:r>
              <a:rPr lang="en-US" dirty="0"/>
              <a:t>Moderate-intensity (walking, aerobics, dance for fitness, riding a bike, and hiking) activities for 150 to 300 minutes(Bull et al, 2020). </a:t>
            </a:r>
          </a:p>
          <a:p>
            <a:pPr marL="285750" indent="-228600" algn="just">
              <a:lnSpc>
                <a:spcPct val="90000"/>
              </a:lnSpc>
              <a:spcAft>
                <a:spcPts val="600"/>
              </a:spcAft>
              <a:buFont typeface="Arial" panose="020B0604020202020204" pitchFamily="34" charset="0"/>
              <a:buChar char="•"/>
            </a:pPr>
            <a:r>
              <a:rPr lang="en-US" dirty="0"/>
              <a:t>Intensive-vigorous (running, swimming, football, and martial arts) activities at least 75-150 minutes for  2 or 3 days a week. </a:t>
            </a:r>
          </a:p>
          <a:p>
            <a:pPr algn="just">
              <a:lnSpc>
                <a:spcPct val="90000"/>
              </a:lnSpc>
              <a:spcAft>
                <a:spcPts val="600"/>
              </a:spcAft>
            </a:pPr>
            <a:r>
              <a:rPr lang="en-US" dirty="0"/>
              <a:t>NHS: Break down long time sitting or sleeping without any activity. (NHS, 2021). </a:t>
            </a:r>
          </a:p>
          <a:p>
            <a:pPr algn="just">
              <a:lnSpc>
                <a:spcPct val="90000"/>
              </a:lnSpc>
              <a:spcAft>
                <a:spcPts val="600"/>
              </a:spcAft>
            </a:pPr>
            <a:r>
              <a:rPr lang="en-US" dirty="0"/>
              <a:t>NICE: Person-</a:t>
            </a:r>
            <a:r>
              <a:rPr lang="en-US" dirty="0" err="1"/>
              <a:t>centred</a:t>
            </a:r>
            <a:r>
              <a:rPr lang="en-US" dirty="0"/>
              <a:t> physical activity and encouraging elderly to engage a least for one/two days a week. (NICE, 2022). </a:t>
            </a:r>
          </a:p>
        </p:txBody>
      </p:sp>
    </p:spTree>
    <p:extLst>
      <p:ext uri="{BB962C8B-B14F-4D97-AF65-F5344CB8AC3E}">
        <p14:creationId xmlns:p14="http://schemas.microsoft.com/office/powerpoint/2010/main" val="27422598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AFCCAD-A6EB-1FC7-CADD-A82038A3382B}"/>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CHAPTER 3: METHODS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D7CB062-F0D8-BDAF-2683-389310FFB4BF}"/>
              </a:ext>
            </a:extLst>
          </p:cNvPr>
          <p:cNvSpPr>
            <a:spLocks noGrp="1"/>
          </p:cNvSpPr>
          <p:nvPr>
            <p:ph idx="1"/>
          </p:nvPr>
        </p:nvSpPr>
        <p:spPr>
          <a:xfrm>
            <a:off x="4267200" y="65314"/>
            <a:ext cx="7086599" cy="6111649"/>
          </a:xfrm>
        </p:spPr>
        <p:txBody>
          <a:bodyPr anchor="ctr">
            <a:normAutofit fontScale="85000" lnSpcReduction="20000"/>
          </a:bodyPr>
          <a:lstStyle/>
          <a:p>
            <a:endParaRPr lang="en-GB" sz="2000" dirty="0"/>
          </a:p>
          <a:p>
            <a:pPr marL="0" indent="0">
              <a:buNone/>
            </a:pPr>
            <a:endParaRPr lang="en-GB" sz="2000" dirty="0"/>
          </a:p>
          <a:p>
            <a:pPr marL="0" indent="0">
              <a:buNone/>
            </a:pPr>
            <a:endParaRPr lang="en-GB" sz="2200" b="1" dirty="0"/>
          </a:p>
          <a:p>
            <a:pPr marL="0" indent="0">
              <a:buNone/>
            </a:pPr>
            <a:endParaRPr lang="en-GB" sz="2200" b="1" dirty="0"/>
          </a:p>
          <a:p>
            <a:pPr marL="0" indent="0">
              <a:buNone/>
            </a:pPr>
            <a:endParaRPr lang="en-GB" sz="2200" b="1" dirty="0"/>
          </a:p>
          <a:p>
            <a:pPr marL="0" indent="0" algn="just">
              <a:buNone/>
            </a:pPr>
            <a:r>
              <a:rPr lang="en-GB" sz="2400" b="1" dirty="0"/>
              <a:t>3.1 Data collection:</a:t>
            </a:r>
          </a:p>
          <a:p>
            <a:pPr algn="just"/>
            <a:r>
              <a:rPr lang="en-GB" sz="2100" dirty="0"/>
              <a:t>Secondary research based on systematic literature review of ten academic articles.</a:t>
            </a:r>
          </a:p>
          <a:p>
            <a:pPr algn="just"/>
            <a:r>
              <a:rPr lang="en-GB" sz="2100" dirty="0"/>
              <a:t>The ten academic articles collected their data through primary data collection.</a:t>
            </a:r>
          </a:p>
          <a:p>
            <a:pPr algn="just"/>
            <a:r>
              <a:rPr lang="en-GB" sz="2100" dirty="0"/>
              <a:t>Publications  from University library and ProQuest, PubMed, BMC, and SAGE databases.</a:t>
            </a:r>
          </a:p>
          <a:p>
            <a:pPr algn="just"/>
            <a:r>
              <a:rPr lang="en-GB" sz="2100" dirty="0"/>
              <a:t>Published studies from 2012-2022.</a:t>
            </a:r>
          </a:p>
          <a:p>
            <a:pPr algn="just"/>
            <a:r>
              <a:rPr lang="en-GB" sz="2100" dirty="0"/>
              <a:t>Screened eligibility: language, title, year of publication, and abstract-age, area of the study, and type of research.</a:t>
            </a:r>
          </a:p>
          <a:p>
            <a:pPr marL="0" indent="0" algn="just">
              <a:buNone/>
            </a:pPr>
            <a:r>
              <a:rPr lang="en-GB" sz="2400" b="1" dirty="0"/>
              <a:t>3.2 Data analysis:</a:t>
            </a:r>
          </a:p>
          <a:p>
            <a:pPr algn="just"/>
            <a:r>
              <a:rPr lang="en-GB" sz="2100" dirty="0"/>
              <a:t>Thematical Analysis: coding line-by-line, interpreted the ideas, and developed five descriptive themes.</a:t>
            </a:r>
          </a:p>
          <a:p>
            <a:pPr marL="0" indent="0" algn="just">
              <a:buNone/>
            </a:pPr>
            <a:r>
              <a:rPr lang="en-GB" sz="2400" b="1" dirty="0"/>
              <a:t>3.3 Ethical considerations: </a:t>
            </a:r>
          </a:p>
          <a:p>
            <a:pPr algn="just"/>
            <a:r>
              <a:rPr lang="en-GB" sz="2100" dirty="0"/>
              <a:t>Maintaining confidentiality and transparency of the information.</a:t>
            </a:r>
          </a:p>
          <a:p>
            <a:pPr algn="just"/>
            <a:r>
              <a:rPr lang="en-GB" sz="2100" dirty="0"/>
              <a:t>Plagiarism-free.</a:t>
            </a:r>
          </a:p>
          <a:p>
            <a:endParaRPr lang="en-GB" sz="1800" dirty="0"/>
          </a:p>
          <a:p>
            <a:endParaRPr lang="en-GB" sz="2000" dirty="0"/>
          </a:p>
          <a:p>
            <a:endParaRPr lang="en-GB" sz="2000" dirty="0"/>
          </a:p>
          <a:p>
            <a:endParaRPr lang="en-GB" sz="2000" dirty="0"/>
          </a:p>
          <a:p>
            <a:endParaRPr lang="en-GB" sz="2000" dirty="0"/>
          </a:p>
          <a:p>
            <a:endParaRPr lang="en-GB" sz="2000" dirty="0"/>
          </a:p>
        </p:txBody>
      </p:sp>
    </p:spTree>
    <p:extLst>
      <p:ext uri="{BB962C8B-B14F-4D97-AF65-F5344CB8AC3E}">
        <p14:creationId xmlns:p14="http://schemas.microsoft.com/office/powerpoint/2010/main" val="2287566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9EAC29-9617-6C97-C872-BBAEA2B76435}"/>
              </a:ext>
            </a:extLst>
          </p:cNvPr>
          <p:cNvSpPr>
            <a:spLocks noGrp="1"/>
          </p:cNvSpPr>
          <p:nvPr>
            <p:ph type="title"/>
          </p:nvPr>
        </p:nvSpPr>
        <p:spPr>
          <a:xfrm>
            <a:off x="0" y="1153572"/>
            <a:ext cx="3076575" cy="4461163"/>
          </a:xfrm>
        </p:spPr>
        <p:txBody>
          <a:bodyPr>
            <a:normAutofit/>
          </a:bodyPr>
          <a:lstStyle/>
          <a:p>
            <a:r>
              <a:rPr lang="en-GB" b="1" dirty="0">
                <a:solidFill>
                  <a:srgbClr val="FFFFFF"/>
                </a:solidFill>
              </a:rPr>
              <a:t>CHAPTER 4: RESULTS AND DISCUSSION.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6A3D07C-8C60-B527-22E7-AD5CE1F85DF3}"/>
              </a:ext>
            </a:extLst>
          </p:cNvPr>
          <p:cNvSpPr>
            <a:spLocks noGrp="1"/>
          </p:cNvSpPr>
          <p:nvPr>
            <p:ph idx="1"/>
          </p:nvPr>
        </p:nvSpPr>
        <p:spPr>
          <a:xfrm>
            <a:off x="4236098" y="0"/>
            <a:ext cx="7952854" cy="6858000"/>
          </a:xfrm>
        </p:spPr>
        <p:txBody>
          <a:bodyPr anchor="ctr">
            <a:normAutofit/>
          </a:bodyPr>
          <a:lstStyle/>
          <a:p>
            <a:pPr marL="0" indent="0">
              <a:buNone/>
            </a:pPr>
            <a:endParaRPr lang="en-GB" sz="2000" b="1" dirty="0"/>
          </a:p>
          <a:p>
            <a:pPr marL="0" indent="0">
              <a:buNone/>
            </a:pPr>
            <a:endParaRPr lang="en-GB" sz="2000" b="1" dirty="0"/>
          </a:p>
          <a:p>
            <a:pPr marL="0" indent="0">
              <a:buNone/>
            </a:pPr>
            <a:endParaRPr lang="en-GB" sz="2000" b="1" dirty="0"/>
          </a:p>
          <a:p>
            <a:pPr marL="0" indent="0">
              <a:buNone/>
            </a:pPr>
            <a:endParaRPr lang="en-GB" sz="2000" b="1" dirty="0"/>
          </a:p>
          <a:p>
            <a:pPr marL="0" indent="0">
              <a:buNone/>
            </a:pPr>
            <a:r>
              <a:rPr lang="en-GB" sz="2000" b="1" dirty="0"/>
              <a:t>4.1 Process of selection of studies:</a:t>
            </a:r>
          </a:p>
          <a:p>
            <a:r>
              <a:rPr lang="en-GB" sz="1800" dirty="0"/>
              <a:t>57 identified studies.</a:t>
            </a:r>
          </a:p>
          <a:p>
            <a:r>
              <a:rPr lang="en-GB" sz="1800" dirty="0"/>
              <a:t>19 studies do not answer research aim.</a:t>
            </a:r>
          </a:p>
          <a:p>
            <a:r>
              <a:rPr lang="en-GB" sz="1800" dirty="0"/>
              <a:t>38 studies after excluded not meet research.</a:t>
            </a:r>
          </a:p>
          <a:p>
            <a:r>
              <a:rPr lang="en-GB" sz="1800" dirty="0"/>
              <a:t>6 studies duplicate excluded.</a:t>
            </a:r>
          </a:p>
          <a:p>
            <a:r>
              <a:rPr lang="en-GB" sz="1800" dirty="0"/>
              <a:t>32 studies assessed by title and abstract.</a:t>
            </a:r>
          </a:p>
          <a:p>
            <a:r>
              <a:rPr lang="en-GB" sz="1800" dirty="0"/>
              <a:t>9 studies not met inclusion criteria.</a:t>
            </a:r>
          </a:p>
          <a:p>
            <a:r>
              <a:rPr lang="en-GB" sz="1800" dirty="0"/>
              <a:t>23 studies assessed eligibility-6 not primary studies, 3 with unclear methodology, and  4 full text not available.</a:t>
            </a:r>
          </a:p>
          <a:p>
            <a:r>
              <a:rPr lang="en-GB" sz="1800" dirty="0"/>
              <a:t>10 studies included in thematical analysis. </a:t>
            </a:r>
          </a:p>
          <a:p>
            <a:pPr marL="0" indent="0">
              <a:buNone/>
            </a:pPr>
            <a:endParaRPr lang="en-GB" sz="1800" dirty="0"/>
          </a:p>
          <a:p>
            <a:pPr marL="0" indent="0">
              <a:buNone/>
            </a:pPr>
            <a:endParaRPr lang="en-GB" sz="1800" dirty="0"/>
          </a:p>
          <a:p>
            <a:endParaRPr lang="en-GB" sz="1800" dirty="0"/>
          </a:p>
          <a:p>
            <a:endParaRPr lang="en-GB" sz="1800" dirty="0"/>
          </a:p>
          <a:p>
            <a:endParaRPr lang="en-GB" sz="1800" dirty="0"/>
          </a:p>
          <a:p>
            <a:endParaRPr lang="en-GB" dirty="0"/>
          </a:p>
          <a:p>
            <a:pPr marL="0" indent="0">
              <a:buNone/>
            </a:pPr>
            <a:endParaRPr lang="en-GB" b="1" dirty="0"/>
          </a:p>
        </p:txBody>
      </p:sp>
    </p:spTree>
    <p:extLst>
      <p:ext uri="{BB962C8B-B14F-4D97-AF65-F5344CB8AC3E}">
        <p14:creationId xmlns:p14="http://schemas.microsoft.com/office/powerpoint/2010/main" val="2407079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D77D9F-F403-FC9F-B070-A95D697ED73F}"/>
              </a:ext>
            </a:extLst>
          </p:cNvPr>
          <p:cNvSpPr>
            <a:spLocks noGrp="1"/>
          </p:cNvSpPr>
          <p:nvPr>
            <p:ph idx="1"/>
          </p:nvPr>
        </p:nvSpPr>
        <p:spPr>
          <a:xfrm>
            <a:off x="0" y="0"/>
            <a:ext cx="12192000" cy="6858000"/>
          </a:xfrm>
        </p:spPr>
        <p:txBody>
          <a:bodyPr/>
          <a:lstStyle/>
          <a:p>
            <a:pPr marL="0" indent="0">
              <a:buNone/>
            </a:pPr>
            <a:r>
              <a:rPr lang="en-GB" sz="2000" b="1"/>
              <a:t>4.2 10 Academic Articles:</a:t>
            </a:r>
            <a:r>
              <a:rPr lang="en-GB" sz="2000"/>
              <a:t> </a:t>
            </a:r>
          </a:p>
          <a:p>
            <a:pPr marL="0" indent="0">
              <a:buNone/>
            </a:pPr>
            <a:endParaRPr lang="en-GB" sz="2000" dirty="0"/>
          </a:p>
        </p:txBody>
      </p:sp>
      <p:graphicFrame>
        <p:nvGraphicFramePr>
          <p:cNvPr id="5" name="Table 5">
            <a:extLst>
              <a:ext uri="{FF2B5EF4-FFF2-40B4-BE49-F238E27FC236}">
                <a16:creationId xmlns:a16="http://schemas.microsoft.com/office/drawing/2014/main" id="{A614B07C-FE80-8688-2631-EEA0D9BD93C1}"/>
              </a:ext>
            </a:extLst>
          </p:cNvPr>
          <p:cNvGraphicFramePr>
            <a:graphicFrameLocks noGrp="1"/>
          </p:cNvGraphicFramePr>
          <p:nvPr>
            <p:extLst>
              <p:ext uri="{D42A27DB-BD31-4B8C-83A1-F6EECF244321}">
                <p14:modId xmlns:p14="http://schemas.microsoft.com/office/powerpoint/2010/main" val="399302158"/>
              </p:ext>
            </p:extLst>
          </p:nvPr>
        </p:nvGraphicFramePr>
        <p:xfrm>
          <a:off x="111966" y="466532"/>
          <a:ext cx="11896532" cy="6158261"/>
        </p:xfrm>
        <a:graphic>
          <a:graphicData uri="http://schemas.openxmlformats.org/drawingml/2006/table">
            <a:tbl>
              <a:tblPr firstRow="1" bandRow="1">
                <a:tableStyleId>{073A0DAA-6AF3-43AB-8588-CEC1D06C72B9}</a:tableStyleId>
              </a:tblPr>
              <a:tblGrid>
                <a:gridCol w="2653116">
                  <a:extLst>
                    <a:ext uri="{9D8B030D-6E8A-4147-A177-3AD203B41FA5}">
                      <a16:colId xmlns:a16="http://schemas.microsoft.com/office/drawing/2014/main" val="725785036"/>
                    </a:ext>
                  </a:extLst>
                </a:gridCol>
                <a:gridCol w="9243416">
                  <a:extLst>
                    <a:ext uri="{9D8B030D-6E8A-4147-A177-3AD203B41FA5}">
                      <a16:colId xmlns:a16="http://schemas.microsoft.com/office/drawing/2014/main" val="4180105582"/>
                    </a:ext>
                  </a:extLst>
                </a:gridCol>
              </a:tblGrid>
              <a:tr h="542680">
                <a:tc>
                  <a:txBody>
                    <a:bodyPr/>
                    <a:lstStyle/>
                    <a:p>
                      <a:r>
                        <a:rPr lang="en-GB" sz="1600"/>
                        <a:t>Authors</a:t>
                      </a:r>
                      <a:endParaRPr lang="en-GB" sz="1600" dirty="0"/>
                    </a:p>
                  </a:txBody>
                  <a:tcPr/>
                </a:tc>
                <a:tc>
                  <a:txBody>
                    <a:bodyPr/>
                    <a:lstStyle/>
                    <a:p>
                      <a:r>
                        <a:rPr lang="en-GB" sz="1600"/>
                        <a:t>Tittle </a:t>
                      </a:r>
                      <a:endParaRPr lang="en-GB" sz="1600" dirty="0"/>
                    </a:p>
                  </a:txBody>
                  <a:tcPr/>
                </a:tc>
                <a:extLst>
                  <a:ext uri="{0D108BD9-81ED-4DB2-BD59-A6C34878D82A}">
                    <a16:rowId xmlns:a16="http://schemas.microsoft.com/office/drawing/2014/main" val="621195028"/>
                  </a:ext>
                </a:extLst>
              </a:tr>
              <a:tr h="688959">
                <a:tc>
                  <a:txBody>
                    <a:bodyPr/>
                    <a:lstStyle/>
                    <a:p>
                      <a:r>
                        <a:rPr lang="en-GB" sz="1600"/>
                        <a:t>(Adams and Sherar, 2018).</a:t>
                      </a:r>
                      <a:endParaRPr lang="en-GB" sz="1600" dirty="0"/>
                    </a:p>
                  </a:txBody>
                  <a:tcPr/>
                </a:tc>
                <a:tc>
                  <a:txBody>
                    <a:bodyPr/>
                    <a:lstStyle/>
                    <a:p>
                      <a:r>
                        <a:rPr lang="en-GB" sz="1600"/>
                        <a:t>Community perceptions of the implementation and impact of an intervention to improve the neighbourhood physical environment to promote walking for transport: a qualitative study.</a:t>
                      </a:r>
                      <a:endParaRPr lang="en-GB" sz="1600" dirty="0"/>
                    </a:p>
                  </a:txBody>
                  <a:tcPr/>
                </a:tc>
                <a:extLst>
                  <a:ext uri="{0D108BD9-81ED-4DB2-BD59-A6C34878D82A}">
                    <a16:rowId xmlns:a16="http://schemas.microsoft.com/office/drawing/2014/main" val="2264788747"/>
                  </a:ext>
                </a:extLst>
              </a:tr>
              <a:tr h="475862">
                <a:tc>
                  <a:txBody>
                    <a:bodyPr/>
                    <a:lstStyle/>
                    <a:p>
                      <a:r>
                        <a:rPr lang="en-GB" sz="1600"/>
                        <a:t>(Harvey et al., 20018).</a:t>
                      </a:r>
                      <a:endParaRPr lang="en-GB" sz="1600" dirty="0"/>
                    </a:p>
                  </a:txBody>
                  <a:tcPr/>
                </a:tc>
                <a:tc>
                  <a:txBody>
                    <a:bodyPr/>
                    <a:lstStyle/>
                    <a:p>
                      <a:r>
                        <a:rPr lang="en-GB" sz="1600"/>
                        <a:t>Breaking sedentary behaviour has the potential to increase/maintain function in frail older adults.</a:t>
                      </a:r>
                      <a:endParaRPr lang="en-GB" sz="1600" dirty="0"/>
                    </a:p>
                  </a:txBody>
                  <a:tcPr/>
                </a:tc>
                <a:extLst>
                  <a:ext uri="{0D108BD9-81ED-4DB2-BD59-A6C34878D82A}">
                    <a16:rowId xmlns:a16="http://schemas.microsoft.com/office/drawing/2014/main" val="790283302"/>
                  </a:ext>
                </a:extLst>
              </a:tr>
              <a:tr h="542680">
                <a:tc>
                  <a:txBody>
                    <a:bodyPr/>
                    <a:lstStyle/>
                    <a:p>
                      <a:r>
                        <a:rPr lang="en-GB" sz="1600"/>
                        <a:t>(Horne et al., 2014).</a:t>
                      </a:r>
                      <a:endParaRPr lang="en-GB" sz="1600" dirty="0"/>
                    </a:p>
                  </a:txBody>
                  <a:tcPr/>
                </a:tc>
                <a:tc>
                  <a:txBody>
                    <a:bodyPr/>
                    <a:lstStyle/>
                    <a:p>
                      <a:r>
                        <a:rPr lang="en-GB" sz="1600"/>
                        <a:t>Falls prevention and the value of exercise: salient beliefs among south Asian and white British older adults.</a:t>
                      </a:r>
                      <a:endParaRPr lang="en-GB" sz="1600" dirty="0"/>
                    </a:p>
                  </a:txBody>
                  <a:tcPr/>
                </a:tc>
                <a:extLst>
                  <a:ext uri="{0D108BD9-81ED-4DB2-BD59-A6C34878D82A}">
                    <a16:rowId xmlns:a16="http://schemas.microsoft.com/office/drawing/2014/main" val="1300980679"/>
                  </a:ext>
                </a:extLst>
              </a:tr>
              <a:tr h="542680">
                <a:tc>
                  <a:txBody>
                    <a:bodyPr/>
                    <a:lstStyle/>
                    <a:p>
                      <a:r>
                        <a:rPr lang="en-GB" sz="1600"/>
                        <a:t>(Janssen et al., 2020).</a:t>
                      </a:r>
                      <a:endParaRPr lang="en-GB" sz="1600" dirty="0"/>
                    </a:p>
                  </a:txBody>
                  <a:tcPr/>
                </a:tc>
                <a:tc>
                  <a:txBody>
                    <a:bodyPr/>
                    <a:lstStyle/>
                    <a:p>
                      <a:r>
                        <a:rPr lang="en-GB" sz="1600"/>
                        <a:t>Changes in physical activity, sitting and sleep across the COVID-19 national lockdown period in Scotland.</a:t>
                      </a:r>
                      <a:endParaRPr lang="en-GB" sz="1600" dirty="0"/>
                    </a:p>
                  </a:txBody>
                  <a:tcPr/>
                </a:tc>
                <a:extLst>
                  <a:ext uri="{0D108BD9-81ED-4DB2-BD59-A6C34878D82A}">
                    <a16:rowId xmlns:a16="http://schemas.microsoft.com/office/drawing/2014/main" val="1515994082"/>
                  </a:ext>
                </a:extLst>
              </a:tr>
              <a:tr h="542680">
                <a:tc>
                  <a:txBody>
                    <a:bodyPr/>
                    <a:lstStyle/>
                    <a:p>
                      <a:r>
                        <a:rPr lang="en-GB" sz="1600"/>
                        <a:t>(Maula et al., 2019).</a:t>
                      </a:r>
                      <a:endParaRPr lang="en-GB" sz="1600" dirty="0"/>
                    </a:p>
                  </a:txBody>
                  <a:tcPr/>
                </a:tc>
                <a:tc>
                  <a:txBody>
                    <a:bodyPr/>
                    <a:lstStyle/>
                    <a:p>
                      <a:r>
                        <a:rPr lang="en-GB" sz="1600" dirty="0"/>
                        <a:t>Use it or lose it: a qualitative study of the maintenance of physical activity in older adults.</a:t>
                      </a:r>
                    </a:p>
                  </a:txBody>
                  <a:tcPr/>
                </a:tc>
                <a:extLst>
                  <a:ext uri="{0D108BD9-81ED-4DB2-BD59-A6C34878D82A}">
                    <a16:rowId xmlns:a16="http://schemas.microsoft.com/office/drawing/2014/main" val="1900525506"/>
                  </a:ext>
                </a:extLst>
              </a:tr>
              <a:tr h="542680">
                <a:tc>
                  <a:txBody>
                    <a:bodyPr/>
                    <a:lstStyle/>
                    <a:p>
                      <a:r>
                        <a:rPr lang="en-GB" sz="1600"/>
                        <a:t>(McGowan et al., 2021).</a:t>
                      </a:r>
                      <a:endParaRPr lang="en-GB" sz="1600" dirty="0"/>
                    </a:p>
                  </a:txBody>
                  <a:tcPr/>
                </a:tc>
                <a:tc>
                  <a:txBody>
                    <a:bodyPr/>
                    <a:lstStyle/>
                    <a:p>
                      <a:r>
                        <a:rPr lang="en-GB" sz="1600"/>
                        <a:t>Older adults’ construal of sedentary behaviour: Implications for reducing sedentary behaviour in older adult populations.</a:t>
                      </a:r>
                      <a:endParaRPr lang="en-GB" sz="1600" dirty="0"/>
                    </a:p>
                  </a:txBody>
                  <a:tcPr/>
                </a:tc>
                <a:extLst>
                  <a:ext uri="{0D108BD9-81ED-4DB2-BD59-A6C34878D82A}">
                    <a16:rowId xmlns:a16="http://schemas.microsoft.com/office/drawing/2014/main" val="3930943537"/>
                  </a:ext>
                </a:extLst>
              </a:tr>
              <a:tr h="542680">
                <a:tc>
                  <a:txBody>
                    <a:bodyPr/>
                    <a:lstStyle/>
                    <a:p>
                      <a:r>
                        <a:rPr lang="en-GB" sz="1600"/>
                        <a:t>(Roche et al., 2022).</a:t>
                      </a:r>
                      <a:endParaRPr lang="en-GB" sz="1600" dirty="0"/>
                    </a:p>
                  </a:txBody>
                  <a:tcPr/>
                </a:tc>
                <a:tc>
                  <a:txBody>
                    <a:bodyPr/>
                    <a:lstStyle/>
                    <a:p>
                      <a:r>
                        <a:rPr lang="en-GB" sz="1600"/>
                        <a:t>Exploring barriers and facilitators to physical activity during the COVID-19 pandemic: a qualitative study.</a:t>
                      </a:r>
                      <a:endParaRPr lang="en-GB" sz="1600" dirty="0"/>
                    </a:p>
                  </a:txBody>
                  <a:tcPr/>
                </a:tc>
                <a:extLst>
                  <a:ext uri="{0D108BD9-81ED-4DB2-BD59-A6C34878D82A}">
                    <a16:rowId xmlns:a16="http://schemas.microsoft.com/office/drawing/2014/main" val="1979681173"/>
                  </a:ext>
                </a:extLst>
              </a:tr>
              <a:tr h="542680">
                <a:tc>
                  <a:txBody>
                    <a:bodyPr/>
                    <a:lstStyle/>
                    <a:p>
                      <a:r>
                        <a:rPr lang="en-GB" sz="1600"/>
                        <a:t>(Shvedko et al., 2020).</a:t>
                      </a:r>
                      <a:endParaRPr lang="en-GB" sz="1600" dirty="0"/>
                    </a:p>
                  </a:txBody>
                  <a:tcPr/>
                </a:tc>
                <a:tc>
                  <a:txBody>
                    <a:bodyPr/>
                    <a:lstStyle/>
                    <a:p>
                      <a:r>
                        <a:rPr lang="en-GB" sz="1600"/>
                        <a:t>Physical Activity Intervention for Loneliness (PAIL) in community-dwelling older adults.</a:t>
                      </a:r>
                      <a:endParaRPr lang="en-GB" sz="1600" dirty="0"/>
                    </a:p>
                  </a:txBody>
                  <a:tcPr/>
                </a:tc>
                <a:extLst>
                  <a:ext uri="{0D108BD9-81ED-4DB2-BD59-A6C34878D82A}">
                    <a16:rowId xmlns:a16="http://schemas.microsoft.com/office/drawing/2014/main" val="1871691232"/>
                  </a:ext>
                </a:extLst>
              </a:tr>
              <a:tr h="542680">
                <a:tc>
                  <a:txBody>
                    <a:bodyPr/>
                    <a:lstStyle/>
                    <a:p>
                      <a:r>
                        <a:rPr lang="en-GB" sz="1600"/>
                        <a:t>(Stanmore et al., 2019).</a:t>
                      </a:r>
                      <a:endParaRPr lang="en-GB" sz="1600" dirty="0"/>
                    </a:p>
                  </a:txBody>
                  <a:tcPr/>
                </a:tc>
                <a:tc>
                  <a:txBody>
                    <a:bodyPr/>
                    <a:lstStyle/>
                    <a:p>
                      <a:r>
                        <a:rPr lang="en-GB" sz="1600"/>
                        <a:t>The effectiveness and cost-effectiveness of strength and balance Exergames to reduce falls risk for people aged 55 years and older in UK assisted living facilities.</a:t>
                      </a:r>
                      <a:endParaRPr lang="en-GB" sz="1600" dirty="0"/>
                    </a:p>
                  </a:txBody>
                  <a:tcPr/>
                </a:tc>
                <a:extLst>
                  <a:ext uri="{0D108BD9-81ED-4DB2-BD59-A6C34878D82A}">
                    <a16:rowId xmlns:a16="http://schemas.microsoft.com/office/drawing/2014/main" val="500199264"/>
                  </a:ext>
                </a:extLst>
              </a:tr>
              <a:tr h="542680">
                <a:tc>
                  <a:txBody>
                    <a:bodyPr/>
                    <a:lstStyle/>
                    <a:p>
                      <a:r>
                        <a:rPr lang="en-GB" sz="1600"/>
                        <a:t>(Tomaz et al., 2022).</a:t>
                      </a:r>
                      <a:endParaRPr lang="en-GB" sz="1600" dirty="0"/>
                    </a:p>
                  </a:txBody>
                  <a:tcPr/>
                </a:tc>
                <a:tc>
                  <a:txBody>
                    <a:bodyPr/>
                    <a:lstStyle/>
                    <a:p>
                      <a:r>
                        <a:rPr lang="en-GB" sz="1600" dirty="0"/>
                        <a:t>…Exercise opportunities became very important”: Scottish older adults’ changes in physical activity during Covid19.</a:t>
                      </a:r>
                    </a:p>
                  </a:txBody>
                  <a:tcPr/>
                </a:tc>
                <a:extLst>
                  <a:ext uri="{0D108BD9-81ED-4DB2-BD59-A6C34878D82A}">
                    <a16:rowId xmlns:a16="http://schemas.microsoft.com/office/drawing/2014/main" val="1988469252"/>
                  </a:ext>
                </a:extLst>
              </a:tr>
            </a:tbl>
          </a:graphicData>
        </a:graphic>
      </p:graphicFrame>
    </p:spTree>
    <p:extLst>
      <p:ext uri="{BB962C8B-B14F-4D97-AF65-F5344CB8AC3E}">
        <p14:creationId xmlns:p14="http://schemas.microsoft.com/office/powerpoint/2010/main" val="2679847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2D7EB1E-C890-05E1-46D9-CB6ACF7FADAB}"/>
              </a:ext>
            </a:extLst>
          </p:cNvPr>
          <p:cNvSpPr>
            <a:spLocks noGrp="1"/>
          </p:cNvSpPr>
          <p:nvPr>
            <p:ph idx="4294967295"/>
          </p:nvPr>
        </p:nvSpPr>
        <p:spPr>
          <a:xfrm>
            <a:off x="838200" y="591344"/>
            <a:ext cx="10515600" cy="5585619"/>
          </a:xfrm>
        </p:spPr>
        <p:txBody>
          <a:bodyPr vert="horz" lIns="91440" tIns="45720" rIns="91440" bIns="45720" rtlCol="0">
            <a:normAutofit/>
          </a:bodyPr>
          <a:lstStyle/>
          <a:p>
            <a:pPr marL="0" indent="0" algn="just">
              <a:lnSpc>
                <a:spcPct val="150000"/>
              </a:lnSpc>
              <a:buNone/>
            </a:pPr>
            <a:r>
              <a:rPr lang="en-US" sz="2000" b="1" dirty="0"/>
              <a:t>4.3 Themes of the study and discussion:</a:t>
            </a:r>
          </a:p>
          <a:p>
            <a:pPr algn="just">
              <a:lnSpc>
                <a:spcPct val="150000"/>
              </a:lnSpc>
            </a:pPr>
            <a:r>
              <a:rPr lang="en-US" sz="1800" dirty="0"/>
              <a:t>The impact of exercise to improve physical activity.</a:t>
            </a:r>
          </a:p>
          <a:p>
            <a:pPr algn="just">
              <a:lnSpc>
                <a:spcPct val="150000"/>
              </a:lnSpc>
            </a:pPr>
            <a:r>
              <a:rPr lang="en-US" sz="1800" dirty="0"/>
              <a:t>The efficiency of walking and cycling intervention.</a:t>
            </a:r>
          </a:p>
          <a:p>
            <a:pPr algn="just">
              <a:lnSpc>
                <a:spcPct val="150000"/>
              </a:lnSpc>
            </a:pPr>
            <a:r>
              <a:rPr lang="en-US" sz="1800" dirty="0"/>
              <a:t>The role of digital technology to meet PA guidelines.</a:t>
            </a:r>
          </a:p>
          <a:p>
            <a:pPr algn="just">
              <a:lnSpc>
                <a:spcPct val="150000"/>
              </a:lnSpc>
            </a:pPr>
            <a:r>
              <a:rPr lang="en-US" sz="1800" dirty="0"/>
              <a:t>The impact of the outdoor environment to improve physical activity.</a:t>
            </a:r>
          </a:p>
          <a:p>
            <a:pPr algn="just">
              <a:lnSpc>
                <a:spcPct val="150000"/>
              </a:lnSpc>
            </a:pPr>
            <a:r>
              <a:rPr lang="en-US" sz="1800" dirty="0"/>
              <a:t>Breaking sedentary behaviors to increase physical function.</a:t>
            </a:r>
          </a:p>
          <a:p>
            <a:pPr marL="0"/>
            <a:endParaRPr lang="en-US" sz="1800" b="1" dirty="0"/>
          </a:p>
          <a:p>
            <a:pPr marL="0"/>
            <a:endParaRPr lang="en-US" dirty="0"/>
          </a:p>
        </p:txBody>
      </p:sp>
    </p:spTree>
    <p:extLst>
      <p:ext uri="{BB962C8B-B14F-4D97-AF65-F5344CB8AC3E}">
        <p14:creationId xmlns:p14="http://schemas.microsoft.com/office/powerpoint/2010/main" val="21758488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Content Placeholder 4">
            <a:extLst>
              <a:ext uri="{FF2B5EF4-FFF2-40B4-BE49-F238E27FC236}">
                <a16:creationId xmlns:a16="http://schemas.microsoft.com/office/drawing/2014/main" id="{6EB1E053-785B-40C4-539D-0635DE5116E3}"/>
              </a:ext>
            </a:extLst>
          </p:cNvPr>
          <p:cNvSpPr>
            <a:spLocks noGrp="1"/>
          </p:cNvSpPr>
          <p:nvPr>
            <p:ph idx="1"/>
          </p:nvPr>
        </p:nvSpPr>
        <p:spPr>
          <a:xfrm>
            <a:off x="838200" y="477998"/>
            <a:ext cx="10515600" cy="5698965"/>
          </a:xfrm>
        </p:spPr>
        <p:txBody>
          <a:bodyPr>
            <a:normAutofit/>
          </a:bodyPr>
          <a:lstStyle/>
          <a:p>
            <a:pPr marL="0" indent="0" algn="just">
              <a:lnSpc>
                <a:spcPct val="150000"/>
              </a:lnSpc>
              <a:buNone/>
            </a:pPr>
            <a:r>
              <a:rPr lang="en-GB" sz="2000" b="1" dirty="0"/>
              <a:t>4.4 Strengths and limitations of the study.</a:t>
            </a:r>
          </a:p>
          <a:p>
            <a:pPr marL="0" indent="0" algn="just">
              <a:lnSpc>
                <a:spcPct val="150000"/>
              </a:lnSpc>
              <a:buNone/>
            </a:pPr>
            <a:r>
              <a:rPr lang="en-GB" sz="1800" b="1" dirty="0"/>
              <a:t>Strengths:</a:t>
            </a:r>
          </a:p>
          <a:p>
            <a:pPr algn="just">
              <a:lnSpc>
                <a:spcPct val="150000"/>
              </a:lnSpc>
            </a:pPr>
            <a:r>
              <a:rPr lang="en-GB" sz="1800" dirty="0"/>
              <a:t>Cost-effective. </a:t>
            </a:r>
          </a:p>
          <a:p>
            <a:pPr algn="just">
              <a:lnSpc>
                <a:spcPct val="150000"/>
              </a:lnSpc>
            </a:pPr>
            <a:r>
              <a:rPr lang="en-GB" sz="1800" dirty="0"/>
              <a:t>The selected articles provided evidence across multiple locations that reduce risks of bias.</a:t>
            </a:r>
          </a:p>
          <a:p>
            <a:pPr algn="just">
              <a:lnSpc>
                <a:spcPct val="150000"/>
              </a:lnSpc>
            </a:pPr>
            <a:r>
              <a:rPr lang="en-GB" sz="1800" dirty="0"/>
              <a:t>Sample sizes were achieved.</a:t>
            </a:r>
          </a:p>
          <a:p>
            <a:pPr marL="0" indent="0" algn="just">
              <a:lnSpc>
                <a:spcPct val="150000"/>
              </a:lnSpc>
              <a:buNone/>
            </a:pPr>
            <a:r>
              <a:rPr lang="en-GB" sz="1800" b="1" dirty="0"/>
              <a:t>Limitations:</a:t>
            </a:r>
          </a:p>
          <a:p>
            <a:pPr algn="just">
              <a:lnSpc>
                <a:spcPct val="150000"/>
              </a:lnSpc>
            </a:pPr>
            <a:r>
              <a:rPr lang="en-GB" sz="1800" dirty="0"/>
              <a:t>The study limited itself to focus on older people aged below sixty-five.</a:t>
            </a:r>
          </a:p>
          <a:p>
            <a:pPr algn="just">
              <a:lnSpc>
                <a:spcPct val="150000"/>
              </a:lnSpc>
            </a:pPr>
            <a:r>
              <a:rPr lang="en-GB" sz="1800" dirty="0"/>
              <a:t>Excluded quantitative studies.</a:t>
            </a:r>
          </a:p>
          <a:p>
            <a:pPr algn="just">
              <a:lnSpc>
                <a:spcPct val="150000"/>
              </a:lnSpc>
            </a:pPr>
            <a:endParaRPr lang="en-GB" sz="1800" dirty="0"/>
          </a:p>
          <a:p>
            <a:pPr marL="0" indent="0">
              <a:buNone/>
            </a:pPr>
            <a:endParaRPr lang="en-GB" sz="2200" dirty="0"/>
          </a:p>
        </p:txBody>
      </p:sp>
    </p:spTree>
    <p:extLst>
      <p:ext uri="{BB962C8B-B14F-4D97-AF65-F5344CB8AC3E}">
        <p14:creationId xmlns:p14="http://schemas.microsoft.com/office/powerpoint/2010/main" val="440307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0AA349-BC4E-39D2-80E9-F5591C250CF1}"/>
              </a:ext>
            </a:extLst>
          </p:cNvPr>
          <p:cNvSpPr>
            <a:spLocks noGrp="1"/>
          </p:cNvSpPr>
          <p:nvPr>
            <p:ph type="title"/>
          </p:nvPr>
        </p:nvSpPr>
        <p:spPr>
          <a:xfrm>
            <a:off x="686834" y="1153572"/>
            <a:ext cx="3200400" cy="4461163"/>
          </a:xfrm>
        </p:spPr>
        <p:txBody>
          <a:bodyPr>
            <a:normAutofit/>
          </a:bodyPr>
          <a:lstStyle/>
          <a:p>
            <a:r>
              <a:rPr lang="en-GB" sz="2800" b="1" dirty="0">
                <a:solidFill>
                  <a:srgbClr val="FFFFFF"/>
                </a:solidFill>
              </a:rPr>
              <a:t>CHAPTER 5: RECOMMENDATIONS AND 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E094257-540D-E7A4-0125-B339754CCEED}"/>
              </a:ext>
            </a:extLst>
          </p:cNvPr>
          <p:cNvSpPr>
            <a:spLocks noGrp="1"/>
          </p:cNvSpPr>
          <p:nvPr>
            <p:ph idx="1"/>
          </p:nvPr>
        </p:nvSpPr>
        <p:spPr>
          <a:xfrm>
            <a:off x="4447308" y="580104"/>
            <a:ext cx="6906491" cy="5596860"/>
          </a:xfrm>
        </p:spPr>
        <p:txBody>
          <a:bodyPr anchor="ctr">
            <a:normAutofit/>
          </a:bodyPr>
          <a:lstStyle/>
          <a:p>
            <a:pPr algn="just">
              <a:lnSpc>
                <a:spcPct val="150000"/>
              </a:lnSpc>
            </a:pPr>
            <a:r>
              <a:rPr lang="en-GB" sz="1800" dirty="0"/>
              <a:t>Reduce costs of activity programmes.</a:t>
            </a:r>
          </a:p>
          <a:p>
            <a:pPr algn="just">
              <a:lnSpc>
                <a:spcPct val="150000"/>
              </a:lnSpc>
            </a:pPr>
            <a:r>
              <a:rPr lang="en-GB" sz="1800" dirty="0"/>
              <a:t>Develop person-centred exercise programmes.</a:t>
            </a:r>
          </a:p>
          <a:p>
            <a:pPr algn="just">
              <a:lnSpc>
                <a:spcPct val="150000"/>
              </a:lnSpc>
            </a:pPr>
            <a:r>
              <a:rPr lang="en-GB" sz="1800" dirty="0"/>
              <a:t>Engage in the intensity strength exercise.</a:t>
            </a:r>
          </a:p>
          <a:p>
            <a:pPr algn="just">
              <a:lnSpc>
                <a:spcPct val="150000"/>
              </a:lnSpc>
            </a:pPr>
            <a:r>
              <a:rPr lang="en-GB" sz="1800" dirty="0"/>
              <a:t>Promoting enjoyable group activities.</a:t>
            </a:r>
          </a:p>
          <a:p>
            <a:pPr algn="just">
              <a:lnSpc>
                <a:spcPct val="150000"/>
              </a:lnSpc>
            </a:pPr>
            <a:r>
              <a:rPr lang="en-GB" sz="1800" dirty="0"/>
              <a:t>Community-wide and mass media campaigns.</a:t>
            </a:r>
          </a:p>
          <a:p>
            <a:pPr algn="just">
              <a:lnSpc>
                <a:spcPct val="150000"/>
              </a:lnSpc>
            </a:pPr>
            <a:r>
              <a:rPr lang="en-GB" sz="1800" dirty="0"/>
              <a:t>The role for local authorities to invest in infrastructure, parks, and green spaces.</a:t>
            </a:r>
          </a:p>
          <a:p>
            <a:endParaRPr lang="en-GB" dirty="0"/>
          </a:p>
        </p:txBody>
      </p:sp>
    </p:spTree>
    <p:extLst>
      <p:ext uri="{BB962C8B-B14F-4D97-AF65-F5344CB8AC3E}">
        <p14:creationId xmlns:p14="http://schemas.microsoft.com/office/powerpoint/2010/main" val="16411277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C02D6EA-02F2-A064-91DD-D1248235E595}"/>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References</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CBD64AF9-C946-96F1-68B1-D1D807A4A650}"/>
              </a:ext>
            </a:extLst>
          </p:cNvPr>
          <p:cNvSpPr>
            <a:spLocks noGrp="1"/>
          </p:cNvSpPr>
          <p:nvPr>
            <p:ph idx="1"/>
          </p:nvPr>
        </p:nvSpPr>
        <p:spPr>
          <a:xfrm>
            <a:off x="4167272" y="0"/>
            <a:ext cx="8021680" cy="6858000"/>
          </a:xfrm>
        </p:spPr>
        <p:txBody>
          <a:bodyPr anchor="ctr">
            <a:normAutofit/>
          </a:bodyPr>
          <a:lstStyle/>
          <a:p>
            <a:pPr marL="0" indent="0">
              <a:buNone/>
            </a:pPr>
            <a:r>
              <a:rPr lang="en-GB" sz="1800" dirty="0"/>
              <a:t>Adams, E.J. and Sherar, L.B. (2018) ‘Community perceptions of the implementation and impact of an intervention to improve the neighbourhood physical environment to promote walking for transport: a qualitative study</a:t>
            </a:r>
            <a:r>
              <a:rPr lang="en-GB" sz="1800" i="1" dirty="0"/>
              <a:t>’, BMC public health</a:t>
            </a:r>
            <a:r>
              <a:rPr lang="en-GB" sz="1800" dirty="0"/>
              <a:t>, 18(1), pp.1-14.</a:t>
            </a:r>
          </a:p>
          <a:p>
            <a:pPr marL="0" indent="0">
              <a:buNone/>
            </a:pPr>
            <a:r>
              <a:rPr lang="en-GB" sz="1800" dirty="0"/>
              <a:t>Bauman, A.E., Reis, R.S., Sallis, J.F., Wells, J.C., Loos, R.J., Martin, B.W. and Lancet Physical Activity Series Working Group. (2012) ‘Correlates of physical activity: why are some people physically active and others not?’, </a:t>
            </a:r>
            <a:r>
              <a:rPr lang="en-GB" sz="1800" i="1" dirty="0"/>
              <a:t>The lancet</a:t>
            </a:r>
            <a:r>
              <a:rPr lang="en-GB" sz="1800" dirty="0"/>
              <a:t>, 380(9838), pp.258-271. Available at: </a:t>
            </a:r>
            <a:r>
              <a:rPr lang="en-GB" sz="1800" dirty="0">
                <a:hlinkClick r:id="rId2"/>
              </a:rPr>
              <a:t>https://doi.org/10.1016/S0140-6736(12)60735-1</a:t>
            </a:r>
            <a:r>
              <a:rPr lang="en-GB" sz="1800" dirty="0"/>
              <a:t> (Assessed: 5 December 2022).</a:t>
            </a:r>
          </a:p>
          <a:p>
            <a:pPr marL="0" indent="0">
              <a:buNone/>
            </a:pPr>
            <a:r>
              <a:rPr lang="en-GB" sz="1800" dirty="0"/>
              <a:t>Booth, F.W., Laye, M.J., Lees, S.J., Rector, R.S. and Thyfault, J.P. (2008) ‘Reduced physical activity and risk of chronic disease: the biology behind the consequences’, </a:t>
            </a:r>
            <a:r>
              <a:rPr lang="en-GB" sz="1800" i="1" dirty="0"/>
              <a:t>European journal of applied physiology</a:t>
            </a:r>
            <a:r>
              <a:rPr lang="en-GB" sz="1800" dirty="0"/>
              <a:t>, 102(4), pp.381-390.</a:t>
            </a:r>
          </a:p>
          <a:p>
            <a:pPr marL="0" indent="0">
              <a:buNone/>
            </a:pPr>
            <a:r>
              <a:rPr lang="en-GB" sz="1800" dirty="0"/>
              <a:t>Bull, F. et al. (2020). ‘World Health Organization 2020 guidelines on physical activity and sedentary behaviour’. </a:t>
            </a:r>
            <a:r>
              <a:rPr lang="en-GB" sz="1800" i="1" dirty="0"/>
              <a:t>Br J Sports Med</a:t>
            </a:r>
            <a:r>
              <a:rPr lang="en-GB" sz="1800" dirty="0"/>
              <a:t>, 54(24), pp.1451-1462.</a:t>
            </a:r>
          </a:p>
          <a:p>
            <a:pPr marL="0" indent="0">
              <a:buNone/>
            </a:pPr>
            <a:r>
              <a:rPr lang="en-GB" sz="1800" dirty="0"/>
              <a:t>Erlichman, J., Kerbey, A.L. and James, W.P.T. (2002) ‘Physical activity and its impact on health outcomes. Paper 1: the impact of physical activity on cardiovascular disease and all‐cause mortality: an historical perspective’, </a:t>
            </a:r>
            <a:r>
              <a:rPr lang="en-GB" sz="1800" i="1" dirty="0"/>
              <a:t>Obesity reviews</a:t>
            </a:r>
            <a:r>
              <a:rPr lang="en-GB" sz="1800" dirty="0"/>
              <a:t>, 3(4), pp.257-271.</a:t>
            </a:r>
          </a:p>
          <a:p>
            <a:pPr marL="0" indent="0">
              <a:buNone/>
            </a:pPr>
            <a:r>
              <a:rPr lang="en-GB" sz="1800" dirty="0"/>
              <a:t>GOV.UK (2019). </a:t>
            </a:r>
            <a:r>
              <a:rPr lang="en-GB" sz="1800" i="1" dirty="0"/>
              <a:t>‘Physical inactivity’</a:t>
            </a:r>
            <a:r>
              <a:rPr lang="en-GB" sz="1800" dirty="0"/>
              <a:t>. [Online]. Available at: </a:t>
            </a:r>
            <a:r>
              <a:rPr lang="en-GB" sz="1800" dirty="0">
                <a:hlinkClick r:id="rId3"/>
              </a:rPr>
              <a:t>https://www.ethnicity-facts-figures.service.gov.uk/health/diet-and-exercise/physical-inactivity/latest</a:t>
            </a:r>
            <a:r>
              <a:rPr lang="en-GB" sz="1800" dirty="0"/>
              <a:t> (Assessed: 20th August 2022). </a:t>
            </a:r>
          </a:p>
          <a:p>
            <a:pPr marL="0" indent="0">
              <a:buNone/>
            </a:pPr>
            <a:r>
              <a:rPr lang="en-GB" sz="1800" dirty="0"/>
              <a:t>GOV.UK (2022.c). </a:t>
            </a:r>
            <a:r>
              <a:rPr lang="en-GB" sz="1800" i="1" dirty="0"/>
              <a:t>‘Physical activity: applying All Our Health’</a:t>
            </a:r>
            <a:r>
              <a:rPr lang="en-GB" sz="1800" dirty="0"/>
              <a:t>. [Online]. Available at: </a:t>
            </a:r>
            <a:r>
              <a:rPr lang="en-GB" sz="1800" dirty="0">
                <a:hlinkClick r:id="rId4"/>
              </a:rPr>
              <a:t>https://www.gov.uk/government/publications/physical-activity-applying-all-our-health/physical-activity-applying-all-our-health</a:t>
            </a:r>
            <a:r>
              <a:rPr lang="en-GB" sz="1800" dirty="0"/>
              <a:t> (Assessed: 20th August 2022).</a:t>
            </a:r>
          </a:p>
        </p:txBody>
      </p:sp>
    </p:spTree>
    <p:extLst>
      <p:ext uri="{BB962C8B-B14F-4D97-AF65-F5344CB8AC3E}">
        <p14:creationId xmlns:p14="http://schemas.microsoft.com/office/powerpoint/2010/main" val="35386050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7943B57-960B-7393-1C0C-C2C23A5570FB}"/>
              </a:ext>
            </a:extLst>
          </p:cNvPr>
          <p:cNvSpPr>
            <a:spLocks noGrp="1"/>
          </p:cNvSpPr>
          <p:nvPr>
            <p:ph idx="1"/>
          </p:nvPr>
        </p:nvSpPr>
        <p:spPr>
          <a:xfrm>
            <a:off x="838200" y="245806"/>
            <a:ext cx="10515600" cy="5931157"/>
          </a:xfrm>
        </p:spPr>
        <p:txBody>
          <a:bodyPr>
            <a:normAutofit/>
          </a:bodyPr>
          <a:lstStyle/>
          <a:p>
            <a:pPr marL="0" indent="0">
              <a:buNone/>
            </a:pPr>
            <a:r>
              <a:rPr lang="en-GB" sz="1800" dirty="0"/>
              <a:t>Hallal, P.C., Andersen, L.B., Bull, F.C., Guthold, R., Haskell, W., Ekelund, U., and Lancet Physical Activity Series Working Group. (2012) ‘Global physical activity levels: surveillance progress, pitfalls, and prospects’, </a:t>
            </a:r>
            <a:r>
              <a:rPr lang="en-GB" sz="1800" i="1" dirty="0"/>
              <a:t>The Lancet</a:t>
            </a:r>
            <a:r>
              <a:rPr lang="en-GB" sz="1800" dirty="0"/>
              <a:t>, 380(9838), pp.247-257.</a:t>
            </a:r>
          </a:p>
          <a:p>
            <a:pPr marL="0" indent="0">
              <a:buNone/>
            </a:pPr>
            <a:r>
              <a:rPr lang="en-GB" sz="1800" dirty="0"/>
              <a:t>Haskell, W.L., Lee, I.M., Pate, R.R., Powell, K.E., Blair, S.N., Franklin, B.A., Macera, C.A., Heath, G.W., Thompson, P.D. and Bauman, A. (2007) ‘Physical activity and public health: updated recommendation for adults from the American College of Sports Medicine and the American Heart Association’, </a:t>
            </a:r>
            <a:r>
              <a:rPr lang="en-GB" sz="1800" i="1" dirty="0"/>
              <a:t>Circulation</a:t>
            </a:r>
            <a:r>
              <a:rPr lang="en-GB" sz="1800" dirty="0"/>
              <a:t>, 116(9), p.1081.</a:t>
            </a:r>
          </a:p>
          <a:p>
            <a:pPr marL="0" indent="0">
              <a:buNone/>
            </a:pPr>
            <a:r>
              <a:rPr lang="en-GB" sz="1800" dirty="0"/>
              <a:t>Harvey, J.A., Chastin, S.F. and Skelton, D.A. (2013) ‘Prevalence of sedentary behaviour in older adults: a systematic review’, </a:t>
            </a:r>
            <a:r>
              <a:rPr lang="en-GB" sz="1800" i="1" dirty="0"/>
              <a:t>International journal of environmental research and public health</a:t>
            </a:r>
            <a:r>
              <a:rPr lang="en-GB" sz="1800" dirty="0"/>
              <a:t>, 10(12), pp.6645-6661.</a:t>
            </a:r>
          </a:p>
          <a:p>
            <a:pPr marL="0" indent="0">
              <a:buNone/>
            </a:pPr>
            <a:r>
              <a:rPr lang="en-GB" sz="1800" dirty="0"/>
              <a:t>Harvey, J.A., Chastin, S.F. and Skelton, D.A. (2018) ‘Breaking sedentary behaviour has the potential to increase/maintain function in frail older adults’, </a:t>
            </a:r>
            <a:r>
              <a:rPr lang="en-GB" sz="1800" i="1" dirty="0"/>
              <a:t>Journal of Frailty, Sarcopenia and Falls</a:t>
            </a:r>
            <a:r>
              <a:rPr lang="en-GB" sz="1800" dirty="0"/>
              <a:t>, 3(1), p.26. Available at: </a:t>
            </a:r>
          </a:p>
          <a:p>
            <a:pPr marL="0" indent="0">
              <a:buNone/>
            </a:pPr>
            <a:r>
              <a:rPr lang="en-GB" sz="1800" dirty="0">
                <a:hlinkClick r:id="rId2"/>
              </a:rPr>
              <a:t>https://www.jfsf.eu/Article.php?AID=v03i01_026</a:t>
            </a:r>
            <a:r>
              <a:rPr lang="en-GB" sz="1800" dirty="0"/>
              <a:t> (Assessed: 20th November 2022).</a:t>
            </a:r>
          </a:p>
          <a:p>
            <a:pPr marL="0" indent="0">
              <a:buNone/>
            </a:pPr>
            <a:r>
              <a:rPr lang="en-GB" sz="1800" dirty="0"/>
              <a:t>Horne, M., Skelton, D.A., Speed, S. and Todd, C. (2014) ‘Falls prevention and the value of exercise: salient beliefs among south Asian and white British older adults’, </a:t>
            </a:r>
            <a:r>
              <a:rPr lang="en-GB" sz="1800" i="1" dirty="0"/>
              <a:t>Clinical nursing research</a:t>
            </a:r>
            <a:r>
              <a:rPr lang="en-GB" sz="1800" dirty="0"/>
              <a:t>, 23(1), pp.94-110. Available at: </a:t>
            </a:r>
            <a:r>
              <a:rPr lang="en-GB" sz="1800" dirty="0">
                <a:hlinkClick r:id="rId3"/>
              </a:rPr>
              <a:t>https://doi.org/10.1177/1054773813488938</a:t>
            </a:r>
            <a:r>
              <a:rPr lang="en-GB" sz="1800" dirty="0"/>
              <a:t> </a:t>
            </a:r>
          </a:p>
          <a:p>
            <a:pPr marL="0" indent="0">
              <a:buNone/>
            </a:pPr>
            <a:r>
              <a:rPr lang="en-GB" sz="1800" dirty="0"/>
              <a:t>Janssen, X., Fleming, L., Kirk, A., Rollins, L., Young, D., Grealy, M., MacDonald, B., Flowers, P. and Williams, L. (2020) ‘Changes in physical activity, sitting and sleep across the COVID-19 national lockdown period in Scotland’, </a:t>
            </a:r>
            <a:r>
              <a:rPr lang="en-GB" sz="1800" i="1" dirty="0"/>
              <a:t>International journal of environmental research and public health</a:t>
            </a:r>
            <a:r>
              <a:rPr lang="en-GB" sz="1800" dirty="0"/>
              <a:t>, 17(24), p.9362. Available at: </a:t>
            </a:r>
            <a:r>
              <a:rPr lang="en-GB" sz="1800" dirty="0">
                <a:hlinkClick r:id="rId4"/>
              </a:rPr>
              <a:t>https://doi.org/10.3390/ijerph17249362</a:t>
            </a:r>
            <a:r>
              <a:rPr lang="en-GB" sz="1800" dirty="0"/>
              <a:t> </a:t>
            </a:r>
          </a:p>
          <a:p>
            <a:pPr marL="0" indent="0">
              <a:buNone/>
            </a:pPr>
            <a:endParaRPr lang="en-GB" sz="1500" dirty="0"/>
          </a:p>
        </p:txBody>
      </p:sp>
    </p:spTree>
    <p:extLst>
      <p:ext uri="{BB962C8B-B14F-4D97-AF65-F5344CB8AC3E}">
        <p14:creationId xmlns:p14="http://schemas.microsoft.com/office/powerpoint/2010/main" val="16022734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3C272B9-23CD-C805-48AB-B1ACAB8C052C}"/>
              </a:ext>
            </a:extLst>
          </p:cNvPr>
          <p:cNvSpPr>
            <a:spLocks noGrp="1"/>
          </p:cNvSpPr>
          <p:nvPr>
            <p:ph idx="1"/>
          </p:nvPr>
        </p:nvSpPr>
        <p:spPr>
          <a:xfrm>
            <a:off x="216310" y="373626"/>
            <a:ext cx="11749548" cy="6056671"/>
          </a:xfrm>
        </p:spPr>
        <p:txBody>
          <a:bodyPr>
            <a:normAutofit/>
          </a:bodyPr>
          <a:lstStyle/>
          <a:p>
            <a:pPr marL="0" indent="0">
              <a:buNone/>
            </a:pPr>
            <a:r>
              <a:rPr lang="en-GB" sz="1800" dirty="0"/>
              <a:t>Lassenius, O. (2013) ‘Moving toward reclaiming life: Lived experiences of being physically active among persons with psychiatric disabilities’, </a:t>
            </a:r>
            <a:r>
              <a:rPr lang="en-GB" sz="1800" i="1" dirty="0"/>
              <a:t>Mental Health Nursing</a:t>
            </a:r>
            <a:r>
              <a:rPr lang="en-GB" sz="1800" dirty="0"/>
              <a:t>, 34(10), pp.739-746.</a:t>
            </a:r>
          </a:p>
          <a:p>
            <a:pPr marL="0" indent="0">
              <a:buNone/>
            </a:pPr>
            <a:r>
              <a:rPr lang="en-GB" sz="1800" dirty="0"/>
              <a:t>Lester, D., Hvezda, J., Sullivan, S. and Plourde, R. (1983) ‘Maslow's hierarchy of needs and psychological health’, </a:t>
            </a:r>
            <a:r>
              <a:rPr lang="en-GB" sz="1800" i="1" dirty="0"/>
              <a:t>The Journal of General Psychology</a:t>
            </a:r>
            <a:r>
              <a:rPr lang="en-GB" sz="1800" dirty="0"/>
              <a:t>, 109(1), pp.83-85.</a:t>
            </a:r>
          </a:p>
          <a:p>
            <a:pPr marL="0" indent="0">
              <a:buNone/>
            </a:pPr>
            <a:r>
              <a:rPr lang="en-GB" sz="1800" dirty="0"/>
              <a:t>Lim, S. et al. (2012) ‘A comparative risk assessment of burden of disease and injury attributable to 67 risk factors and risk factor clusters in 21 regions, 1990–2010: a systematic analysis for the Global Burden of Disease Study 2010’, </a:t>
            </a:r>
            <a:r>
              <a:rPr lang="en-GB" sz="1800" i="1" dirty="0"/>
              <a:t>The lancet</a:t>
            </a:r>
            <a:r>
              <a:rPr lang="en-GB" sz="1800" dirty="0"/>
              <a:t>, 380(9859), pp.2224-2260.</a:t>
            </a:r>
          </a:p>
          <a:p>
            <a:pPr marL="0" indent="0">
              <a:buNone/>
            </a:pPr>
            <a:r>
              <a:rPr lang="en-GB" sz="1800" dirty="0"/>
              <a:t>Maslow, A.H., Frager, R., Fadiman, J., McReynolds, C. and Cox, R. (1970) ‘Motivation and personality Harper &amp; Row New York’, </a:t>
            </a:r>
            <a:r>
              <a:rPr lang="en-GB" sz="1800" i="1" dirty="0"/>
              <a:t>McClelland, DC, &amp; Burnham, DH </a:t>
            </a:r>
            <a:r>
              <a:rPr lang="en-GB" sz="1800" dirty="0"/>
              <a:t>(1976). Power is the great motivator. </a:t>
            </a:r>
            <a:r>
              <a:rPr lang="en-GB" sz="1800" i="1" dirty="0"/>
              <a:t>Harvard Business Review</a:t>
            </a:r>
            <a:r>
              <a:rPr lang="en-GB" sz="1800" dirty="0"/>
              <a:t>, 25, pp.159-166.</a:t>
            </a:r>
          </a:p>
          <a:p>
            <a:pPr marL="0" indent="0">
              <a:buNone/>
            </a:pPr>
            <a:r>
              <a:rPr lang="en-GB" sz="1800" dirty="0"/>
              <a:t>Maula, A., LaFond, N., Orton, E., Iliffe, S., Audsley, S., Vedhara, K. and Kendrick, D. (2019) ‘Use it or lose it: a qualitative study of the maintenance of physical activity in older adults’, </a:t>
            </a:r>
            <a:r>
              <a:rPr lang="en-GB" sz="1800" i="1" dirty="0"/>
              <a:t>BMC geriatrics</a:t>
            </a:r>
            <a:r>
              <a:rPr lang="en-GB" sz="1800" dirty="0"/>
              <a:t>, 19(1), pp.1-12.</a:t>
            </a:r>
          </a:p>
          <a:p>
            <a:pPr marL="0" indent="0">
              <a:buNone/>
            </a:pPr>
            <a:r>
              <a:rPr lang="en-GB" sz="1800" dirty="0"/>
              <a:t>McGowan, L.J., Powell, R. and French, D.P. (2021) ‘Older adults’ construal of sedentary behaviour: Implications for reducing sedentary behaviour in older adult populations’, </a:t>
            </a:r>
            <a:r>
              <a:rPr lang="en-GB" sz="1800" i="1" dirty="0"/>
              <a:t>Journal of health psychology</a:t>
            </a:r>
            <a:r>
              <a:rPr lang="en-GB" sz="1800" dirty="0"/>
              <a:t>, 26(12), pp.2186-2199. Available at: </a:t>
            </a:r>
            <a:r>
              <a:rPr lang="en-GB" sz="1800" dirty="0">
                <a:hlinkClick r:id="rId2"/>
              </a:rPr>
              <a:t>https://doi.org/10.1177/1359105320909870</a:t>
            </a:r>
            <a:r>
              <a:rPr lang="en-GB" sz="1800" dirty="0"/>
              <a:t> </a:t>
            </a:r>
          </a:p>
          <a:p>
            <a:pPr marL="0" indent="0">
              <a:buNone/>
            </a:pPr>
            <a:r>
              <a:rPr lang="en-GB" sz="1800" dirty="0"/>
              <a:t>NHS (2021). </a:t>
            </a:r>
            <a:r>
              <a:rPr lang="en-GB" sz="1800" i="1" dirty="0"/>
              <a:t>‘Physical activity guidelines for older adults’.  </a:t>
            </a:r>
            <a:r>
              <a:rPr lang="en-GB" sz="1800" dirty="0"/>
              <a:t>[Online]. Available at: </a:t>
            </a:r>
            <a:r>
              <a:rPr lang="en-GB" sz="1800" dirty="0">
                <a:hlinkClick r:id="rId3"/>
              </a:rPr>
              <a:t>https://www.nhs.uk/live-well/exercise/exercise-guidelines/physical-activity-guidelines-older-adults/</a:t>
            </a:r>
            <a:r>
              <a:rPr lang="en-GB" sz="1800" dirty="0"/>
              <a:t> (Assessed: 20th July 2022).</a:t>
            </a:r>
          </a:p>
          <a:p>
            <a:pPr marL="0" indent="0">
              <a:buNone/>
            </a:pPr>
            <a:r>
              <a:rPr lang="en-GB" sz="1800" dirty="0"/>
              <a:t>NICE (2022). </a:t>
            </a:r>
            <a:r>
              <a:rPr lang="en-GB" sz="1800" i="1" dirty="0"/>
              <a:t>‘Mental wellbeing in over 65s: occupational therapy and physical activity interventions’</a:t>
            </a:r>
            <a:r>
              <a:rPr lang="en-GB" sz="1800" dirty="0"/>
              <a:t>. [Online]. Available at: </a:t>
            </a:r>
            <a:r>
              <a:rPr lang="en-GB" sz="1800" dirty="0">
                <a:hlinkClick r:id="rId4"/>
              </a:rPr>
              <a:t>https://www.nice.org.uk/guidance/ph16/chapter/1-Recommendations#physical-activity</a:t>
            </a:r>
            <a:r>
              <a:rPr lang="en-GB" sz="1800" dirty="0"/>
              <a:t> (Assessed: 13th September 2022).</a:t>
            </a:r>
          </a:p>
        </p:txBody>
      </p:sp>
    </p:spTree>
    <p:extLst>
      <p:ext uri="{BB962C8B-B14F-4D97-AF65-F5344CB8AC3E}">
        <p14:creationId xmlns:p14="http://schemas.microsoft.com/office/powerpoint/2010/main" val="29544856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5ABAE89-BBF9-7E6D-5018-DC76F993B2FF}"/>
              </a:ext>
            </a:extLst>
          </p:cNvPr>
          <p:cNvSpPr>
            <a:spLocks noGrp="1"/>
          </p:cNvSpPr>
          <p:nvPr>
            <p:ph idx="1"/>
          </p:nvPr>
        </p:nvSpPr>
        <p:spPr>
          <a:xfrm>
            <a:off x="176981" y="167148"/>
            <a:ext cx="11798709" cy="6440129"/>
          </a:xfrm>
        </p:spPr>
        <p:txBody>
          <a:bodyPr>
            <a:normAutofit/>
          </a:bodyPr>
          <a:lstStyle/>
          <a:p>
            <a:pPr marL="0" indent="0" algn="just">
              <a:lnSpc>
                <a:spcPct val="150000"/>
              </a:lnSpc>
              <a:buNone/>
            </a:pPr>
            <a:r>
              <a:rPr lang="en-GB" sz="1800" dirty="0"/>
              <a:t>Roche, C., Fisher, A., Fancourt, D. and Burton, A. (2022) ‘Exploring barriers and facilitators to physical activity during the COVID-19 pandemic: a qualitative study’, </a:t>
            </a:r>
            <a:r>
              <a:rPr lang="en-GB" sz="1800" i="1" dirty="0"/>
              <a:t>International Journal of Environment Research and Public Health</a:t>
            </a:r>
            <a:r>
              <a:rPr lang="en-GB" sz="1800" dirty="0"/>
              <a:t>, 19 (9169), pp.1-16.</a:t>
            </a:r>
          </a:p>
          <a:p>
            <a:pPr marL="0" indent="0" algn="just">
              <a:lnSpc>
                <a:spcPct val="150000"/>
              </a:lnSpc>
              <a:buNone/>
            </a:pPr>
            <a:r>
              <a:rPr lang="en-GB" sz="1800" dirty="0"/>
              <a:t>Shvedko, A.V., Thompson, J.L., Greig, C.A. and Whittaker, A.C. (2020) ‘Physical Activity Intervention for Loneliness (PAIL) in community-dwelling older adults: a randomised feasibility study’, </a:t>
            </a:r>
            <a:r>
              <a:rPr lang="en-GB" sz="1800" i="1" dirty="0"/>
              <a:t>Pilot and feasibility studies</a:t>
            </a:r>
            <a:r>
              <a:rPr lang="en-GB" sz="1800" dirty="0"/>
              <a:t>, 6(1), pp.1-15.</a:t>
            </a:r>
          </a:p>
          <a:p>
            <a:pPr marL="0" indent="0" algn="just">
              <a:lnSpc>
                <a:spcPct val="150000"/>
              </a:lnSpc>
              <a:buNone/>
            </a:pPr>
            <a:r>
              <a:rPr lang="en-GB" sz="1800" dirty="0"/>
              <a:t>Stanmore, E.K., Mavroeidi, A., de Jong, L.D., Skelton, D.A., Sutton, C.J., Benedetto, V., Munford, L.A., Meekes, W., Bell, V. and Todd, C. (2019) ‘The effectiveness and cost-effectiveness of strength and balance Exergames to reduce falls risk for people aged 55 years and older in UK assisted living facilities: a multi-centre, cluster randomised controlled trial’, </a:t>
            </a:r>
            <a:r>
              <a:rPr lang="en-GB" sz="1800" i="1" dirty="0"/>
              <a:t>BMC medicine</a:t>
            </a:r>
            <a:r>
              <a:rPr lang="en-GB" sz="1800" dirty="0"/>
              <a:t>, 17(1), pp.1-14.</a:t>
            </a:r>
          </a:p>
          <a:p>
            <a:pPr marL="0" indent="0" algn="just">
              <a:lnSpc>
                <a:spcPct val="150000"/>
              </a:lnSpc>
              <a:buNone/>
            </a:pPr>
            <a:r>
              <a:rPr lang="en-GB" sz="1800" dirty="0"/>
              <a:t>Tomaz, S.A., Ryde, G.C., Swales, B., Neely, K.C., Andreis, F., Coffee, P., Connelly, J., Kirkland, A., McCabe, L., Watchman, K. and Martin, J.G. (2022) ‘… Exercise opportunities became very important”: Scottish older adults’ changes in physical activity during Covid19’, </a:t>
            </a:r>
            <a:r>
              <a:rPr lang="en-GB" sz="1800" i="1" dirty="0"/>
              <a:t>European Review of Aging and Physical Activity</a:t>
            </a:r>
            <a:r>
              <a:rPr lang="en-GB" sz="1800" dirty="0"/>
              <a:t>, 19(1), pp.1-16.</a:t>
            </a:r>
          </a:p>
          <a:p>
            <a:pPr marL="0" indent="0" algn="just">
              <a:lnSpc>
                <a:spcPct val="150000"/>
              </a:lnSpc>
              <a:buNone/>
            </a:pPr>
            <a:r>
              <a:rPr lang="en-GB" sz="1800" dirty="0"/>
              <a:t>Trost, S.G., Owen, N., Bauman, A.E., Sallis, J.F. and Brown, W. (2002) ‘Correlates of adults’ participation in physical activity: review and update’, </a:t>
            </a:r>
            <a:r>
              <a:rPr lang="en-GB" sz="1800" i="1" dirty="0"/>
              <a:t>Medicine &amp; science in sports &amp; exercise</a:t>
            </a:r>
            <a:r>
              <a:rPr lang="en-GB" sz="1800" dirty="0"/>
              <a:t>, 34(12), pp.1996-2001.</a:t>
            </a:r>
          </a:p>
          <a:p>
            <a:pPr marL="0" indent="0">
              <a:buNone/>
            </a:pPr>
            <a:endParaRPr lang="en-GB" sz="1800" dirty="0"/>
          </a:p>
        </p:txBody>
      </p:sp>
    </p:spTree>
    <p:extLst>
      <p:ext uri="{BB962C8B-B14F-4D97-AF65-F5344CB8AC3E}">
        <p14:creationId xmlns:p14="http://schemas.microsoft.com/office/powerpoint/2010/main" val="35121289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6195</TotalTime>
  <Words>2958</Words>
  <Application>Microsoft Office PowerPoint</Application>
  <PresentationFormat>Widescreen</PresentationFormat>
  <Paragraphs>157</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 Independent Project (BMHP6020_LON)  Intervention strategies to improve physical activity among older adults in UK </vt:lpstr>
      <vt:lpstr>CHAPTER 1: INTRODUCTION</vt:lpstr>
      <vt:lpstr>CHAPTER 2: BACKGROUND</vt:lpstr>
      <vt:lpstr>PowerPoint Presentation</vt:lpstr>
      <vt:lpstr>CHAPTER 3: METHODS</vt:lpstr>
      <vt:lpstr>CHAPTER 4: RESULTS AND DISCUSSION.</vt:lpstr>
      <vt:lpstr>PowerPoint Presentation</vt:lpstr>
      <vt:lpstr>PowerPoint Presentation</vt:lpstr>
      <vt:lpstr>PowerPoint Presentation</vt:lpstr>
      <vt:lpstr>CHAPTER 5: RECOMMENDATIONS AND CONCLUSION.</vt:lpstr>
      <vt:lpstr>References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Independent Project (BMHP6020_LON)  Intervention strategies to improve physical activity among older adults in UK</dc:title>
  <dc:creator>Amina Abdallah</dc:creator>
  <cp:lastModifiedBy>Amina Abdallah</cp:lastModifiedBy>
  <cp:revision>8</cp:revision>
  <dcterms:created xsi:type="dcterms:W3CDTF">2023-01-11T20:33:30Z</dcterms:created>
  <dcterms:modified xsi:type="dcterms:W3CDTF">2023-01-17T01:19:06Z</dcterms:modified>
</cp:coreProperties>
</file>