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5" r:id="rId1"/>
  </p:sldMasterIdLst>
  <p:notesMasterIdLst>
    <p:notesMasterId r:id="rId35"/>
  </p:notesMasterIdLst>
  <p:sldIdLst>
    <p:sldId id="256" r:id="rId2"/>
    <p:sldId id="257" r:id="rId3"/>
    <p:sldId id="260" r:id="rId4"/>
    <p:sldId id="263" r:id="rId5"/>
    <p:sldId id="264" r:id="rId6"/>
    <p:sldId id="265" r:id="rId7"/>
    <p:sldId id="266" r:id="rId8"/>
    <p:sldId id="267" r:id="rId9"/>
    <p:sldId id="268" r:id="rId10"/>
    <p:sldId id="270" r:id="rId11"/>
    <p:sldId id="271" r:id="rId12"/>
    <p:sldId id="272" r:id="rId13"/>
    <p:sldId id="273" r:id="rId14"/>
    <p:sldId id="274" r:id="rId15"/>
    <p:sldId id="275" r:id="rId16"/>
    <p:sldId id="277" r:id="rId17"/>
    <p:sldId id="284" r:id="rId18"/>
    <p:sldId id="285" r:id="rId19"/>
    <p:sldId id="286" r:id="rId20"/>
    <p:sldId id="288" r:id="rId21"/>
    <p:sldId id="289" r:id="rId22"/>
    <p:sldId id="292" r:id="rId23"/>
    <p:sldId id="287" r:id="rId24"/>
    <p:sldId id="294" r:id="rId25"/>
    <p:sldId id="295" r:id="rId26"/>
    <p:sldId id="296" r:id="rId27"/>
    <p:sldId id="297" r:id="rId28"/>
    <p:sldId id="298" r:id="rId29"/>
    <p:sldId id="299" r:id="rId30"/>
    <p:sldId id="300" r:id="rId31"/>
    <p:sldId id="302" r:id="rId32"/>
    <p:sldId id="303" r:id="rId33"/>
    <p:sldId id="301"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810" autoAdjust="0"/>
  </p:normalViewPr>
  <p:slideViewPr>
    <p:cSldViewPr snapToGrid="0">
      <p:cViewPr>
        <p:scale>
          <a:sx n="50" d="100"/>
          <a:sy n="50" d="100"/>
        </p:scale>
        <p:origin x="1104" y="55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7E7B2-2AF1-40D8-8DF7-E6872C032418}" type="datetimeFigureOut">
              <a:rPr lang="en-IN" smtClean="0"/>
              <a:t>08-03-2026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992930-CE2A-4F41-9B45-B9473F313599}" type="slidenum">
              <a:rPr lang="en-IN" smtClean="0"/>
              <a:t>‹#›</a:t>
            </a:fld>
            <a:endParaRPr lang="en-IN"/>
          </a:p>
        </p:txBody>
      </p:sp>
    </p:spTree>
    <p:extLst>
      <p:ext uri="{BB962C8B-B14F-4D97-AF65-F5344CB8AC3E}">
        <p14:creationId xmlns:p14="http://schemas.microsoft.com/office/powerpoint/2010/main" val="1959311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a:t>
            </a:r>
            <a:r>
              <a:rPr lang="en-IN" sz="1200" kern="1200" dirty="0" err="1">
                <a:solidFill>
                  <a:schemeClr val="tx1"/>
                </a:solidFill>
                <a:effectLst/>
                <a:latin typeface="+mn-lt"/>
                <a:ea typeface="+mn-ea"/>
                <a:cs typeface="+mn-cs"/>
              </a:rPr>
              <a:t>centers</a:t>
            </a:r>
            <a:r>
              <a:rPr lang="en-IN" sz="1200" kern="1200" dirty="0">
                <a:solidFill>
                  <a:schemeClr val="tx1"/>
                </a:solidFill>
                <a:effectLst/>
                <a:latin typeface="+mn-lt"/>
                <a:ea typeface="+mn-ea"/>
                <a:cs typeface="+mn-cs"/>
              </a:rPr>
              <a:t> on the recruitment issues of the NHS using human capital management approach. One of the most urgent matters is the process of recruitment since the problem of workforce deficits has a direct impact on healthcare delivery, safety of patients, and efficiency of the operations.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a:t>
            </a:fld>
            <a:endParaRPr lang="en-IN"/>
          </a:p>
        </p:txBody>
      </p:sp>
    </p:spTree>
    <p:extLst>
      <p:ext uri="{BB962C8B-B14F-4D97-AF65-F5344CB8AC3E}">
        <p14:creationId xmlns:p14="http://schemas.microsoft.com/office/powerpoint/2010/main" val="2997201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encounters a number of recruitment issues such as continued vacancy rates on both clinical and administrative positions. Competitive salaries and flexible working hours provided in the private sector of healthcare influence skilled professionals to exit the NHS. Moreover, time consuming recruitment and bureaucracy puts off potential candidates (</a:t>
            </a:r>
            <a:r>
              <a:rPr lang="en-IN" sz="1200" kern="1200" dirty="0" err="1">
                <a:solidFill>
                  <a:schemeClr val="tx1"/>
                </a:solidFill>
                <a:effectLst/>
                <a:latin typeface="+mn-lt"/>
                <a:ea typeface="+mn-ea"/>
                <a:cs typeface="+mn-cs"/>
              </a:rPr>
              <a:t>Omiyi</a:t>
            </a:r>
            <a:r>
              <a:rPr lang="en-IN" sz="1200" kern="1200" dirty="0">
                <a:solidFill>
                  <a:schemeClr val="tx1"/>
                </a:solidFill>
                <a:effectLst/>
                <a:latin typeface="+mn-lt"/>
                <a:ea typeface="+mn-ea"/>
                <a:cs typeface="+mn-cs"/>
              </a:rPr>
              <a:t> et al., 2025).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3</a:t>
            </a:fld>
            <a:endParaRPr lang="en-IN"/>
          </a:p>
        </p:txBody>
      </p:sp>
    </p:spTree>
    <p:extLst>
      <p:ext uri="{BB962C8B-B14F-4D97-AF65-F5344CB8AC3E}">
        <p14:creationId xmlns:p14="http://schemas.microsoft.com/office/powerpoint/2010/main" val="172976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planning of workforce is very important in overcoming recruitment issues.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4</a:t>
            </a:fld>
            <a:endParaRPr lang="en-IN"/>
          </a:p>
        </p:txBody>
      </p:sp>
    </p:spTree>
    <p:extLst>
      <p:ext uri="{BB962C8B-B14F-4D97-AF65-F5344CB8AC3E}">
        <p14:creationId xmlns:p14="http://schemas.microsoft.com/office/powerpoint/2010/main" val="3270939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Policy related factors also affect recruitment challenges in the NHS.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5</a:t>
            </a:fld>
            <a:endParaRPr lang="en-IN"/>
          </a:p>
        </p:txBody>
      </p:sp>
    </p:spTree>
    <p:extLst>
      <p:ext uri="{BB962C8B-B14F-4D97-AF65-F5344CB8AC3E}">
        <p14:creationId xmlns:p14="http://schemas.microsoft.com/office/powerpoint/2010/main" val="3811422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role of organisational barriers is massive in relation to NHS recruitment issues. Bureaucratic processes in hiring usually complicate the hiring process, making possible employees to find other sources of employment. Also, a low level of employer branding makes the NHS less attractive as a place of work.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6</a:t>
            </a:fld>
            <a:endParaRPr lang="en-IN"/>
          </a:p>
        </p:txBody>
      </p:sp>
    </p:spTree>
    <p:extLst>
      <p:ext uri="{BB962C8B-B14F-4D97-AF65-F5344CB8AC3E}">
        <p14:creationId xmlns:p14="http://schemas.microsoft.com/office/powerpoint/2010/main" val="1840972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Leadership and organisational culture also have a significant role in the success of the recruitment.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7</a:t>
            </a:fld>
            <a:endParaRPr lang="en-IN"/>
          </a:p>
        </p:txBody>
      </p:sp>
    </p:spTree>
    <p:extLst>
      <p:ext uri="{BB962C8B-B14F-4D97-AF65-F5344CB8AC3E}">
        <p14:creationId xmlns:p14="http://schemas.microsoft.com/office/powerpoint/2010/main" val="3828174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faces recruitment issues that are dependent on structural, economic, and policy issues that are interconnected. Also, poor planning of the workforce results in long term gaps in the recruitment process which underscores the importance of strategic HR intervention.</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8</a:t>
            </a:fld>
            <a:endParaRPr lang="en-IN"/>
          </a:p>
        </p:txBody>
      </p:sp>
    </p:spTree>
    <p:extLst>
      <p:ext uri="{BB962C8B-B14F-4D97-AF65-F5344CB8AC3E}">
        <p14:creationId xmlns:p14="http://schemas.microsoft.com/office/powerpoint/2010/main" val="550156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nature of labour market is a critical issue in terms of NHS recruitment problem. Such pressures in the labour market turn recruitment into more difficult tasks demanded by the NHS as strategic workforce planning and policy support.</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9</a:t>
            </a:fld>
            <a:endParaRPr lang="en-IN"/>
          </a:p>
        </p:txBody>
      </p:sp>
    </p:spTree>
    <p:extLst>
      <p:ext uri="{BB962C8B-B14F-4D97-AF65-F5344CB8AC3E}">
        <p14:creationId xmlns:p14="http://schemas.microsoft.com/office/powerpoint/2010/main" val="1541727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recruitment is largely affected by the training and education pipeline.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10</a:t>
            </a:fld>
            <a:endParaRPr lang="en-IN"/>
          </a:p>
        </p:txBody>
      </p:sp>
    </p:spTree>
    <p:extLst>
      <p:ext uri="{BB962C8B-B14F-4D97-AF65-F5344CB8AC3E}">
        <p14:creationId xmlns:p14="http://schemas.microsoft.com/office/powerpoint/2010/main" val="2655096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Employer branding is a very important factor in the effectiveness of recruitment. NHS tends to have a bad reputation in terms of excessive workloads, pressure, and lack of career advancement. These images scare away potential applicants and minimize the success of the recruitment (Ghimire et al., 2024).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11</a:t>
            </a:fld>
            <a:endParaRPr lang="en-IN"/>
          </a:p>
        </p:txBody>
      </p:sp>
    </p:spTree>
    <p:extLst>
      <p:ext uri="{BB962C8B-B14F-4D97-AF65-F5344CB8AC3E}">
        <p14:creationId xmlns:p14="http://schemas.microsoft.com/office/powerpoint/2010/main" val="1549576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psychological contract theory is used to explain the relationship between employee expectations and their recruitment. Applicants develop anticipations of job security, career development and working conditions during the recruitment process.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12</a:t>
            </a:fld>
            <a:endParaRPr lang="en-IN"/>
          </a:p>
        </p:txBody>
      </p:sp>
    </p:spTree>
    <p:extLst>
      <p:ext uri="{BB962C8B-B14F-4D97-AF65-F5344CB8AC3E}">
        <p14:creationId xmlns:p14="http://schemas.microsoft.com/office/powerpoint/2010/main" val="1648127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human capital theory brings out the need to put in human capital as a way of improving performance of organisations by investing in skills of the workforce. Recruitment is important in the acquisition of competent employees that help in enhancing service quality and innovation (Morgan, 2022).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13</a:t>
            </a:fld>
            <a:endParaRPr lang="en-IN"/>
          </a:p>
        </p:txBody>
      </p:sp>
    </p:spTree>
    <p:extLst>
      <p:ext uri="{BB962C8B-B14F-4D97-AF65-F5344CB8AC3E}">
        <p14:creationId xmlns:p14="http://schemas.microsoft.com/office/powerpoint/2010/main" val="196282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Resource-Based View (RBV) proposes that competitive advantage of organisations can be attained by valuable, rare and inimitable resources, such as skilled employees. Recruitment in the NHS context is critical in ensuring the acquisition of a quality human capital that facilitates the delivery of healthcare and performance in organisations (NHS England, 2020). Proper recruitment techniques help the NHS to develop a sustainable workforce that will respond to the future healthcare issues.</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14</a:t>
            </a:fld>
            <a:endParaRPr lang="en-IN"/>
          </a:p>
        </p:txBody>
      </p:sp>
    </p:spTree>
    <p:extLst>
      <p:ext uri="{BB962C8B-B14F-4D97-AF65-F5344CB8AC3E}">
        <p14:creationId xmlns:p14="http://schemas.microsoft.com/office/powerpoint/2010/main" val="1770474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has challenges of equity and diversity that are important obstacles in the recruitment process. Despite making diversity hiring a strategic priority, the unconscious bias and structural force can influence equitable hiring procedures.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15</a:t>
            </a:fld>
            <a:endParaRPr lang="en-IN"/>
          </a:p>
        </p:txBody>
      </p:sp>
    </p:spTree>
    <p:extLst>
      <p:ext uri="{BB962C8B-B14F-4D97-AF65-F5344CB8AC3E}">
        <p14:creationId xmlns:p14="http://schemas.microsoft.com/office/powerpoint/2010/main" val="3565339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problems of recruitment have a severe effect on the quality of healthcare services in NHS. The workload resulting due to the shortage of staff puts strain on the remaining staff members thereby making them fatigued, stressed, and less efficient (Phiri et al., 2022).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16</a:t>
            </a:fld>
            <a:endParaRPr lang="en-IN"/>
          </a:p>
        </p:txBody>
      </p:sp>
    </p:spTree>
    <p:extLst>
      <p:ext uri="{BB962C8B-B14F-4D97-AF65-F5344CB8AC3E}">
        <p14:creationId xmlns:p14="http://schemas.microsoft.com/office/powerpoint/2010/main" val="906483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Recruitment shortages have a considerable impact on the well-being of the employees. Anxiety issues and stress among healthcare workers increase because of increased workload pressure. The work-life balance becomes an issue to uphold and this lowers job satisfaction and organisational commitment (Morgan, 2022).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17</a:t>
            </a:fld>
            <a:endParaRPr lang="en-IN"/>
          </a:p>
        </p:txBody>
      </p:sp>
    </p:spTree>
    <p:extLst>
      <p:ext uri="{BB962C8B-B14F-4D97-AF65-F5344CB8AC3E}">
        <p14:creationId xmlns:p14="http://schemas.microsoft.com/office/powerpoint/2010/main" val="3680390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Another ethical issue of concern in NHS recruitment strategies is the ethical consideration. </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18</a:t>
            </a:fld>
            <a:endParaRPr lang="en-IN"/>
          </a:p>
        </p:txBody>
      </p:sp>
    </p:spTree>
    <p:extLst>
      <p:ext uri="{BB962C8B-B14F-4D97-AF65-F5344CB8AC3E}">
        <p14:creationId xmlns:p14="http://schemas.microsoft.com/office/powerpoint/2010/main" val="3479108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recruitment issues can be effectively solved using technological developments. </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19</a:t>
            </a:fld>
            <a:endParaRPr lang="en-IN"/>
          </a:p>
        </p:txBody>
      </p:sp>
    </p:spTree>
    <p:extLst>
      <p:ext uri="{BB962C8B-B14F-4D97-AF65-F5344CB8AC3E}">
        <p14:creationId xmlns:p14="http://schemas.microsoft.com/office/powerpoint/2010/main" val="1159631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overcome the recruitment issues, a comprehensive HR strategy is necessary to address the needs of recruitment and the strategies of retention, training and workforce planning. The workforce stability and organisational performance are enhanced through coordinated HR functions.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20</a:t>
            </a:fld>
            <a:endParaRPr lang="en-IN"/>
          </a:p>
        </p:txBody>
      </p:sp>
    </p:spTree>
    <p:extLst>
      <p:ext uri="{BB962C8B-B14F-4D97-AF65-F5344CB8AC3E}">
        <p14:creationId xmlns:p14="http://schemas.microsoft.com/office/powerpoint/2010/main" val="1233218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Strategic workforce planning is also very tough in dealing with NHS recruitment challenges. Early planning of recruitment allows organisations to mitigate risks of the vacancy and enhances stability of the workforce. Strategic planning thus guarantees sustainability of workforce in the long term and improves service delivery in healthcare.</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21</a:t>
            </a:fld>
            <a:endParaRPr lang="en-IN"/>
          </a:p>
        </p:txBody>
      </p:sp>
    </p:spTree>
    <p:extLst>
      <p:ext uri="{BB962C8B-B14F-4D97-AF65-F5344CB8AC3E}">
        <p14:creationId xmlns:p14="http://schemas.microsoft.com/office/powerpoint/2010/main" val="30903241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international recruitment is a significant approach in solving the workforce shortages in NHS.</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22</a:t>
            </a:fld>
            <a:endParaRPr lang="en-IN"/>
          </a:p>
        </p:txBody>
      </p:sp>
    </p:spTree>
    <p:extLst>
      <p:ext uri="{BB962C8B-B14F-4D97-AF65-F5344CB8AC3E}">
        <p14:creationId xmlns:p14="http://schemas.microsoft.com/office/powerpoint/2010/main" val="3270103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Recruitment issues in NHS can be solved through a strategic workforce planning. Forecasting with the help of data will provide HR managers with an opportunity to anticipate the further staffing requirements and formulate proactive approaches to recruitment. Good planning will avoid a long-term workforce shortage and organisational sustainability (Alkan et al., 2024). The HR leadership is instrumental in introducing workforce planning programs to assure healthcare organisations to be able to satisfy future service requirements.</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23</a:t>
            </a:fld>
            <a:endParaRPr lang="en-IN"/>
          </a:p>
        </p:txBody>
      </p:sp>
    </p:spTree>
    <p:extLst>
      <p:ext uri="{BB962C8B-B14F-4D97-AF65-F5344CB8AC3E}">
        <p14:creationId xmlns:p14="http://schemas.microsoft.com/office/powerpoint/2010/main" val="35946713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policies that are important in ensuring workforce diversity and equity are inclusive recruitment policies. Adopting a bias-free hiring policy guarantees equal employment opportunities to every job applicant (NHS England, 2020). The diverse workforces enhance organisational performance through increased creativity, decision-making and patient care outcomes. Inclusive recruitment practices are also a source of organisational reputation powers and the boost of workforce participation.</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24</a:t>
            </a:fld>
            <a:endParaRPr lang="en-IN"/>
          </a:p>
        </p:txBody>
      </p:sp>
    </p:spTree>
    <p:extLst>
      <p:ext uri="{BB962C8B-B14F-4D97-AF65-F5344CB8AC3E}">
        <p14:creationId xmlns:p14="http://schemas.microsoft.com/office/powerpoint/2010/main" val="42517902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HR leadership is also crucial in resolving the recruitment issues in the NHS. Effective leaders have strategic workforce planning, create new recruitment solutions, and align Hr practices to organisational goals (NHS England, 2023). The leadership also facilitates the effort of the stakeholders and encourages the on-going enhancement in the recruitment strategies. Healthy HR leadership is then the key in ensuring sustainability of work force and success of organisations.</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25</a:t>
            </a:fld>
            <a:endParaRPr lang="en-IN"/>
          </a:p>
        </p:txBody>
      </p:sp>
    </p:spTree>
    <p:extLst>
      <p:ext uri="{BB962C8B-B14F-4D97-AF65-F5344CB8AC3E}">
        <p14:creationId xmlns:p14="http://schemas.microsoft.com/office/powerpoint/2010/main" val="2552774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sum up, the problem of recruitment is one of the most pressing matters of the NHS that impacts the stability of the workforce, quality of the services, and performance of the organisations. </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26</a:t>
            </a:fld>
            <a:endParaRPr lang="en-IN"/>
          </a:p>
        </p:txBody>
      </p:sp>
    </p:spTree>
    <p:extLst>
      <p:ext uri="{BB962C8B-B14F-4D97-AF65-F5344CB8AC3E}">
        <p14:creationId xmlns:p14="http://schemas.microsoft.com/office/powerpoint/2010/main" val="539883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IN"/>
          </a:p>
        </p:txBody>
      </p:sp>
      <p:sp>
        <p:nvSpPr>
          <p:cNvPr id="6" name="Slide Number Placeholder 5"/>
          <p:cNvSpPr>
            <a:spLocks noGrp="1"/>
          </p:cNvSpPr>
          <p:nvPr>
            <p:ph type="sldNum" sz="quarter" idx="12"/>
          </p:nvPr>
        </p:nvSpPr>
        <p:spPr>
          <a:xfrm>
            <a:off x="531812" y="4529540"/>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70777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2667933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069024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477391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45984-5E7B-40F3-8103-9CDFBA5C6973}" type="datetimeFigureOut">
              <a:rPr lang="en-IN" smtClean="0"/>
              <a:t>08-03-2026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2335596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45984-5E7B-40F3-8103-9CDFBA5C6973}" type="datetimeFigureOut">
              <a:rPr lang="en-IN" smtClean="0"/>
              <a:t>08-03-2026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60492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45984-5E7B-40F3-8103-9CDFBA5C6973}" type="datetimeFigureOut">
              <a:rPr lang="en-IN" smtClean="0"/>
              <a:t>08-03-2026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22778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53678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863750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59915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35C74-A66B-4324-BF8F-F80FC11A7D1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37366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646410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14324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2807108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17252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324587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IN"/>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IN"/>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IN"/>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IN"/>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IN"/>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IN"/>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IN"/>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IN"/>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IN"/>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IN"/>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IN"/>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IN"/>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IN"/>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IN"/>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IN"/>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IN"/>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IN"/>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IN"/>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IN"/>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IN"/>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IN"/>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IN"/>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IN"/>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IN"/>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1545984-5E7B-40F3-8103-9CDFBA5C6973}" type="datetimeFigureOut">
              <a:rPr lang="en-IN" smtClean="0"/>
              <a:t>08-03-2026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C935C74-A66B-4324-BF8F-F80FC11A7D15}" type="slidenum">
              <a:rPr lang="en-IN" smtClean="0"/>
              <a:t>‹#›</a:t>
            </a:fld>
            <a:endParaRPr lang="en-IN"/>
          </a:p>
        </p:txBody>
      </p:sp>
    </p:spTree>
    <p:extLst>
      <p:ext uri="{BB962C8B-B14F-4D97-AF65-F5344CB8AC3E}">
        <p14:creationId xmlns:p14="http://schemas.microsoft.com/office/powerpoint/2010/main" val="311956181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link.springer.com/content/pdf/10.1186/s12912-024-02216-0.pdf" TargetMode="External"/><Relationship Id="rId2" Type="http://schemas.openxmlformats.org/officeDocument/2006/relationships/hyperlink" Target="https://bmjopen.bmj.com/content/bmjopen/14/2/e074100.full.pdf" TargetMode="External"/><Relationship Id="rId1" Type="http://schemas.openxmlformats.org/officeDocument/2006/relationships/slideLayout" Target="../slideLayouts/slideLayout2.xml"/><Relationship Id="rId6" Type="http://schemas.openxmlformats.org/officeDocument/2006/relationships/hyperlink" Target="https://www.nature.com/articles/s41415-023-5737-5.pdf" TargetMode="External"/><Relationship Id="rId5" Type="http://schemas.openxmlformats.org/officeDocument/2006/relationships/hyperlink" Target="https://www.nature.com/articles/s41415-022-5406-0.pdf" TargetMode="External"/><Relationship Id="rId4" Type="http://schemas.openxmlformats.org/officeDocument/2006/relationships/hyperlink" Target="https://nhssomerset.nhs.uk/wp-content/uploads/sites/2/Enc-I-Anti-Racism-Board-Report.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figshare.le.ac.uk/articles/thesis/Navigating_Competition_And_Collaboration_A_Labour_Process_Study_Of_Nhs_Workforce_Experiences_With_Integrated_Care_Systems/31095541/1/files/61122877.pdf" TargetMode="External"/><Relationship Id="rId2" Type="http://schemas.openxmlformats.org/officeDocument/2006/relationships/hyperlink" Target="https://www.thelancet.com/pdfs/journals/lansea/PIIS2772-3682(24)00143-4.pdf" TargetMode="External"/><Relationship Id="rId1" Type="http://schemas.openxmlformats.org/officeDocument/2006/relationships/slideLayout" Target="../slideLayouts/slideLayout2.xml"/><Relationship Id="rId6" Type="http://schemas.openxmlformats.org/officeDocument/2006/relationships/hyperlink" Target="https://link.springer.com/content/pdf/10.1186/s13063-022-06989-0.pdf" TargetMode="External"/><Relationship Id="rId5" Type="http://schemas.openxmlformats.org/officeDocument/2006/relationships/hyperlink" Target="https://www.health.org.uk/sites/default/files/upload/publications/2022/REALCentreWorkforceProjections_2022_v2.pdf" TargetMode="External"/><Relationship Id="rId4" Type="http://schemas.openxmlformats.org/officeDocument/2006/relationships/hyperlink" Target="https://link.springer.com/content/pdf/10.1186/s12960-022-00754-9.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ink.springer.com/content/pdf/10.1186/s13063-023-07414-w.pdf" TargetMode="External"/><Relationship Id="rId2" Type="http://schemas.openxmlformats.org/officeDocument/2006/relationships/hyperlink" Target="https://www.cureus.com/articles/153209-the-emerging-challenges-and-strengths-of-the-national-health-services-a-physician-perspective.pdf" TargetMode="External"/><Relationship Id="rId1" Type="http://schemas.openxmlformats.org/officeDocument/2006/relationships/slideLayout" Target="../slideLayouts/slideLayout2.xml"/><Relationship Id="rId5" Type="http://schemas.openxmlformats.org/officeDocument/2006/relationships/hyperlink" Target="https://assets.kingsfund.org.uk/f/256914/x/151509726c/nhs_staffing_shortages_engage_britain_2022.pdf" TargetMode="External"/><Relationship Id="rId4" Type="http://schemas.openxmlformats.org/officeDocument/2006/relationships/hyperlink" Target="https://rgs-ibg.onlinelibrary.wiley.com/doi/pdf/10.1111/geoj.12439"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igital.nhs.uk/data-and-information/publications/statistical/nhs-workforce-statistics" TargetMode="External"/><Relationship Id="rId2" Type="http://schemas.openxmlformats.org/officeDocument/2006/relationships/hyperlink" Target="https://www.england.nhs.uk/wp-content/uploads/2020/07/We-Are-The-NHS-Action-For-All-Of-Us-FINAL-March-21.pdf" TargetMode="External"/><Relationship Id="rId1" Type="http://schemas.openxmlformats.org/officeDocument/2006/relationships/slideLayout" Target="../slideLayouts/slideLayout2.xml"/><Relationship Id="rId5" Type="http://schemas.openxmlformats.org/officeDocument/2006/relationships/hyperlink" Target="https://link.springer.com/content/pdf/10.1186/s12912-022-01128-1.pdf" TargetMode="External"/><Relationship Id="rId4" Type="http://schemas.openxmlformats.org/officeDocument/2006/relationships/hyperlink" Target="https://journals.sagepub.com/doi/full/10.1177/15271544241289605"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pdfs.semanticscholar.org/752c/d28737554eef674c90a3a44d5c35d1784a98.pdf" TargetMode="External"/><Relationship Id="rId2" Type="http://schemas.openxmlformats.org/officeDocument/2006/relationships/hyperlink" Target="https://journals.uob.edu.ly/index.php/DEB/article/download/7609/5829" TargetMode="External"/><Relationship Id="rId1" Type="http://schemas.openxmlformats.org/officeDocument/2006/relationships/slideLayout" Target="../slideLayouts/slideLayout2.xml"/><Relationship Id="rId5" Type="http://schemas.openxmlformats.org/officeDocument/2006/relationships/hyperlink" Target="https://link.springer.com/content/pdf/10.1186/s12913-024-11842-y.pdf" TargetMode="External"/><Relationship Id="rId4" Type="http://schemas.openxmlformats.org/officeDocument/2006/relationships/hyperlink" Target="https://pdfs.semanticscholar.org/8c32/382ababdec444c2cd619293d5920d752c594.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ink.springer.com/content/pdf/10.1007/s11301-025-00491-y.pdf" TargetMode="External"/><Relationship Id="rId2" Type="http://schemas.openxmlformats.org/officeDocument/2006/relationships/hyperlink" Target="https://research-portal.uu.nl/files/269392180/joepp-12-2023-0541en.pdf"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nhs-vacancies-survey" TargetMode="External"/><Relationship Id="rId4" Type="http://schemas.openxmlformats.org/officeDocument/2006/relationships/hyperlink" Target="https://www.jmsrr.com/index.php/Journal/article/download/176/152"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B0B7-9680-9A82-DF2C-4A095466DA87}"/>
              </a:ext>
            </a:extLst>
          </p:cNvPr>
          <p:cNvSpPr>
            <a:spLocks noGrp="1"/>
          </p:cNvSpPr>
          <p:nvPr>
            <p:ph type="ctrTitle"/>
          </p:nvPr>
        </p:nvSpPr>
        <p:spPr>
          <a:xfrm>
            <a:off x="2499360" y="3429000"/>
            <a:ext cx="8784844" cy="2680546"/>
          </a:xfrm>
        </p:spPr>
        <p:txBody>
          <a:bodyPr>
            <a:noAutofit/>
          </a:bodyPr>
          <a:lstStyle/>
          <a:p>
            <a:pPr algn="ctr"/>
            <a:br>
              <a:rPr lang="en-IN" sz="1400" dirty="0"/>
            </a:br>
            <a:br>
              <a:rPr lang="en-IN" sz="1400" dirty="0"/>
            </a:br>
            <a:r>
              <a:rPr lang="en-IN" sz="1400" b="1" dirty="0"/>
              <a:t> </a:t>
            </a:r>
            <a:br>
              <a:rPr lang="en-IN" sz="1400" dirty="0"/>
            </a:br>
            <a:r>
              <a:rPr lang="en-IN" sz="1400" b="1" dirty="0"/>
              <a:t>Group Members:</a:t>
            </a:r>
            <a:br>
              <a:rPr lang="en-IN" sz="1400" dirty="0"/>
            </a:br>
            <a:r>
              <a:rPr lang="en-IN" sz="1400" b="1" dirty="0"/>
              <a:t>Prahar </a:t>
            </a:r>
            <a:r>
              <a:rPr lang="en-IN" sz="1400" b="1" dirty="0" err="1"/>
              <a:t>Sunilbhai</a:t>
            </a:r>
            <a:r>
              <a:rPr lang="en-IN" sz="1400" b="1" dirty="0"/>
              <a:t> Shah         –        2528026 </a:t>
            </a:r>
            <a:br>
              <a:rPr lang="en-IN" sz="1400" dirty="0"/>
            </a:br>
            <a:r>
              <a:rPr lang="en-IN" sz="1400" b="1" dirty="0"/>
              <a:t>Manpreet Singh Mehra       –        2522997</a:t>
            </a:r>
            <a:br>
              <a:rPr lang="en-IN" sz="1400" b="1" dirty="0"/>
            </a:br>
            <a:r>
              <a:rPr lang="en-IN" sz="1400" b="1" dirty="0"/>
              <a:t>Navin Kumar Jayakumar  –      2506813</a:t>
            </a:r>
            <a:br>
              <a:rPr lang="en-IN" sz="1400" dirty="0"/>
            </a:br>
            <a:r>
              <a:rPr lang="en-IN" sz="1400" b="1" dirty="0"/>
              <a:t>Neel </a:t>
            </a:r>
            <a:r>
              <a:rPr lang="en-IN" sz="1400" b="1" dirty="0" err="1"/>
              <a:t>Manishbhai</a:t>
            </a:r>
            <a:r>
              <a:rPr lang="en-IN" sz="1400" b="1" dirty="0"/>
              <a:t> Korat      –      2523741</a:t>
            </a:r>
            <a:br>
              <a:rPr lang="en-IN" sz="1400" dirty="0"/>
            </a:br>
            <a:r>
              <a:rPr lang="en-IN" sz="1400" b="1" dirty="0"/>
              <a:t>Jeel </a:t>
            </a:r>
            <a:r>
              <a:rPr lang="en-IN" sz="1400" b="1" dirty="0" err="1"/>
              <a:t>Bhratbhai</a:t>
            </a:r>
            <a:r>
              <a:rPr lang="en-IN" sz="1400" b="1" dirty="0"/>
              <a:t> </a:t>
            </a:r>
            <a:r>
              <a:rPr lang="en-IN" sz="1400" b="1" dirty="0" err="1"/>
              <a:t>Anghan</a:t>
            </a:r>
            <a:r>
              <a:rPr lang="en-IN" sz="1400" b="1" dirty="0"/>
              <a:t>      –       2522449</a:t>
            </a:r>
            <a:br>
              <a:rPr lang="en-IN" sz="1400" dirty="0"/>
            </a:br>
            <a:r>
              <a:rPr lang="en-IN" sz="1400" b="1" dirty="0"/>
              <a:t>Submission Details</a:t>
            </a:r>
            <a:br>
              <a:rPr lang="en-IN" sz="1400" dirty="0"/>
            </a:br>
            <a:r>
              <a:rPr lang="en-IN" sz="1400" b="1" dirty="0"/>
              <a:t>Lecturers: Eno Amasi Maycock</a:t>
            </a:r>
            <a:br>
              <a:rPr lang="en-IN" sz="1400" b="1" dirty="0"/>
            </a:br>
            <a:r>
              <a:rPr lang="en-IN" sz="1400" b="1" dirty="0"/>
              <a:t>University: UWTSD</a:t>
            </a:r>
            <a:br>
              <a:rPr lang="en-IN" sz="1400" b="1" dirty="0"/>
            </a:br>
            <a:r>
              <a:rPr lang="en-IN" sz="1400" b="1" dirty="0"/>
              <a:t>Submission Date: 8 March 2026</a:t>
            </a:r>
            <a:endParaRPr lang="en-IN" sz="1400" dirty="0"/>
          </a:p>
        </p:txBody>
      </p:sp>
      <p:sp>
        <p:nvSpPr>
          <p:cNvPr id="3" name="TextBox 2">
            <a:extLst>
              <a:ext uri="{FF2B5EF4-FFF2-40B4-BE49-F238E27FC236}">
                <a16:creationId xmlns:a16="http://schemas.microsoft.com/office/drawing/2014/main" id="{A03245FC-8257-7F18-5225-CE69410C2AD3}"/>
              </a:ext>
            </a:extLst>
          </p:cNvPr>
          <p:cNvSpPr txBox="1"/>
          <p:nvPr/>
        </p:nvSpPr>
        <p:spPr>
          <a:xfrm>
            <a:off x="1737360" y="1107440"/>
            <a:ext cx="9621520" cy="1754326"/>
          </a:xfrm>
          <a:prstGeom prst="rect">
            <a:avLst/>
          </a:prstGeom>
          <a:noFill/>
        </p:spPr>
        <p:txBody>
          <a:bodyPr wrap="square" rtlCol="0">
            <a:spAutoFit/>
          </a:bodyPr>
          <a:lstStyle/>
          <a:p>
            <a:pPr algn="ctr"/>
            <a:r>
              <a:rPr lang="en-IN" b="1" u="sng" dirty="0"/>
              <a:t>Human Capital Challenges in the NHS: Recruitment Perspective</a:t>
            </a:r>
            <a:br>
              <a:rPr lang="en-IN" u="sng" dirty="0"/>
            </a:br>
            <a:r>
              <a:rPr lang="en-IN" b="1" u="sng" dirty="0"/>
              <a:t>An HRM Strategic Analysis and Evidence-Based Recommendations</a:t>
            </a:r>
            <a:br>
              <a:rPr lang="en-IN" u="sng" dirty="0"/>
            </a:br>
            <a:r>
              <a:rPr lang="en-IN" b="1" u="sng" dirty="0"/>
              <a:t>Module Details</a:t>
            </a:r>
            <a:br>
              <a:rPr lang="en-IN" u="sng" dirty="0"/>
            </a:br>
            <a:r>
              <a:rPr lang="en-IN" b="1" u="sng" dirty="0"/>
              <a:t>Module: Human Capital Management</a:t>
            </a:r>
            <a:br>
              <a:rPr lang="en-IN" b="1" u="sng" dirty="0"/>
            </a:br>
            <a:r>
              <a:rPr lang="en-IN" b="1" u="sng" dirty="0"/>
              <a:t>Module Code: LCMB7023</a:t>
            </a:r>
            <a:br>
              <a:rPr lang="en-IN" b="1" u="sng" dirty="0"/>
            </a:br>
            <a:r>
              <a:rPr lang="en-IN" b="1" u="sng" dirty="0"/>
              <a:t>Programme: Master of Business Administration (MBA)</a:t>
            </a:r>
            <a:endParaRPr lang="en-IN" u="sng" dirty="0"/>
          </a:p>
        </p:txBody>
      </p:sp>
    </p:spTree>
    <p:extLst>
      <p:ext uri="{BB962C8B-B14F-4D97-AF65-F5344CB8AC3E}">
        <p14:creationId xmlns:p14="http://schemas.microsoft.com/office/powerpoint/2010/main" val="2061652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69E4B-2617-AB7E-B8C6-5247410C3251}"/>
              </a:ext>
            </a:extLst>
          </p:cNvPr>
          <p:cNvSpPr>
            <a:spLocks noGrp="1"/>
          </p:cNvSpPr>
          <p:nvPr>
            <p:ph type="title"/>
          </p:nvPr>
        </p:nvSpPr>
        <p:spPr/>
        <p:txBody>
          <a:bodyPr/>
          <a:lstStyle/>
          <a:p>
            <a:r>
              <a:rPr lang="en-IN" b="1" dirty="0"/>
              <a:t>Introduction to the topic</a:t>
            </a:r>
            <a:endParaRPr lang="en-IN" dirty="0"/>
          </a:p>
        </p:txBody>
      </p:sp>
      <p:sp>
        <p:nvSpPr>
          <p:cNvPr id="3" name="Content Placeholder 2">
            <a:extLst>
              <a:ext uri="{FF2B5EF4-FFF2-40B4-BE49-F238E27FC236}">
                <a16:creationId xmlns:a16="http://schemas.microsoft.com/office/drawing/2014/main" id="{30150AC7-8A4C-1288-E66E-82499DEDC399}"/>
              </a:ext>
            </a:extLst>
          </p:cNvPr>
          <p:cNvSpPr>
            <a:spLocks noGrp="1"/>
          </p:cNvSpPr>
          <p:nvPr>
            <p:ph idx="1"/>
          </p:nvPr>
        </p:nvSpPr>
        <p:spPr>
          <a:xfrm>
            <a:off x="1624405" y="1996440"/>
            <a:ext cx="5599355" cy="4049358"/>
          </a:xfrm>
        </p:spPr>
        <p:txBody>
          <a:bodyPr>
            <a:normAutofit fontScale="85000" lnSpcReduction="20000"/>
          </a:bodyPr>
          <a:lstStyle/>
          <a:p>
            <a:r>
              <a:rPr lang="en-IN" dirty="0"/>
              <a:t>The NHS workforce has a critical human capital challenge that is recruitment.</a:t>
            </a:r>
          </a:p>
          <a:p>
            <a:r>
              <a:rPr lang="en-IN" dirty="0"/>
              <a:t>Staff shortages are also a considerable issue in regard to service quality and patient outcome (NHS England, 2023).</a:t>
            </a:r>
          </a:p>
          <a:p>
            <a:r>
              <a:rPr lang="en-IN" dirty="0"/>
              <a:t>The HR strategies should not be independent in terms of recruitment and long-term workforce planning (NHS Digital, 2023).</a:t>
            </a:r>
          </a:p>
          <a:p>
            <a:r>
              <a:rPr lang="en-IN" dirty="0"/>
              <a:t>Evidence-based recruitment practices are critical towards sustainability (Health Foundation, 2022).</a:t>
            </a:r>
          </a:p>
          <a:p>
            <a:r>
              <a:rPr lang="en-IN" dirty="0">
                <a:solidFill>
                  <a:schemeClr val="tx1"/>
                </a:solidFill>
              </a:rPr>
              <a:t>NHS is also considered to be one of the largest employers in the world but it has a problem with attracting and retaining competent professionals (NHS England, 2023). </a:t>
            </a:r>
          </a:p>
          <a:p>
            <a:r>
              <a:rPr lang="en-IN" dirty="0">
                <a:solidFill>
                  <a:schemeClr val="tx1"/>
                </a:solidFill>
              </a:rPr>
              <a:t>Thus, HR leaders should devise strategic recruitment strategies that integrate workforce planning, policy enhancements, and new hiring strategies in order to make workforce sustainable in the long term.</a:t>
            </a:r>
          </a:p>
          <a:p>
            <a:endParaRPr lang="en-IN" dirty="0"/>
          </a:p>
          <a:p>
            <a:endParaRPr lang="en-IN" dirty="0"/>
          </a:p>
        </p:txBody>
      </p:sp>
      <p:pic>
        <p:nvPicPr>
          <p:cNvPr id="3074" name="Picture 2">
            <a:extLst>
              <a:ext uri="{FF2B5EF4-FFF2-40B4-BE49-F238E27FC236}">
                <a16:creationId xmlns:a16="http://schemas.microsoft.com/office/drawing/2014/main" id="{D667AA94-8BD1-D573-1073-3CD7123FF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4124" y="1996440"/>
            <a:ext cx="4181475" cy="3534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535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6AD5-54CE-8591-22F7-F024FA14B6C2}"/>
              </a:ext>
            </a:extLst>
          </p:cNvPr>
          <p:cNvSpPr>
            <a:spLocks noGrp="1"/>
          </p:cNvSpPr>
          <p:nvPr>
            <p:ph type="title"/>
          </p:nvPr>
        </p:nvSpPr>
        <p:spPr/>
        <p:txBody>
          <a:bodyPr/>
          <a:lstStyle/>
          <a:p>
            <a:r>
              <a:rPr lang="en-IN" b="1" dirty="0"/>
              <a:t>Current Recruitment Challenges</a:t>
            </a:r>
            <a:endParaRPr lang="en-IN" dirty="0"/>
          </a:p>
        </p:txBody>
      </p:sp>
      <p:sp>
        <p:nvSpPr>
          <p:cNvPr id="3" name="Content Placeholder 2">
            <a:extLst>
              <a:ext uri="{FF2B5EF4-FFF2-40B4-BE49-F238E27FC236}">
                <a16:creationId xmlns:a16="http://schemas.microsoft.com/office/drawing/2014/main" id="{C2D2900B-F6D5-DF47-3043-80214380A0EB}"/>
              </a:ext>
            </a:extLst>
          </p:cNvPr>
          <p:cNvSpPr>
            <a:spLocks noGrp="1"/>
          </p:cNvSpPr>
          <p:nvPr>
            <p:ph idx="1"/>
          </p:nvPr>
        </p:nvSpPr>
        <p:spPr>
          <a:xfrm>
            <a:off x="2192972" y="2062480"/>
            <a:ext cx="5061268" cy="3777622"/>
          </a:xfrm>
        </p:spPr>
        <p:txBody>
          <a:bodyPr>
            <a:normAutofit fontScale="92500" lnSpcReduction="10000"/>
          </a:bodyPr>
          <a:lstStyle/>
          <a:p>
            <a:r>
              <a:rPr lang="en-IN" dirty="0"/>
              <a:t>There is a high rate of vacancy in various NHS departments.</a:t>
            </a:r>
          </a:p>
          <a:p>
            <a:r>
              <a:rPr lang="en-IN" dirty="0"/>
              <a:t>Recruitment is influenced by the presence of the competition of the private healthcare organisations.</a:t>
            </a:r>
          </a:p>
          <a:p>
            <a:r>
              <a:rPr lang="en-IN" dirty="0"/>
              <a:t>Time consuming hiring procedures scares away candidates (</a:t>
            </a:r>
            <a:r>
              <a:rPr lang="en-IN" dirty="0" err="1"/>
              <a:t>Omiyi</a:t>
            </a:r>
            <a:r>
              <a:rPr lang="en-IN" dirty="0"/>
              <a:t> et al., 2025).</a:t>
            </a:r>
          </a:p>
          <a:p>
            <a:r>
              <a:rPr lang="en-IN" dirty="0"/>
              <a:t>There is a constraint on expansion of recruitment due to budget restrictions.</a:t>
            </a:r>
          </a:p>
          <a:p>
            <a:r>
              <a:rPr lang="en-IN" dirty="0">
                <a:solidFill>
                  <a:schemeClr val="tx1"/>
                </a:solidFill>
              </a:rPr>
              <a:t>There is also the issue of financial constraint which limits the ability to hire thus the NHS cannot be able to hire enough personnel to satisfy the increasing health demands.</a:t>
            </a:r>
          </a:p>
          <a:p>
            <a:endParaRPr lang="en-IN" dirty="0"/>
          </a:p>
          <a:p>
            <a:endParaRPr lang="en-IN" dirty="0"/>
          </a:p>
        </p:txBody>
      </p:sp>
      <p:pic>
        <p:nvPicPr>
          <p:cNvPr id="6146" name="Picture 2">
            <a:extLst>
              <a:ext uri="{FF2B5EF4-FFF2-40B4-BE49-F238E27FC236}">
                <a16:creationId xmlns:a16="http://schemas.microsoft.com/office/drawing/2014/main" id="{247A304F-0D99-95C9-D869-F2A402605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4240" y="2708911"/>
            <a:ext cx="4288705" cy="2244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650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F8130-F76A-C3C9-1AE7-4F5850CB2DD8}"/>
              </a:ext>
            </a:extLst>
          </p:cNvPr>
          <p:cNvSpPr>
            <a:spLocks noGrp="1"/>
          </p:cNvSpPr>
          <p:nvPr>
            <p:ph type="title"/>
          </p:nvPr>
        </p:nvSpPr>
        <p:spPr/>
        <p:txBody>
          <a:bodyPr>
            <a:normAutofit/>
          </a:bodyPr>
          <a:lstStyle/>
          <a:p>
            <a:r>
              <a:rPr lang="en-IN" b="1" dirty="0"/>
              <a:t>Recruitment and Workforce Planning</a:t>
            </a:r>
            <a:endParaRPr lang="en-IN" dirty="0"/>
          </a:p>
        </p:txBody>
      </p:sp>
      <p:sp>
        <p:nvSpPr>
          <p:cNvPr id="3" name="Content Placeholder 2">
            <a:extLst>
              <a:ext uri="{FF2B5EF4-FFF2-40B4-BE49-F238E27FC236}">
                <a16:creationId xmlns:a16="http://schemas.microsoft.com/office/drawing/2014/main" id="{81A86AB1-C3AB-BC48-57FE-3A6651DB4C89}"/>
              </a:ext>
            </a:extLst>
          </p:cNvPr>
          <p:cNvSpPr>
            <a:spLocks noGrp="1"/>
          </p:cNvSpPr>
          <p:nvPr>
            <p:ph idx="1"/>
          </p:nvPr>
        </p:nvSpPr>
        <p:spPr>
          <a:xfrm>
            <a:off x="1312433" y="2123975"/>
            <a:ext cx="5819888" cy="3964854"/>
          </a:xfrm>
        </p:spPr>
        <p:txBody>
          <a:bodyPr>
            <a:normAutofit fontScale="70000" lnSpcReduction="20000"/>
          </a:bodyPr>
          <a:lstStyle/>
          <a:p>
            <a:r>
              <a:rPr lang="en-IN" dirty="0"/>
              <a:t>Workforce planning- Workforce planning fits the future staffing requirements with the future healthcare requirements.</a:t>
            </a:r>
          </a:p>
          <a:p>
            <a:r>
              <a:rPr lang="en-IN" dirty="0"/>
              <a:t>Strategic forecasting - This is to determine staffing demand trends.</a:t>
            </a:r>
          </a:p>
          <a:p>
            <a:r>
              <a:rPr lang="en-IN" dirty="0">
                <a:solidFill>
                  <a:schemeClr val="tx1"/>
                </a:solidFill>
              </a:rPr>
              <a:t>It is a process of predicting future staffing requirements on the basis of the demographics, health care demand and trends in employment. </a:t>
            </a:r>
          </a:p>
          <a:p>
            <a:r>
              <a:rPr lang="en-IN" dirty="0">
                <a:solidFill>
                  <a:schemeClr val="tx1"/>
                </a:solidFill>
              </a:rPr>
              <a:t>Recruitment becomes rather reactive not strategic without good workforce planning. </a:t>
            </a:r>
          </a:p>
          <a:p>
            <a:r>
              <a:rPr lang="en-IN" dirty="0">
                <a:solidFill>
                  <a:schemeClr val="tx1"/>
                </a:solidFill>
              </a:rPr>
              <a:t>Adequate planning will help the NHS to be able to predict the problem of workforce shortage, create focused recruitment plans, and have the sustainable workforce that will be able to address the future healthcare demands (Phiri et al., 2022).</a:t>
            </a:r>
            <a:endParaRPr lang="en-IN" dirty="0"/>
          </a:p>
          <a:p>
            <a:r>
              <a:rPr lang="en-IN" dirty="0"/>
              <a:t>Poor planning results in a reactive hiring practice (Phiri et al., 2022).</a:t>
            </a:r>
          </a:p>
          <a:p>
            <a:r>
              <a:rPr lang="en-IN" dirty="0"/>
              <a:t>Planning helps in the stability of the workforce in the long run (</a:t>
            </a:r>
            <a:r>
              <a:rPr lang="en-IN" dirty="0" err="1"/>
              <a:t>Alkan</a:t>
            </a:r>
            <a:r>
              <a:rPr lang="en-IN" dirty="0"/>
              <a:t>, </a:t>
            </a:r>
            <a:r>
              <a:rPr lang="en-IN" dirty="0" err="1"/>
              <a:t>Cushen</a:t>
            </a:r>
            <a:r>
              <a:rPr lang="en-IN" dirty="0"/>
              <a:t>-Brewster, &amp; </a:t>
            </a:r>
            <a:r>
              <a:rPr lang="en-IN" dirty="0" err="1"/>
              <a:t>Anyanwu</a:t>
            </a:r>
            <a:r>
              <a:rPr lang="en-IN" dirty="0"/>
              <a:t>, 2024).</a:t>
            </a:r>
          </a:p>
          <a:p>
            <a:endParaRPr lang="en-IN" dirty="0"/>
          </a:p>
        </p:txBody>
      </p:sp>
      <p:pic>
        <p:nvPicPr>
          <p:cNvPr id="9218" name="Picture 2">
            <a:extLst>
              <a:ext uri="{FF2B5EF4-FFF2-40B4-BE49-F238E27FC236}">
                <a16:creationId xmlns:a16="http://schemas.microsoft.com/office/drawing/2014/main" id="{CCD90D74-445A-20D1-5DE7-278D6EBFB7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6648" y="2395489"/>
            <a:ext cx="4076298" cy="2717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631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83A99-6F5C-AFCB-75B5-EB5B0BEE3670}"/>
              </a:ext>
            </a:extLst>
          </p:cNvPr>
          <p:cNvSpPr>
            <a:spLocks noGrp="1"/>
          </p:cNvSpPr>
          <p:nvPr>
            <p:ph type="title"/>
          </p:nvPr>
        </p:nvSpPr>
        <p:spPr/>
        <p:txBody>
          <a:bodyPr>
            <a:normAutofit/>
          </a:bodyPr>
          <a:lstStyle/>
          <a:p>
            <a:r>
              <a:rPr lang="en-IN" b="1" dirty="0"/>
              <a:t>Policy-Related Recruitment Challenges</a:t>
            </a:r>
            <a:endParaRPr lang="en-IN" dirty="0"/>
          </a:p>
        </p:txBody>
      </p:sp>
      <p:sp>
        <p:nvSpPr>
          <p:cNvPr id="3" name="Content Placeholder 2">
            <a:extLst>
              <a:ext uri="{FF2B5EF4-FFF2-40B4-BE49-F238E27FC236}">
                <a16:creationId xmlns:a16="http://schemas.microsoft.com/office/drawing/2014/main" id="{3D916128-D915-3A1C-7D4E-6EAD31C4661D}"/>
              </a:ext>
            </a:extLst>
          </p:cNvPr>
          <p:cNvSpPr>
            <a:spLocks noGrp="1"/>
          </p:cNvSpPr>
          <p:nvPr>
            <p:ph idx="1"/>
          </p:nvPr>
        </p:nvSpPr>
        <p:spPr>
          <a:xfrm>
            <a:off x="1581374" y="2066222"/>
            <a:ext cx="6347012" cy="4076393"/>
          </a:xfrm>
        </p:spPr>
        <p:txBody>
          <a:bodyPr>
            <a:noAutofit/>
          </a:bodyPr>
          <a:lstStyle/>
          <a:p>
            <a:r>
              <a:rPr lang="en-IN" sz="1200" dirty="0"/>
              <a:t>International recruitment is influenced by the immigration policies.</a:t>
            </a:r>
          </a:p>
          <a:p>
            <a:r>
              <a:rPr lang="en-IN" sz="1200" dirty="0"/>
              <a:t>Hiring processes are slowed by the regulatory requirements (</a:t>
            </a:r>
            <a:r>
              <a:rPr lang="en-IN" sz="1200" dirty="0" err="1"/>
              <a:t>Ajemba</a:t>
            </a:r>
            <a:r>
              <a:rPr lang="en-IN" sz="1200" dirty="0"/>
              <a:t> et al., 2024).</a:t>
            </a:r>
          </a:p>
          <a:p>
            <a:r>
              <a:rPr lang="en-IN" sz="1200" dirty="0"/>
              <a:t>The limitation of government funding limits the growth of recruitment.</a:t>
            </a:r>
          </a:p>
          <a:p>
            <a:r>
              <a:rPr lang="en-IN" sz="1200" dirty="0"/>
              <a:t>The inconsistency in the policy brings about the uncertainty in the workforce planning (Evans et al., 2023).</a:t>
            </a:r>
          </a:p>
          <a:p>
            <a:r>
              <a:rPr lang="en-IN" sz="1200" dirty="0">
                <a:solidFill>
                  <a:schemeClr val="tx1"/>
                </a:solidFill>
              </a:rPr>
              <a:t>Immigration policies have an impact on the recruitment of foreign healthcare personnel, which are needed to solve shortages of the workforce. </a:t>
            </a:r>
          </a:p>
          <a:p>
            <a:r>
              <a:rPr lang="en-IN" sz="1200" dirty="0">
                <a:solidFill>
                  <a:schemeClr val="tx1"/>
                </a:solidFill>
              </a:rPr>
              <a:t>The complicated procedures involved in the regulation frequently slacken the process of hiring, and government-based funding limits the growth of the working force (Evans et al., 2023). </a:t>
            </a:r>
          </a:p>
          <a:p>
            <a:r>
              <a:rPr lang="en-IN" sz="1200" dirty="0">
                <a:solidFill>
                  <a:schemeClr val="tx1"/>
                </a:solidFill>
              </a:rPr>
              <a:t>The discrepancies in the policies and evolving workforce policies also pose uncertainty in the recruitment planning that may not allow HR managers to apply the long-term solutions.</a:t>
            </a:r>
          </a:p>
          <a:p>
            <a:endParaRPr lang="en-IN" sz="1200" dirty="0"/>
          </a:p>
          <a:p>
            <a:endParaRPr lang="en-IN" sz="1200" dirty="0"/>
          </a:p>
          <a:p>
            <a:endParaRPr lang="en-IN" sz="1200" dirty="0"/>
          </a:p>
        </p:txBody>
      </p:sp>
      <p:pic>
        <p:nvPicPr>
          <p:cNvPr id="10242" name="Picture 2">
            <a:extLst>
              <a:ext uri="{FF2B5EF4-FFF2-40B4-BE49-F238E27FC236}">
                <a16:creationId xmlns:a16="http://schemas.microsoft.com/office/drawing/2014/main" id="{D5B28085-3016-0DFC-9135-7D0ED440D4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2382" y="2442138"/>
            <a:ext cx="3822092" cy="2510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0121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8CB52-9091-66B3-C55B-85C1D3EE8330}"/>
              </a:ext>
            </a:extLst>
          </p:cNvPr>
          <p:cNvSpPr>
            <a:spLocks noGrp="1"/>
          </p:cNvSpPr>
          <p:nvPr>
            <p:ph type="title"/>
          </p:nvPr>
        </p:nvSpPr>
        <p:spPr/>
        <p:txBody>
          <a:bodyPr>
            <a:normAutofit/>
          </a:bodyPr>
          <a:lstStyle/>
          <a:p>
            <a:r>
              <a:rPr lang="en-IN" b="1" dirty="0"/>
              <a:t>Organisational Recruitment Barriers</a:t>
            </a:r>
            <a:endParaRPr lang="en-IN" dirty="0"/>
          </a:p>
        </p:txBody>
      </p:sp>
      <p:sp>
        <p:nvSpPr>
          <p:cNvPr id="3" name="Content Placeholder 2">
            <a:extLst>
              <a:ext uri="{FF2B5EF4-FFF2-40B4-BE49-F238E27FC236}">
                <a16:creationId xmlns:a16="http://schemas.microsoft.com/office/drawing/2014/main" id="{7110CD3A-FC07-A8EA-80DE-FF9D3D05927F}"/>
              </a:ext>
            </a:extLst>
          </p:cNvPr>
          <p:cNvSpPr>
            <a:spLocks noGrp="1"/>
          </p:cNvSpPr>
          <p:nvPr>
            <p:ph idx="1"/>
          </p:nvPr>
        </p:nvSpPr>
        <p:spPr>
          <a:xfrm>
            <a:off x="1323191" y="2066222"/>
            <a:ext cx="6213390" cy="4270031"/>
          </a:xfrm>
        </p:spPr>
        <p:txBody>
          <a:bodyPr>
            <a:normAutofit/>
          </a:bodyPr>
          <a:lstStyle/>
          <a:p>
            <a:r>
              <a:rPr lang="en-IN" dirty="0"/>
              <a:t>Bureaucratic recruitment delays the hiring process (</a:t>
            </a:r>
            <a:r>
              <a:rPr lang="en-IN" dirty="0" err="1"/>
              <a:t>Owolabi</a:t>
            </a:r>
            <a:r>
              <a:rPr lang="en-IN" dirty="0"/>
              <a:t> et al., 2024).</a:t>
            </a:r>
          </a:p>
          <a:p>
            <a:r>
              <a:rPr lang="en-IN" dirty="0"/>
              <a:t>Lack of employer branding makes it less attractive.</a:t>
            </a:r>
          </a:p>
          <a:p>
            <a:r>
              <a:rPr lang="en-IN" dirty="0"/>
              <a:t>Low HR digitalisation impacts recruitment performance (Hammond et al., 2022).</a:t>
            </a:r>
          </a:p>
          <a:p>
            <a:r>
              <a:rPr lang="en-IN" dirty="0"/>
              <a:t>There is a lack of communication with the candidates.</a:t>
            </a:r>
          </a:p>
          <a:p>
            <a:r>
              <a:rPr lang="en-IN" dirty="0">
                <a:solidFill>
                  <a:schemeClr val="tx1"/>
                </a:solidFill>
              </a:rPr>
              <a:t>Poor utilization of digital recruitment strategies also delays the recruitment (Hammond et al., 2022). </a:t>
            </a:r>
          </a:p>
          <a:p>
            <a:r>
              <a:rPr lang="en-IN" dirty="0">
                <a:solidFill>
                  <a:schemeClr val="tx1"/>
                </a:solidFill>
              </a:rPr>
              <a:t>Communication in the recruitment process is also poor and this puts the applicants off hence modernisation of HR practices.</a:t>
            </a:r>
          </a:p>
          <a:p>
            <a:endParaRPr lang="en-IN" dirty="0"/>
          </a:p>
          <a:p>
            <a:endParaRPr lang="en-IN" dirty="0"/>
          </a:p>
        </p:txBody>
      </p:sp>
      <p:pic>
        <p:nvPicPr>
          <p:cNvPr id="11266" name="Picture 2">
            <a:extLst>
              <a:ext uri="{FF2B5EF4-FFF2-40B4-BE49-F238E27FC236}">
                <a16:creationId xmlns:a16="http://schemas.microsoft.com/office/drawing/2014/main" id="{B27C4153-32AD-94E7-B75F-0E2967B2D1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6345" y="2380748"/>
            <a:ext cx="3727116" cy="3310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035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B6A0-A2AB-B1AD-4C31-579F59B51649}"/>
              </a:ext>
            </a:extLst>
          </p:cNvPr>
          <p:cNvSpPr>
            <a:spLocks noGrp="1"/>
          </p:cNvSpPr>
          <p:nvPr>
            <p:ph type="title"/>
          </p:nvPr>
        </p:nvSpPr>
        <p:spPr/>
        <p:txBody>
          <a:bodyPr>
            <a:normAutofit/>
          </a:bodyPr>
          <a:lstStyle/>
          <a:p>
            <a:r>
              <a:rPr lang="en-IN" b="1" dirty="0"/>
              <a:t>Cultural and Leadership Challenges</a:t>
            </a:r>
            <a:endParaRPr lang="en-IN" dirty="0"/>
          </a:p>
        </p:txBody>
      </p:sp>
      <p:sp>
        <p:nvSpPr>
          <p:cNvPr id="3" name="Content Placeholder 2">
            <a:extLst>
              <a:ext uri="{FF2B5EF4-FFF2-40B4-BE49-F238E27FC236}">
                <a16:creationId xmlns:a16="http://schemas.microsoft.com/office/drawing/2014/main" id="{53410FF4-73C7-542B-B46A-14DAF2357D11}"/>
              </a:ext>
            </a:extLst>
          </p:cNvPr>
          <p:cNvSpPr>
            <a:spLocks noGrp="1"/>
          </p:cNvSpPr>
          <p:nvPr>
            <p:ph idx="1"/>
          </p:nvPr>
        </p:nvSpPr>
        <p:spPr>
          <a:xfrm>
            <a:off x="1011803" y="1753686"/>
            <a:ext cx="6437037" cy="3777622"/>
          </a:xfrm>
        </p:spPr>
        <p:txBody>
          <a:bodyPr>
            <a:noAutofit/>
          </a:bodyPr>
          <a:lstStyle/>
          <a:p>
            <a:r>
              <a:rPr lang="en-IN" sz="1600" dirty="0"/>
              <a:t>The leadership styles have an impact on effectiveness in recruitment.</a:t>
            </a:r>
          </a:p>
          <a:p>
            <a:r>
              <a:rPr lang="en-IN" sz="1600" dirty="0"/>
              <a:t>Culture at the workplace influences attractiveness to the employer.</a:t>
            </a:r>
          </a:p>
          <a:p>
            <a:r>
              <a:rPr lang="en-IN" sz="1600" dirty="0" err="1"/>
              <a:t>Unfavorable</a:t>
            </a:r>
            <a:r>
              <a:rPr lang="en-IN" sz="1600" dirty="0"/>
              <a:t> views drive off applicants.</a:t>
            </a:r>
          </a:p>
          <a:p>
            <a:r>
              <a:rPr lang="en-IN" sz="1600" dirty="0"/>
              <a:t>Inclusive Leadership enhances the results of recruitment (Habib, 2026).</a:t>
            </a:r>
          </a:p>
          <a:p>
            <a:r>
              <a:rPr lang="en-IN" sz="1600" dirty="0">
                <a:solidFill>
                  <a:schemeClr val="tx1"/>
                </a:solidFill>
              </a:rPr>
              <a:t>High levels of stress and low level of career advancement are negative factors that deter potential applicants to the NHS. </a:t>
            </a:r>
          </a:p>
          <a:p>
            <a:r>
              <a:rPr lang="en-IN" sz="1600" dirty="0">
                <a:solidFill>
                  <a:schemeClr val="tx1"/>
                </a:solidFill>
              </a:rPr>
              <a:t>Unsupportive and unengaging leadership styles may also decrease the effectiveness of recruitment. </a:t>
            </a:r>
          </a:p>
          <a:p>
            <a:r>
              <a:rPr lang="en-IN" sz="1600" dirty="0">
                <a:solidFill>
                  <a:schemeClr val="tx1"/>
                </a:solidFill>
              </a:rPr>
              <a:t>Exclusive leadership behaviour and a favourable organisational culture, however, can make a massive positive contribution to the attractiveness of the employer and facilitate effective recruitment strategies.</a:t>
            </a:r>
          </a:p>
          <a:p>
            <a:endParaRPr lang="en-IN" sz="1600" dirty="0"/>
          </a:p>
          <a:p>
            <a:endParaRPr lang="en-IN" sz="1600" dirty="0"/>
          </a:p>
        </p:txBody>
      </p:sp>
      <p:pic>
        <p:nvPicPr>
          <p:cNvPr id="12290" name="Picture 2">
            <a:extLst>
              <a:ext uri="{FF2B5EF4-FFF2-40B4-BE49-F238E27FC236}">
                <a16:creationId xmlns:a16="http://schemas.microsoft.com/office/drawing/2014/main" id="{B3EE3659-B7D5-19A1-6159-01BB958C60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1679" y="2162476"/>
            <a:ext cx="3257349" cy="2443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713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7331-2827-3AD2-8A93-CBEEBCD76A65}"/>
              </a:ext>
            </a:extLst>
          </p:cNvPr>
          <p:cNvSpPr>
            <a:spLocks noGrp="1"/>
          </p:cNvSpPr>
          <p:nvPr>
            <p:ph type="title"/>
          </p:nvPr>
        </p:nvSpPr>
        <p:spPr/>
        <p:txBody>
          <a:bodyPr/>
          <a:lstStyle/>
          <a:p>
            <a:r>
              <a:rPr lang="en-IN" b="1" dirty="0"/>
              <a:t>Root Causes of Recruitment Challenges</a:t>
            </a:r>
            <a:endParaRPr lang="en-IN" dirty="0"/>
          </a:p>
        </p:txBody>
      </p:sp>
      <p:sp>
        <p:nvSpPr>
          <p:cNvPr id="3" name="Content Placeholder 2">
            <a:extLst>
              <a:ext uri="{FF2B5EF4-FFF2-40B4-BE49-F238E27FC236}">
                <a16:creationId xmlns:a16="http://schemas.microsoft.com/office/drawing/2014/main" id="{C6D91207-49AF-0F4B-570F-9EA36C7CA079}"/>
              </a:ext>
            </a:extLst>
          </p:cNvPr>
          <p:cNvSpPr>
            <a:spLocks noGrp="1"/>
          </p:cNvSpPr>
          <p:nvPr>
            <p:ph idx="1"/>
          </p:nvPr>
        </p:nvSpPr>
        <p:spPr>
          <a:xfrm>
            <a:off x="1475232" y="2018096"/>
            <a:ext cx="5907345" cy="4215793"/>
          </a:xfrm>
        </p:spPr>
        <p:txBody>
          <a:bodyPr>
            <a:normAutofit fontScale="85000" lnSpcReduction="10000"/>
          </a:bodyPr>
          <a:lstStyle/>
          <a:p>
            <a:r>
              <a:rPr lang="en-IN" dirty="0"/>
              <a:t>There are several structural and policy issues that cause recruitment issues.</a:t>
            </a:r>
          </a:p>
          <a:p>
            <a:r>
              <a:rPr lang="en-IN" dirty="0"/>
              <a:t>There is a higher demand compared to supply of trained professionals in the workforce.</a:t>
            </a:r>
          </a:p>
          <a:p>
            <a:r>
              <a:rPr lang="en-IN" dirty="0"/>
              <a:t>The issue of funding is a constraint to expansion of workforce (</a:t>
            </a:r>
            <a:r>
              <a:rPr lang="en-IN" dirty="0" err="1"/>
              <a:t>Elomami</a:t>
            </a:r>
            <a:r>
              <a:rPr lang="en-IN" dirty="0"/>
              <a:t>, 2025).</a:t>
            </a:r>
          </a:p>
          <a:p>
            <a:r>
              <a:rPr lang="en-IN" dirty="0"/>
              <a:t>Long-term staffing gaps are caused by poor planning.</a:t>
            </a:r>
          </a:p>
          <a:p>
            <a:r>
              <a:rPr lang="en-IN" dirty="0">
                <a:solidFill>
                  <a:schemeClr val="tx1"/>
                </a:solidFill>
              </a:rPr>
              <a:t>The main concern is the shortage of workers in the demand and the provision of competent medical practitioners. </a:t>
            </a:r>
          </a:p>
          <a:p>
            <a:r>
              <a:rPr lang="en-IN" dirty="0">
                <a:solidFill>
                  <a:schemeClr val="tx1"/>
                </a:solidFill>
              </a:rPr>
              <a:t>The demand on staffing is growing because of an increase in healthcare needs associated with demographic changes, whereas the availability of training is lower, thereby limiting the supply of the workforce. Recruitment investment is also cut off by lack of funding. </a:t>
            </a:r>
            <a:endParaRPr lang="en-IN" dirty="0"/>
          </a:p>
          <a:p>
            <a:endParaRPr lang="en-IN" dirty="0"/>
          </a:p>
        </p:txBody>
      </p:sp>
      <p:pic>
        <p:nvPicPr>
          <p:cNvPr id="13314" name="Picture 2">
            <a:extLst>
              <a:ext uri="{FF2B5EF4-FFF2-40B4-BE49-F238E27FC236}">
                <a16:creationId xmlns:a16="http://schemas.microsoft.com/office/drawing/2014/main" id="{3611753C-0194-8B2E-8D1B-DFA9311A75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6072" y="2018097"/>
            <a:ext cx="2981225" cy="2981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371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C720C-4E42-A7DE-895C-0B0D1ACFA909}"/>
              </a:ext>
            </a:extLst>
          </p:cNvPr>
          <p:cNvSpPr>
            <a:spLocks noGrp="1"/>
          </p:cNvSpPr>
          <p:nvPr>
            <p:ph type="title"/>
          </p:nvPr>
        </p:nvSpPr>
        <p:spPr/>
        <p:txBody>
          <a:bodyPr/>
          <a:lstStyle/>
          <a:p>
            <a:r>
              <a:rPr lang="en-IN" b="1" dirty="0"/>
              <a:t>Labour Market Shortages</a:t>
            </a:r>
            <a:endParaRPr lang="en-IN" dirty="0"/>
          </a:p>
        </p:txBody>
      </p:sp>
      <p:sp>
        <p:nvSpPr>
          <p:cNvPr id="3" name="Content Placeholder 2">
            <a:extLst>
              <a:ext uri="{FF2B5EF4-FFF2-40B4-BE49-F238E27FC236}">
                <a16:creationId xmlns:a16="http://schemas.microsoft.com/office/drawing/2014/main" id="{C0227890-EC78-883E-A520-06CA65B9AF38}"/>
              </a:ext>
            </a:extLst>
          </p:cNvPr>
          <p:cNvSpPr>
            <a:spLocks noGrp="1"/>
          </p:cNvSpPr>
          <p:nvPr>
            <p:ph idx="1"/>
          </p:nvPr>
        </p:nvSpPr>
        <p:spPr>
          <a:xfrm>
            <a:off x="1143000" y="1473559"/>
            <a:ext cx="7206342" cy="4760332"/>
          </a:xfrm>
        </p:spPr>
        <p:txBody>
          <a:bodyPr>
            <a:noAutofit/>
          </a:bodyPr>
          <a:lstStyle/>
          <a:p>
            <a:r>
              <a:rPr lang="en-IN" sz="1600" dirty="0"/>
              <a:t>The health care labour market is experiencing international skills deficit.</a:t>
            </a:r>
          </a:p>
          <a:p>
            <a:r>
              <a:rPr lang="en-IN" sz="1600" dirty="0"/>
              <a:t>The demand of healthcare professionals is higher than the supply.</a:t>
            </a:r>
          </a:p>
          <a:p>
            <a:r>
              <a:rPr lang="en-IN" sz="1600" dirty="0"/>
              <a:t>The recruitment problems are augmented by competition between employers (Hammond et al., 2022).</a:t>
            </a:r>
          </a:p>
          <a:p>
            <a:r>
              <a:rPr lang="en-IN" sz="1600" dirty="0"/>
              <a:t>International migration has an effect on the availability of workforce.</a:t>
            </a:r>
          </a:p>
          <a:p>
            <a:r>
              <a:rPr lang="en-IN" sz="1600" dirty="0">
                <a:solidFill>
                  <a:schemeClr val="tx1"/>
                </a:solidFill>
              </a:rPr>
              <a:t>The world faces a shortage of health professionals especially nurses and specialised doctors. </a:t>
            </a:r>
          </a:p>
          <a:p>
            <a:r>
              <a:rPr lang="en-IN" sz="1600" dirty="0">
                <a:solidFill>
                  <a:schemeClr val="tx1"/>
                </a:solidFill>
              </a:rPr>
              <a:t>This scarcity gives rise to high competition amongst the healthcare organisations, both government and non-government. </a:t>
            </a:r>
          </a:p>
          <a:p>
            <a:r>
              <a:rPr lang="en-IN" sz="1600" dirty="0">
                <a:solidFill>
                  <a:schemeClr val="tx1"/>
                </a:solidFill>
              </a:rPr>
              <a:t>The trends in international migration also affect the availability of the workforce since there are several healthcare professionals who want better working conditions in other countries (Hammond et al., 2022).</a:t>
            </a:r>
            <a:endParaRPr lang="en-IN" sz="1600" dirty="0"/>
          </a:p>
          <a:p>
            <a:endParaRPr lang="en-IN" sz="1600" dirty="0"/>
          </a:p>
        </p:txBody>
      </p:sp>
      <p:pic>
        <p:nvPicPr>
          <p:cNvPr id="14338" name="Picture 2">
            <a:extLst>
              <a:ext uri="{FF2B5EF4-FFF2-40B4-BE49-F238E27FC236}">
                <a16:creationId xmlns:a16="http://schemas.microsoft.com/office/drawing/2014/main" id="{0E5263BD-8E19-5FC4-7234-F4EF60F5FB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9396" y="2237667"/>
            <a:ext cx="3270165" cy="2164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44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5C66-8A0B-9A8B-AE87-E012681D5EB0}"/>
              </a:ext>
            </a:extLst>
          </p:cNvPr>
          <p:cNvSpPr>
            <a:spLocks noGrp="1"/>
          </p:cNvSpPr>
          <p:nvPr>
            <p:ph type="title"/>
          </p:nvPr>
        </p:nvSpPr>
        <p:spPr/>
        <p:txBody>
          <a:bodyPr/>
          <a:lstStyle/>
          <a:p>
            <a:r>
              <a:rPr lang="en-IN" b="1" dirty="0"/>
              <a:t>Training and Education Pipeline Issues</a:t>
            </a:r>
            <a:endParaRPr lang="en-IN" dirty="0"/>
          </a:p>
        </p:txBody>
      </p:sp>
      <p:sp>
        <p:nvSpPr>
          <p:cNvPr id="3" name="Content Placeholder 2">
            <a:extLst>
              <a:ext uri="{FF2B5EF4-FFF2-40B4-BE49-F238E27FC236}">
                <a16:creationId xmlns:a16="http://schemas.microsoft.com/office/drawing/2014/main" id="{4A63328D-8336-159E-68FD-A66C5AC8331B}"/>
              </a:ext>
            </a:extLst>
          </p:cNvPr>
          <p:cNvSpPr>
            <a:spLocks noGrp="1"/>
          </p:cNvSpPr>
          <p:nvPr>
            <p:ph idx="1"/>
          </p:nvPr>
        </p:nvSpPr>
        <p:spPr>
          <a:xfrm>
            <a:off x="1360713" y="1905000"/>
            <a:ext cx="6150429" cy="4060371"/>
          </a:xfrm>
        </p:spPr>
        <p:txBody>
          <a:bodyPr>
            <a:noAutofit/>
          </a:bodyPr>
          <a:lstStyle/>
          <a:p>
            <a:r>
              <a:rPr lang="en-IN" sz="1600" dirty="0"/>
              <a:t>Lack of training capacity has an impact on the supply of workforce.</a:t>
            </a:r>
          </a:p>
          <a:p>
            <a:r>
              <a:rPr lang="en-IN" sz="1600" dirty="0"/>
              <a:t>Long education postpones the entry into the workforce.</a:t>
            </a:r>
          </a:p>
          <a:p>
            <a:r>
              <a:rPr lang="en-IN" sz="1600" dirty="0"/>
              <a:t>The cost of training is a deterrent to career (</a:t>
            </a:r>
            <a:r>
              <a:rPr lang="en-IN" sz="1600" dirty="0" err="1"/>
              <a:t>Omiyi</a:t>
            </a:r>
            <a:r>
              <a:rPr lang="en-IN" sz="1600" dirty="0"/>
              <a:t> et al., 2025).</a:t>
            </a:r>
          </a:p>
          <a:p>
            <a:r>
              <a:rPr lang="en-IN" sz="1600" dirty="0"/>
              <a:t>The weaknesses in workforce planning cut down competencies.</a:t>
            </a:r>
          </a:p>
          <a:p>
            <a:r>
              <a:rPr lang="en-IN" sz="1600" dirty="0">
                <a:solidFill>
                  <a:schemeClr val="tx1"/>
                </a:solidFill>
              </a:rPr>
              <a:t>Healthcare careers take a long time to be trained thus postponing entry of workers (</a:t>
            </a:r>
            <a:r>
              <a:rPr lang="en-IN" sz="1600" dirty="0" err="1">
                <a:solidFill>
                  <a:schemeClr val="tx1"/>
                </a:solidFill>
              </a:rPr>
              <a:t>Omiyi</a:t>
            </a:r>
            <a:r>
              <a:rPr lang="en-IN" sz="1600" dirty="0">
                <a:solidFill>
                  <a:schemeClr val="tx1"/>
                </a:solidFill>
              </a:rPr>
              <a:t> et al., 2025). The lack of training capacity in the universities also limits the supply of skilled personnel in a labour market. </a:t>
            </a:r>
          </a:p>
          <a:p>
            <a:r>
              <a:rPr lang="en-IN" sz="1600" dirty="0">
                <a:solidFill>
                  <a:schemeClr val="tx1"/>
                </a:solidFill>
              </a:rPr>
              <a:t>Also, the cost of training is very high and it does not attract people to become health care professions. Mismatch of skills demand and supply is also a result of workforce planning gaps as it causes long-term problems in recruiting.</a:t>
            </a:r>
          </a:p>
          <a:p>
            <a:endParaRPr lang="en-IN" sz="1600" dirty="0"/>
          </a:p>
        </p:txBody>
      </p:sp>
      <p:pic>
        <p:nvPicPr>
          <p:cNvPr id="16386" name="Picture 2">
            <a:extLst>
              <a:ext uri="{FF2B5EF4-FFF2-40B4-BE49-F238E27FC236}">
                <a16:creationId xmlns:a16="http://schemas.microsoft.com/office/drawing/2014/main" id="{1F687542-BA1F-052A-E8D6-2B579791B6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6372" y="2467416"/>
            <a:ext cx="3935211" cy="3040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588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3F6B5-EC2A-660E-803A-035A803E4875}"/>
              </a:ext>
            </a:extLst>
          </p:cNvPr>
          <p:cNvSpPr>
            <a:spLocks noGrp="1"/>
          </p:cNvSpPr>
          <p:nvPr>
            <p:ph type="title"/>
          </p:nvPr>
        </p:nvSpPr>
        <p:spPr/>
        <p:txBody>
          <a:bodyPr/>
          <a:lstStyle/>
          <a:p>
            <a:r>
              <a:rPr lang="en-IN" b="1" dirty="0"/>
              <a:t>Impact of Employer Branding</a:t>
            </a:r>
            <a:endParaRPr lang="en-IN" dirty="0"/>
          </a:p>
        </p:txBody>
      </p:sp>
      <p:sp>
        <p:nvSpPr>
          <p:cNvPr id="3" name="Content Placeholder 2">
            <a:extLst>
              <a:ext uri="{FF2B5EF4-FFF2-40B4-BE49-F238E27FC236}">
                <a16:creationId xmlns:a16="http://schemas.microsoft.com/office/drawing/2014/main" id="{4DCF61D5-44AB-9D40-D671-402D438541B0}"/>
              </a:ext>
            </a:extLst>
          </p:cNvPr>
          <p:cNvSpPr>
            <a:spLocks noGrp="1"/>
          </p:cNvSpPr>
          <p:nvPr>
            <p:ph idx="1"/>
          </p:nvPr>
        </p:nvSpPr>
        <p:spPr>
          <a:xfrm>
            <a:off x="1925413" y="1905000"/>
            <a:ext cx="5573011" cy="3777622"/>
          </a:xfrm>
        </p:spPr>
        <p:txBody>
          <a:bodyPr>
            <a:normAutofit fontScale="85000" lnSpcReduction="10000"/>
          </a:bodyPr>
          <a:lstStyle/>
          <a:p>
            <a:r>
              <a:rPr lang="en-IN" dirty="0"/>
              <a:t>The reputation of an employer determines the success of recruiting.</a:t>
            </a:r>
          </a:p>
          <a:p>
            <a:r>
              <a:rPr lang="en-IN" dirty="0"/>
              <a:t>Bad perceptions decrease the application interest.</a:t>
            </a:r>
          </a:p>
          <a:p>
            <a:r>
              <a:rPr lang="en-IN" dirty="0"/>
              <a:t>Good branding gets talented candidates (Ghimire et al., 2024).</a:t>
            </a:r>
          </a:p>
          <a:p>
            <a:r>
              <a:rPr lang="en-IN" dirty="0"/>
              <a:t>HR marketing enhances the results of recruitment.</a:t>
            </a:r>
          </a:p>
          <a:p>
            <a:r>
              <a:rPr lang="en-IN" dirty="0">
                <a:solidFill>
                  <a:schemeClr val="tx1"/>
                </a:solidFill>
              </a:rPr>
              <a:t>Nonetheless, recruitment outcomes can be enhanced through effective employer branding strategies that emphasize career enhancement, organisational principles and social contribution. </a:t>
            </a:r>
          </a:p>
          <a:p>
            <a:r>
              <a:rPr lang="en-IN" dirty="0">
                <a:solidFill>
                  <a:schemeClr val="tx1"/>
                </a:solidFill>
              </a:rPr>
              <a:t>HR marketing programs are thus important in the attraction of competent healthcare professionals (Phiri et al., 2022).</a:t>
            </a:r>
          </a:p>
          <a:p>
            <a:endParaRPr lang="en-IN" dirty="0"/>
          </a:p>
          <a:p>
            <a:endParaRPr lang="en-IN" dirty="0"/>
          </a:p>
        </p:txBody>
      </p:sp>
      <p:pic>
        <p:nvPicPr>
          <p:cNvPr id="17410" name="Picture 2">
            <a:extLst>
              <a:ext uri="{FF2B5EF4-FFF2-40B4-BE49-F238E27FC236}">
                <a16:creationId xmlns:a16="http://schemas.microsoft.com/office/drawing/2014/main" id="{A976E8DE-E311-73C5-AEFD-B3E0B3CF1A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6252" y="2514162"/>
            <a:ext cx="3741151" cy="2819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456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0406B-C136-E68E-CC57-EFC66A1CF72A}"/>
              </a:ext>
            </a:extLst>
          </p:cNvPr>
          <p:cNvSpPr>
            <a:spLocks noGrp="1"/>
          </p:cNvSpPr>
          <p:nvPr>
            <p:ph type="title"/>
          </p:nvPr>
        </p:nvSpPr>
        <p:spPr/>
        <p:txBody>
          <a:bodyPr/>
          <a:lstStyle/>
          <a:p>
            <a:r>
              <a:rPr lang="en-IN" b="1" dirty="0"/>
              <a:t>Psychological Contract Theory</a:t>
            </a:r>
            <a:endParaRPr lang="en-IN" dirty="0"/>
          </a:p>
        </p:txBody>
      </p:sp>
      <p:sp>
        <p:nvSpPr>
          <p:cNvPr id="3" name="Content Placeholder 2">
            <a:extLst>
              <a:ext uri="{FF2B5EF4-FFF2-40B4-BE49-F238E27FC236}">
                <a16:creationId xmlns:a16="http://schemas.microsoft.com/office/drawing/2014/main" id="{4175B648-93C4-0C3A-042E-8391BB01114A}"/>
              </a:ext>
            </a:extLst>
          </p:cNvPr>
          <p:cNvSpPr>
            <a:spLocks noGrp="1"/>
          </p:cNvSpPr>
          <p:nvPr>
            <p:ph idx="1"/>
          </p:nvPr>
        </p:nvSpPr>
        <p:spPr>
          <a:xfrm>
            <a:off x="1982820" y="2037348"/>
            <a:ext cx="5958022" cy="3777622"/>
          </a:xfrm>
        </p:spPr>
        <p:txBody>
          <a:bodyPr>
            <a:normAutofit fontScale="85000" lnSpcReduction="20000"/>
          </a:bodyPr>
          <a:lstStyle/>
          <a:p>
            <a:r>
              <a:rPr lang="en-IN" dirty="0"/>
              <a:t>Psychological contracts influence the expectations of the employees.</a:t>
            </a:r>
          </a:p>
          <a:p>
            <a:r>
              <a:rPr lang="en-IN" dirty="0"/>
              <a:t>Recruitment has an impact on perceived organisational obligations.</a:t>
            </a:r>
          </a:p>
          <a:p>
            <a:r>
              <a:rPr lang="en-IN" dirty="0"/>
              <a:t>The disappointment of expectations decreases job attraction (Evans et al., 2023).</a:t>
            </a:r>
          </a:p>
          <a:p>
            <a:r>
              <a:rPr lang="en-IN" dirty="0"/>
              <a:t>Open communication builds on recruitment confidence.</a:t>
            </a:r>
          </a:p>
          <a:p>
            <a:r>
              <a:rPr lang="en-IN" dirty="0">
                <a:solidFill>
                  <a:schemeClr val="tx1"/>
                </a:solidFill>
              </a:rPr>
              <a:t>When these expectations are failed, organisational attractiveness will reduce (Evans et al., 2023). </a:t>
            </a:r>
          </a:p>
          <a:p>
            <a:r>
              <a:rPr lang="en-IN" dirty="0">
                <a:solidFill>
                  <a:schemeClr val="tx1"/>
                </a:solidFill>
              </a:rPr>
              <a:t>In the case of the NHS, the issue of recruitment is partially associated with the perceived discrepancies between expectations and reality.</a:t>
            </a:r>
          </a:p>
          <a:p>
            <a:r>
              <a:rPr lang="en-IN" dirty="0">
                <a:solidFill>
                  <a:schemeClr val="tx1"/>
                </a:solidFill>
              </a:rPr>
              <a:t>Psychological contracts can be enhanced with the help of transparent communication and realistic job previews and will increase the success of the recruitment process.</a:t>
            </a:r>
          </a:p>
          <a:p>
            <a:endParaRPr lang="en-IN" dirty="0"/>
          </a:p>
        </p:txBody>
      </p:sp>
      <p:pic>
        <p:nvPicPr>
          <p:cNvPr id="18434" name="Picture 2">
            <a:extLst>
              <a:ext uri="{FF2B5EF4-FFF2-40B4-BE49-F238E27FC236}">
                <a16:creationId xmlns:a16="http://schemas.microsoft.com/office/drawing/2014/main" id="{973CB4C9-6EA0-4A59-2AB0-6E2C088012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4760" y="2480110"/>
            <a:ext cx="3539852" cy="2082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715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7E3-730F-6BB5-6810-C00B1B2F09BA}"/>
              </a:ext>
            </a:extLst>
          </p:cNvPr>
          <p:cNvSpPr>
            <a:spLocks noGrp="1"/>
          </p:cNvSpPr>
          <p:nvPr>
            <p:ph type="title"/>
          </p:nvPr>
        </p:nvSpPr>
        <p:spPr/>
        <p:txBody>
          <a:bodyPr/>
          <a:lstStyle/>
          <a:p>
            <a:r>
              <a:rPr lang="en-IN" b="1" dirty="0"/>
              <a:t>Human Capital Theory</a:t>
            </a:r>
            <a:endParaRPr lang="en-IN" dirty="0"/>
          </a:p>
        </p:txBody>
      </p:sp>
      <p:sp>
        <p:nvSpPr>
          <p:cNvPr id="3" name="Content Placeholder 2">
            <a:extLst>
              <a:ext uri="{FF2B5EF4-FFF2-40B4-BE49-F238E27FC236}">
                <a16:creationId xmlns:a16="http://schemas.microsoft.com/office/drawing/2014/main" id="{A13DA842-7BF4-C470-A73E-BC019DD54185}"/>
              </a:ext>
            </a:extLst>
          </p:cNvPr>
          <p:cNvSpPr>
            <a:spLocks noGrp="1"/>
          </p:cNvSpPr>
          <p:nvPr>
            <p:ph idx="1"/>
          </p:nvPr>
        </p:nvSpPr>
        <p:spPr>
          <a:xfrm>
            <a:off x="1556658" y="2046971"/>
            <a:ext cx="5720042" cy="3940171"/>
          </a:xfrm>
        </p:spPr>
        <p:txBody>
          <a:bodyPr>
            <a:normAutofit fontScale="85000" lnSpcReduction="10000"/>
          </a:bodyPr>
          <a:lstStyle/>
          <a:p>
            <a:r>
              <a:rPr lang="en-IN" dirty="0"/>
              <a:t>The human capital theory places an emphasis on investments within the skills of workforce.</a:t>
            </a:r>
          </a:p>
          <a:p>
            <a:r>
              <a:rPr lang="en-IN" dirty="0"/>
              <a:t>Recruitment assists in growth of organisational capability.</a:t>
            </a:r>
          </a:p>
          <a:p>
            <a:r>
              <a:rPr lang="en-IN" dirty="0"/>
              <a:t>The shortages in skills lower organisational performance (Morgan, 2022).</a:t>
            </a:r>
          </a:p>
          <a:p>
            <a:r>
              <a:rPr lang="en-IN" dirty="0"/>
              <a:t>Investment in the workforce enhances long-term rate of recruitment.</a:t>
            </a:r>
          </a:p>
          <a:p>
            <a:r>
              <a:rPr lang="en-IN" dirty="0">
                <a:solidFill>
                  <a:schemeClr val="tx1"/>
                </a:solidFill>
              </a:rPr>
              <a:t>It decreases the performance of organisations and healthcare delivery in the NHS since skills professionals are understaffed (NHS Digital, 2023). </a:t>
            </a:r>
          </a:p>
          <a:p>
            <a:r>
              <a:rPr lang="en-IN" dirty="0">
                <a:solidFill>
                  <a:schemeClr val="tx1"/>
                </a:solidFill>
              </a:rPr>
              <a:t>Organisational training and education, as well as personnel development, can be used strategically to enhance recruitment and reinforce organisational capacity in the long term.</a:t>
            </a:r>
          </a:p>
          <a:p>
            <a:endParaRPr lang="en-IN" dirty="0"/>
          </a:p>
          <a:p>
            <a:endParaRPr lang="en-IN" dirty="0"/>
          </a:p>
        </p:txBody>
      </p:sp>
      <p:pic>
        <p:nvPicPr>
          <p:cNvPr id="19458" name="Picture 2">
            <a:extLst>
              <a:ext uri="{FF2B5EF4-FFF2-40B4-BE49-F238E27FC236}">
                <a16:creationId xmlns:a16="http://schemas.microsoft.com/office/drawing/2014/main" id="{2F25B9F4-4B4E-7784-4F63-7205D9263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9927" y="2302750"/>
            <a:ext cx="4157995" cy="2398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231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273CE-9393-DBDE-3AEC-6AC4F9A8B4A0}"/>
              </a:ext>
            </a:extLst>
          </p:cNvPr>
          <p:cNvSpPr>
            <a:spLocks noGrp="1"/>
          </p:cNvSpPr>
          <p:nvPr>
            <p:ph type="title"/>
          </p:nvPr>
        </p:nvSpPr>
        <p:spPr/>
        <p:txBody>
          <a:bodyPr/>
          <a:lstStyle/>
          <a:p>
            <a:r>
              <a:rPr lang="en-IN" b="1" dirty="0"/>
              <a:t>Resource-Based View (RBV)</a:t>
            </a:r>
            <a:endParaRPr lang="en-IN" dirty="0"/>
          </a:p>
        </p:txBody>
      </p:sp>
      <p:graphicFrame>
        <p:nvGraphicFramePr>
          <p:cNvPr id="4" name="Content Placeholder 3">
            <a:extLst>
              <a:ext uri="{FF2B5EF4-FFF2-40B4-BE49-F238E27FC236}">
                <a16:creationId xmlns:a16="http://schemas.microsoft.com/office/drawing/2014/main" id="{A2B4C769-56B6-D318-69DB-C8FFFD5194D1}"/>
              </a:ext>
            </a:extLst>
          </p:cNvPr>
          <p:cNvGraphicFramePr>
            <a:graphicFrameLocks noGrp="1"/>
          </p:cNvGraphicFramePr>
          <p:nvPr>
            <p:ph idx="1"/>
            <p:extLst>
              <p:ext uri="{D42A27DB-BD31-4B8C-83A1-F6EECF244321}">
                <p14:modId xmlns:p14="http://schemas.microsoft.com/office/powerpoint/2010/main" val="131814792"/>
              </p:ext>
            </p:extLst>
          </p:nvPr>
        </p:nvGraphicFramePr>
        <p:xfrm>
          <a:off x="1896177" y="2021305"/>
          <a:ext cx="9608436" cy="3700299"/>
        </p:xfrm>
        <a:graphic>
          <a:graphicData uri="http://schemas.openxmlformats.org/drawingml/2006/table">
            <a:tbl>
              <a:tblPr firstRow="1" firstCol="1" bandRow="1">
                <a:tableStyleId>{5C22544A-7EE6-4342-B048-85BDC9FD1C3A}</a:tableStyleId>
              </a:tblPr>
              <a:tblGrid>
                <a:gridCol w="4331368">
                  <a:extLst>
                    <a:ext uri="{9D8B030D-6E8A-4147-A177-3AD203B41FA5}">
                      <a16:colId xmlns:a16="http://schemas.microsoft.com/office/drawing/2014/main" val="3797032302"/>
                    </a:ext>
                  </a:extLst>
                </a:gridCol>
                <a:gridCol w="5277068">
                  <a:extLst>
                    <a:ext uri="{9D8B030D-6E8A-4147-A177-3AD203B41FA5}">
                      <a16:colId xmlns:a16="http://schemas.microsoft.com/office/drawing/2014/main" val="406573900"/>
                    </a:ext>
                  </a:extLst>
                </a:gridCol>
              </a:tblGrid>
              <a:tr h="312761">
                <a:tc>
                  <a:txBody>
                    <a:bodyPr/>
                    <a:lstStyle/>
                    <a:p>
                      <a:pPr marL="0" marR="0" algn="just">
                        <a:lnSpc>
                          <a:spcPct val="150000"/>
                        </a:lnSpc>
                        <a:buNone/>
                      </a:pPr>
                      <a:r>
                        <a:rPr lang="en-IN" sz="1200" dirty="0">
                          <a:effectLst/>
                        </a:rPr>
                        <a:t>Key Point</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Explanation</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3897378989"/>
                  </a:ext>
                </a:extLst>
              </a:tr>
              <a:tr h="1024898">
                <a:tc>
                  <a:txBody>
                    <a:bodyPr/>
                    <a:lstStyle/>
                    <a:p>
                      <a:pPr marL="0" marR="0" algn="just">
                        <a:lnSpc>
                          <a:spcPct val="150000"/>
                        </a:lnSpc>
                        <a:buNone/>
                      </a:pPr>
                      <a:r>
                        <a:rPr lang="en-IN" sz="1200" dirty="0">
                          <a:effectLst/>
                        </a:rPr>
                        <a:t>Workforce skills provide a competitive organisational advantage</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The experienced employees are a good strategic resource that enables organisations to perform and deliver better services.</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4004239540"/>
                  </a:ext>
                </a:extLst>
              </a:tr>
              <a:tr h="1024898">
                <a:tc>
                  <a:txBody>
                    <a:bodyPr/>
                    <a:lstStyle/>
                    <a:p>
                      <a:pPr marL="0" marR="0" algn="just">
                        <a:lnSpc>
                          <a:spcPct val="150000"/>
                        </a:lnSpc>
                        <a:buNone/>
                      </a:pPr>
                      <a:r>
                        <a:rPr lang="en-IN" sz="1200" dirty="0">
                          <a:effectLst/>
                        </a:rPr>
                        <a:t>Recruitment ensures access to valuable human resources</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Good recruitment enables organisations to obtain talented staff that will lead to the success of the organisation (Health Foundation, 2022).</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1637378235"/>
                  </a:ext>
                </a:extLst>
              </a:tr>
              <a:tr h="668871">
                <a:tc>
                  <a:txBody>
                    <a:bodyPr/>
                    <a:lstStyle/>
                    <a:p>
                      <a:pPr marL="0" marR="0" algn="just">
                        <a:lnSpc>
                          <a:spcPct val="150000"/>
                        </a:lnSpc>
                        <a:buNone/>
                      </a:pPr>
                      <a:r>
                        <a:rPr lang="en-IN" sz="1200" dirty="0">
                          <a:effectLst/>
                        </a:rPr>
                        <a:t>Skilled employees improve service quality</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Well-trained employees increase patient care, efficiency and effectiveness of organisations.</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1072969959"/>
                  </a:ext>
                </a:extLst>
              </a:tr>
              <a:tr h="668871">
                <a:tc>
                  <a:txBody>
                    <a:bodyPr/>
                    <a:lstStyle/>
                    <a:p>
                      <a:pPr marL="0" marR="0" algn="just">
                        <a:lnSpc>
                          <a:spcPct val="150000"/>
                        </a:lnSpc>
                        <a:buNone/>
                      </a:pPr>
                      <a:r>
                        <a:rPr lang="en-IN" sz="1200" dirty="0">
                          <a:effectLst/>
                        </a:rPr>
                        <a:t>Strategic recruitment supports organisational sustainability</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dirty="0">
                          <a:effectLst/>
                        </a:rPr>
                        <a:t>Long term recruitment planning assists organisations to have a stable and competent workforce.</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3664269720"/>
                  </a:ext>
                </a:extLst>
              </a:tr>
            </a:tbl>
          </a:graphicData>
        </a:graphic>
      </p:graphicFrame>
    </p:spTree>
    <p:extLst>
      <p:ext uri="{BB962C8B-B14F-4D97-AF65-F5344CB8AC3E}">
        <p14:creationId xmlns:p14="http://schemas.microsoft.com/office/powerpoint/2010/main" val="2146056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411A8-6A43-F739-E1FE-7760D806E51D}"/>
              </a:ext>
            </a:extLst>
          </p:cNvPr>
          <p:cNvSpPr>
            <a:spLocks noGrp="1"/>
          </p:cNvSpPr>
          <p:nvPr>
            <p:ph type="title"/>
          </p:nvPr>
        </p:nvSpPr>
        <p:spPr/>
        <p:txBody>
          <a:bodyPr/>
          <a:lstStyle/>
          <a:p>
            <a:r>
              <a:rPr lang="en-IN" b="1" dirty="0"/>
              <a:t>Equity and Diversity Challenges</a:t>
            </a:r>
            <a:endParaRPr lang="en-IN" dirty="0"/>
          </a:p>
        </p:txBody>
      </p:sp>
      <p:sp>
        <p:nvSpPr>
          <p:cNvPr id="3" name="Content Placeholder 2">
            <a:extLst>
              <a:ext uri="{FF2B5EF4-FFF2-40B4-BE49-F238E27FC236}">
                <a16:creationId xmlns:a16="http://schemas.microsoft.com/office/drawing/2014/main" id="{15A07AF6-34EE-45BB-543B-93B4C98A11B7}"/>
              </a:ext>
            </a:extLst>
          </p:cNvPr>
          <p:cNvSpPr>
            <a:spLocks noGrp="1"/>
          </p:cNvSpPr>
          <p:nvPr>
            <p:ph idx="1"/>
          </p:nvPr>
        </p:nvSpPr>
        <p:spPr>
          <a:xfrm>
            <a:off x="1817915" y="2172101"/>
            <a:ext cx="5603164" cy="3804156"/>
          </a:xfrm>
        </p:spPr>
        <p:txBody>
          <a:bodyPr>
            <a:normAutofit fontScale="92500" lnSpcReduction="20000"/>
          </a:bodyPr>
          <a:lstStyle/>
          <a:p>
            <a:r>
              <a:rPr lang="en-IN" dirty="0"/>
              <a:t>Diversity hiring is also a strategic concern (Le, Bishop, &amp; </a:t>
            </a:r>
            <a:r>
              <a:rPr lang="en-IN" dirty="0" err="1"/>
              <a:t>Macrae</a:t>
            </a:r>
            <a:r>
              <a:rPr lang="en-IN" dirty="0"/>
              <a:t>, 2024).</a:t>
            </a:r>
          </a:p>
          <a:p>
            <a:r>
              <a:rPr lang="en-IN" dirty="0"/>
              <a:t>Discrimination during the hiring activities compromises equity.</a:t>
            </a:r>
          </a:p>
          <a:p>
            <a:r>
              <a:rPr lang="en-IN" dirty="0"/>
              <a:t>Inclusive hiring enhances the representation of workforce (Khan, 2023).</a:t>
            </a:r>
          </a:p>
          <a:p>
            <a:r>
              <a:rPr lang="en-IN" dirty="0"/>
              <a:t>Diversity boosts innovation in an organisation.</a:t>
            </a:r>
          </a:p>
          <a:p>
            <a:pPr marL="0" lvl="0" indent="0" defTabSz="914400">
              <a:spcBef>
                <a:spcPts val="0"/>
              </a:spcBef>
              <a:buClrTx/>
              <a:buNone/>
              <a:defRPr/>
            </a:pPr>
            <a:r>
              <a:rPr lang="en-IN" dirty="0">
                <a:solidFill>
                  <a:schemeClr val="tx1"/>
                </a:solidFill>
              </a:rPr>
              <a:t>Workforce representation and organisational fairness can be enhanced by inclusive recruitment policies, which favour equal opportunities (Khan, 2023). </a:t>
            </a:r>
          </a:p>
          <a:p>
            <a:pPr marL="0" lvl="0" indent="0" defTabSz="914400">
              <a:spcBef>
                <a:spcPts val="0"/>
              </a:spcBef>
              <a:buClrTx/>
              <a:buNone/>
              <a:defRPr/>
            </a:pPr>
            <a:r>
              <a:rPr lang="en-IN" dirty="0">
                <a:solidFill>
                  <a:schemeClr val="tx1"/>
                </a:solidFill>
              </a:rPr>
              <a:t>Moreover, different workforces lead to better innovation, decision-making and quality of patient care, and thus diversity recruitment is one of the main HR goals.</a:t>
            </a:r>
          </a:p>
          <a:p>
            <a:endParaRPr lang="en-IN" dirty="0"/>
          </a:p>
          <a:p>
            <a:endParaRPr lang="en-IN" dirty="0"/>
          </a:p>
          <a:p>
            <a:endParaRPr lang="en-IN" dirty="0"/>
          </a:p>
        </p:txBody>
      </p:sp>
      <p:pic>
        <p:nvPicPr>
          <p:cNvPr id="20484" name="Picture 4">
            <a:extLst>
              <a:ext uri="{FF2B5EF4-FFF2-40B4-BE49-F238E27FC236}">
                <a16:creationId xmlns:a16="http://schemas.microsoft.com/office/drawing/2014/main" id="{AC524892-7B6C-F4F0-A6D8-289688D4BF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0076" y="1933575"/>
            <a:ext cx="299085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519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1C08D-454F-BC3A-C197-6C06756E09C8}"/>
              </a:ext>
            </a:extLst>
          </p:cNvPr>
          <p:cNvSpPr>
            <a:spLocks noGrp="1"/>
          </p:cNvSpPr>
          <p:nvPr>
            <p:ph type="title"/>
          </p:nvPr>
        </p:nvSpPr>
        <p:spPr/>
        <p:txBody>
          <a:bodyPr/>
          <a:lstStyle/>
          <a:p>
            <a:r>
              <a:rPr lang="en-IN" b="1" dirty="0"/>
              <a:t>Impact of Recruitment Challenges on Service Quality</a:t>
            </a:r>
            <a:endParaRPr lang="en-IN" dirty="0"/>
          </a:p>
        </p:txBody>
      </p:sp>
      <p:sp>
        <p:nvSpPr>
          <p:cNvPr id="3" name="Content Placeholder 2">
            <a:extLst>
              <a:ext uri="{FF2B5EF4-FFF2-40B4-BE49-F238E27FC236}">
                <a16:creationId xmlns:a16="http://schemas.microsoft.com/office/drawing/2014/main" id="{EEC4208F-E785-83DD-CB2C-47918A9E71B0}"/>
              </a:ext>
            </a:extLst>
          </p:cNvPr>
          <p:cNvSpPr>
            <a:spLocks noGrp="1"/>
          </p:cNvSpPr>
          <p:nvPr>
            <p:ph idx="1"/>
          </p:nvPr>
        </p:nvSpPr>
        <p:spPr>
          <a:xfrm>
            <a:off x="1240971" y="2200977"/>
            <a:ext cx="5891349" cy="3777622"/>
          </a:xfrm>
        </p:spPr>
        <p:txBody>
          <a:bodyPr>
            <a:normAutofit fontScale="77500" lnSpcReduction="20000"/>
          </a:bodyPr>
          <a:lstStyle/>
          <a:p>
            <a:r>
              <a:rPr lang="en-IN" dirty="0"/>
              <a:t>Recruitment shortages are directly related to the quality of healthcare services.</a:t>
            </a:r>
          </a:p>
          <a:p>
            <a:r>
              <a:rPr lang="en-IN" dirty="0"/>
              <a:t>Staff shortage leads to workload and inefficiency of care (Lorenc et al., 2023).</a:t>
            </a:r>
          </a:p>
          <a:p>
            <a:r>
              <a:rPr lang="en-IN" dirty="0"/>
              <a:t>Staffing is a low factor contributing to longer waiting time of patients.</a:t>
            </a:r>
          </a:p>
          <a:p>
            <a:r>
              <a:rPr lang="en-IN" dirty="0"/>
              <a:t>Employee turnover lessens organisational performance </a:t>
            </a:r>
            <a:r>
              <a:rPr lang="nn-NO" dirty="0"/>
              <a:t>(Alam, Dong, Kularatne, &amp; Rashid, 2025)</a:t>
            </a:r>
            <a:r>
              <a:rPr lang="en-IN" dirty="0"/>
              <a:t>.</a:t>
            </a:r>
          </a:p>
          <a:p>
            <a:r>
              <a:rPr lang="en-IN" dirty="0">
                <a:solidFill>
                  <a:schemeClr val="tx1"/>
                </a:solidFill>
              </a:rPr>
              <a:t>Consequently, waiting time of patients is prolonged and the quality of service provision can be poor. High vacancy rates also lead to workforce instability which impacts on organisational performance and long term planning (Lorenc et al., 2023). </a:t>
            </a:r>
          </a:p>
          <a:p>
            <a:r>
              <a:rPr lang="en-IN" dirty="0">
                <a:solidFill>
                  <a:schemeClr val="tx1"/>
                </a:solidFill>
              </a:rPr>
              <a:t>The issues of recruitment should thus be addressed not only to ensure the sustainability of the workforce, but also to sustain the high-quality healthcare services and better patient outcomes.</a:t>
            </a:r>
          </a:p>
          <a:p>
            <a:endParaRPr lang="en-IN" dirty="0"/>
          </a:p>
          <a:p>
            <a:endParaRPr lang="en-IN" dirty="0"/>
          </a:p>
          <a:p>
            <a:endParaRPr lang="en-IN" dirty="0"/>
          </a:p>
        </p:txBody>
      </p:sp>
      <p:pic>
        <p:nvPicPr>
          <p:cNvPr id="22530" name="Picture 2">
            <a:extLst>
              <a:ext uri="{FF2B5EF4-FFF2-40B4-BE49-F238E27FC236}">
                <a16:creationId xmlns:a16="http://schemas.microsoft.com/office/drawing/2014/main" id="{36459CF1-AC9D-4F6C-2FAE-E859D66422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022" y="2632059"/>
            <a:ext cx="4514850" cy="1959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184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1750-5381-6CC9-E6D0-312AADE064FD}"/>
              </a:ext>
            </a:extLst>
          </p:cNvPr>
          <p:cNvSpPr>
            <a:spLocks noGrp="1"/>
          </p:cNvSpPr>
          <p:nvPr>
            <p:ph type="title"/>
          </p:nvPr>
        </p:nvSpPr>
        <p:spPr/>
        <p:txBody>
          <a:bodyPr/>
          <a:lstStyle/>
          <a:p>
            <a:r>
              <a:rPr lang="en-IN" b="1" dirty="0"/>
              <a:t>International Recruitment Dependence</a:t>
            </a:r>
            <a:br>
              <a:rPr lang="en-IN" dirty="0"/>
            </a:br>
            <a:endParaRPr lang="en-IN" dirty="0"/>
          </a:p>
        </p:txBody>
      </p:sp>
      <p:sp>
        <p:nvSpPr>
          <p:cNvPr id="3" name="Content Placeholder 2">
            <a:extLst>
              <a:ext uri="{FF2B5EF4-FFF2-40B4-BE49-F238E27FC236}">
                <a16:creationId xmlns:a16="http://schemas.microsoft.com/office/drawing/2014/main" id="{5AD311D8-1CFA-B909-FC12-AB8E294CA914}"/>
              </a:ext>
            </a:extLst>
          </p:cNvPr>
          <p:cNvSpPr>
            <a:spLocks noGrp="1"/>
          </p:cNvSpPr>
          <p:nvPr>
            <p:ph idx="1"/>
          </p:nvPr>
        </p:nvSpPr>
        <p:spPr>
          <a:xfrm>
            <a:off x="1973195" y="2104724"/>
            <a:ext cx="5390131" cy="3777622"/>
          </a:xfrm>
        </p:spPr>
        <p:txBody>
          <a:bodyPr>
            <a:normAutofit fontScale="92500" lnSpcReduction="10000"/>
          </a:bodyPr>
          <a:lstStyle/>
          <a:p>
            <a:r>
              <a:rPr lang="en-IN" dirty="0"/>
              <a:t>The gaps in recruitment raise the level of stress at work.</a:t>
            </a:r>
          </a:p>
          <a:p>
            <a:r>
              <a:rPr lang="en-IN" dirty="0"/>
              <a:t>Overwork has an impact on mental health.</a:t>
            </a:r>
          </a:p>
          <a:p>
            <a:r>
              <a:rPr lang="en-IN" dirty="0"/>
              <a:t>The work-life balance is complicated to keep.</a:t>
            </a:r>
          </a:p>
          <a:p>
            <a:r>
              <a:rPr lang="en-IN" dirty="0"/>
              <a:t>The health of employees has an implication on organisational output (Khan, 2023).</a:t>
            </a:r>
          </a:p>
          <a:p>
            <a:r>
              <a:rPr lang="en-IN" dirty="0">
                <a:solidFill>
                  <a:schemeClr val="tx1"/>
                </a:solidFill>
              </a:rPr>
              <a:t>Ineffective employee well-being will ultimately influence productivity, quality of service, and retention rates. </a:t>
            </a:r>
          </a:p>
          <a:p>
            <a:r>
              <a:rPr lang="en-IN" dirty="0">
                <a:solidFill>
                  <a:schemeClr val="tx1"/>
                </a:solidFill>
              </a:rPr>
              <a:t>It is thus necessary to deal with recruitment issues to promote the health of employees, as well as the sustainability of the workforce.</a:t>
            </a:r>
          </a:p>
          <a:p>
            <a:endParaRPr lang="en-IN" dirty="0"/>
          </a:p>
          <a:p>
            <a:endParaRPr lang="en-IN" dirty="0"/>
          </a:p>
        </p:txBody>
      </p:sp>
      <p:pic>
        <p:nvPicPr>
          <p:cNvPr id="29698" name="Picture 2">
            <a:extLst>
              <a:ext uri="{FF2B5EF4-FFF2-40B4-BE49-F238E27FC236}">
                <a16:creationId xmlns:a16="http://schemas.microsoft.com/office/drawing/2014/main" id="{00487917-A788-08AD-BDCB-182C3E3E9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9204" y="2260433"/>
            <a:ext cx="4154905" cy="233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3330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94F0-306F-9389-A209-151550EC9789}"/>
              </a:ext>
            </a:extLst>
          </p:cNvPr>
          <p:cNvSpPr>
            <a:spLocks noGrp="1"/>
          </p:cNvSpPr>
          <p:nvPr>
            <p:ph type="title"/>
          </p:nvPr>
        </p:nvSpPr>
        <p:spPr/>
        <p:txBody>
          <a:bodyPr/>
          <a:lstStyle/>
          <a:p>
            <a:r>
              <a:rPr lang="en-IN" b="1" dirty="0"/>
              <a:t>Ethical Challenges in Recruitment</a:t>
            </a:r>
            <a:endParaRPr lang="en-IN" dirty="0"/>
          </a:p>
        </p:txBody>
      </p:sp>
      <p:sp>
        <p:nvSpPr>
          <p:cNvPr id="3" name="Content Placeholder 2">
            <a:extLst>
              <a:ext uri="{FF2B5EF4-FFF2-40B4-BE49-F238E27FC236}">
                <a16:creationId xmlns:a16="http://schemas.microsoft.com/office/drawing/2014/main" id="{55C3B30B-1103-8278-9C44-9FCF6291AF33}"/>
              </a:ext>
            </a:extLst>
          </p:cNvPr>
          <p:cNvSpPr>
            <a:spLocks noGrp="1"/>
          </p:cNvSpPr>
          <p:nvPr>
            <p:ph idx="1"/>
          </p:nvPr>
        </p:nvSpPr>
        <p:spPr>
          <a:xfrm>
            <a:off x="2011696" y="1904999"/>
            <a:ext cx="5890645" cy="4082143"/>
          </a:xfrm>
        </p:spPr>
        <p:txBody>
          <a:bodyPr>
            <a:normAutofit fontScale="85000" lnSpcReduction="20000"/>
          </a:bodyPr>
          <a:lstStyle/>
          <a:p>
            <a:r>
              <a:rPr lang="en-IN" dirty="0"/>
              <a:t>Ethical issues are present in global recruiting activities.</a:t>
            </a:r>
          </a:p>
          <a:p>
            <a:r>
              <a:rPr lang="en-IN" dirty="0"/>
              <a:t>The hiring of the developing nations can result in the shortage of labour forces (</a:t>
            </a:r>
            <a:r>
              <a:rPr lang="en-IN" dirty="0" err="1"/>
              <a:t>Waheed</a:t>
            </a:r>
            <a:r>
              <a:rPr lang="en-IN" dirty="0"/>
              <a:t>, </a:t>
            </a:r>
            <a:r>
              <a:rPr lang="en-IN" dirty="0" err="1"/>
              <a:t>Rehman</a:t>
            </a:r>
            <a:r>
              <a:rPr lang="en-IN" dirty="0"/>
              <a:t>, &amp; </a:t>
            </a:r>
            <a:r>
              <a:rPr lang="en-IN" dirty="0" err="1"/>
              <a:t>Mehmood</a:t>
            </a:r>
            <a:r>
              <a:rPr lang="en-IN" dirty="0"/>
              <a:t>, 2025).</a:t>
            </a:r>
          </a:p>
          <a:p>
            <a:r>
              <a:rPr lang="en-IN" dirty="0"/>
              <a:t>Fair recruitment policies are a guarantee of ethical sourcing of the workforce (Khan, 2023).</a:t>
            </a:r>
          </a:p>
          <a:p>
            <a:r>
              <a:rPr lang="en-IN" dirty="0"/>
              <a:t>Ethical recruitment enhances organisational image (</a:t>
            </a:r>
            <a:r>
              <a:rPr lang="en-IN" dirty="0" err="1"/>
              <a:t>Ghimire</a:t>
            </a:r>
            <a:r>
              <a:rPr lang="en-IN" dirty="0"/>
              <a:t>, </a:t>
            </a:r>
            <a:r>
              <a:rPr lang="en-IN" dirty="0" err="1"/>
              <a:t>Qiu</a:t>
            </a:r>
            <a:r>
              <a:rPr lang="en-IN" dirty="0"/>
              <a:t>, </a:t>
            </a:r>
            <a:r>
              <a:rPr lang="en-IN" dirty="0" err="1"/>
              <a:t>Neupane</a:t>
            </a:r>
            <a:r>
              <a:rPr lang="en-IN" dirty="0"/>
              <a:t>, &amp; </a:t>
            </a:r>
            <a:r>
              <a:rPr lang="en-IN" dirty="0" err="1"/>
              <a:t>Ghimire</a:t>
            </a:r>
            <a:r>
              <a:rPr lang="en-IN" dirty="0"/>
              <a:t>, 2024).</a:t>
            </a:r>
          </a:p>
          <a:p>
            <a:r>
              <a:rPr lang="en-IN" dirty="0">
                <a:solidFill>
                  <a:schemeClr val="tx1"/>
                </a:solidFill>
              </a:rPr>
              <a:t>The process of hiring medical workers in the developing countries can be a source of workforce deficiency in these areas. The balance of the workforce needs achieved through ethical recruitment policies is to prevent adverse effects worldwide (Khan, 2023).</a:t>
            </a:r>
          </a:p>
          <a:p>
            <a:r>
              <a:rPr lang="en-IN" dirty="0">
                <a:solidFill>
                  <a:schemeClr val="tx1"/>
                </a:solidFill>
              </a:rPr>
              <a:t>By enacting sound hiring procedures, the organisation is likely to increase its reputation and ensure the sustainability of its labour force. Ethical issues thus play a crucial role when planning strategic recruitment (Lorenc et al., 2023).</a:t>
            </a:r>
            <a:endParaRPr lang="en-IN" dirty="0"/>
          </a:p>
        </p:txBody>
      </p:sp>
      <p:pic>
        <p:nvPicPr>
          <p:cNvPr id="30722" name="Picture 2">
            <a:extLst>
              <a:ext uri="{FF2B5EF4-FFF2-40B4-BE49-F238E27FC236}">
                <a16:creationId xmlns:a16="http://schemas.microsoft.com/office/drawing/2014/main" id="{26B0893C-EF64-92B5-C259-AC3092AA52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4754" y="2159000"/>
            <a:ext cx="3585351" cy="2016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392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9F56-0B95-4307-A83C-75DD4405EACF}"/>
              </a:ext>
            </a:extLst>
          </p:cNvPr>
          <p:cNvSpPr>
            <a:spLocks noGrp="1"/>
          </p:cNvSpPr>
          <p:nvPr>
            <p:ph type="title"/>
          </p:nvPr>
        </p:nvSpPr>
        <p:spPr/>
        <p:txBody>
          <a:bodyPr/>
          <a:lstStyle/>
          <a:p>
            <a:r>
              <a:rPr lang="en-IN" b="1" dirty="0"/>
              <a:t>Technological Solutions for Recruitment</a:t>
            </a:r>
            <a:endParaRPr lang="en-IN" dirty="0"/>
          </a:p>
        </p:txBody>
      </p:sp>
      <p:sp>
        <p:nvSpPr>
          <p:cNvPr id="3" name="Content Placeholder 2">
            <a:extLst>
              <a:ext uri="{FF2B5EF4-FFF2-40B4-BE49-F238E27FC236}">
                <a16:creationId xmlns:a16="http://schemas.microsoft.com/office/drawing/2014/main" id="{779A92B1-ACEB-421D-5E72-3A0087B829C8}"/>
              </a:ext>
            </a:extLst>
          </p:cNvPr>
          <p:cNvSpPr>
            <a:spLocks noGrp="1"/>
          </p:cNvSpPr>
          <p:nvPr>
            <p:ph idx="1"/>
          </p:nvPr>
        </p:nvSpPr>
        <p:spPr>
          <a:xfrm>
            <a:off x="1534886" y="2092960"/>
            <a:ext cx="5699034" cy="3720011"/>
          </a:xfrm>
        </p:spPr>
        <p:txBody>
          <a:bodyPr>
            <a:normAutofit fontScale="70000" lnSpcReduction="20000"/>
          </a:bodyPr>
          <a:lstStyle/>
          <a:p>
            <a:r>
              <a:rPr lang="en-IN" dirty="0"/>
              <a:t>The online recruitment sites enhance efficiency in recruitment.</a:t>
            </a:r>
          </a:p>
          <a:p>
            <a:r>
              <a:rPr lang="en-IN" dirty="0"/>
              <a:t>There are AI-based systems that facilitate the screening of candidates.</a:t>
            </a:r>
          </a:p>
          <a:p>
            <a:r>
              <a:rPr lang="en-IN" dirty="0"/>
              <a:t>Technology saves on processing time of recruitments (Lorenc et al., 2023).</a:t>
            </a:r>
          </a:p>
          <a:p>
            <a:r>
              <a:rPr lang="en-IN" dirty="0"/>
              <a:t>Online technologies improve the quality of workforce planning.</a:t>
            </a:r>
          </a:p>
          <a:p>
            <a:r>
              <a:rPr lang="en-IN" dirty="0">
                <a:solidFill>
                  <a:schemeClr val="tx1"/>
                </a:solidFill>
              </a:rPr>
              <a:t>Online recruitment sites will make the hiring mechanisms more efficient and enhance contact with the candidates. </a:t>
            </a:r>
          </a:p>
          <a:p>
            <a:r>
              <a:rPr lang="en-IN" dirty="0">
                <a:solidFill>
                  <a:schemeClr val="tx1"/>
                </a:solidFill>
              </a:rPr>
              <a:t>AI applications assist in screening and selection of candidates, and as a result, shorten the recruitment processes. </a:t>
            </a:r>
          </a:p>
          <a:p>
            <a:r>
              <a:rPr lang="en-IN" dirty="0">
                <a:solidFill>
                  <a:schemeClr val="tx1"/>
                </a:solidFill>
              </a:rPr>
              <a:t>The use of technology also helps in workforce planning because it would give the right data to predict staffing needs. </a:t>
            </a:r>
          </a:p>
          <a:p>
            <a:r>
              <a:rPr lang="en-IN" dirty="0">
                <a:solidFill>
                  <a:schemeClr val="tx1"/>
                </a:solidFill>
              </a:rPr>
              <a:t>Application of digital solution in recruitment strategy is a move that can greatly enhance workforce management and organisation efficiency (Maclaren et al., 2022).</a:t>
            </a:r>
            <a:endParaRPr lang="en-IN" dirty="0"/>
          </a:p>
          <a:p>
            <a:endParaRPr lang="en-IN" dirty="0"/>
          </a:p>
        </p:txBody>
      </p:sp>
      <p:pic>
        <p:nvPicPr>
          <p:cNvPr id="31746" name="Picture 2">
            <a:extLst>
              <a:ext uri="{FF2B5EF4-FFF2-40B4-BE49-F238E27FC236}">
                <a16:creationId xmlns:a16="http://schemas.microsoft.com/office/drawing/2014/main" id="{0AE64F2F-CC2B-5BCB-8734-FF3CBE6EA8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9565" y="2296955"/>
            <a:ext cx="4025047" cy="2264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526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3522-52E4-8B3F-AF9B-4EF10050A3CC}"/>
              </a:ext>
            </a:extLst>
          </p:cNvPr>
          <p:cNvSpPr>
            <a:spLocks noGrp="1"/>
          </p:cNvSpPr>
          <p:nvPr>
            <p:ph type="title"/>
          </p:nvPr>
        </p:nvSpPr>
        <p:spPr/>
        <p:txBody>
          <a:bodyPr>
            <a:normAutofit fontScale="90000"/>
          </a:bodyPr>
          <a:lstStyle/>
          <a:p>
            <a:r>
              <a:rPr lang="en-IN" b="1" dirty="0"/>
              <a:t>Need for Integrated Recruitment Strategies</a:t>
            </a:r>
            <a:br>
              <a:rPr lang="en-IN" dirty="0"/>
            </a:br>
            <a:endParaRPr lang="en-IN" dirty="0"/>
          </a:p>
        </p:txBody>
      </p:sp>
      <p:sp>
        <p:nvSpPr>
          <p:cNvPr id="3" name="Content Placeholder 2">
            <a:extLst>
              <a:ext uri="{FF2B5EF4-FFF2-40B4-BE49-F238E27FC236}">
                <a16:creationId xmlns:a16="http://schemas.microsoft.com/office/drawing/2014/main" id="{3B4B183B-99C9-DB5D-8A16-680E2DF358E0}"/>
              </a:ext>
            </a:extLst>
          </p:cNvPr>
          <p:cNvSpPr>
            <a:spLocks noGrp="1"/>
          </p:cNvSpPr>
          <p:nvPr>
            <p:ph idx="1"/>
          </p:nvPr>
        </p:nvSpPr>
        <p:spPr>
          <a:xfrm>
            <a:off x="1676400" y="2123439"/>
            <a:ext cx="5781040" cy="3950789"/>
          </a:xfrm>
        </p:spPr>
        <p:txBody>
          <a:bodyPr>
            <a:normAutofit fontScale="92500" lnSpcReduction="20000"/>
          </a:bodyPr>
          <a:lstStyle/>
          <a:p>
            <a:r>
              <a:rPr lang="en-IN" dirty="0"/>
              <a:t>Recruitment will have to be synchronized with HR functions.</a:t>
            </a:r>
          </a:p>
          <a:p>
            <a:r>
              <a:rPr lang="en-IN" dirty="0"/>
              <a:t>Strategic approaches enhance the stability of the workforces.</a:t>
            </a:r>
          </a:p>
          <a:p>
            <a:r>
              <a:rPr lang="en-IN" dirty="0"/>
              <a:t>Teamwork improves the effectiveness of recruitment (Joshi, 2023).</a:t>
            </a:r>
          </a:p>
          <a:p>
            <a:r>
              <a:rPr lang="en-IN" dirty="0"/>
              <a:t>The whole HR is effective in promoting organisational success.</a:t>
            </a:r>
          </a:p>
          <a:p>
            <a:r>
              <a:rPr lang="en-IN" dirty="0">
                <a:solidFill>
                  <a:schemeClr val="tx1"/>
                </a:solidFill>
              </a:rPr>
              <a:t>The cooperation of the HR leaders, policymakers, and healthcare managers improves the effectiveness of recruitment (Joshi, 2023). </a:t>
            </a:r>
          </a:p>
          <a:p>
            <a:r>
              <a:rPr lang="en-IN" dirty="0">
                <a:solidFill>
                  <a:schemeClr val="tx1"/>
                </a:solidFill>
              </a:rPr>
              <a:t>The organisation should use holistic methods of recruitment in order to achieve long-term organisational success and sustainable workforce development.</a:t>
            </a:r>
          </a:p>
          <a:p>
            <a:endParaRPr lang="en-IN" dirty="0"/>
          </a:p>
          <a:p>
            <a:endParaRPr lang="en-IN" dirty="0"/>
          </a:p>
        </p:txBody>
      </p:sp>
      <p:pic>
        <p:nvPicPr>
          <p:cNvPr id="33794" name="Picture 2">
            <a:extLst>
              <a:ext uri="{FF2B5EF4-FFF2-40B4-BE49-F238E27FC236}">
                <a16:creationId xmlns:a16="http://schemas.microsoft.com/office/drawing/2014/main" id="{B14846F3-FE54-1BF4-6B87-A4A01C3B1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5724" y="2278475"/>
            <a:ext cx="3594735" cy="2396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080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D728-15D0-986A-E136-89B433BBD418}"/>
              </a:ext>
            </a:extLst>
          </p:cNvPr>
          <p:cNvSpPr>
            <a:spLocks noGrp="1"/>
          </p:cNvSpPr>
          <p:nvPr>
            <p:ph type="title"/>
          </p:nvPr>
        </p:nvSpPr>
        <p:spPr/>
        <p:txBody>
          <a:bodyPr/>
          <a:lstStyle/>
          <a:p>
            <a:r>
              <a:rPr lang="en-IN" b="1" dirty="0"/>
              <a:t>Strategic Recruitment Planning Solutions</a:t>
            </a:r>
            <a:endParaRPr lang="en-IN" dirty="0"/>
          </a:p>
        </p:txBody>
      </p:sp>
      <p:sp>
        <p:nvSpPr>
          <p:cNvPr id="3" name="Content Placeholder 2">
            <a:extLst>
              <a:ext uri="{FF2B5EF4-FFF2-40B4-BE49-F238E27FC236}">
                <a16:creationId xmlns:a16="http://schemas.microsoft.com/office/drawing/2014/main" id="{D86EBEA5-D4CC-A9A2-40B5-4D2CCCA33743}"/>
              </a:ext>
            </a:extLst>
          </p:cNvPr>
          <p:cNvSpPr>
            <a:spLocks noGrp="1"/>
          </p:cNvSpPr>
          <p:nvPr>
            <p:ph idx="1"/>
          </p:nvPr>
        </p:nvSpPr>
        <p:spPr>
          <a:xfrm>
            <a:off x="2050732" y="2296160"/>
            <a:ext cx="5620068" cy="3777622"/>
          </a:xfrm>
        </p:spPr>
        <p:txBody>
          <a:bodyPr>
            <a:normAutofit fontScale="85000" lnSpcReduction="20000"/>
          </a:bodyPr>
          <a:lstStyle/>
          <a:p>
            <a:r>
              <a:rPr lang="en-IN" dirty="0"/>
              <a:t>Long-term workforce planning enhances more effective recruitment.</a:t>
            </a:r>
          </a:p>
          <a:p>
            <a:r>
              <a:rPr lang="en-IN" dirty="0"/>
              <a:t>The analytics of data helps in effective forecasting of staffing.</a:t>
            </a:r>
          </a:p>
          <a:p>
            <a:r>
              <a:rPr lang="en-IN" dirty="0"/>
              <a:t>Proactive recruiting minimizes the risks of vacancies (Phiri et al., 2022).</a:t>
            </a:r>
          </a:p>
          <a:p>
            <a:r>
              <a:rPr lang="en-IN" dirty="0"/>
              <a:t>Strategic planning provides sustainability of the workforce.</a:t>
            </a:r>
          </a:p>
          <a:p>
            <a:r>
              <a:rPr lang="en-IN" dirty="0">
                <a:solidFill>
                  <a:schemeClr val="tx1"/>
                </a:solidFill>
              </a:rPr>
              <a:t>Long term planning would help organisations plan their staffing needs according to the demographic trends and trends in the demand of the health care services (Phiri et al., 2022). </a:t>
            </a:r>
          </a:p>
          <a:p>
            <a:r>
              <a:rPr lang="en-IN" dirty="0">
                <a:solidFill>
                  <a:schemeClr val="tx1"/>
                </a:solidFill>
              </a:rPr>
              <a:t>It is possible that data analytics will assist in making accurate predictions of the workforce, and such decisions will enable HR leaders to set proactive recruitment strategies. </a:t>
            </a:r>
            <a:endParaRPr lang="en-IN" dirty="0"/>
          </a:p>
          <a:p>
            <a:endParaRPr lang="en-IN" dirty="0"/>
          </a:p>
        </p:txBody>
      </p:sp>
      <p:pic>
        <p:nvPicPr>
          <p:cNvPr id="34818" name="Picture 2">
            <a:extLst>
              <a:ext uri="{FF2B5EF4-FFF2-40B4-BE49-F238E27FC236}">
                <a16:creationId xmlns:a16="http://schemas.microsoft.com/office/drawing/2014/main" id="{2B5D325F-4891-422D-048D-C254220DB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0800" y="2296160"/>
            <a:ext cx="3810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583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F0BA6-56EA-9D47-62EF-B10ADE982F60}"/>
              </a:ext>
            </a:extLst>
          </p:cNvPr>
          <p:cNvSpPr>
            <a:spLocks noGrp="1"/>
          </p:cNvSpPr>
          <p:nvPr>
            <p:ph type="title"/>
          </p:nvPr>
        </p:nvSpPr>
        <p:spPr/>
        <p:txBody>
          <a:bodyPr/>
          <a:lstStyle/>
          <a:p>
            <a:r>
              <a:rPr lang="en-IN" b="1" dirty="0"/>
              <a:t>International Recruitment Strategies</a:t>
            </a:r>
            <a:endParaRPr lang="en-IN" dirty="0"/>
          </a:p>
        </p:txBody>
      </p:sp>
      <p:sp>
        <p:nvSpPr>
          <p:cNvPr id="3" name="Content Placeholder 2">
            <a:extLst>
              <a:ext uri="{FF2B5EF4-FFF2-40B4-BE49-F238E27FC236}">
                <a16:creationId xmlns:a16="http://schemas.microsoft.com/office/drawing/2014/main" id="{4E88F14F-2755-BB3D-1B23-0BA8489D1B7D}"/>
              </a:ext>
            </a:extLst>
          </p:cNvPr>
          <p:cNvSpPr>
            <a:spLocks noGrp="1"/>
          </p:cNvSpPr>
          <p:nvPr>
            <p:ph idx="1"/>
          </p:nvPr>
        </p:nvSpPr>
        <p:spPr>
          <a:xfrm>
            <a:off x="1888172" y="2174240"/>
            <a:ext cx="5762308" cy="3777622"/>
          </a:xfrm>
        </p:spPr>
        <p:txBody>
          <a:bodyPr>
            <a:normAutofit fontScale="70000" lnSpcReduction="20000"/>
          </a:bodyPr>
          <a:lstStyle/>
          <a:p>
            <a:r>
              <a:rPr lang="en-IN" dirty="0"/>
              <a:t>Ethical international recruiting deals with the workforce shortages.</a:t>
            </a:r>
          </a:p>
          <a:p>
            <a:r>
              <a:rPr lang="en-IN" dirty="0"/>
              <a:t>Workforce mobility is contributed to by global partnerships. </a:t>
            </a:r>
            <a:r>
              <a:rPr lang="en-GB" dirty="0"/>
              <a:t>(Evans, Burns, Mills, Bryce, &amp; Hanks, 2023)</a:t>
            </a:r>
            <a:endParaRPr lang="en-IN" dirty="0"/>
          </a:p>
          <a:p>
            <a:r>
              <a:rPr lang="en-IN" dirty="0"/>
              <a:t>Policy congruence enhances the effectiveness of recruitment.</a:t>
            </a:r>
          </a:p>
          <a:p>
            <a:r>
              <a:rPr lang="en-IN" dirty="0"/>
              <a:t>The international recruitment improves diversity in the work force (NHS Digital, 2023).</a:t>
            </a:r>
          </a:p>
          <a:p>
            <a:r>
              <a:rPr lang="en-IN" dirty="0">
                <a:solidFill>
                  <a:schemeClr val="tx1"/>
                </a:solidFill>
              </a:rPr>
              <a:t> Moral recruitment activities would guarantee that the sourcing of workforce is fair without directly affecting the developing states. Knowledge sharing and labour mobility across healthcare organisations are facilitated by partnerships in the global market (NHS Digital, 2023). </a:t>
            </a:r>
          </a:p>
          <a:p>
            <a:r>
              <a:rPr lang="en-IN" dirty="0">
                <a:solidFill>
                  <a:schemeClr val="tx1"/>
                </a:solidFill>
              </a:rPr>
              <a:t>There is also effective alignment of policies that enhance the effectiveness of recruitment by making it easier to obtain immigration. International recruitment leads to working diversity and healthcare service delivery (Health Foundation, 2022).</a:t>
            </a:r>
          </a:p>
          <a:p>
            <a:endParaRPr lang="en-IN" dirty="0"/>
          </a:p>
          <a:p>
            <a:endParaRPr lang="en-IN" dirty="0"/>
          </a:p>
        </p:txBody>
      </p:sp>
      <p:pic>
        <p:nvPicPr>
          <p:cNvPr id="37890" name="Picture 2">
            <a:extLst>
              <a:ext uri="{FF2B5EF4-FFF2-40B4-BE49-F238E27FC236}">
                <a16:creationId xmlns:a16="http://schemas.microsoft.com/office/drawing/2014/main" id="{D1A90396-A73D-FE0E-161B-49BE64F456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943" y="2174240"/>
            <a:ext cx="2897971" cy="2621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383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880C6-9517-36FA-014D-94D42DE58BB3}"/>
              </a:ext>
            </a:extLst>
          </p:cNvPr>
          <p:cNvSpPr>
            <a:spLocks noGrp="1"/>
          </p:cNvSpPr>
          <p:nvPr>
            <p:ph type="title"/>
          </p:nvPr>
        </p:nvSpPr>
        <p:spPr/>
        <p:txBody>
          <a:bodyPr/>
          <a:lstStyle/>
          <a:p>
            <a:r>
              <a:rPr lang="en-IN" b="1" dirty="0"/>
              <a:t>Strategic Workforce Planning Importance</a:t>
            </a:r>
            <a:endParaRPr lang="en-IN" dirty="0"/>
          </a:p>
        </p:txBody>
      </p:sp>
      <p:sp>
        <p:nvSpPr>
          <p:cNvPr id="3" name="Content Placeholder 2">
            <a:extLst>
              <a:ext uri="{FF2B5EF4-FFF2-40B4-BE49-F238E27FC236}">
                <a16:creationId xmlns:a16="http://schemas.microsoft.com/office/drawing/2014/main" id="{9E02AD53-F153-EC36-F76F-5E8E6AFD0E6C}"/>
              </a:ext>
            </a:extLst>
          </p:cNvPr>
          <p:cNvSpPr>
            <a:spLocks noGrp="1"/>
          </p:cNvSpPr>
          <p:nvPr>
            <p:ph idx="1"/>
          </p:nvPr>
        </p:nvSpPr>
        <p:spPr>
          <a:xfrm>
            <a:off x="2233612" y="2275840"/>
            <a:ext cx="5254308" cy="3777622"/>
          </a:xfrm>
        </p:spPr>
        <p:txBody>
          <a:bodyPr/>
          <a:lstStyle/>
          <a:p>
            <a:r>
              <a:rPr lang="en-IN" dirty="0"/>
              <a:t>Workforce planning matches the recruitment with the future requirements.</a:t>
            </a:r>
          </a:p>
          <a:p>
            <a:r>
              <a:rPr lang="en-IN" dirty="0"/>
              <a:t>Forecasting based on data enhances the staffing decisions.</a:t>
            </a:r>
          </a:p>
          <a:p>
            <a:r>
              <a:rPr lang="en-IN" dirty="0"/>
              <a:t>Strategic planning avoids the shortage in the long run (Alkan et al., 2024).</a:t>
            </a:r>
          </a:p>
          <a:p>
            <a:r>
              <a:rPr lang="en-IN" dirty="0"/>
              <a:t>HR leadership facilitates a workforce sustainability.</a:t>
            </a:r>
          </a:p>
          <a:p>
            <a:endParaRPr lang="en-IN" dirty="0"/>
          </a:p>
        </p:txBody>
      </p:sp>
      <p:pic>
        <p:nvPicPr>
          <p:cNvPr id="32770" name="Picture 2">
            <a:extLst>
              <a:ext uri="{FF2B5EF4-FFF2-40B4-BE49-F238E27FC236}">
                <a16:creationId xmlns:a16="http://schemas.microsoft.com/office/drawing/2014/main" id="{06020119-5F0D-DD8D-130B-FFEEEE261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2110" y="2165350"/>
            <a:ext cx="2818130" cy="2818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428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9372-F743-E82C-F59D-ECDF8A35C4AF}"/>
              </a:ext>
            </a:extLst>
          </p:cNvPr>
          <p:cNvSpPr>
            <a:spLocks noGrp="1"/>
          </p:cNvSpPr>
          <p:nvPr>
            <p:ph type="title"/>
          </p:nvPr>
        </p:nvSpPr>
        <p:spPr/>
        <p:txBody>
          <a:bodyPr/>
          <a:lstStyle/>
          <a:p>
            <a:r>
              <a:rPr lang="en-IN" b="1" dirty="0"/>
              <a:t>Inclusive Recruitment Policies</a:t>
            </a:r>
            <a:endParaRPr lang="en-IN" dirty="0"/>
          </a:p>
        </p:txBody>
      </p:sp>
      <p:sp>
        <p:nvSpPr>
          <p:cNvPr id="3" name="Content Placeholder 2">
            <a:extLst>
              <a:ext uri="{FF2B5EF4-FFF2-40B4-BE49-F238E27FC236}">
                <a16:creationId xmlns:a16="http://schemas.microsoft.com/office/drawing/2014/main" id="{1A19044F-9888-765B-7E69-5F4899D4AA07}"/>
              </a:ext>
            </a:extLst>
          </p:cNvPr>
          <p:cNvSpPr>
            <a:spLocks noGrp="1"/>
          </p:cNvSpPr>
          <p:nvPr>
            <p:ph idx="1"/>
          </p:nvPr>
        </p:nvSpPr>
        <p:spPr>
          <a:xfrm>
            <a:off x="2142172" y="2153920"/>
            <a:ext cx="5254308" cy="3777622"/>
          </a:xfrm>
        </p:spPr>
        <p:txBody>
          <a:bodyPr/>
          <a:lstStyle/>
          <a:p>
            <a:r>
              <a:rPr lang="en-IN" dirty="0"/>
              <a:t>Diversity in workforce is encouraged through inclusive recruitment.</a:t>
            </a:r>
          </a:p>
          <a:p>
            <a:r>
              <a:rPr lang="en-IN" dirty="0"/>
              <a:t>Biased-free employment enhances good equality (Hammond et al., 2022).</a:t>
            </a:r>
          </a:p>
          <a:p>
            <a:r>
              <a:rPr lang="en-IN" dirty="0"/>
              <a:t>Diversity increases organisational performance (NHS England, 2023).</a:t>
            </a:r>
          </a:p>
          <a:p>
            <a:r>
              <a:rPr lang="en-IN" dirty="0"/>
              <a:t>Inclusive policies enhance reputation of the employer.</a:t>
            </a:r>
          </a:p>
          <a:p>
            <a:endParaRPr lang="en-IN" dirty="0"/>
          </a:p>
        </p:txBody>
      </p:sp>
      <p:pic>
        <p:nvPicPr>
          <p:cNvPr id="39938" name="Picture 2">
            <a:extLst>
              <a:ext uri="{FF2B5EF4-FFF2-40B4-BE49-F238E27FC236}">
                <a16:creationId xmlns:a16="http://schemas.microsoft.com/office/drawing/2014/main" id="{DD9CEED1-43A7-EE5C-86D7-6F7DF36AEA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6845" y="2240280"/>
            <a:ext cx="3566160" cy="2377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753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4B6AD-7F16-8B72-CE4B-CD8B1F512067}"/>
              </a:ext>
            </a:extLst>
          </p:cNvPr>
          <p:cNvSpPr>
            <a:spLocks noGrp="1"/>
          </p:cNvSpPr>
          <p:nvPr>
            <p:ph type="title"/>
          </p:nvPr>
        </p:nvSpPr>
        <p:spPr/>
        <p:txBody>
          <a:bodyPr/>
          <a:lstStyle/>
          <a:p>
            <a:r>
              <a:rPr lang="en-IN" b="1" dirty="0"/>
              <a:t>Role of HR Leadership in Recruitment</a:t>
            </a:r>
            <a:endParaRPr lang="en-IN" dirty="0"/>
          </a:p>
        </p:txBody>
      </p:sp>
      <p:sp>
        <p:nvSpPr>
          <p:cNvPr id="3" name="Content Placeholder 2">
            <a:extLst>
              <a:ext uri="{FF2B5EF4-FFF2-40B4-BE49-F238E27FC236}">
                <a16:creationId xmlns:a16="http://schemas.microsoft.com/office/drawing/2014/main" id="{F91F208B-38D1-F5BB-9C7C-D22A4DBE7C27}"/>
              </a:ext>
            </a:extLst>
          </p:cNvPr>
          <p:cNvSpPr>
            <a:spLocks noGrp="1"/>
          </p:cNvSpPr>
          <p:nvPr>
            <p:ph idx="1"/>
          </p:nvPr>
        </p:nvSpPr>
        <p:spPr>
          <a:xfrm>
            <a:off x="2071052" y="2133600"/>
            <a:ext cx="5376228" cy="3777622"/>
          </a:xfrm>
        </p:spPr>
        <p:txBody>
          <a:bodyPr/>
          <a:lstStyle/>
          <a:p>
            <a:r>
              <a:rPr lang="en-IN" dirty="0"/>
              <a:t>The recruitment strategy is driven by the HR leadership </a:t>
            </a:r>
            <a:r>
              <a:rPr lang="en-GB" dirty="0"/>
              <a:t>(Evans, Mills, Burns, Bryce, &amp; Hanks, 2023)</a:t>
            </a:r>
            <a:r>
              <a:rPr lang="en-IN" dirty="0"/>
              <a:t>. </a:t>
            </a:r>
          </a:p>
          <a:p>
            <a:r>
              <a:rPr lang="en-IN" dirty="0"/>
              <a:t>Good leadership enhances workforce planning.</a:t>
            </a:r>
          </a:p>
          <a:p>
            <a:r>
              <a:rPr lang="en-IN" dirty="0"/>
              <a:t>The HR strategic decisions are favourable to the sustainability of an organisation.</a:t>
            </a:r>
          </a:p>
          <a:p>
            <a:r>
              <a:rPr lang="en-IN" dirty="0"/>
              <a:t>Leadership encourages innovation in the practices of recruitment </a:t>
            </a:r>
            <a:r>
              <a:rPr lang="nl-NL" dirty="0"/>
              <a:t>(Maertens, Daniëls, Hondeghem, &amp; Vandenabeele, 2025)</a:t>
            </a:r>
            <a:r>
              <a:rPr lang="en-IN" dirty="0"/>
              <a:t>.</a:t>
            </a:r>
          </a:p>
        </p:txBody>
      </p:sp>
      <p:pic>
        <p:nvPicPr>
          <p:cNvPr id="40962" name="Picture 2">
            <a:extLst>
              <a:ext uri="{FF2B5EF4-FFF2-40B4-BE49-F238E27FC236}">
                <a16:creationId xmlns:a16="http://schemas.microsoft.com/office/drawing/2014/main" id="{2151719B-F14C-84A7-D8FB-A90ED01A1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1635" y="2133664"/>
            <a:ext cx="3369118" cy="2213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834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402C-7A2E-B432-B937-DB1109D44623}"/>
              </a:ext>
            </a:extLst>
          </p:cNvPr>
          <p:cNvSpPr>
            <a:spLocks noGrp="1"/>
          </p:cNvSpPr>
          <p:nvPr>
            <p:ph type="title"/>
          </p:nvPr>
        </p:nvSpPr>
        <p:spPr/>
        <p:txBody>
          <a:bodyPr/>
          <a:lstStyle/>
          <a:p>
            <a:r>
              <a:rPr lang="en-IN" b="1" dirty="0"/>
              <a:t>Conclusion and Future Outlook</a:t>
            </a:r>
            <a:endParaRPr lang="en-IN" dirty="0"/>
          </a:p>
        </p:txBody>
      </p:sp>
      <p:sp>
        <p:nvSpPr>
          <p:cNvPr id="3" name="Content Placeholder 2">
            <a:extLst>
              <a:ext uri="{FF2B5EF4-FFF2-40B4-BE49-F238E27FC236}">
                <a16:creationId xmlns:a16="http://schemas.microsoft.com/office/drawing/2014/main" id="{817F1ED6-15DC-3845-FE60-F281E75358F0}"/>
              </a:ext>
            </a:extLst>
          </p:cNvPr>
          <p:cNvSpPr>
            <a:spLocks noGrp="1"/>
          </p:cNvSpPr>
          <p:nvPr>
            <p:ph idx="1"/>
          </p:nvPr>
        </p:nvSpPr>
        <p:spPr>
          <a:xfrm>
            <a:off x="2020252" y="2133600"/>
            <a:ext cx="5908134" cy="4100290"/>
          </a:xfrm>
        </p:spPr>
        <p:txBody>
          <a:bodyPr>
            <a:normAutofit fontScale="85000" lnSpcReduction="20000"/>
          </a:bodyPr>
          <a:lstStyle/>
          <a:p>
            <a:r>
              <a:rPr lang="en-IN" dirty="0"/>
              <a:t>Recruitment is still one of the significant workforce challenges in NHS.</a:t>
            </a:r>
          </a:p>
          <a:p>
            <a:r>
              <a:rPr lang="en-IN" dirty="0"/>
              <a:t>Strategic HR solutions will enhance the results of recruitment (NHS England, 2023).</a:t>
            </a:r>
          </a:p>
          <a:p>
            <a:r>
              <a:rPr lang="en-IN" dirty="0"/>
              <a:t>Workforce planning is integrated, which makes it sustainable.</a:t>
            </a:r>
          </a:p>
          <a:p>
            <a:r>
              <a:rPr lang="en-IN" dirty="0"/>
              <a:t>Future innovation will be more effective in recruitment (Downing-Burn &amp; Officer, n.d.).</a:t>
            </a:r>
          </a:p>
          <a:p>
            <a:r>
              <a:rPr lang="en-IN" dirty="0">
                <a:solidFill>
                  <a:schemeClr val="tx1"/>
                </a:solidFill>
              </a:rPr>
              <a:t>Workforce planning, digital transformation, and employer branding are some of the strategic HR solutions that can maximize the results of recruitment (NHS England, 2023). Sustainability requires integrated recruitment strategies in line with retention and workforce development. </a:t>
            </a:r>
            <a:endParaRPr lang="en-IN" dirty="0"/>
          </a:p>
          <a:p>
            <a:r>
              <a:rPr lang="en-IN" dirty="0">
                <a:solidFill>
                  <a:schemeClr val="tx1"/>
                </a:solidFill>
              </a:rPr>
              <a:t>More effective recruitment will be further facilitated by the future advancements in technology and HR practices that will enable the resiliency of healthcare workforce (Khan, 2023).</a:t>
            </a:r>
            <a:endParaRPr lang="en-IN" dirty="0"/>
          </a:p>
          <a:p>
            <a:endParaRPr lang="en-IN" dirty="0"/>
          </a:p>
        </p:txBody>
      </p:sp>
      <p:pic>
        <p:nvPicPr>
          <p:cNvPr id="41986" name="Picture 2">
            <a:extLst>
              <a:ext uri="{FF2B5EF4-FFF2-40B4-BE49-F238E27FC236}">
                <a16:creationId xmlns:a16="http://schemas.microsoft.com/office/drawing/2014/main" id="{6AAEDE66-DC03-0C74-B961-978C8BE3EB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1931" y="2510913"/>
            <a:ext cx="3686168" cy="2706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304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0C60-8EDF-5AB0-9F61-F99874174297}"/>
              </a:ext>
            </a:extLst>
          </p:cNvPr>
          <p:cNvSpPr>
            <a:spLocks noGrp="1"/>
          </p:cNvSpPr>
          <p:nvPr>
            <p:ph type="title"/>
          </p:nvPr>
        </p:nvSpPr>
        <p:spPr>
          <a:xfrm>
            <a:off x="1991581" y="552990"/>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1EBE9A70-EC86-7304-F622-824193C780F8}"/>
              </a:ext>
            </a:extLst>
          </p:cNvPr>
          <p:cNvSpPr>
            <a:spLocks noGrp="1"/>
          </p:cNvSpPr>
          <p:nvPr>
            <p:ph idx="1"/>
          </p:nvPr>
        </p:nvSpPr>
        <p:spPr>
          <a:xfrm>
            <a:off x="1288732" y="1540189"/>
            <a:ext cx="10557828" cy="3777622"/>
          </a:xfrm>
        </p:spPr>
        <p:txBody>
          <a:bodyPr>
            <a:noAutofit/>
          </a:bodyPr>
          <a:lstStyle/>
          <a:p>
            <a:r>
              <a:rPr lang="en-IN" sz="1700" dirty="0"/>
              <a:t>Alkan, E., Cushen-Brewster, N., &amp; Anyanwu, P. (2024). Investigating healthcare workforce recruitment and retention: a mixed-methods study protocol. </a:t>
            </a:r>
            <a:r>
              <a:rPr lang="en-IN" sz="1700" i="1" dirty="0"/>
              <a:t>BMJ open</a:t>
            </a:r>
            <a:r>
              <a:rPr lang="en-IN" sz="1700" dirty="0"/>
              <a:t>, </a:t>
            </a:r>
            <a:r>
              <a:rPr lang="en-IN" sz="1700" i="1" dirty="0"/>
              <a:t>14</a:t>
            </a:r>
            <a:r>
              <a:rPr lang="en-IN" sz="1700" dirty="0"/>
              <a:t>(2), e074100. </a:t>
            </a:r>
            <a:r>
              <a:rPr lang="en-IN" sz="1700" u="sng" dirty="0">
                <a:hlinkClick r:id="rId2"/>
              </a:rPr>
              <a:t>https://bmjopen.bmj.com/content/bmjopen/14/2/e074100.full.pdf</a:t>
            </a:r>
            <a:endParaRPr lang="en-IN" sz="1700" dirty="0"/>
          </a:p>
          <a:p>
            <a:r>
              <a:rPr lang="en-IN" sz="1700" dirty="0"/>
              <a:t>Alkan, E., Cushen-Brewster, N., &amp; Anyanwu, P. (2024). Organisational factors associated with healthcare workforce development, recruitment, and retention in the United Kingdom: a systematic review. </a:t>
            </a:r>
            <a:r>
              <a:rPr lang="en-IN" sz="1700" i="1" dirty="0"/>
              <a:t>BMC nursing</a:t>
            </a:r>
            <a:r>
              <a:rPr lang="en-IN" sz="1700" dirty="0"/>
              <a:t>, </a:t>
            </a:r>
            <a:r>
              <a:rPr lang="en-IN" sz="1700" i="1" dirty="0"/>
              <a:t>23</a:t>
            </a:r>
            <a:r>
              <a:rPr lang="en-IN" sz="1700" dirty="0"/>
              <a:t>(1), 604. </a:t>
            </a:r>
            <a:r>
              <a:rPr lang="en-IN" sz="1700" u="sng" dirty="0">
                <a:hlinkClick r:id="rId3"/>
              </a:rPr>
              <a:t>https://link.springer.com/content/pdf/10.1186/s12912-024-02216-0.pdf</a:t>
            </a:r>
            <a:endParaRPr lang="en-IN" sz="1700" dirty="0"/>
          </a:p>
          <a:p>
            <a:r>
              <a:rPr lang="en-IN" sz="1700" dirty="0"/>
              <a:t>Downing-Burn, V., &amp; Officer, C. P. REPORT TO: NHS SOMERSET INTEGRATED CARE BOARD. </a:t>
            </a:r>
            <a:r>
              <a:rPr lang="en-IN" sz="1700" u="sng" dirty="0">
                <a:hlinkClick r:id="rId4"/>
              </a:rPr>
              <a:t>https://nhssomerset.nhs.uk/wp-content/uploads/sites/2/Enc-I-Anti-Racism-Board-Report.pdf</a:t>
            </a:r>
            <a:endParaRPr lang="en-IN" sz="1700" dirty="0"/>
          </a:p>
          <a:p>
            <a:r>
              <a:rPr lang="en-IN" sz="1700" dirty="0"/>
              <a:t>Evans, D., Burns, L., Mills, I., Bryce, M., &amp; Hanks, S. (2023). Recruitment and retention in dentistry in the UK: a scoping review to explore the challenges across the UK, with a particular interest in rural and coastal areas. </a:t>
            </a:r>
            <a:r>
              <a:rPr lang="en-IN" sz="1700" i="1" dirty="0"/>
              <a:t>British Dental Journal</a:t>
            </a:r>
            <a:r>
              <a:rPr lang="en-IN" sz="1700" dirty="0"/>
              <a:t>, 1-7. </a:t>
            </a:r>
            <a:r>
              <a:rPr lang="en-IN" sz="1700" u="sng" dirty="0">
                <a:hlinkClick r:id="rId5"/>
              </a:rPr>
              <a:t>https://www.nature.com/articles/s41415-022-5406-0.pdf</a:t>
            </a:r>
            <a:endParaRPr lang="en-IN" sz="1700" dirty="0"/>
          </a:p>
          <a:p>
            <a:r>
              <a:rPr lang="en-IN" sz="1700" dirty="0"/>
              <a:t>Evans, D., Mills, I., Burns, L., Bryce, M., &amp; Hanks, S. (2023). The dental workforce recruitment and retention crisis in the UK. </a:t>
            </a:r>
            <a:r>
              <a:rPr lang="en-IN" sz="1700" i="1" dirty="0"/>
              <a:t>British Dental Journal</a:t>
            </a:r>
            <a:r>
              <a:rPr lang="en-IN" sz="1700" dirty="0"/>
              <a:t>, </a:t>
            </a:r>
            <a:r>
              <a:rPr lang="en-IN" sz="1700" i="1" dirty="0"/>
              <a:t>234</a:t>
            </a:r>
            <a:r>
              <a:rPr lang="en-IN" sz="1700" dirty="0"/>
              <a:t>(8), 573-577. </a:t>
            </a:r>
            <a:r>
              <a:rPr lang="en-IN" sz="1700" u="sng" dirty="0">
                <a:hlinkClick r:id="rId6"/>
              </a:rPr>
              <a:t>https://www.nature.com/articles/s41415-023-5737-5.pdf</a:t>
            </a:r>
            <a:endParaRPr lang="en-IN" sz="1700" dirty="0"/>
          </a:p>
          <a:p>
            <a:endParaRPr lang="en-IN" sz="1700" dirty="0"/>
          </a:p>
        </p:txBody>
      </p:sp>
    </p:spTree>
    <p:extLst>
      <p:ext uri="{BB962C8B-B14F-4D97-AF65-F5344CB8AC3E}">
        <p14:creationId xmlns:p14="http://schemas.microsoft.com/office/powerpoint/2010/main" val="2412056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DBE66-9C91-63A6-5C79-70318D2D2231}"/>
              </a:ext>
            </a:extLst>
          </p:cNvPr>
          <p:cNvSpPr>
            <a:spLocks noGrp="1"/>
          </p:cNvSpPr>
          <p:nvPr>
            <p:ph type="title"/>
          </p:nvPr>
        </p:nvSpPr>
        <p:spPr>
          <a:xfrm>
            <a:off x="2166205" y="433333"/>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712ADF26-7FEC-E325-60E6-A55CA2A629D5}"/>
              </a:ext>
            </a:extLst>
          </p:cNvPr>
          <p:cNvSpPr>
            <a:spLocks noGrp="1"/>
          </p:cNvSpPr>
          <p:nvPr>
            <p:ph idx="1"/>
          </p:nvPr>
        </p:nvSpPr>
        <p:spPr>
          <a:xfrm>
            <a:off x="1322704" y="1366155"/>
            <a:ext cx="10100628" cy="3777622"/>
          </a:xfrm>
        </p:spPr>
        <p:txBody>
          <a:bodyPr>
            <a:noAutofit/>
          </a:bodyPr>
          <a:lstStyle/>
          <a:p>
            <a:r>
              <a:rPr lang="en-IN" sz="1600" dirty="0"/>
              <a:t>Ghimire, A., Qiu, Y., Neupane, M. S., &amp; Ghimire, P. (2024). Neocolonial echoes in healthcare: ethical quandaries of the Nepal-UK nurse recruitment memorandum of understanding. </a:t>
            </a:r>
            <a:r>
              <a:rPr lang="en-IN" sz="1600" i="1" dirty="0"/>
              <a:t>The Lancet Regional Health-Southeast Asia</a:t>
            </a:r>
            <a:r>
              <a:rPr lang="en-IN" sz="1600" dirty="0"/>
              <a:t>, </a:t>
            </a:r>
            <a:r>
              <a:rPr lang="en-IN" sz="1600" i="1" dirty="0"/>
              <a:t>30</a:t>
            </a:r>
            <a:r>
              <a:rPr lang="en-IN" sz="1600" dirty="0"/>
              <a:t>.  </a:t>
            </a:r>
            <a:r>
              <a:rPr lang="en-IN" sz="1600" u="sng" dirty="0">
                <a:hlinkClick r:id="rId2"/>
              </a:rPr>
              <a:t>https://www.thelancet.com/pdfs/journals/lansea/PIIS2772-3682(24)00143-4.pdf</a:t>
            </a:r>
            <a:endParaRPr lang="en-IN" sz="1600" dirty="0"/>
          </a:p>
          <a:p>
            <a:r>
              <a:rPr lang="en-IN" sz="1600" dirty="0"/>
              <a:t>Habib, M. (2026). </a:t>
            </a:r>
            <a:r>
              <a:rPr lang="en-IN" sz="1600" i="1" dirty="0"/>
              <a:t>Navigating Competition And Collaboration: A Labour Process Study Of </a:t>
            </a:r>
            <a:r>
              <a:rPr lang="en-IN" sz="1600" i="1" dirty="0" err="1"/>
              <a:t>Nhs</a:t>
            </a:r>
            <a:r>
              <a:rPr lang="en-IN" sz="1600" i="1" dirty="0"/>
              <a:t> Workforce Experiences With Integrated Care Systems</a:t>
            </a:r>
            <a:r>
              <a:rPr lang="en-IN" sz="1600" dirty="0"/>
              <a:t> (Doctoral dissertation, University of Leicester).</a:t>
            </a:r>
            <a:r>
              <a:rPr lang="en-IN" sz="1600" u="sng" dirty="0">
                <a:hlinkClick r:id="rId3"/>
              </a:rPr>
              <a:t>https://figshare.le.ac.uk/articles/thesis/Navigating_Competition_And_Collaboration_A_Labour_Process_Study_Of_Nhs_Workforce_Experiences_With_Integrated_Care_Systems/31095541/1/files/61122877.pdf</a:t>
            </a:r>
            <a:endParaRPr lang="en-IN" sz="1600" dirty="0"/>
          </a:p>
          <a:p>
            <a:r>
              <a:rPr lang="en-IN" sz="1600" dirty="0"/>
              <a:t>Hammond, J., Davies, N., Morrow, E., Ross, F., </a:t>
            </a:r>
            <a:r>
              <a:rPr lang="en-IN" sz="1600" dirty="0" err="1"/>
              <a:t>Vandrevala</a:t>
            </a:r>
            <a:r>
              <a:rPr lang="en-IN" sz="1600" dirty="0"/>
              <a:t>, T., &amp; Harris, R. (2022). “Raising the curtain on the equality theatre”: a study of recruitment to first healthcare job post-qualification in the UK National Health Service. </a:t>
            </a:r>
            <a:r>
              <a:rPr lang="en-IN" sz="1600" i="1" dirty="0"/>
              <a:t>Human resources for health</a:t>
            </a:r>
            <a:r>
              <a:rPr lang="en-IN" sz="1600" dirty="0"/>
              <a:t>, </a:t>
            </a:r>
            <a:r>
              <a:rPr lang="en-IN" sz="1600" i="1" dirty="0"/>
              <a:t>20</a:t>
            </a:r>
            <a:r>
              <a:rPr lang="en-IN" sz="1600" dirty="0"/>
              <a:t>(1), 57. </a:t>
            </a:r>
            <a:r>
              <a:rPr lang="en-IN" sz="1600" u="sng" dirty="0">
                <a:hlinkClick r:id="rId4"/>
              </a:rPr>
              <a:t>https://link.springer.com/content/pdf/10.1186/s12960-022-00754-9.pdf</a:t>
            </a:r>
            <a:endParaRPr lang="en-IN" sz="1600" dirty="0"/>
          </a:p>
          <a:p>
            <a:r>
              <a:rPr lang="en-IN" sz="1600" dirty="0"/>
              <a:t>Health Foundation. (2022). </a:t>
            </a:r>
            <a:r>
              <a:rPr lang="en-IN" sz="1600" i="1" dirty="0"/>
              <a:t>Workforce shortages in the NHS</a:t>
            </a:r>
            <a:r>
              <a:rPr lang="en-IN" sz="1600" dirty="0"/>
              <a:t>. </a:t>
            </a:r>
            <a:r>
              <a:rPr lang="en-IN" sz="1600" u="sng" dirty="0">
                <a:hlinkClick r:id="rId5"/>
              </a:rPr>
              <a:t>https://www.health.org.uk/sites/default/files/upload/publications/2022/REALCentreWorkforceProjections_2022_v2.pdf</a:t>
            </a:r>
            <a:r>
              <a:rPr lang="en-IN" sz="1600" dirty="0"/>
              <a:t> </a:t>
            </a:r>
          </a:p>
          <a:p>
            <a:r>
              <a:rPr lang="en-IN" sz="1600" dirty="0"/>
              <a:t>Joshi, S. (2023). Common Clinical Trial Amendments, why they are submitted and how they can be avoided: a mixed methods study on NHS UK Sponsored Research (Amendments Assemble). </a:t>
            </a:r>
            <a:r>
              <a:rPr lang="en-IN" sz="1600" i="1" dirty="0"/>
              <a:t>Trials</a:t>
            </a:r>
            <a:r>
              <a:rPr lang="en-IN" sz="1600" dirty="0"/>
              <a:t>, </a:t>
            </a:r>
            <a:r>
              <a:rPr lang="en-IN" sz="1600" i="1" dirty="0"/>
              <a:t>24</a:t>
            </a:r>
            <a:r>
              <a:rPr lang="en-IN" sz="1600" dirty="0"/>
              <a:t>(1), 10. </a:t>
            </a:r>
            <a:r>
              <a:rPr lang="en-IN" sz="1600" u="sng" dirty="0">
                <a:hlinkClick r:id="rId6"/>
              </a:rPr>
              <a:t>https://link.springer.com/content/pdf/10.1186/s13063-022-06989-0.pdf</a:t>
            </a:r>
            <a:endParaRPr lang="en-IN" sz="1600" dirty="0"/>
          </a:p>
          <a:p>
            <a:endParaRPr lang="en-IN" sz="1600" dirty="0"/>
          </a:p>
        </p:txBody>
      </p:sp>
    </p:spTree>
    <p:extLst>
      <p:ext uri="{BB962C8B-B14F-4D97-AF65-F5344CB8AC3E}">
        <p14:creationId xmlns:p14="http://schemas.microsoft.com/office/powerpoint/2010/main" val="37500896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6651D-30DC-9C11-66D1-01FBDC931CA3}"/>
              </a:ext>
            </a:extLst>
          </p:cNvPr>
          <p:cNvSpPr>
            <a:spLocks noGrp="1"/>
          </p:cNvSpPr>
          <p:nvPr>
            <p:ph type="title"/>
          </p:nvPr>
        </p:nvSpPr>
        <p:spPr>
          <a:xfrm>
            <a:off x="2095085" y="425990"/>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B333735E-AF60-3CA1-694D-AC5DE70DAC48}"/>
              </a:ext>
            </a:extLst>
          </p:cNvPr>
          <p:cNvSpPr>
            <a:spLocks noGrp="1"/>
          </p:cNvSpPr>
          <p:nvPr>
            <p:ph idx="1"/>
          </p:nvPr>
        </p:nvSpPr>
        <p:spPr>
          <a:xfrm>
            <a:off x="1430972" y="1540189"/>
            <a:ext cx="10496868" cy="3777622"/>
          </a:xfrm>
        </p:spPr>
        <p:txBody>
          <a:bodyPr>
            <a:noAutofit/>
          </a:bodyPr>
          <a:lstStyle/>
          <a:p>
            <a:r>
              <a:rPr lang="en-IN" sz="1700" dirty="0"/>
              <a:t>Khan, Z. (2023). The emerging challenges and strengths of the National Health Services: a physician perspective. </a:t>
            </a:r>
            <a:r>
              <a:rPr lang="en-IN" sz="1700" i="1" dirty="0" err="1"/>
              <a:t>Cureus</a:t>
            </a:r>
            <a:r>
              <a:rPr lang="en-IN" sz="1700" dirty="0"/>
              <a:t>, </a:t>
            </a:r>
            <a:r>
              <a:rPr lang="en-IN" sz="1700" i="1" dirty="0"/>
              <a:t>15</a:t>
            </a:r>
            <a:r>
              <a:rPr lang="en-IN" sz="1700" dirty="0"/>
              <a:t>(5). </a:t>
            </a:r>
            <a:r>
              <a:rPr lang="en-IN" sz="1700" u="sng" dirty="0">
                <a:hlinkClick r:id="rId2"/>
              </a:rPr>
              <a:t>https://www.cureus.com/articles/153209-the-emerging-challenges-and-strengths-of-the-national-health-services-a-physician-perspective.pdf</a:t>
            </a:r>
            <a:endParaRPr lang="en-IN" sz="1700" dirty="0"/>
          </a:p>
          <a:p>
            <a:r>
              <a:rPr lang="en-IN" sz="1700" dirty="0"/>
              <a:t>Lorenc, A., </a:t>
            </a:r>
            <a:r>
              <a:rPr lang="en-IN" sz="1700" dirty="0" err="1"/>
              <a:t>Rooshenas</a:t>
            </a:r>
            <a:r>
              <a:rPr lang="en-IN" sz="1700" dirty="0"/>
              <a:t>, L., </a:t>
            </a:r>
            <a:r>
              <a:rPr lang="en-IN" sz="1700" dirty="0" err="1"/>
              <a:t>Conefrey</a:t>
            </a:r>
            <a:r>
              <a:rPr lang="en-IN" sz="1700" dirty="0"/>
              <a:t>, C., Wade, J., Farrar, N., Mills, N., ... &amp; Jepson, M. (2023). Non-COVID-19 UK clinical trials and the COVID-19 pandemic: impact, challenges and possible solutions. </a:t>
            </a:r>
            <a:r>
              <a:rPr lang="en-IN" sz="1700" i="1" dirty="0"/>
              <a:t>Trials</a:t>
            </a:r>
            <a:r>
              <a:rPr lang="en-IN" sz="1700" dirty="0"/>
              <a:t>, </a:t>
            </a:r>
            <a:r>
              <a:rPr lang="en-IN" sz="1700" i="1" dirty="0"/>
              <a:t>24</a:t>
            </a:r>
            <a:r>
              <a:rPr lang="en-IN" sz="1700" dirty="0"/>
              <a:t>(1), 424. </a:t>
            </a:r>
            <a:r>
              <a:rPr lang="en-IN" sz="1700" u="sng" dirty="0">
                <a:hlinkClick r:id="rId3"/>
              </a:rPr>
              <a:t>https://link.springer.com/content/pdf/10.1186/s13063-023-07414-w.pdf</a:t>
            </a:r>
            <a:endParaRPr lang="en-IN" sz="1700" dirty="0"/>
          </a:p>
          <a:p>
            <a:r>
              <a:rPr lang="en-IN" sz="1700" dirty="0"/>
              <a:t>Maclaren, A. S., Cleland, J., </a:t>
            </a:r>
            <a:r>
              <a:rPr lang="en-IN" sz="1700" dirty="0" err="1"/>
              <a:t>Locock</a:t>
            </a:r>
            <a:r>
              <a:rPr lang="en-IN" sz="1700" dirty="0"/>
              <a:t>, L., Skea, Z., Denison, A., Hollick, R., ... &amp; Wilson, P. (2022). Understanding recruitment and retention of doctors in rural Scotland: Stakeholder perspectives. </a:t>
            </a:r>
            <a:r>
              <a:rPr lang="en-IN" sz="1700" i="1" dirty="0"/>
              <a:t>The Geographical Journal</a:t>
            </a:r>
            <a:r>
              <a:rPr lang="en-IN" sz="1700" dirty="0"/>
              <a:t>, </a:t>
            </a:r>
            <a:r>
              <a:rPr lang="en-IN" sz="1700" i="1" dirty="0"/>
              <a:t>188</a:t>
            </a:r>
            <a:r>
              <a:rPr lang="en-IN" sz="1700" dirty="0"/>
              <a:t>(2), 261-276. </a:t>
            </a:r>
            <a:r>
              <a:rPr lang="en-IN" sz="1700" u="sng" dirty="0">
                <a:hlinkClick r:id="rId4"/>
              </a:rPr>
              <a:t>https://rgs-ibg.onlinelibrary.wiley.com/doi/pdf/10.1111/geoj.12439</a:t>
            </a:r>
            <a:endParaRPr lang="en-IN" sz="1700" dirty="0"/>
          </a:p>
          <a:p>
            <a:r>
              <a:rPr lang="en-IN" sz="1700" dirty="0"/>
              <a:t>Morgan, B., 2022. NHS staffing shortages. </a:t>
            </a:r>
            <a:r>
              <a:rPr lang="en-IN" sz="1700" i="1" dirty="0"/>
              <a:t>Why do politicians struggle to give the NHS the staff it needs</a:t>
            </a:r>
            <a:r>
              <a:rPr lang="en-IN" sz="1700" dirty="0"/>
              <a:t>.  </a:t>
            </a:r>
            <a:r>
              <a:rPr lang="en-IN" sz="1700" u="sng" dirty="0">
                <a:hlinkClick r:id="rId5"/>
              </a:rPr>
              <a:t>https://assets.kingsfund.org.uk/f/256914/x/151509726c/nhs_staffing_shortages_engage_britain_2022.pdf</a:t>
            </a:r>
            <a:endParaRPr lang="en-IN" sz="1700" dirty="0"/>
          </a:p>
          <a:p>
            <a:endParaRPr lang="en-IN" sz="1700" dirty="0"/>
          </a:p>
        </p:txBody>
      </p:sp>
    </p:spTree>
    <p:extLst>
      <p:ext uri="{BB962C8B-B14F-4D97-AF65-F5344CB8AC3E}">
        <p14:creationId xmlns:p14="http://schemas.microsoft.com/office/powerpoint/2010/main" val="37296360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0EFBE-2266-F806-EB95-242B8FB181DB}"/>
              </a:ext>
            </a:extLst>
          </p:cNvPr>
          <p:cNvSpPr>
            <a:spLocks noGrp="1"/>
          </p:cNvSpPr>
          <p:nvPr>
            <p:ph type="title"/>
          </p:nvPr>
        </p:nvSpPr>
        <p:spPr>
          <a:xfrm>
            <a:off x="2259122" y="507270"/>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ABA38AF0-795D-CFDE-9597-9F5C638931A3}"/>
              </a:ext>
            </a:extLst>
          </p:cNvPr>
          <p:cNvSpPr>
            <a:spLocks noGrp="1"/>
          </p:cNvSpPr>
          <p:nvPr>
            <p:ph idx="1"/>
          </p:nvPr>
        </p:nvSpPr>
        <p:spPr>
          <a:xfrm>
            <a:off x="1888172" y="1932663"/>
            <a:ext cx="9653588" cy="3777622"/>
          </a:xfrm>
        </p:spPr>
        <p:txBody>
          <a:bodyPr>
            <a:noAutofit/>
          </a:bodyPr>
          <a:lstStyle/>
          <a:p>
            <a:r>
              <a:rPr lang="en-IN" sz="1700" dirty="0"/>
              <a:t>NHS England. (2020). </a:t>
            </a:r>
            <a:r>
              <a:rPr lang="en-IN" sz="1700" i="1" dirty="0"/>
              <a:t>We are the NHS: People plan 2020/21 – Action for us all</a:t>
            </a:r>
            <a:r>
              <a:rPr lang="en-IN" sz="1700" dirty="0"/>
              <a:t>. </a:t>
            </a:r>
            <a:r>
              <a:rPr lang="en-IN" sz="1700" u="sng" dirty="0">
                <a:hlinkClick r:id="rId2"/>
              </a:rPr>
              <a:t>https://www.england.nhs.uk/wp-content/uploads/2020/07/We-Are-The-NHS-Action-For-All-Of-Us-FINAL-March-21.pdf</a:t>
            </a:r>
            <a:r>
              <a:rPr lang="en-IN" sz="1700" dirty="0"/>
              <a:t> </a:t>
            </a:r>
          </a:p>
          <a:p>
            <a:r>
              <a:rPr lang="en-IN" sz="1700" dirty="0"/>
              <a:t>NHS England. (2023). </a:t>
            </a:r>
            <a:r>
              <a:rPr lang="en-IN" sz="1700" i="1" dirty="0"/>
              <a:t>NHS workforce statistics and vacancy trends</a:t>
            </a:r>
            <a:r>
              <a:rPr lang="en-IN" sz="1700" dirty="0"/>
              <a:t>. </a:t>
            </a:r>
            <a:r>
              <a:rPr lang="en-IN" sz="1700" u="sng" dirty="0">
                <a:hlinkClick r:id="rId3"/>
              </a:rPr>
              <a:t>https://digital.nhs.uk/data-and-information/publications/statistical/nhs-workforce-statistics</a:t>
            </a:r>
            <a:r>
              <a:rPr lang="en-IN" sz="1700" dirty="0"/>
              <a:t> </a:t>
            </a:r>
          </a:p>
          <a:p>
            <a:r>
              <a:rPr lang="en-IN" sz="1700" dirty="0" err="1"/>
              <a:t>Omiyi</a:t>
            </a:r>
            <a:r>
              <a:rPr lang="en-IN" sz="1700" dirty="0"/>
              <a:t>, D., Wilkinson, E., &amp; </a:t>
            </a:r>
            <a:r>
              <a:rPr lang="en-IN" sz="1700" dirty="0" err="1"/>
              <a:t>Snaith</a:t>
            </a:r>
            <a:r>
              <a:rPr lang="en-IN" sz="1700" dirty="0"/>
              <a:t>, B. (2025). Exploring the motivations, challenges, and integration of internationally educated healthcare workers in the UK: a scoping review. </a:t>
            </a:r>
            <a:r>
              <a:rPr lang="en-IN" sz="1700" i="1" dirty="0"/>
              <a:t>Policy, Politics, &amp; Nursing Practice</a:t>
            </a:r>
            <a:r>
              <a:rPr lang="en-IN" sz="1700" dirty="0"/>
              <a:t>, </a:t>
            </a:r>
            <a:r>
              <a:rPr lang="en-IN" sz="1700" i="1" dirty="0"/>
              <a:t>26</a:t>
            </a:r>
            <a:r>
              <a:rPr lang="en-IN" sz="1700" dirty="0"/>
              <a:t>(2), 117-135. </a:t>
            </a:r>
            <a:r>
              <a:rPr lang="en-IN" sz="1700" u="sng" dirty="0">
                <a:hlinkClick r:id="rId4"/>
              </a:rPr>
              <a:t>https://journals.sagepub.com/doi/full/10.1177/15271544241289605</a:t>
            </a:r>
            <a:endParaRPr lang="en-IN" sz="1700" dirty="0"/>
          </a:p>
          <a:p>
            <a:r>
              <a:rPr lang="en-IN" sz="1700" dirty="0" err="1"/>
              <a:t>Phiri</a:t>
            </a:r>
            <a:r>
              <a:rPr lang="en-IN" sz="1700" dirty="0"/>
              <a:t>, P., </a:t>
            </a:r>
            <a:r>
              <a:rPr lang="en-IN" sz="1700" dirty="0" err="1"/>
              <a:t>Sajid</a:t>
            </a:r>
            <a:r>
              <a:rPr lang="en-IN" sz="1700" dirty="0"/>
              <a:t>, S., </a:t>
            </a:r>
            <a:r>
              <a:rPr lang="en-IN" sz="1700" dirty="0" err="1"/>
              <a:t>Baykoca</a:t>
            </a:r>
            <a:r>
              <a:rPr lang="en-IN" sz="1700" dirty="0"/>
              <a:t>, A., </a:t>
            </a:r>
            <a:r>
              <a:rPr lang="en-IN" sz="1700" dirty="0" err="1"/>
              <a:t>Shetty</a:t>
            </a:r>
            <a:r>
              <a:rPr lang="en-IN" sz="1700" dirty="0"/>
              <a:t>, S., </a:t>
            </a:r>
            <a:r>
              <a:rPr lang="en-IN" sz="1700" dirty="0" err="1"/>
              <a:t>Mudoni</a:t>
            </a:r>
            <a:r>
              <a:rPr lang="en-IN" sz="1700" dirty="0"/>
              <a:t>, D., </a:t>
            </a:r>
            <a:r>
              <a:rPr lang="en-IN" sz="1700" dirty="0" err="1"/>
              <a:t>Rathod</a:t>
            </a:r>
            <a:r>
              <a:rPr lang="en-IN" sz="1700" dirty="0"/>
              <a:t>, S., &amp; </a:t>
            </a:r>
            <a:r>
              <a:rPr lang="en-IN" sz="1700" dirty="0" err="1"/>
              <a:t>Delanerolle</a:t>
            </a:r>
            <a:r>
              <a:rPr lang="en-IN" sz="1700" dirty="0"/>
              <a:t>, G. (2022). International recruitment of mental health nurses to the national health service: a challenge for the UK. </a:t>
            </a:r>
            <a:r>
              <a:rPr lang="en-IN" sz="1700" i="1" dirty="0"/>
              <a:t>BMC nursing</a:t>
            </a:r>
            <a:r>
              <a:rPr lang="en-IN" sz="1700" dirty="0"/>
              <a:t>, </a:t>
            </a:r>
            <a:r>
              <a:rPr lang="en-IN" sz="1700" i="1" dirty="0"/>
              <a:t>21</a:t>
            </a:r>
            <a:r>
              <a:rPr lang="en-IN" sz="1700" dirty="0"/>
              <a:t>(1), 355. </a:t>
            </a:r>
            <a:r>
              <a:rPr lang="en-IN" sz="1700" u="sng" dirty="0">
                <a:hlinkClick r:id="rId5"/>
              </a:rPr>
              <a:t>https://link.springer.com/content/pdf/10.1186/s12912-022-01128-1.pdf</a:t>
            </a:r>
            <a:endParaRPr lang="en-IN" sz="1700" dirty="0"/>
          </a:p>
          <a:p>
            <a:endParaRPr lang="en-IN" sz="1700" dirty="0"/>
          </a:p>
        </p:txBody>
      </p:sp>
    </p:spTree>
    <p:extLst>
      <p:ext uri="{BB962C8B-B14F-4D97-AF65-F5344CB8AC3E}">
        <p14:creationId xmlns:p14="http://schemas.microsoft.com/office/powerpoint/2010/main" val="3001064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endParaRPr lang="en-IN" dirty="0"/>
          </a:p>
        </p:txBody>
      </p:sp>
      <p:sp>
        <p:nvSpPr>
          <p:cNvPr id="3" name="Content Placeholder 2"/>
          <p:cNvSpPr>
            <a:spLocks noGrp="1"/>
          </p:cNvSpPr>
          <p:nvPr>
            <p:ph idx="1"/>
          </p:nvPr>
        </p:nvSpPr>
        <p:spPr/>
        <p:txBody>
          <a:bodyPr>
            <a:normAutofit fontScale="85000" lnSpcReduction="20000"/>
          </a:bodyPr>
          <a:lstStyle/>
          <a:p>
            <a:r>
              <a:rPr lang="en-GB" dirty="0" err="1"/>
              <a:t>Elomami</a:t>
            </a:r>
            <a:r>
              <a:rPr lang="en-GB" dirty="0"/>
              <a:t>, A. S. F. (2025). Strategic Human Resource Management and Organizational Performance: A Comprehensive Review: case study about employees at </a:t>
            </a:r>
            <a:r>
              <a:rPr lang="en-GB" dirty="0" err="1"/>
              <a:t>Ninewells</a:t>
            </a:r>
            <a:r>
              <a:rPr lang="en-GB" dirty="0"/>
              <a:t> Hospital, Dundee, UK. </a:t>
            </a:r>
            <a:r>
              <a:rPr lang="en-GB" i="1" dirty="0" err="1"/>
              <a:t>Dirasat</a:t>
            </a:r>
            <a:r>
              <a:rPr lang="en-GB" i="1" dirty="0"/>
              <a:t> in Economics and Business</a:t>
            </a:r>
            <a:r>
              <a:rPr lang="en-GB" dirty="0"/>
              <a:t>, </a:t>
            </a:r>
            <a:r>
              <a:rPr lang="en-GB" i="1" dirty="0"/>
              <a:t>44</a:t>
            </a:r>
            <a:r>
              <a:rPr lang="en-GB" dirty="0"/>
              <a:t>(1), 209-240. </a:t>
            </a:r>
            <a:r>
              <a:rPr lang="en-GB" dirty="0">
                <a:hlinkClick r:id="rId2"/>
              </a:rPr>
              <a:t>https://journals.uob.edu.ly/index.php/DEB/article/download/7609/5829</a:t>
            </a:r>
            <a:endParaRPr lang="en-GB" dirty="0"/>
          </a:p>
          <a:p>
            <a:r>
              <a:rPr lang="en-GB" dirty="0" err="1"/>
              <a:t>Owolabi</a:t>
            </a:r>
            <a:r>
              <a:rPr lang="en-GB" dirty="0"/>
              <a:t>, O. R., </a:t>
            </a:r>
            <a:r>
              <a:rPr lang="en-GB" dirty="0" err="1"/>
              <a:t>Olatoye</a:t>
            </a:r>
            <a:r>
              <a:rPr lang="en-GB" dirty="0"/>
              <a:t>, F. O., </a:t>
            </a:r>
            <a:r>
              <a:rPr lang="en-GB" dirty="0" err="1"/>
              <a:t>Elufioye</a:t>
            </a:r>
            <a:r>
              <a:rPr lang="en-GB" dirty="0"/>
              <a:t>, O. A., &amp; </a:t>
            </a:r>
            <a:r>
              <a:rPr lang="en-GB" dirty="0" err="1"/>
              <a:t>Okunade</a:t>
            </a:r>
            <a:r>
              <a:rPr lang="en-GB" dirty="0"/>
              <a:t>, B. (2024). Human resources management in healthcare: Recruitment, retention, and workforce development: A review. </a:t>
            </a:r>
            <a:r>
              <a:rPr lang="en-GB" i="1" dirty="0"/>
              <a:t>World Journal of Advanced Research and Reviews</a:t>
            </a:r>
            <a:r>
              <a:rPr lang="en-GB" dirty="0"/>
              <a:t>, </a:t>
            </a:r>
            <a:r>
              <a:rPr lang="en-GB" i="1" dirty="0"/>
              <a:t>21</a:t>
            </a:r>
            <a:r>
              <a:rPr lang="en-GB" dirty="0"/>
              <a:t>(2), 950-957. </a:t>
            </a:r>
            <a:r>
              <a:rPr lang="en-GB" dirty="0">
                <a:hlinkClick r:id="rId3"/>
              </a:rPr>
              <a:t>https://pdfs.semanticscholar.org/752c/d28737554eef674c90a3a44d5c35d1784a98.pdf</a:t>
            </a:r>
            <a:endParaRPr lang="en-GB" dirty="0"/>
          </a:p>
          <a:p>
            <a:r>
              <a:rPr lang="en-GB" dirty="0" err="1"/>
              <a:t>Ajemba</a:t>
            </a:r>
            <a:r>
              <a:rPr lang="en-GB" dirty="0"/>
              <a:t>, M. N., </a:t>
            </a:r>
            <a:r>
              <a:rPr lang="en-GB" dirty="0" err="1"/>
              <a:t>Nweze</a:t>
            </a:r>
            <a:r>
              <a:rPr lang="en-GB" dirty="0"/>
              <a:t>, A. L., </a:t>
            </a:r>
            <a:r>
              <a:rPr lang="en-GB" dirty="0" err="1"/>
              <a:t>Arene</a:t>
            </a:r>
            <a:r>
              <a:rPr lang="en-GB" dirty="0"/>
              <a:t>, E. C., </a:t>
            </a:r>
            <a:r>
              <a:rPr lang="en-GB" dirty="0" err="1"/>
              <a:t>Iroanya</a:t>
            </a:r>
            <a:r>
              <a:rPr lang="en-GB" dirty="0"/>
              <a:t>, C. J., </a:t>
            </a:r>
            <a:r>
              <a:rPr lang="en-GB" dirty="0" err="1"/>
              <a:t>Nwafor</a:t>
            </a:r>
            <a:r>
              <a:rPr lang="en-GB" dirty="0"/>
              <a:t>, D., &amp; Fish, I. (2024). Improving staff retention in the research and development department sections of NHS hospitals in the United Kingdom: A systematic review. </a:t>
            </a:r>
            <a:r>
              <a:rPr lang="en-GB" i="1" dirty="0"/>
              <a:t>World Journal Of Advanced Research And Reviews</a:t>
            </a:r>
            <a:r>
              <a:rPr lang="en-GB" dirty="0"/>
              <a:t>, </a:t>
            </a:r>
            <a:r>
              <a:rPr lang="en-GB" i="1" dirty="0"/>
              <a:t>21</a:t>
            </a:r>
            <a:r>
              <a:rPr lang="en-GB" dirty="0"/>
              <a:t>(1), 2168-2181. </a:t>
            </a:r>
            <a:r>
              <a:rPr lang="en-GB" dirty="0">
                <a:hlinkClick r:id="rId4"/>
              </a:rPr>
              <a:t>https://pdfs.semanticscholar.org/8c32/382ababdec444c2cd619293d5920d752c594.pdf</a:t>
            </a:r>
            <a:endParaRPr lang="en-GB" dirty="0"/>
          </a:p>
          <a:p>
            <a:r>
              <a:rPr lang="en-GB" dirty="0"/>
              <a:t>Le, T., Bishop, S., &amp; </a:t>
            </a:r>
            <a:r>
              <a:rPr lang="en-GB" dirty="0" err="1"/>
              <a:t>Macrae</a:t>
            </a:r>
            <a:r>
              <a:rPr lang="en-GB" dirty="0"/>
              <a:t>, C. (2024). Human resource management in homecare in England: managing people for safe care during crisis. </a:t>
            </a:r>
            <a:r>
              <a:rPr lang="en-GB" i="1" dirty="0"/>
              <a:t>BMC Health Services Research</a:t>
            </a:r>
            <a:r>
              <a:rPr lang="en-GB" dirty="0"/>
              <a:t>, </a:t>
            </a:r>
            <a:r>
              <a:rPr lang="en-GB" i="1" dirty="0"/>
              <a:t>24</a:t>
            </a:r>
            <a:r>
              <a:rPr lang="en-GB" dirty="0"/>
              <a:t>(1), 1589. </a:t>
            </a:r>
            <a:r>
              <a:rPr lang="en-GB" dirty="0">
                <a:hlinkClick r:id="rId5"/>
              </a:rPr>
              <a:t>https://link.springer.com/content/pdf/10.1186/s12913-024-11842-y.pdf</a:t>
            </a:r>
            <a:endParaRPr lang="en-GB" dirty="0"/>
          </a:p>
          <a:p>
            <a:pPr marL="0" indent="0">
              <a:buNone/>
            </a:pPr>
            <a:endParaRPr lang="en-GB" dirty="0"/>
          </a:p>
          <a:p>
            <a:endParaRPr lang="en-IN" dirty="0"/>
          </a:p>
        </p:txBody>
      </p:sp>
    </p:spTree>
    <p:extLst>
      <p:ext uri="{BB962C8B-B14F-4D97-AF65-F5344CB8AC3E}">
        <p14:creationId xmlns:p14="http://schemas.microsoft.com/office/powerpoint/2010/main" val="2854760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endParaRPr lang="en-IN" dirty="0"/>
          </a:p>
        </p:txBody>
      </p:sp>
      <p:sp>
        <p:nvSpPr>
          <p:cNvPr id="3" name="Content Placeholder 2"/>
          <p:cNvSpPr>
            <a:spLocks noGrp="1"/>
          </p:cNvSpPr>
          <p:nvPr>
            <p:ph idx="1"/>
          </p:nvPr>
        </p:nvSpPr>
        <p:spPr/>
        <p:txBody>
          <a:bodyPr>
            <a:normAutofit fontScale="92500" lnSpcReduction="20000"/>
          </a:bodyPr>
          <a:lstStyle/>
          <a:p>
            <a:r>
              <a:rPr lang="en-GB" dirty="0" err="1"/>
              <a:t>Maertens</a:t>
            </a:r>
            <a:r>
              <a:rPr lang="en-GB" dirty="0"/>
              <a:t>, L., </a:t>
            </a:r>
            <a:r>
              <a:rPr lang="en-GB" dirty="0" err="1"/>
              <a:t>Daniëls</a:t>
            </a:r>
            <a:r>
              <a:rPr lang="en-GB" dirty="0"/>
              <a:t>, E., </a:t>
            </a:r>
            <a:r>
              <a:rPr lang="en-GB" dirty="0" err="1"/>
              <a:t>Hondeghem</a:t>
            </a:r>
            <a:r>
              <a:rPr lang="en-GB" dirty="0"/>
              <a:t>, A., &amp; </a:t>
            </a:r>
            <a:r>
              <a:rPr lang="en-GB" dirty="0" err="1"/>
              <a:t>Vandenabeele</a:t>
            </a:r>
            <a:r>
              <a:rPr lang="en-GB" dirty="0"/>
              <a:t>, W. (2025). Towards a new conceptualisation of evidence-based human resource management. </a:t>
            </a:r>
            <a:r>
              <a:rPr lang="en-GB" i="1" dirty="0"/>
              <a:t>Journal of Organizational Effectiveness: People and Performance</a:t>
            </a:r>
            <a:r>
              <a:rPr lang="en-GB" dirty="0"/>
              <a:t>, </a:t>
            </a:r>
            <a:r>
              <a:rPr lang="en-GB" i="1" dirty="0"/>
              <a:t>12</a:t>
            </a:r>
            <a:r>
              <a:rPr lang="en-GB" dirty="0"/>
              <a:t>(3), 559-584. </a:t>
            </a:r>
            <a:r>
              <a:rPr lang="en-GB" dirty="0">
                <a:hlinkClick r:id="rId2"/>
              </a:rPr>
              <a:t>https://research-portal.uu.nl/files/269392180/joepp-12-2023-0541en.pdf</a:t>
            </a:r>
            <a:endParaRPr lang="en-GB" dirty="0"/>
          </a:p>
          <a:p>
            <a:r>
              <a:rPr lang="en-GB" dirty="0" err="1"/>
              <a:t>Alam</a:t>
            </a:r>
            <a:r>
              <a:rPr lang="en-GB" dirty="0"/>
              <a:t>, S., Dong, Z., </a:t>
            </a:r>
            <a:r>
              <a:rPr lang="en-GB" dirty="0" err="1"/>
              <a:t>Kularatne</a:t>
            </a:r>
            <a:r>
              <a:rPr lang="en-GB" dirty="0"/>
              <a:t>, I., &amp; Rashid, M. S. (2025). Exploring approaches to overcome challenges in adopting human resource analytics through stakeholder engagement. </a:t>
            </a:r>
            <a:r>
              <a:rPr lang="en-GB" i="1" dirty="0"/>
              <a:t>Management Review Quarterly</a:t>
            </a:r>
            <a:r>
              <a:rPr lang="en-GB" dirty="0"/>
              <a:t>, 1-59. </a:t>
            </a:r>
            <a:r>
              <a:rPr lang="en-GB" dirty="0">
                <a:hlinkClick r:id="rId3"/>
              </a:rPr>
              <a:t>https://link.springer.com/content/pdf/10.1007/s11301-025-00491-y.pdf</a:t>
            </a:r>
            <a:endParaRPr lang="en-GB" dirty="0"/>
          </a:p>
          <a:p>
            <a:r>
              <a:rPr lang="en-GB" dirty="0" err="1"/>
              <a:t>Waheed</a:t>
            </a:r>
            <a:r>
              <a:rPr lang="en-GB" dirty="0"/>
              <a:t>, A., </a:t>
            </a:r>
            <a:r>
              <a:rPr lang="en-GB" dirty="0" err="1"/>
              <a:t>Rehman</a:t>
            </a:r>
            <a:r>
              <a:rPr lang="en-GB" dirty="0"/>
              <a:t>, S. U., &amp; </a:t>
            </a:r>
            <a:r>
              <a:rPr lang="en-GB" dirty="0" err="1"/>
              <a:t>Mehmood</a:t>
            </a:r>
            <a:r>
              <a:rPr lang="en-GB" dirty="0"/>
              <a:t>, S. (2025). The Role of Modern Human Resource Management (HRM) and Universities in Strengthening Public Sector Institutions. </a:t>
            </a:r>
            <a:r>
              <a:rPr lang="en-GB" i="1" dirty="0"/>
              <a:t>Journal of Management Science Research Review</a:t>
            </a:r>
            <a:r>
              <a:rPr lang="en-GB" dirty="0"/>
              <a:t>, </a:t>
            </a:r>
            <a:r>
              <a:rPr lang="en-GB" i="1" dirty="0"/>
              <a:t>4</a:t>
            </a:r>
            <a:r>
              <a:rPr lang="en-GB" dirty="0"/>
              <a:t>(4), 83-87. </a:t>
            </a:r>
            <a:r>
              <a:rPr lang="en-GB" dirty="0">
                <a:hlinkClick r:id="rId4"/>
              </a:rPr>
              <a:t>https://www.jmsrr.com/index.php/Journal/article/download/176/152</a:t>
            </a:r>
            <a:endParaRPr lang="en-GB" dirty="0"/>
          </a:p>
          <a:p>
            <a:r>
              <a:rPr lang="en-IN" dirty="0"/>
              <a:t>NHS Digital. (2023). </a:t>
            </a:r>
            <a:r>
              <a:rPr lang="en-IN" i="1" dirty="0"/>
              <a:t>NHS vacancy statistics – England</a:t>
            </a:r>
            <a:r>
              <a:rPr lang="en-IN" dirty="0"/>
              <a:t>. </a:t>
            </a:r>
            <a:r>
              <a:rPr lang="en-IN" u="sng" dirty="0">
                <a:hlinkClick r:id="rId5"/>
              </a:rPr>
              <a:t>https://digital.nhs.uk/data-and-information/publications/statistical/nhs-vacancies-survey</a:t>
            </a:r>
            <a:r>
              <a:rPr lang="en-IN" dirty="0"/>
              <a:t> </a:t>
            </a:r>
          </a:p>
          <a:p>
            <a:endParaRPr lang="en-GB" dirty="0"/>
          </a:p>
          <a:p>
            <a:endParaRPr lang="en-IN" dirty="0"/>
          </a:p>
        </p:txBody>
      </p:sp>
    </p:spTree>
    <p:extLst>
      <p:ext uri="{BB962C8B-B14F-4D97-AF65-F5344CB8AC3E}">
        <p14:creationId xmlns:p14="http://schemas.microsoft.com/office/powerpoint/2010/main" val="277414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B1E695-58B8-AD19-9A12-481F635A92FD}"/>
              </a:ext>
            </a:extLst>
          </p:cNvPr>
          <p:cNvPicPr>
            <a:picLocks noChangeAspect="1"/>
          </p:cNvPicPr>
          <p:nvPr/>
        </p:nvPicPr>
        <p:blipFill>
          <a:blip r:embed="rId2"/>
          <a:stretch>
            <a:fillRect/>
          </a:stretch>
        </p:blipFill>
        <p:spPr>
          <a:xfrm>
            <a:off x="2225040" y="730250"/>
            <a:ext cx="9398000" cy="4726940"/>
          </a:xfrm>
          <a:prstGeom prst="rect">
            <a:avLst/>
          </a:prstGeom>
        </p:spPr>
      </p:pic>
    </p:spTree>
    <p:extLst>
      <p:ext uri="{BB962C8B-B14F-4D97-AF65-F5344CB8AC3E}">
        <p14:creationId xmlns:p14="http://schemas.microsoft.com/office/powerpoint/2010/main" val="36138542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5404</Words>
  <Application>Microsoft Office PowerPoint</Application>
  <PresentationFormat>Widescreen</PresentationFormat>
  <Paragraphs>266</Paragraphs>
  <Slides>33</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Century Gothic</vt:lpstr>
      <vt:lpstr>Times New Roman</vt:lpstr>
      <vt:lpstr>Wingdings 3</vt:lpstr>
      <vt:lpstr>Wisp</vt:lpstr>
      <vt:lpstr>    Group Members: Prahar Sunilbhai Shah         –        2528026  Manpreet Singh Mehra       –        2522997 Navin Kumar Jayakumar  –      2506813 Neel Manishbhai Korat      –      2523741 Jeel Bhratbhai Anghan      –       2522449 Submission Details Lecturers: Eno Amasi Maycock University: UWTSD Submission Date: 8 March 2026</vt:lpstr>
      <vt:lpstr>Introduction to the topic</vt:lpstr>
      <vt:lpstr>Current Recruitment Challenges</vt:lpstr>
      <vt:lpstr>Recruitment and Workforce Planning</vt:lpstr>
      <vt:lpstr>Policy-Related Recruitment Challenges</vt:lpstr>
      <vt:lpstr>Organisational Recruitment Barriers</vt:lpstr>
      <vt:lpstr>Cultural and Leadership Challenges</vt:lpstr>
      <vt:lpstr>Root Causes of Recruitment Challenges</vt:lpstr>
      <vt:lpstr>Labour Market Shortages</vt:lpstr>
      <vt:lpstr>Training and Education Pipeline Issues</vt:lpstr>
      <vt:lpstr>Impact of Employer Branding</vt:lpstr>
      <vt:lpstr>Psychological Contract Theory</vt:lpstr>
      <vt:lpstr>Human Capital Theory</vt:lpstr>
      <vt:lpstr>Resource-Based View (RBV)</vt:lpstr>
      <vt:lpstr>Equity and Diversity Challenges</vt:lpstr>
      <vt:lpstr>Impact of Recruitment Challenges on Service Quality</vt:lpstr>
      <vt:lpstr>International Recruitment Dependence </vt:lpstr>
      <vt:lpstr>Ethical Challenges in Recruitment</vt:lpstr>
      <vt:lpstr>Technological Solutions for Recruitment</vt:lpstr>
      <vt:lpstr>Need for Integrated Recruitment Strategies </vt:lpstr>
      <vt:lpstr>Strategic Recruitment Planning Solutions</vt:lpstr>
      <vt:lpstr>International Recruitment Strategies</vt:lpstr>
      <vt:lpstr>Strategic Workforce Planning Importance</vt:lpstr>
      <vt:lpstr>Inclusive Recruitment Policies</vt:lpstr>
      <vt:lpstr>Role of HR Leadership in Recruitment</vt:lpstr>
      <vt:lpstr>Conclusion and Future Outlook</vt:lpstr>
      <vt:lpstr>References</vt:lpstr>
      <vt:lpstr>References</vt:lpstr>
      <vt:lpstr>References</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2026-02-17T12:23:49Z</dcterms:created>
  <dcterms:modified xsi:type="dcterms:W3CDTF">2026-03-08T00:42:05Z</dcterms:modified>
</cp:coreProperties>
</file>