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4" r:id="rId1"/>
  </p:sldMasterIdLst>
  <p:notesMasterIdLst>
    <p:notesMasterId r:id="rId38"/>
  </p:notesMasterIdLst>
  <p:sldIdLst>
    <p:sldId id="282" r:id="rId2"/>
    <p:sldId id="283" r:id="rId3"/>
    <p:sldId id="259" r:id="rId4"/>
    <p:sldId id="284" r:id="rId5"/>
    <p:sldId id="334" r:id="rId6"/>
    <p:sldId id="279" r:id="rId7"/>
    <p:sldId id="261" r:id="rId8"/>
    <p:sldId id="262" r:id="rId9"/>
    <p:sldId id="260" r:id="rId10"/>
    <p:sldId id="257" r:id="rId11"/>
    <p:sldId id="330" r:id="rId12"/>
    <p:sldId id="278" r:id="rId13"/>
    <p:sldId id="331" r:id="rId14"/>
    <p:sldId id="263" r:id="rId15"/>
    <p:sldId id="285" r:id="rId16"/>
    <p:sldId id="280" r:id="rId17"/>
    <p:sldId id="287" r:id="rId18"/>
    <p:sldId id="264" r:id="rId19"/>
    <p:sldId id="286" r:id="rId20"/>
    <p:sldId id="265" r:id="rId21"/>
    <p:sldId id="332" r:id="rId22"/>
    <p:sldId id="266" r:id="rId23"/>
    <p:sldId id="267" r:id="rId24"/>
    <p:sldId id="268" r:id="rId25"/>
    <p:sldId id="269" r:id="rId26"/>
    <p:sldId id="270" r:id="rId27"/>
    <p:sldId id="271" r:id="rId28"/>
    <p:sldId id="272" r:id="rId29"/>
    <p:sldId id="273" r:id="rId30"/>
    <p:sldId id="274" r:id="rId31"/>
    <p:sldId id="275" r:id="rId32"/>
    <p:sldId id="289" r:id="rId33"/>
    <p:sldId id="288" r:id="rId34"/>
    <p:sldId id="277" r:id="rId35"/>
    <p:sldId id="328" r:id="rId36"/>
    <p:sldId id="32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3CBCA2-032C-4C89-89B0-B2463810465D}" v="8" dt="2022-10-25T11:43:52.8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85058" autoAdjust="0"/>
  </p:normalViewPr>
  <p:slideViewPr>
    <p:cSldViewPr snapToGrid="0">
      <p:cViewPr varScale="1">
        <p:scale>
          <a:sx n="82" d="100"/>
          <a:sy n="82" d="100"/>
        </p:scale>
        <p:origin x="252" y="60"/>
      </p:cViewPr>
      <p:guideLst/>
    </p:cSldViewPr>
  </p:slideViewPr>
  <p:notesTextViewPr>
    <p:cViewPr>
      <p:scale>
        <a:sx n="1" d="1"/>
        <a:sy n="1" d="1"/>
      </p:scale>
      <p:origin x="0" y="0"/>
    </p:cViewPr>
  </p:notesTextViewPr>
  <p:sorterViewPr>
    <p:cViewPr>
      <p:scale>
        <a:sx n="100" d="100"/>
        <a:sy n="100" d="100"/>
      </p:scale>
      <p:origin x="0" y="-994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22/10/2023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a:t>
            </a:fld>
            <a:endParaRPr lang="en-GB"/>
          </a:p>
        </p:txBody>
      </p:sp>
    </p:spTree>
    <p:extLst>
      <p:ext uri="{BB962C8B-B14F-4D97-AF65-F5344CB8AC3E}">
        <p14:creationId xmlns:p14="http://schemas.microsoft.com/office/powerpoint/2010/main" val="2791850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2</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3</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4073889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4</a:t>
            </a:fld>
            <a:endParaRPr lang="en-GB"/>
          </a:p>
        </p:txBody>
      </p:sp>
    </p:spTree>
    <p:extLst>
      <p:ext uri="{BB962C8B-B14F-4D97-AF65-F5344CB8AC3E}">
        <p14:creationId xmlns:p14="http://schemas.microsoft.com/office/powerpoint/2010/main" val="21968512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34706269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2688CAA2-28F0-45FC-A06F-C14CD7D358DB}" type="slidenum">
              <a:rPr lang="en-US" altLang="en-US">
                <a:solidFill>
                  <a:srgbClr val="000000"/>
                </a:solidFill>
                <a:cs typeface="Arial" pitchFamily="34" charset="0"/>
              </a:rPr>
              <a:pPr eaLnBrk="1" hangingPunct="1">
                <a:spcBef>
                  <a:spcPct val="0"/>
                </a:spcBef>
              </a:pPr>
              <a:t>7</a:t>
            </a:fld>
            <a:endParaRPr lang="en-US" altLang="en-US">
              <a:solidFill>
                <a:srgbClr val="000000"/>
              </a:solidFill>
              <a:cs typeface="Arial" pitchFamily="34" charset="0"/>
            </a:endParaRPr>
          </a:p>
        </p:txBody>
      </p:sp>
      <p:sp>
        <p:nvSpPr>
          <p:cNvPr id="25603" name="Rectangle 2"/>
          <p:cNvSpPr>
            <a:spLocks noGrp="1" noRot="1" noChangeAspect="1" noChangeArrowheads="1" noTextEdit="1"/>
          </p:cNvSpPr>
          <p:nvPr>
            <p:ph type="sldImg"/>
          </p:nvPr>
        </p:nvSpPr>
        <p:spPr>
          <a:xfrm>
            <a:off x="90488" y="744538"/>
            <a:ext cx="6616700" cy="3722687"/>
          </a:xfrm>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cy-GB" altLang="en-US" dirty="0">
              <a:latin typeface="Arial" pitchFamily="34" charset="0"/>
            </a:endParaRPr>
          </a:p>
        </p:txBody>
      </p:sp>
    </p:spTree>
    <p:extLst>
      <p:ext uri="{BB962C8B-B14F-4D97-AF65-F5344CB8AC3E}">
        <p14:creationId xmlns:p14="http://schemas.microsoft.com/office/powerpoint/2010/main" val="1334104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90488" y="744538"/>
            <a:ext cx="6616700" cy="3722687"/>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95F447A8-40AA-441A-A25F-8EEC0C39AC55}" type="slidenum">
              <a:rPr lang="cy-GB" altLang="en-US" sz="1200">
                <a:solidFill>
                  <a:srgbClr val="000000"/>
                </a:solidFill>
                <a:latin typeface="Arial" pitchFamily="34" charset="0"/>
              </a:rPr>
              <a:pPr/>
              <a:t>8</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206252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9</a:t>
            </a:fld>
            <a:endParaRPr lang="en-GB"/>
          </a:p>
        </p:txBody>
      </p:sp>
    </p:spTree>
    <p:extLst>
      <p:ext uri="{BB962C8B-B14F-4D97-AF65-F5344CB8AC3E}">
        <p14:creationId xmlns:p14="http://schemas.microsoft.com/office/powerpoint/2010/main" val="29121129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xfrm>
            <a:off x="90488" y="744538"/>
            <a:ext cx="6616700" cy="3722687"/>
          </a:xfrm>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961C7EDD-CE9C-423B-9EE6-263F4A2A2B7C}" type="slidenum">
              <a:rPr lang="cy-GB" altLang="en-US" sz="1200">
                <a:solidFill>
                  <a:srgbClr val="000000"/>
                </a:solidFill>
                <a:latin typeface="Arial" pitchFamily="34" charset="0"/>
              </a:rPr>
              <a:pPr/>
              <a:t>10</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264150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980196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FC045809-84A4-4248-9B65-0E8743C5C9B6}" type="slidenum">
              <a:rPr lang="en-US" altLang="en-US">
                <a:solidFill>
                  <a:srgbClr val="000000"/>
                </a:solidFill>
                <a:cs typeface="Arial" pitchFamily="34" charset="0"/>
              </a:rPr>
              <a:pPr eaLnBrk="1" hangingPunct="1">
                <a:spcBef>
                  <a:spcPct val="0"/>
                </a:spcBef>
              </a:pPr>
              <a:t>14</a:t>
            </a:fld>
            <a:endParaRPr lang="en-US" altLang="en-US">
              <a:solidFill>
                <a:srgbClr val="000000"/>
              </a:solidFill>
              <a:cs typeface="Arial" pitchFamily="34" charset="0"/>
            </a:endParaRPr>
          </a:p>
        </p:txBody>
      </p:sp>
      <p:sp>
        <p:nvSpPr>
          <p:cNvPr id="29699" name="Rectangle 2"/>
          <p:cNvSpPr>
            <a:spLocks noGrp="1" noRot="1" noChangeAspect="1" noChangeArrowheads="1" noTextEdit="1"/>
          </p:cNvSpPr>
          <p:nvPr>
            <p:ph type="sldImg"/>
          </p:nvPr>
        </p:nvSpPr>
        <p:spPr>
          <a:xfrm>
            <a:off x="90488" y="744538"/>
            <a:ext cx="6616700" cy="3722687"/>
          </a:xfrm>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Tree>
    <p:extLst>
      <p:ext uri="{BB962C8B-B14F-4D97-AF65-F5344CB8AC3E}">
        <p14:creationId xmlns:p14="http://schemas.microsoft.com/office/powerpoint/2010/main" val="2821203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2128408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34204575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35113369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857E4AA8-3FF2-4E7C-B6AD-5F87FADF1B63}" type="slidenum">
              <a:rPr lang="cy-GB" altLang="en-US" sz="1200">
                <a:solidFill>
                  <a:srgbClr val="000000"/>
                </a:solidFill>
                <a:latin typeface="Arial" pitchFamily="34" charset="0"/>
              </a:rPr>
              <a:pPr/>
              <a:t>18</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41887368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3950854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90488" y="744538"/>
            <a:ext cx="6616700" cy="3722687"/>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380E7A5B-837F-4806-81B9-78E8781F7156}" type="slidenum">
              <a:rPr lang="cy-GB" altLang="en-US" sz="1200">
                <a:solidFill>
                  <a:srgbClr val="000000"/>
                </a:solidFill>
                <a:latin typeface="Arial" pitchFamily="34" charset="0"/>
              </a:rPr>
              <a:pPr/>
              <a:t>20</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0694257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90488" y="744538"/>
            <a:ext cx="6616700" cy="3722687"/>
          </a:xfrm>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0DAC4D5-316C-4D2A-96B7-5BF88A4AB4A7}" type="slidenum">
              <a:rPr lang="cy-GB" altLang="en-US" sz="1200">
                <a:solidFill>
                  <a:srgbClr val="000000"/>
                </a:solidFill>
                <a:latin typeface="Arial" pitchFamily="34" charset="0"/>
              </a:rPr>
              <a:pPr/>
              <a:t>22</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9030870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0488" y="744538"/>
            <a:ext cx="6616700" cy="3722687"/>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60981ADC-D09C-43DA-BB45-1F6BF9A5F2B0}" type="slidenum">
              <a:rPr lang="cy-GB" altLang="en-US" sz="1200">
                <a:solidFill>
                  <a:srgbClr val="000000"/>
                </a:solidFill>
                <a:latin typeface="Arial" pitchFamily="34" charset="0"/>
              </a:rPr>
              <a:pPr/>
              <a:t>23</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39698915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90488" y="744538"/>
            <a:ext cx="6616700" cy="3722687"/>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EC48D42-62A6-48DD-9A3E-D94268998444}" type="slidenum">
              <a:rPr lang="cy-GB" altLang="en-US" sz="1200">
                <a:solidFill>
                  <a:srgbClr val="000000"/>
                </a:solidFill>
                <a:latin typeface="Arial" pitchFamily="34" charset="0"/>
              </a:rPr>
              <a:pPr/>
              <a:t>24</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6410793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90488" y="744538"/>
            <a:ext cx="6616700" cy="3722687"/>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9E25633-4679-477E-981A-222DBDAB7E0A}" type="slidenum">
              <a:rPr lang="cy-GB" altLang="en-US" sz="1200">
                <a:solidFill>
                  <a:srgbClr val="000000"/>
                </a:solidFill>
                <a:latin typeface="Arial" pitchFamily="34" charset="0"/>
              </a:rPr>
              <a:pPr/>
              <a:t>27</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5828566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90488" y="744538"/>
            <a:ext cx="6616700" cy="3722687"/>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05E6D46A-EE0E-423B-9B5A-40F68280C19B}" type="slidenum">
              <a:rPr lang="cy-GB" altLang="en-US" sz="1200">
                <a:solidFill>
                  <a:srgbClr val="000000"/>
                </a:solidFill>
                <a:latin typeface="Arial" pitchFamily="34" charset="0"/>
              </a:rPr>
              <a:pPr/>
              <a:t>30</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9743969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xfrm>
            <a:off x="90488" y="744538"/>
            <a:ext cx="6616700" cy="3722687"/>
          </a:xfrm>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A7C60DBC-7640-4E16-867D-43CC8241B460}" type="slidenum">
              <a:rPr lang="cy-GB" altLang="en-US" sz="1200">
                <a:solidFill>
                  <a:srgbClr val="000000"/>
                </a:solidFill>
                <a:latin typeface="Arial" pitchFamily="34" charset="0"/>
              </a:rPr>
              <a:pPr/>
              <a:t>31</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35270006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32</a:t>
            </a:fld>
            <a:endParaRPr lang="en-GB"/>
          </a:p>
        </p:txBody>
      </p:sp>
    </p:spTree>
    <p:extLst>
      <p:ext uri="{BB962C8B-B14F-4D97-AF65-F5344CB8AC3E}">
        <p14:creationId xmlns:p14="http://schemas.microsoft.com/office/powerpoint/2010/main" val="40537087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33</a:t>
            </a:fld>
            <a:endParaRPr lang="en-GB"/>
          </a:p>
        </p:txBody>
      </p:sp>
    </p:spTree>
    <p:extLst>
      <p:ext uri="{BB962C8B-B14F-4D97-AF65-F5344CB8AC3E}">
        <p14:creationId xmlns:p14="http://schemas.microsoft.com/office/powerpoint/2010/main" val="5383962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34</a:t>
            </a:fld>
            <a:endParaRPr lang="en-GB"/>
          </a:p>
        </p:txBody>
      </p:sp>
    </p:spTree>
    <p:extLst>
      <p:ext uri="{BB962C8B-B14F-4D97-AF65-F5344CB8AC3E}">
        <p14:creationId xmlns:p14="http://schemas.microsoft.com/office/powerpoint/2010/main" val="16596515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35</a:t>
            </a:fld>
            <a:endParaRPr lang="en-GB"/>
          </a:p>
        </p:txBody>
      </p:sp>
    </p:spTree>
    <p:extLst>
      <p:ext uri="{BB962C8B-B14F-4D97-AF65-F5344CB8AC3E}">
        <p14:creationId xmlns:p14="http://schemas.microsoft.com/office/powerpoint/2010/main" val="36775246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36</a:t>
            </a:fld>
            <a:endParaRPr lang="en-GB"/>
          </a:p>
        </p:txBody>
      </p:sp>
    </p:spTree>
    <p:extLst>
      <p:ext uri="{BB962C8B-B14F-4D97-AF65-F5344CB8AC3E}">
        <p14:creationId xmlns:p14="http://schemas.microsoft.com/office/powerpoint/2010/main" val="1392266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004A69B8-2871-4FA4-8492-B069FF631261}" type="datetimeFigureOut">
              <a:rPr lang="en-GB" smtClean="0"/>
              <a:pPr>
                <a:defRPr/>
              </a:pPr>
              <a:t>22/10/2023</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505033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004A69B8-2871-4FA4-8492-B069FF631261}" type="datetimeFigureOut">
              <a:rPr lang="en-GB" smtClean="0"/>
              <a:pPr>
                <a:defRPr/>
              </a:pPr>
              <a:t>22/10/2023</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42176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pPr>
              <a:defRPr/>
            </a:pPr>
            <a:fld id="{004A69B8-2871-4FA4-8492-B069FF631261}" type="datetimeFigureOut">
              <a:rPr lang="en-GB" smtClean="0"/>
              <a:pPr>
                <a:defRPr/>
              </a:pPr>
              <a:t>22/10/2023</a:t>
            </a:fld>
            <a:endParaRPr lang="en-GB"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909589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B33867F4-0AAD-42B1-9384-326D074A4F56}" type="datetimeFigureOut">
              <a:rPr lang="en-GB" smtClean="0"/>
              <a:pPr>
                <a:defRPr/>
              </a:pPr>
              <a:t>22/10/2023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4052884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a:defRPr/>
            </a:pPr>
            <a:fld id="{DCF8DB81-439C-4656-9D3E-66A7D1A45EA3}" type="datetimeFigureOut">
              <a:rPr lang="en-GB" smtClean="0"/>
              <a:pPr>
                <a:defRPr/>
              </a:pPr>
              <a:t>22/10/2023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F540B88C-F0A9-42D6-80BF-256C9807E1EB}" type="slidenum">
              <a:rPr lang="en-GB" altLang="en-US" smtClean="0"/>
              <a:pPr/>
              <a:t>‹#›</a:t>
            </a:fld>
            <a:endParaRPr lang="en-GB" altLang="en-US"/>
          </a:p>
        </p:txBody>
      </p:sp>
    </p:spTree>
    <p:extLst>
      <p:ext uri="{BB962C8B-B14F-4D97-AF65-F5344CB8AC3E}">
        <p14:creationId xmlns:p14="http://schemas.microsoft.com/office/powerpoint/2010/main" val="3351283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BC8E3CB2-1CF2-4995-A5FE-D409EFFC65D6}" type="datetimeFigureOut">
              <a:rPr lang="en-GB" smtClean="0"/>
              <a:pPr>
                <a:defRPr/>
              </a:pPr>
              <a:t>22/10/2023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2440146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pPr>
              <a:defRPr/>
            </a:pPr>
            <a:fld id="{B7345790-51AC-404F-BA55-9F6878987568}" type="datetimeFigureOut">
              <a:rPr lang="en-GB" smtClean="0"/>
              <a:pPr>
                <a:defRPr/>
              </a:pPr>
              <a:t>22/10/2023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850633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pPr>
              <a:defRPr/>
            </a:pPr>
            <a:fld id="{B3E7E5E2-C784-4A97-8CF6-8823521BE196}" type="datetimeFigureOut">
              <a:rPr lang="en-GB" smtClean="0"/>
              <a:pPr>
                <a:defRPr/>
              </a:pPr>
              <a:t>22/10/2023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4C528FF3-08BB-4A1C-8E1B-8B7FAB55C84A}" type="slidenum">
              <a:rPr lang="en-GB" altLang="en-US" smtClean="0"/>
              <a:pPr/>
              <a:t>‹#›</a:t>
            </a:fld>
            <a:endParaRPr lang="en-GB" altLang="en-US"/>
          </a:p>
        </p:txBody>
      </p:sp>
    </p:spTree>
    <p:extLst>
      <p:ext uri="{BB962C8B-B14F-4D97-AF65-F5344CB8AC3E}">
        <p14:creationId xmlns:p14="http://schemas.microsoft.com/office/powerpoint/2010/main" val="56532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pPr>
              <a:defRPr/>
            </a:pPr>
            <a:fld id="{F416119F-627E-4435-8782-E1A15BFB5236}" type="datetimeFigureOut">
              <a:rPr lang="en-GB" smtClean="0"/>
              <a:pPr>
                <a:defRPr/>
              </a:pPr>
              <a:t>22/10/2023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1BC273DB-3413-402B-995A-5F578E93DF5E}" type="slidenum">
              <a:rPr lang="en-GB" altLang="en-US" smtClean="0"/>
              <a:pPr/>
              <a:t>‹#›</a:t>
            </a:fld>
            <a:endParaRPr lang="en-GB" altLang="en-US"/>
          </a:p>
        </p:txBody>
      </p:sp>
    </p:spTree>
    <p:extLst>
      <p:ext uri="{BB962C8B-B14F-4D97-AF65-F5344CB8AC3E}">
        <p14:creationId xmlns:p14="http://schemas.microsoft.com/office/powerpoint/2010/main" val="903679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pPr>
              <a:defRPr/>
            </a:pPr>
            <a:fld id="{B4B8E2AC-B30A-4DC0-B431-6112BDE13CA5}" type="datetimeFigureOut">
              <a:rPr lang="en-GB" smtClean="0"/>
              <a:pPr>
                <a:defRPr/>
              </a:pPr>
              <a:t>22/10/2023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F5635911-DFC3-4C37-A973-78AFF2B97951}" type="slidenum">
              <a:rPr lang="en-GB" altLang="en-US" smtClean="0"/>
              <a:pPr/>
              <a:t>‹#›</a:t>
            </a:fld>
            <a:endParaRPr lang="en-GB" altLang="en-US"/>
          </a:p>
        </p:txBody>
      </p:sp>
    </p:spTree>
    <p:extLst>
      <p:ext uri="{BB962C8B-B14F-4D97-AF65-F5344CB8AC3E}">
        <p14:creationId xmlns:p14="http://schemas.microsoft.com/office/powerpoint/2010/main" val="1689086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pPr>
              <a:defRPr/>
            </a:pPr>
            <a:fld id="{5E43C031-A6CF-420F-AE3A-6087542148F3}" type="datetimeFigureOut">
              <a:rPr lang="en-GB" smtClean="0"/>
              <a:pPr>
                <a:defRPr/>
              </a:pPr>
              <a:t>22/10/2023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9D708640-F9A1-4FBA-8E45-5438E53A8313}" type="slidenum">
              <a:rPr lang="en-GB" altLang="en-US" smtClean="0"/>
              <a:pPr/>
              <a:t>‹#›</a:t>
            </a:fld>
            <a:endParaRPr lang="en-GB" altLang="en-US"/>
          </a:p>
        </p:txBody>
      </p:sp>
    </p:spTree>
    <p:extLst>
      <p:ext uri="{BB962C8B-B14F-4D97-AF65-F5344CB8AC3E}">
        <p14:creationId xmlns:p14="http://schemas.microsoft.com/office/powerpoint/2010/main" val="13246943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1061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0389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827115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004A69B8-2871-4FA4-8492-B069FF631261}" type="datetimeFigureOut">
              <a:rPr lang="en-GB" smtClean="0"/>
              <a:pPr>
                <a:defRPr/>
              </a:pPr>
              <a:t>22/10/2023</a:t>
            </a:fld>
            <a:endParaRPr lang="en-GB"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6"/>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496308120"/>
      </p:ext>
    </p:extLst>
  </p:cSld>
  <p:clrMap bg1="lt1" tx1="dk1" bg2="lt2" tx2="dk2" accent1="accent1" accent2="accent2" accent3="accent3" accent4="accent4" accent5="accent5" accent6="accent6" hlink="hlink" folHlink="folHlink"/>
  <p:sldLayoutIdLst>
    <p:sldLayoutId id="2147483975" r:id="rId1"/>
    <p:sldLayoutId id="2147483976"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 id="2147483986" r:id="rId12"/>
    <p:sldLayoutId id="2147483987" r:id="rId13"/>
    <p:sldLayoutId id="2147483988"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iointeractive.org/classroom-resources/prenatal-development-human-brain"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1d1naM559w4"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youtu.be/VNNsN9IJkws"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m_5u8-QSh6A" TargetMode="External"/><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VCeWr8OFuEs"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vdiCep6OStA"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hyperlink" Target="https://www.ted.com/talks/alison_gopnik_what_do_babies_think?language=en" TargetMode="External"/><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s://leader.pubs.asha.org/doi/full/10.1044/leader.RIB3.19112014.np"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www.dana.org/article/nibbling-on-neurons-a-closer-look-at-synaptic-pruning/"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researchgate.net/figure/Abnormal-brain-development-following-sensory-neglect-in-early-childhood-These-images_fig1_225759011"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researchgate.net/figure/Transcriptional-cascade-of-myelination-Expression-of-TFs-at-different-stages-of-the_fig2_278047830" TargetMode="External"/><Relationship Id="rId7" Type="http://schemas.openxmlformats.org/officeDocument/2006/relationships/hyperlink" Target="http://www.zerotothree.or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developingchild.harvard.edu/" TargetMode="External"/><Relationship Id="rId5" Type="http://schemas.openxmlformats.org/officeDocument/2006/relationships/hyperlink" Target="https://www.wolverton-mountain.com/articles/talk-to-an-infants-brain.html" TargetMode="External"/><Relationship Id="rId4" Type="http://schemas.openxmlformats.org/officeDocument/2006/relationships/hyperlink" Target="https://www.jstor.org/stable/16028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0035EF9-181C-1D2D-6BAA-591BF80859EE}"/>
              </a:ext>
            </a:extLst>
          </p:cNvPr>
          <p:cNvSpPr txBox="1">
            <a:spLocks/>
          </p:cNvSpPr>
          <p:nvPr/>
        </p:nvSpPr>
        <p:spPr>
          <a:xfrm>
            <a:off x="2165896" y="801414"/>
            <a:ext cx="7860207" cy="238760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dirty="0">
                <a:solidFill>
                  <a:schemeClr val="accent6">
                    <a:lumMod val="75000"/>
                  </a:schemeClr>
                </a:solidFill>
              </a:rPr>
              <a:t>Human Development</a:t>
            </a:r>
          </a:p>
        </p:txBody>
      </p:sp>
      <p:sp>
        <p:nvSpPr>
          <p:cNvPr id="4" name="Subtitle 2">
            <a:extLst>
              <a:ext uri="{FF2B5EF4-FFF2-40B4-BE49-F238E27FC236}">
                <a16:creationId xmlns:a16="http://schemas.microsoft.com/office/drawing/2014/main" id="{ED5C5E66-6AA7-9FAE-955D-4EEC7B0B118F}"/>
              </a:ext>
            </a:extLst>
          </p:cNvPr>
          <p:cNvSpPr txBox="1">
            <a:spLocks/>
          </p:cNvSpPr>
          <p:nvPr/>
        </p:nvSpPr>
        <p:spPr>
          <a:xfrm>
            <a:off x="1049641" y="3577816"/>
            <a:ext cx="10092715" cy="165576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4800" dirty="0"/>
              <a:t> </a:t>
            </a:r>
          </a:p>
          <a:p>
            <a:pPr marL="0" indent="0" algn="ctr">
              <a:buNone/>
            </a:pPr>
            <a:r>
              <a:rPr lang="en-GB" sz="4800" dirty="0">
                <a:solidFill>
                  <a:schemeClr val="accent6">
                    <a:lumMod val="75000"/>
                  </a:schemeClr>
                </a:solidFill>
              </a:rPr>
              <a:t>Lecture 3 – Brain Development</a:t>
            </a:r>
          </a:p>
        </p:txBody>
      </p:sp>
    </p:spTree>
    <p:extLst>
      <p:ext uri="{BB962C8B-B14F-4D97-AF65-F5344CB8AC3E}">
        <p14:creationId xmlns:p14="http://schemas.microsoft.com/office/powerpoint/2010/main" val="2213243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1544" y="116632"/>
            <a:ext cx="8229600" cy="1143000"/>
          </a:xfrm>
        </p:spPr>
        <p:txBody>
          <a:bodyPr>
            <a:normAutofit/>
          </a:bodyPr>
          <a:lstStyle/>
          <a:p>
            <a:pPr algn="ctr" eaLnBrk="1" hangingPunct="1"/>
            <a:r>
              <a:rPr lang="en-GB" altLang="en-US" sz="5300" noProof="1">
                <a:solidFill>
                  <a:schemeClr val="accent6">
                    <a:lumMod val="75000"/>
                  </a:schemeClr>
                </a:solidFill>
                <a:latin typeface="+mn-lt"/>
              </a:rPr>
              <a:t>Learning Outcome</a:t>
            </a:r>
            <a:endParaRPr lang="en-GB" altLang="en-US" noProof="1">
              <a:solidFill>
                <a:schemeClr val="accent6">
                  <a:lumMod val="75000"/>
                </a:schemeClr>
              </a:solidFill>
            </a:endParaRPr>
          </a:p>
        </p:txBody>
      </p:sp>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sp>
        <p:nvSpPr>
          <p:cNvPr id="2" name="Dalfan Cynnwys 1"/>
          <p:cNvSpPr>
            <a:spLocks noGrp="1"/>
          </p:cNvSpPr>
          <p:nvPr>
            <p:ph sz="half" idx="2"/>
          </p:nvPr>
        </p:nvSpPr>
        <p:spPr>
          <a:xfrm>
            <a:off x="379708" y="1461536"/>
            <a:ext cx="11640255" cy="3989040"/>
          </a:xfrm>
        </p:spPr>
        <p:txBody>
          <a:bodyPr>
            <a:normAutofit/>
          </a:bodyPr>
          <a:lstStyle/>
          <a:p>
            <a:r>
              <a:rPr lang="en-GB" sz="3200" dirty="0">
                <a:solidFill>
                  <a:schemeClr val="accent6">
                    <a:lumMod val="75000"/>
                  </a:schemeClr>
                </a:solidFill>
              </a:rPr>
              <a:t>Develop an understanding of basic brain anatomy</a:t>
            </a:r>
          </a:p>
          <a:p>
            <a:r>
              <a:rPr lang="en-GB" sz="3200" dirty="0">
                <a:solidFill>
                  <a:schemeClr val="accent6">
                    <a:lumMod val="75000"/>
                  </a:schemeClr>
                </a:solidFill>
              </a:rPr>
              <a:t>Develop an understanding of the importance of Brain Development in Early Childhood</a:t>
            </a:r>
          </a:p>
          <a:p>
            <a:r>
              <a:rPr lang="en-GB" sz="3200" dirty="0">
                <a:solidFill>
                  <a:schemeClr val="accent6">
                    <a:lumMod val="75000"/>
                  </a:schemeClr>
                </a:solidFill>
              </a:rPr>
              <a:t>Develop an understanding of how brain development looks in practical terms</a:t>
            </a:r>
          </a:p>
          <a:p>
            <a:pPr marL="0" indent="0">
              <a:buNone/>
            </a:pPr>
            <a:endParaRPr lang="en-GB" sz="3200" dirty="0"/>
          </a:p>
        </p:txBody>
      </p:sp>
    </p:spTree>
    <p:extLst>
      <p:ext uri="{BB962C8B-B14F-4D97-AF65-F5344CB8AC3E}">
        <p14:creationId xmlns:p14="http://schemas.microsoft.com/office/powerpoint/2010/main" val="2464203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1544" y="116632"/>
            <a:ext cx="8229600" cy="1143000"/>
          </a:xfrm>
        </p:spPr>
        <p:txBody>
          <a:bodyPr>
            <a:normAutofit/>
          </a:bodyPr>
          <a:lstStyle/>
          <a:p>
            <a:pPr algn="ctr" eaLnBrk="1" hangingPunct="1"/>
            <a:r>
              <a:rPr lang="en-GB" altLang="en-US" sz="5300" noProof="1">
                <a:solidFill>
                  <a:schemeClr val="accent6">
                    <a:lumMod val="75000"/>
                  </a:schemeClr>
                </a:solidFill>
                <a:latin typeface="+mn-lt"/>
              </a:rPr>
              <a:t>Brain Development</a:t>
            </a:r>
            <a:r>
              <a:rPr lang="en-GB" altLang="en-US" noProof="1">
                <a:solidFill>
                  <a:schemeClr val="accent6">
                    <a:lumMod val="75000"/>
                  </a:schemeClr>
                </a:solidFill>
              </a:rPr>
              <a:t>	</a:t>
            </a:r>
          </a:p>
        </p:txBody>
      </p:sp>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sp>
        <p:nvSpPr>
          <p:cNvPr id="2" name="Dalfan Cynnwys 1"/>
          <p:cNvSpPr>
            <a:spLocks noGrp="1"/>
          </p:cNvSpPr>
          <p:nvPr>
            <p:ph sz="half" idx="2"/>
          </p:nvPr>
        </p:nvSpPr>
        <p:spPr>
          <a:xfrm>
            <a:off x="309967" y="1412776"/>
            <a:ext cx="11827408" cy="4516700"/>
          </a:xfrm>
        </p:spPr>
        <p:txBody>
          <a:bodyPr>
            <a:normAutofit/>
          </a:bodyPr>
          <a:lstStyle/>
          <a:p>
            <a:r>
              <a:rPr lang="en-GB" sz="3200" dirty="0">
                <a:solidFill>
                  <a:schemeClr val="accent6">
                    <a:lumMod val="75000"/>
                  </a:schemeClr>
                </a:solidFill>
              </a:rPr>
              <a:t>Begins shortly after conception and continues throughout your lifetime</a:t>
            </a:r>
          </a:p>
          <a:p>
            <a:r>
              <a:rPr lang="en-GB" sz="3200" dirty="0">
                <a:solidFill>
                  <a:schemeClr val="accent6">
                    <a:lumMod val="75000"/>
                  </a:schemeClr>
                </a:solidFill>
              </a:rPr>
              <a:t>Brain development can be affected by sound, touch, vision, smells and thoughts</a:t>
            </a:r>
          </a:p>
          <a:p>
            <a:r>
              <a:rPr lang="en-GB" sz="3200" dirty="0">
                <a:solidFill>
                  <a:schemeClr val="accent6">
                    <a:lumMod val="75000"/>
                  </a:schemeClr>
                </a:solidFill>
              </a:rPr>
              <a:t>Every child’s brain develops at a different speed</a:t>
            </a:r>
          </a:p>
          <a:p>
            <a:r>
              <a:rPr lang="en-GB" sz="3200" dirty="0">
                <a:solidFill>
                  <a:schemeClr val="accent6">
                    <a:lumMod val="75000"/>
                  </a:schemeClr>
                </a:solidFill>
              </a:rPr>
              <a:t>Brain has the ability to ‘bloom’ and ‘prune’</a:t>
            </a:r>
          </a:p>
          <a:p>
            <a:pPr marL="0" indent="0">
              <a:buNone/>
            </a:pPr>
            <a:endParaRPr lang="en-GB" sz="3200" dirty="0"/>
          </a:p>
        </p:txBody>
      </p:sp>
    </p:spTree>
    <p:extLst>
      <p:ext uri="{BB962C8B-B14F-4D97-AF65-F5344CB8AC3E}">
        <p14:creationId xmlns:p14="http://schemas.microsoft.com/office/powerpoint/2010/main" val="2337701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Brain tumors form synapses with healthy neurons - Neuroscience News">
            <a:extLst>
              <a:ext uri="{FF2B5EF4-FFF2-40B4-BE49-F238E27FC236}">
                <a16:creationId xmlns:a16="http://schemas.microsoft.com/office/drawing/2014/main" id="{22C9C76E-57EF-417D-8C0B-4E13CC7B60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220" r="21668" b="1"/>
          <a:stretch/>
        </p:blipFill>
        <p:spPr bwMode="auto">
          <a:xfrm>
            <a:off x="857396" y="1799997"/>
            <a:ext cx="4065464" cy="325800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Nibbling on Neurons: A Closer Look at Synaptic Pruning | Dana Foundation">
            <a:extLst>
              <a:ext uri="{FF2B5EF4-FFF2-40B4-BE49-F238E27FC236}">
                <a16:creationId xmlns:a16="http://schemas.microsoft.com/office/drawing/2014/main" id="{DE67460F-0A15-4D7A-A7F0-62905544E1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388" r="11082" b="-1"/>
          <a:stretch/>
        </p:blipFill>
        <p:spPr bwMode="auto">
          <a:xfrm>
            <a:off x="7269142" y="1725803"/>
            <a:ext cx="4065464" cy="325800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86DBB33-FACF-42DB-88A3-8FD368B64ADC}"/>
              </a:ext>
            </a:extLst>
          </p:cNvPr>
          <p:cNvSpPr txBox="1"/>
          <p:nvPr/>
        </p:nvSpPr>
        <p:spPr>
          <a:xfrm>
            <a:off x="1739590" y="200722"/>
            <a:ext cx="8631044" cy="707886"/>
          </a:xfrm>
          <a:prstGeom prst="rect">
            <a:avLst/>
          </a:prstGeom>
          <a:noFill/>
        </p:spPr>
        <p:txBody>
          <a:bodyPr wrap="square" rtlCol="0">
            <a:spAutoFit/>
          </a:bodyPr>
          <a:lstStyle/>
          <a:p>
            <a:pPr algn="ctr"/>
            <a:r>
              <a:rPr lang="en-GB" sz="4000" dirty="0">
                <a:solidFill>
                  <a:schemeClr val="accent6">
                    <a:lumMod val="75000"/>
                  </a:schemeClr>
                </a:solidFill>
                <a:latin typeface="+mn-lt"/>
              </a:rPr>
              <a:t>Blooming &amp; Pruning</a:t>
            </a:r>
          </a:p>
        </p:txBody>
      </p:sp>
      <p:sp>
        <p:nvSpPr>
          <p:cNvPr id="5" name="TextBox 4">
            <a:extLst>
              <a:ext uri="{FF2B5EF4-FFF2-40B4-BE49-F238E27FC236}">
                <a16:creationId xmlns:a16="http://schemas.microsoft.com/office/drawing/2014/main" id="{24969A60-ECE3-41C4-BB5E-1149C00A9B4B}"/>
              </a:ext>
            </a:extLst>
          </p:cNvPr>
          <p:cNvSpPr txBox="1"/>
          <p:nvPr/>
        </p:nvSpPr>
        <p:spPr>
          <a:xfrm>
            <a:off x="8497229" y="5058003"/>
            <a:ext cx="3694771" cy="369332"/>
          </a:xfrm>
          <a:prstGeom prst="rect">
            <a:avLst/>
          </a:prstGeom>
          <a:noFill/>
        </p:spPr>
        <p:txBody>
          <a:bodyPr wrap="square" rtlCol="0">
            <a:spAutoFit/>
          </a:bodyPr>
          <a:lstStyle/>
          <a:p>
            <a:r>
              <a:rPr lang="en-GB" sz="1800" dirty="0">
                <a:latin typeface="+mn-lt"/>
              </a:rPr>
              <a:t>(Source: Dana, 2021)</a:t>
            </a:r>
          </a:p>
        </p:txBody>
      </p:sp>
      <p:sp>
        <p:nvSpPr>
          <p:cNvPr id="6" name="TextBox 5">
            <a:extLst>
              <a:ext uri="{FF2B5EF4-FFF2-40B4-BE49-F238E27FC236}">
                <a16:creationId xmlns:a16="http://schemas.microsoft.com/office/drawing/2014/main" id="{A969B64C-532A-4AC9-960D-D463BD3D09C7}"/>
              </a:ext>
            </a:extLst>
          </p:cNvPr>
          <p:cNvSpPr txBox="1"/>
          <p:nvPr/>
        </p:nvSpPr>
        <p:spPr>
          <a:xfrm>
            <a:off x="2217298" y="5058003"/>
            <a:ext cx="3710536" cy="369332"/>
          </a:xfrm>
          <a:prstGeom prst="rect">
            <a:avLst/>
          </a:prstGeom>
          <a:noFill/>
        </p:spPr>
        <p:txBody>
          <a:bodyPr wrap="square" rtlCol="0">
            <a:spAutoFit/>
          </a:bodyPr>
          <a:lstStyle/>
          <a:p>
            <a:r>
              <a:rPr lang="en-GB" sz="1800" dirty="0">
                <a:latin typeface="+mn-lt"/>
              </a:rPr>
              <a:t>(Source: </a:t>
            </a:r>
            <a:r>
              <a:rPr lang="en-GB" sz="1800" dirty="0" err="1">
                <a:latin typeface="+mn-lt"/>
              </a:rPr>
              <a:t>Ashawire</a:t>
            </a:r>
            <a:r>
              <a:rPr lang="en-GB" sz="1800" dirty="0">
                <a:latin typeface="+mn-lt"/>
              </a:rPr>
              <a:t>, 2021)</a:t>
            </a:r>
          </a:p>
        </p:txBody>
      </p:sp>
    </p:spTree>
    <p:extLst>
      <p:ext uri="{BB962C8B-B14F-4D97-AF65-F5344CB8AC3E}">
        <p14:creationId xmlns:p14="http://schemas.microsoft.com/office/powerpoint/2010/main" val="2328526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05FBB-4CE6-651C-4D75-85C673C0ADCE}"/>
              </a:ext>
            </a:extLst>
          </p:cNvPr>
          <p:cNvSpPr>
            <a:spLocks noGrp="1"/>
          </p:cNvSpPr>
          <p:nvPr>
            <p:ph type="title"/>
          </p:nvPr>
        </p:nvSpPr>
        <p:spPr/>
        <p:txBody>
          <a:bodyPr/>
          <a:lstStyle/>
          <a:p>
            <a:r>
              <a:rPr lang="en-GB" dirty="0"/>
              <a:t>Blooming and Pruning</a:t>
            </a:r>
          </a:p>
        </p:txBody>
      </p:sp>
      <p:sp>
        <p:nvSpPr>
          <p:cNvPr id="3" name="Content Placeholder 2">
            <a:extLst>
              <a:ext uri="{FF2B5EF4-FFF2-40B4-BE49-F238E27FC236}">
                <a16:creationId xmlns:a16="http://schemas.microsoft.com/office/drawing/2014/main" id="{4D049A6A-E7FA-C1AB-CB43-C87656F9023E}"/>
              </a:ext>
            </a:extLst>
          </p:cNvPr>
          <p:cNvSpPr>
            <a:spLocks noGrp="1"/>
          </p:cNvSpPr>
          <p:nvPr>
            <p:ph idx="1"/>
          </p:nvPr>
        </p:nvSpPr>
        <p:spPr/>
        <p:txBody>
          <a:bodyPr/>
          <a:lstStyle/>
          <a:p>
            <a:pPr algn="l" fontAlgn="t">
              <a:buFont typeface="Arial" panose="020B0604020202020204" pitchFamily="34" charset="0"/>
              <a:buChar char="•"/>
            </a:pPr>
            <a:r>
              <a:rPr lang="en-GB" b="0" i="0" dirty="0">
                <a:solidFill>
                  <a:srgbClr val="4D5156"/>
                </a:solidFill>
                <a:effectLst/>
                <a:latin typeface="Roboto" panose="02000000000000000000" pitchFamily="2" charset="0"/>
              </a:rPr>
              <a:t>From infancy to toddlerhood, children develop neural pathways.  Each neural pathway forms connections.  The period of rapid neural growth and connection is called </a:t>
            </a:r>
            <a:r>
              <a:rPr lang="en-GB" b="1" i="0" dirty="0">
                <a:solidFill>
                  <a:srgbClr val="4D5156"/>
                </a:solidFill>
                <a:effectLst/>
                <a:latin typeface="Roboto" panose="02000000000000000000" pitchFamily="2" charset="0"/>
              </a:rPr>
              <a:t>blooming</a:t>
            </a:r>
            <a:r>
              <a:rPr lang="en-GB" b="0" i="0" dirty="0">
                <a:solidFill>
                  <a:srgbClr val="4D5156"/>
                </a:solidFill>
                <a:effectLst/>
                <a:latin typeface="Roboto" panose="02000000000000000000" pitchFamily="2" charset="0"/>
              </a:rPr>
              <a:t>. The blooming period of neural growth is followed by a period of </a:t>
            </a:r>
            <a:r>
              <a:rPr lang="en-GB" b="1" i="0" dirty="0">
                <a:solidFill>
                  <a:srgbClr val="4D5156"/>
                </a:solidFill>
                <a:effectLst/>
                <a:latin typeface="Roboto" panose="02000000000000000000" pitchFamily="2" charset="0"/>
              </a:rPr>
              <a:t>pruning</a:t>
            </a:r>
            <a:r>
              <a:rPr lang="en-GB" b="0" i="0" dirty="0">
                <a:solidFill>
                  <a:srgbClr val="4D5156"/>
                </a:solidFill>
                <a:effectLst/>
                <a:latin typeface="Roboto" panose="02000000000000000000" pitchFamily="2" charset="0"/>
              </a:rPr>
              <a:t>, wherein neural connections are reduced.</a:t>
            </a:r>
          </a:p>
          <a:p>
            <a:pPr algn="l" fontAlgn="t">
              <a:buFont typeface="Arial" panose="020B0604020202020204" pitchFamily="34" charset="0"/>
              <a:buChar char="•"/>
            </a:pPr>
            <a:endParaRPr lang="en-GB" dirty="0">
              <a:solidFill>
                <a:srgbClr val="4D5156"/>
              </a:solidFill>
              <a:latin typeface="Roboto" panose="02000000000000000000" pitchFamily="2" charset="0"/>
            </a:endParaRPr>
          </a:p>
          <a:p>
            <a:pPr marL="0" indent="0" algn="l" fontAlgn="t">
              <a:buNone/>
            </a:pPr>
            <a:r>
              <a:rPr lang="en-GB" b="0" i="0" dirty="0">
                <a:solidFill>
                  <a:srgbClr val="4D5156"/>
                </a:solidFill>
                <a:effectLst/>
                <a:latin typeface="Roboto" panose="02000000000000000000" pitchFamily="2" charset="0"/>
              </a:rPr>
              <a:t>Thompson (2001)</a:t>
            </a:r>
          </a:p>
          <a:p>
            <a:endParaRPr lang="en-GB" dirty="0"/>
          </a:p>
        </p:txBody>
      </p:sp>
    </p:spTree>
    <p:extLst>
      <p:ext uri="{BB962C8B-B14F-4D97-AF65-F5344CB8AC3E}">
        <p14:creationId xmlns:p14="http://schemas.microsoft.com/office/powerpoint/2010/main" val="1230387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16949"/>
            <a:ext cx="10515600" cy="1325563"/>
          </a:xfrm>
        </p:spPr>
        <p:txBody>
          <a:bodyPr>
            <a:normAutofit fontScale="90000"/>
          </a:bodyPr>
          <a:lstStyle/>
          <a:p>
            <a:pPr algn="ctr"/>
            <a:br>
              <a:rPr lang="en-GB" sz="5300" dirty="0">
                <a:solidFill>
                  <a:schemeClr val="accent1">
                    <a:lumMod val="50000"/>
                  </a:schemeClr>
                </a:solidFill>
                <a:latin typeface="+mn-lt"/>
              </a:rPr>
            </a:br>
            <a:r>
              <a:rPr lang="en-GB" sz="5300" dirty="0">
                <a:solidFill>
                  <a:schemeClr val="accent6">
                    <a:lumMod val="75000"/>
                  </a:schemeClr>
                </a:solidFill>
                <a:latin typeface="+mn-lt"/>
              </a:rPr>
              <a:t>Pre-Natal Development </a:t>
            </a:r>
            <a:br>
              <a:rPr lang="en-GB" sz="3200" dirty="0">
                <a:latin typeface="+mn-lt"/>
              </a:rPr>
            </a:br>
            <a:endParaRPr lang="en-GB" sz="3200" dirty="0">
              <a:solidFill>
                <a:schemeClr val="accent1">
                  <a:lumMod val="50000"/>
                </a:schemeClr>
              </a:solidFill>
              <a:latin typeface="+mn-lt"/>
            </a:endParaRPr>
          </a:p>
        </p:txBody>
      </p:sp>
      <p:sp>
        <p:nvSpPr>
          <p:cNvPr id="5" name="Content Placeholder 4"/>
          <p:cNvSpPr>
            <a:spLocks noGrp="1"/>
          </p:cNvSpPr>
          <p:nvPr>
            <p:ph idx="1"/>
          </p:nvPr>
        </p:nvSpPr>
        <p:spPr>
          <a:xfrm>
            <a:off x="609600" y="1842512"/>
            <a:ext cx="10972800" cy="3917032"/>
          </a:xfrm>
        </p:spPr>
        <p:txBody>
          <a:bodyPr/>
          <a:lstStyle/>
          <a:p>
            <a:pPr marL="0" indent="0" algn="ctr">
              <a:buNone/>
            </a:pPr>
            <a:r>
              <a:rPr lang="en-GB" dirty="0">
                <a:hlinkClick r:id="rId3"/>
              </a:rPr>
              <a:t>Video on prenatal brain development</a:t>
            </a:r>
            <a:endParaRPr lang="en-GB" dirty="0"/>
          </a:p>
          <a:p>
            <a:pPr marL="0" indent="0" algn="ctr">
              <a:buNone/>
            </a:pPr>
            <a:endParaRPr lang="en-GB" dirty="0"/>
          </a:p>
          <a:p>
            <a:pPr marL="0" indent="0" algn="ctr">
              <a:buNone/>
            </a:pPr>
            <a:endParaRPr lang="en-GB" dirty="0"/>
          </a:p>
          <a:p>
            <a:pPr marL="0" indent="0">
              <a:buNone/>
            </a:pPr>
            <a:r>
              <a:rPr lang="en-GB" dirty="0"/>
              <a:t>This video on pre-natal development explains the brain development of a foetus.</a:t>
            </a:r>
          </a:p>
          <a:p>
            <a:pPr marL="0" indent="0">
              <a:buNone/>
            </a:pPr>
            <a:r>
              <a:rPr lang="en-GB" dirty="0"/>
              <a:t>What is the implication of the information on the video</a:t>
            </a:r>
          </a:p>
        </p:txBody>
      </p:sp>
    </p:spTree>
    <p:extLst>
      <p:ext uri="{BB962C8B-B14F-4D97-AF65-F5344CB8AC3E}">
        <p14:creationId xmlns:p14="http://schemas.microsoft.com/office/powerpoint/2010/main" val="2251654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2"/>
          <p:cNvSpPr>
            <a:spLocks noGrp="1" noChangeArrowheads="1"/>
          </p:cNvSpPr>
          <p:nvPr>
            <p:ph type="title"/>
          </p:nvPr>
        </p:nvSpPr>
        <p:spPr>
          <a:xfrm>
            <a:off x="1955800" y="75608"/>
            <a:ext cx="8229600" cy="1143000"/>
          </a:xfrm>
        </p:spPr>
        <p:txBody>
          <a:bodyPr/>
          <a:lstStyle/>
          <a:p>
            <a:pPr eaLnBrk="1" hangingPunct="1"/>
            <a:r>
              <a:rPr lang="en-GB" altLang="en-US"/>
              <a:t>Synaptogenesis</a:t>
            </a:r>
            <a:endParaRPr lang="en-US" altLang="en-US"/>
          </a:p>
        </p:txBody>
      </p:sp>
      <p:sp>
        <p:nvSpPr>
          <p:cNvPr id="3" name="Rectangle 2"/>
          <p:cNvSpPr/>
          <p:nvPr/>
        </p:nvSpPr>
        <p:spPr>
          <a:xfrm>
            <a:off x="5026815" y="2660613"/>
            <a:ext cx="6743364" cy="646331"/>
          </a:xfrm>
          <a:prstGeom prst="rect">
            <a:avLst/>
          </a:prstGeom>
        </p:spPr>
        <p:txBody>
          <a:bodyPr wrap="square">
            <a:spAutoFit/>
          </a:bodyPr>
          <a:lstStyle/>
          <a:p>
            <a:r>
              <a:rPr lang="en-GB" dirty="0">
                <a:hlinkClick r:id="rId3"/>
              </a:rPr>
              <a:t>Video on Blooming and Pruning</a:t>
            </a:r>
            <a:endParaRPr lang="en-GB" dirty="0"/>
          </a:p>
          <a:p>
            <a:endParaRPr lang="en-GB" dirty="0"/>
          </a:p>
        </p:txBody>
      </p:sp>
      <p:pic>
        <p:nvPicPr>
          <p:cNvPr id="1026" name="Picture 2" descr="Talk to an Infant&amp;#39;s Brain - Help Make a Hundred Trillion Neuron Connections">
            <a:extLst>
              <a:ext uri="{FF2B5EF4-FFF2-40B4-BE49-F238E27FC236}">
                <a16:creationId xmlns:a16="http://schemas.microsoft.com/office/drawing/2014/main" id="{78C6BB80-D292-4BC5-8D98-5199965687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4815" y="1038718"/>
            <a:ext cx="4572000" cy="41814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0CF3B12-5ACF-44E6-BC6B-C1C72FC5BA86}"/>
              </a:ext>
            </a:extLst>
          </p:cNvPr>
          <p:cNvSpPr txBox="1"/>
          <p:nvPr/>
        </p:nvSpPr>
        <p:spPr>
          <a:xfrm>
            <a:off x="1213946" y="5241692"/>
            <a:ext cx="4445876" cy="369332"/>
          </a:xfrm>
          <a:prstGeom prst="rect">
            <a:avLst/>
          </a:prstGeom>
          <a:noFill/>
        </p:spPr>
        <p:txBody>
          <a:bodyPr wrap="square" rtlCol="0">
            <a:spAutoFit/>
          </a:bodyPr>
          <a:lstStyle/>
          <a:p>
            <a:r>
              <a:rPr lang="en-GB" sz="1800" dirty="0"/>
              <a:t>(Source: Wolverton Mountain, no date)</a:t>
            </a:r>
          </a:p>
        </p:txBody>
      </p:sp>
    </p:spTree>
    <p:extLst>
      <p:ext uri="{BB962C8B-B14F-4D97-AF65-F5344CB8AC3E}">
        <p14:creationId xmlns:p14="http://schemas.microsoft.com/office/powerpoint/2010/main" val="3757842247"/>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838199" y="183456"/>
            <a:ext cx="10515600" cy="1325563"/>
          </a:xfrm>
        </p:spPr>
        <p:txBody>
          <a:bodyPr>
            <a:noAutofit/>
          </a:bodyPr>
          <a:lstStyle/>
          <a:p>
            <a:pPr algn="ctr"/>
            <a:r>
              <a:rPr lang="en-GB" altLang="en-US" sz="4800" dirty="0">
                <a:solidFill>
                  <a:schemeClr val="accent6">
                    <a:lumMod val="75000"/>
                  </a:schemeClr>
                </a:solidFill>
                <a:latin typeface="+mn-lt"/>
              </a:rPr>
              <a:t>Dendritic Arbour</a:t>
            </a:r>
          </a:p>
        </p:txBody>
      </p:sp>
      <p:pic>
        <p:nvPicPr>
          <p:cNvPr id="26627"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66961" y="1509019"/>
            <a:ext cx="7458075" cy="4200525"/>
          </a:xfrm>
        </p:spPr>
      </p:pic>
    </p:spTree>
    <p:extLst>
      <p:ext uri="{BB962C8B-B14F-4D97-AF65-F5344CB8AC3E}">
        <p14:creationId xmlns:p14="http://schemas.microsoft.com/office/powerpoint/2010/main" val="1134221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p:cNvSpPr>
            <a:spLocks noGrp="1"/>
          </p:cNvSpPr>
          <p:nvPr>
            <p:ph type="title"/>
          </p:nvPr>
        </p:nvSpPr>
        <p:spPr>
          <a:xfrm>
            <a:off x="838200" y="68399"/>
            <a:ext cx="10515600" cy="1325563"/>
          </a:xfrm>
        </p:spPr>
        <p:txBody>
          <a:bodyPr>
            <a:noAutofit/>
          </a:bodyPr>
          <a:lstStyle/>
          <a:p>
            <a:pPr algn="ctr"/>
            <a:r>
              <a:rPr lang="en-GB" altLang="en-US" sz="4800" noProof="1">
                <a:solidFill>
                  <a:schemeClr val="accent6">
                    <a:lumMod val="75000"/>
                  </a:schemeClr>
                </a:solidFill>
                <a:latin typeface="+mn-lt"/>
              </a:rPr>
              <a:t>Brain Development</a:t>
            </a:r>
            <a:endParaRPr lang="en-GB" sz="4800" dirty="0">
              <a:solidFill>
                <a:schemeClr val="accent6">
                  <a:lumMod val="75000"/>
                </a:schemeClr>
              </a:solidFill>
              <a:latin typeface="+mn-lt"/>
            </a:endParaRPr>
          </a:p>
        </p:txBody>
      </p:sp>
      <p:sp>
        <p:nvSpPr>
          <p:cNvPr id="6" name="Dalfan Cynnwys 5"/>
          <p:cNvSpPr>
            <a:spLocks noGrp="1"/>
          </p:cNvSpPr>
          <p:nvPr>
            <p:ph sz="half" idx="2"/>
          </p:nvPr>
        </p:nvSpPr>
        <p:spPr>
          <a:xfrm>
            <a:off x="5191932" y="1539299"/>
            <a:ext cx="6892337" cy="4351338"/>
          </a:xfrm>
        </p:spPr>
        <p:txBody>
          <a:bodyPr>
            <a:normAutofit/>
          </a:bodyPr>
          <a:lstStyle/>
          <a:p>
            <a:pPr>
              <a:lnSpc>
                <a:spcPct val="80000"/>
              </a:lnSpc>
            </a:pPr>
            <a:r>
              <a:rPr lang="en-GB" altLang="en-US" sz="3200" b="1" u="sng" noProof="1">
                <a:solidFill>
                  <a:schemeClr val="accent6">
                    <a:lumMod val="75000"/>
                  </a:schemeClr>
                </a:solidFill>
              </a:rPr>
              <a:t>Myelinisation</a:t>
            </a:r>
            <a:r>
              <a:rPr lang="en-GB" altLang="en-US" sz="3200" noProof="1">
                <a:solidFill>
                  <a:schemeClr val="accent6">
                    <a:lumMod val="75000"/>
                  </a:schemeClr>
                </a:solidFill>
              </a:rPr>
              <a:t> – makes established neuronal connections more       efficient</a:t>
            </a:r>
          </a:p>
          <a:p>
            <a:pPr>
              <a:lnSpc>
                <a:spcPct val="80000"/>
              </a:lnSpc>
            </a:pPr>
            <a:r>
              <a:rPr lang="en-GB" altLang="en-US" sz="3200" b="1" u="sng" noProof="1">
                <a:solidFill>
                  <a:schemeClr val="accent6">
                    <a:lumMod val="75000"/>
                  </a:schemeClr>
                </a:solidFill>
              </a:rPr>
              <a:t>Plasticty</a:t>
            </a:r>
            <a:r>
              <a:rPr lang="en-GB" altLang="en-US" sz="3200" noProof="1">
                <a:solidFill>
                  <a:schemeClr val="accent6">
                    <a:lumMod val="75000"/>
                  </a:schemeClr>
                </a:solidFill>
              </a:rPr>
              <a:t>- ability of brain to change as a result of learning or in response to environmental changes – very apparent in early years infants (but does occur in adulthood also)</a:t>
            </a:r>
          </a:p>
          <a:p>
            <a:endParaRPr lang="en-GB" sz="3600" dirty="0"/>
          </a:p>
        </p:txBody>
      </p:sp>
      <p:pic>
        <p:nvPicPr>
          <p:cNvPr id="2050" name="Picture 2" descr="Transcriptional cascade of myelination. Expression of TFs at different... |  Download Scientific Diagram">
            <a:extLst>
              <a:ext uri="{FF2B5EF4-FFF2-40B4-BE49-F238E27FC236}">
                <a16:creationId xmlns:a16="http://schemas.microsoft.com/office/drawing/2014/main" id="{6296ED4D-5413-486F-ACBD-FEACD7116E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982" y="2330322"/>
            <a:ext cx="4169638" cy="176529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FCD7D59-8C7F-4E35-BFCC-0B087D894205}"/>
              </a:ext>
            </a:extLst>
          </p:cNvPr>
          <p:cNvSpPr txBox="1"/>
          <p:nvPr/>
        </p:nvSpPr>
        <p:spPr>
          <a:xfrm>
            <a:off x="778385" y="4430112"/>
            <a:ext cx="3641834" cy="369332"/>
          </a:xfrm>
          <a:prstGeom prst="rect">
            <a:avLst/>
          </a:prstGeom>
          <a:noFill/>
        </p:spPr>
        <p:txBody>
          <a:bodyPr wrap="square" rtlCol="0">
            <a:spAutoFit/>
          </a:bodyPr>
          <a:lstStyle/>
          <a:p>
            <a:r>
              <a:rPr lang="en-GB" sz="1800" dirty="0"/>
              <a:t>(Source: ResearchGate, 2021)</a:t>
            </a:r>
          </a:p>
        </p:txBody>
      </p:sp>
    </p:spTree>
    <p:extLst>
      <p:ext uri="{BB962C8B-B14F-4D97-AF65-F5344CB8AC3E}">
        <p14:creationId xmlns:p14="http://schemas.microsoft.com/office/powerpoint/2010/main" val="1720702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Autofit/>
          </a:bodyPr>
          <a:lstStyle/>
          <a:p>
            <a:pPr algn="ctr"/>
            <a:r>
              <a:rPr lang="en-GB" altLang="en-US" sz="4800" dirty="0">
                <a:solidFill>
                  <a:schemeClr val="accent6">
                    <a:lumMod val="75000"/>
                  </a:schemeClr>
                </a:solidFill>
                <a:latin typeface="+mn-lt"/>
              </a:rPr>
              <a:t>Developing Brain Architecture</a:t>
            </a:r>
          </a:p>
        </p:txBody>
      </p:sp>
      <p:sp>
        <p:nvSpPr>
          <p:cNvPr id="18436" name="Content Placeholder 3"/>
          <p:cNvSpPr>
            <a:spLocks noGrp="1"/>
          </p:cNvSpPr>
          <p:nvPr>
            <p:ph sz="half" idx="2"/>
          </p:nvPr>
        </p:nvSpPr>
        <p:spPr>
          <a:xfrm>
            <a:off x="557939" y="1983286"/>
            <a:ext cx="10108747" cy="2751083"/>
          </a:xfrm>
        </p:spPr>
        <p:txBody>
          <a:bodyPr>
            <a:normAutofit/>
          </a:bodyPr>
          <a:lstStyle/>
          <a:p>
            <a:r>
              <a:rPr lang="en-GB" altLang="en-US" sz="3200" dirty="0">
                <a:solidFill>
                  <a:schemeClr val="accent6">
                    <a:lumMod val="75000"/>
                  </a:schemeClr>
                </a:solidFill>
              </a:rPr>
              <a:t>The brain of the infant develops through experiences</a:t>
            </a:r>
          </a:p>
          <a:p>
            <a:r>
              <a:rPr lang="en-GB" altLang="en-US" sz="3200" dirty="0">
                <a:solidFill>
                  <a:schemeClr val="accent6">
                    <a:lumMod val="75000"/>
                  </a:schemeClr>
                </a:solidFill>
              </a:rPr>
              <a:t>Physical and neurological development is entirely linked</a:t>
            </a:r>
          </a:p>
          <a:p>
            <a:pPr marL="0" indent="0">
              <a:buNone/>
            </a:pPr>
            <a:endParaRPr lang="en-GB" altLang="en-US" sz="3200" dirty="0"/>
          </a:p>
        </p:txBody>
      </p:sp>
    </p:spTree>
    <p:extLst>
      <p:ext uri="{BB962C8B-B14F-4D97-AF65-F5344CB8AC3E}">
        <p14:creationId xmlns:p14="http://schemas.microsoft.com/office/powerpoint/2010/main" val="1262552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21618-144C-026E-409A-4C7486236F29}"/>
              </a:ext>
            </a:extLst>
          </p:cNvPr>
          <p:cNvSpPr>
            <a:spLocks noGrp="1"/>
          </p:cNvSpPr>
          <p:nvPr>
            <p:ph type="title"/>
          </p:nvPr>
        </p:nvSpPr>
        <p:spPr/>
        <p:txBody>
          <a:bodyPr/>
          <a:lstStyle/>
          <a:p>
            <a:r>
              <a:rPr lang="en-GB" dirty="0"/>
              <a:t>Activity</a:t>
            </a:r>
          </a:p>
        </p:txBody>
      </p:sp>
      <p:sp>
        <p:nvSpPr>
          <p:cNvPr id="4" name="Content Placeholder 3">
            <a:extLst>
              <a:ext uri="{FF2B5EF4-FFF2-40B4-BE49-F238E27FC236}">
                <a16:creationId xmlns:a16="http://schemas.microsoft.com/office/drawing/2014/main" id="{5B2F2ADA-8A19-0A9C-775C-FB6A258E4DCC}"/>
              </a:ext>
            </a:extLst>
          </p:cNvPr>
          <p:cNvSpPr>
            <a:spLocks noGrp="1"/>
          </p:cNvSpPr>
          <p:nvPr>
            <p:ph sz="half" idx="2"/>
          </p:nvPr>
        </p:nvSpPr>
        <p:spPr/>
        <p:txBody>
          <a:bodyPr/>
          <a:lstStyle/>
          <a:p>
            <a:r>
              <a:rPr lang="en-GB" dirty="0"/>
              <a:t>Watch the video</a:t>
            </a:r>
          </a:p>
          <a:p>
            <a:r>
              <a:rPr lang="en-GB" dirty="0"/>
              <a:t>Make note of what it says about brain development</a:t>
            </a:r>
          </a:p>
        </p:txBody>
      </p:sp>
      <p:sp>
        <p:nvSpPr>
          <p:cNvPr id="7" name="TextBox 6">
            <a:extLst>
              <a:ext uri="{FF2B5EF4-FFF2-40B4-BE49-F238E27FC236}">
                <a16:creationId xmlns:a16="http://schemas.microsoft.com/office/drawing/2014/main" id="{9AFD564F-BECE-8C08-A61E-13E710A4B96C}"/>
              </a:ext>
            </a:extLst>
          </p:cNvPr>
          <p:cNvSpPr txBox="1"/>
          <p:nvPr/>
        </p:nvSpPr>
        <p:spPr>
          <a:xfrm>
            <a:off x="782660" y="2701894"/>
            <a:ext cx="6152826" cy="369332"/>
          </a:xfrm>
          <a:prstGeom prst="rect">
            <a:avLst/>
          </a:prstGeom>
          <a:noFill/>
        </p:spPr>
        <p:txBody>
          <a:bodyPr wrap="square">
            <a:spAutoFit/>
          </a:bodyPr>
          <a:lstStyle/>
          <a:p>
            <a:r>
              <a:rPr lang="en-GB" dirty="0">
                <a:hlinkClick r:id="rId2"/>
              </a:rPr>
              <a:t>https://youtu.be/VNNsN9IJkws</a:t>
            </a:r>
            <a:endParaRPr lang="en-GB" dirty="0"/>
          </a:p>
        </p:txBody>
      </p:sp>
    </p:spTree>
    <p:extLst>
      <p:ext uri="{BB962C8B-B14F-4D97-AF65-F5344CB8AC3E}">
        <p14:creationId xmlns:p14="http://schemas.microsoft.com/office/powerpoint/2010/main" val="749950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1067"/>
            <a:ext cx="10515600" cy="1325563"/>
          </a:xfrm>
        </p:spPr>
        <p:txBody>
          <a:bodyPr>
            <a:noAutofit/>
          </a:bodyPr>
          <a:lstStyle/>
          <a:p>
            <a:pPr algn="ctr"/>
            <a:r>
              <a:rPr lang="en-GB" sz="4800" dirty="0">
                <a:solidFill>
                  <a:schemeClr val="accent6">
                    <a:lumMod val="75000"/>
                  </a:schemeClr>
                </a:solidFill>
                <a:latin typeface="+mn-lt"/>
              </a:rPr>
              <a:t>Brain development and secure loving relationships</a:t>
            </a:r>
          </a:p>
        </p:txBody>
      </p:sp>
      <p:sp>
        <p:nvSpPr>
          <p:cNvPr id="3" name="Content Placeholder 2"/>
          <p:cNvSpPr>
            <a:spLocks noGrp="1"/>
          </p:cNvSpPr>
          <p:nvPr>
            <p:ph idx="1"/>
          </p:nvPr>
        </p:nvSpPr>
        <p:spPr>
          <a:xfrm>
            <a:off x="133224" y="1395675"/>
            <a:ext cx="11220576" cy="4351338"/>
          </a:xfrm>
        </p:spPr>
        <p:txBody>
          <a:bodyPr>
            <a:noAutofit/>
          </a:bodyPr>
          <a:lstStyle/>
          <a:p>
            <a:r>
              <a:rPr lang="en-GB" sz="2400" dirty="0">
                <a:solidFill>
                  <a:schemeClr val="accent6">
                    <a:lumMod val="75000"/>
                  </a:schemeClr>
                </a:solidFill>
              </a:rPr>
              <a:t>New neuroscience, psychology and neurobiology research has identified wide ranging effects of early stress on a baby’s or toddlers nervous system.</a:t>
            </a:r>
          </a:p>
          <a:p>
            <a:r>
              <a:rPr lang="en-GB" sz="2400" dirty="0">
                <a:solidFill>
                  <a:schemeClr val="accent6">
                    <a:lumMod val="75000"/>
                  </a:schemeClr>
                </a:solidFill>
              </a:rPr>
              <a:t> A baby’s brain development is shaped by the mothers diet and the biochemical of emotion whilst in the womb.</a:t>
            </a:r>
          </a:p>
          <a:p>
            <a:r>
              <a:rPr lang="en-GB" sz="2400" dirty="0">
                <a:solidFill>
                  <a:schemeClr val="accent6">
                    <a:lumMod val="75000"/>
                  </a:schemeClr>
                </a:solidFill>
              </a:rPr>
              <a:t>Early parenting then guides this along with wider social and cultural expectations.</a:t>
            </a:r>
          </a:p>
          <a:p>
            <a:r>
              <a:rPr lang="en-GB" sz="2400" dirty="0">
                <a:solidFill>
                  <a:schemeClr val="accent6">
                    <a:lumMod val="75000"/>
                  </a:schemeClr>
                </a:solidFill>
              </a:rPr>
              <a:t>It suggests that for prevention of behavioural traits, mental health issues to be effective then targeting support during pregnancy and the first two years of life could afford change.</a:t>
            </a:r>
          </a:p>
          <a:p>
            <a:pPr marL="0" indent="0">
              <a:buNone/>
            </a:pPr>
            <a:r>
              <a:rPr lang="en-GB" sz="2400" dirty="0">
                <a:solidFill>
                  <a:schemeClr val="accent6">
                    <a:lumMod val="75000"/>
                  </a:schemeClr>
                </a:solidFill>
              </a:rPr>
              <a:t>(Gerhart, 2015)</a:t>
            </a:r>
          </a:p>
        </p:txBody>
      </p:sp>
    </p:spTree>
    <p:extLst>
      <p:ext uri="{BB962C8B-B14F-4D97-AF65-F5344CB8AC3E}">
        <p14:creationId xmlns:p14="http://schemas.microsoft.com/office/powerpoint/2010/main" val="1800426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D654C-E927-2FBA-A64E-EF15D480EFB9}"/>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01CA13D3-E792-10A0-4218-AE5E021E782C}"/>
              </a:ext>
            </a:extLst>
          </p:cNvPr>
          <p:cNvSpPr>
            <a:spLocks noGrp="1"/>
          </p:cNvSpPr>
          <p:nvPr>
            <p:ph idx="1"/>
          </p:nvPr>
        </p:nvSpPr>
        <p:spPr/>
        <p:txBody>
          <a:bodyPr/>
          <a:lstStyle/>
          <a:p>
            <a:pPr marL="0" indent="0">
              <a:buNone/>
            </a:pPr>
            <a:r>
              <a:rPr lang="en-GB" sz="2800" dirty="0">
                <a:solidFill>
                  <a:schemeClr val="accent6">
                    <a:lumMod val="75000"/>
                  </a:schemeClr>
                </a:solidFill>
              </a:rPr>
              <a:t>Discuss:</a:t>
            </a:r>
          </a:p>
          <a:p>
            <a:pPr marL="0" indent="0">
              <a:buNone/>
            </a:pPr>
            <a:r>
              <a:rPr lang="en-GB" sz="2800" dirty="0">
                <a:solidFill>
                  <a:schemeClr val="accent6">
                    <a:lumMod val="75000"/>
                  </a:schemeClr>
                </a:solidFill>
              </a:rPr>
              <a:t>How previously thought predestined traits may now not be inherited? </a:t>
            </a:r>
          </a:p>
          <a:p>
            <a:pPr marL="0" indent="0">
              <a:buNone/>
            </a:pPr>
            <a:endParaRPr lang="en-GB" dirty="0">
              <a:solidFill>
                <a:schemeClr val="accent6">
                  <a:lumMod val="75000"/>
                </a:schemeClr>
              </a:solidFill>
            </a:endParaRPr>
          </a:p>
          <a:p>
            <a:pPr marL="0" indent="0">
              <a:buNone/>
            </a:pPr>
            <a:r>
              <a:rPr lang="en-GB" dirty="0"/>
              <a:t>How do the ideas of Bowlby’s and Ainsworth’s attachment theory help us understand brain development and secure loving relationships? </a:t>
            </a:r>
          </a:p>
        </p:txBody>
      </p:sp>
    </p:spTree>
    <p:extLst>
      <p:ext uri="{BB962C8B-B14F-4D97-AF65-F5344CB8AC3E}">
        <p14:creationId xmlns:p14="http://schemas.microsoft.com/office/powerpoint/2010/main" val="28017850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title"/>
          </p:nvPr>
        </p:nvSpPr>
        <p:spPr>
          <a:xfrm>
            <a:off x="1991544" y="404664"/>
            <a:ext cx="8229600" cy="1143000"/>
          </a:xfrm>
        </p:spPr>
        <p:txBody>
          <a:bodyPr>
            <a:normAutofit fontScale="90000"/>
          </a:bodyPr>
          <a:lstStyle/>
          <a:p>
            <a:pPr algn="ctr" eaLnBrk="1" hangingPunct="1"/>
            <a:r>
              <a:rPr lang="en-GB" altLang="en-US" dirty="0">
                <a:solidFill>
                  <a:schemeClr val="accent6">
                    <a:lumMod val="75000"/>
                  </a:schemeClr>
                </a:solidFill>
                <a:latin typeface="+mn-lt"/>
              </a:rPr>
              <a:t>Neglect</a:t>
            </a:r>
            <a:br>
              <a:rPr lang="cy-GB" altLang="en-US" dirty="0"/>
            </a:br>
            <a:endParaRPr lang="cy-GB" altLang="en-US" dirty="0"/>
          </a:p>
        </p:txBody>
      </p:sp>
      <p:pic>
        <p:nvPicPr>
          <p:cNvPr id="28675" name="Picture 6" descr="twobrain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3953669" y="1232150"/>
            <a:ext cx="4284662" cy="4286063"/>
          </a:xfrm>
          <a:noFill/>
        </p:spPr>
      </p:pic>
      <p:sp>
        <p:nvSpPr>
          <p:cNvPr id="2" name="TextBox 1">
            <a:extLst>
              <a:ext uri="{FF2B5EF4-FFF2-40B4-BE49-F238E27FC236}">
                <a16:creationId xmlns:a16="http://schemas.microsoft.com/office/drawing/2014/main" id="{BC88454B-A372-42F3-9E2E-406861E4DE32}"/>
              </a:ext>
            </a:extLst>
          </p:cNvPr>
          <p:cNvSpPr txBox="1"/>
          <p:nvPr/>
        </p:nvSpPr>
        <p:spPr>
          <a:xfrm>
            <a:off x="8198069" y="5202699"/>
            <a:ext cx="3578773" cy="369332"/>
          </a:xfrm>
          <a:prstGeom prst="rect">
            <a:avLst/>
          </a:prstGeom>
          <a:noFill/>
        </p:spPr>
        <p:txBody>
          <a:bodyPr wrap="square" rtlCol="0">
            <a:spAutoFit/>
          </a:bodyPr>
          <a:lstStyle/>
          <a:p>
            <a:r>
              <a:rPr lang="en-GB" sz="1800" dirty="0"/>
              <a:t>(Source: ResearchGate, 2021)</a:t>
            </a:r>
          </a:p>
        </p:txBody>
      </p:sp>
    </p:spTree>
    <p:extLst>
      <p:ext uri="{BB962C8B-B14F-4D97-AF65-F5344CB8AC3E}">
        <p14:creationId xmlns:p14="http://schemas.microsoft.com/office/powerpoint/2010/main" val="779081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35E16-73F8-4E12-BB9E-09B6BDB3F88C}"/>
              </a:ext>
            </a:extLst>
          </p:cNvPr>
          <p:cNvSpPr>
            <a:spLocks noGrp="1"/>
          </p:cNvSpPr>
          <p:nvPr>
            <p:ph type="title"/>
          </p:nvPr>
        </p:nvSpPr>
        <p:spPr/>
        <p:txBody>
          <a:bodyPr/>
          <a:lstStyle/>
          <a:p>
            <a:pPr algn="ctr"/>
            <a:r>
              <a:rPr lang="en-GB" dirty="0">
                <a:latin typeface="+mn-lt"/>
              </a:rPr>
              <a:t>‘Serve and Return’</a:t>
            </a:r>
          </a:p>
        </p:txBody>
      </p:sp>
      <p:sp>
        <p:nvSpPr>
          <p:cNvPr id="4" name="Content Placeholder 3">
            <a:extLst>
              <a:ext uri="{FF2B5EF4-FFF2-40B4-BE49-F238E27FC236}">
                <a16:creationId xmlns:a16="http://schemas.microsoft.com/office/drawing/2014/main" id="{6ADEF727-09AE-4A8B-ABF1-AC1CBD5894AD}"/>
              </a:ext>
            </a:extLst>
          </p:cNvPr>
          <p:cNvSpPr>
            <a:spLocks noGrp="1"/>
          </p:cNvSpPr>
          <p:nvPr>
            <p:ph sz="half" idx="2"/>
          </p:nvPr>
        </p:nvSpPr>
        <p:spPr>
          <a:xfrm>
            <a:off x="3866768" y="2158234"/>
            <a:ext cx="5157787" cy="3684588"/>
          </a:xfrm>
        </p:spPr>
        <p:txBody>
          <a:bodyPr/>
          <a:lstStyle/>
          <a:p>
            <a:pPr marL="0" indent="0">
              <a:buNone/>
            </a:pPr>
            <a:r>
              <a:rPr lang="en-GB" dirty="0">
                <a:hlinkClick r:id="rId3"/>
              </a:rPr>
              <a:t>Video on serve and return</a:t>
            </a:r>
            <a:endParaRPr lang="en-GB" dirty="0"/>
          </a:p>
        </p:txBody>
      </p:sp>
      <p:sp>
        <p:nvSpPr>
          <p:cNvPr id="3" name="TextBox 2">
            <a:extLst>
              <a:ext uri="{FF2B5EF4-FFF2-40B4-BE49-F238E27FC236}">
                <a16:creationId xmlns:a16="http://schemas.microsoft.com/office/drawing/2014/main" id="{56CF6281-CEED-EECA-3FAF-F0607F395F82}"/>
              </a:ext>
            </a:extLst>
          </p:cNvPr>
          <p:cNvSpPr txBox="1"/>
          <p:nvPr/>
        </p:nvSpPr>
        <p:spPr>
          <a:xfrm>
            <a:off x="455580" y="3525864"/>
            <a:ext cx="11456983" cy="369332"/>
          </a:xfrm>
          <a:prstGeom prst="rect">
            <a:avLst/>
          </a:prstGeom>
          <a:noFill/>
        </p:spPr>
        <p:txBody>
          <a:bodyPr wrap="none" rtlCol="0">
            <a:spAutoFit/>
          </a:bodyPr>
          <a:lstStyle/>
          <a:p>
            <a:r>
              <a:rPr lang="en-GB" dirty="0"/>
              <a:t>Reflecting on your current practice, what possible impact could lack of interaction have on babies and children?</a:t>
            </a:r>
          </a:p>
        </p:txBody>
      </p:sp>
    </p:spTree>
    <p:extLst>
      <p:ext uri="{BB962C8B-B14F-4D97-AF65-F5344CB8AC3E}">
        <p14:creationId xmlns:p14="http://schemas.microsoft.com/office/powerpoint/2010/main" val="237561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550987"/>
          </a:xfrm>
        </p:spPr>
        <p:txBody>
          <a:bodyPr>
            <a:normAutofit/>
          </a:bodyPr>
          <a:lstStyle/>
          <a:p>
            <a:pPr algn="ctr"/>
            <a:r>
              <a:rPr lang="en-GB" sz="4800" dirty="0">
                <a:solidFill>
                  <a:schemeClr val="accent6">
                    <a:lumMod val="75000"/>
                  </a:schemeClr>
                </a:solidFill>
                <a:latin typeface="+mn-lt"/>
              </a:rPr>
              <a:t>The impact of limited experiences </a:t>
            </a:r>
            <a:endParaRPr lang="en-GB" sz="4800" dirty="0">
              <a:solidFill>
                <a:schemeClr val="accent6">
                  <a:lumMod val="75000"/>
                </a:schemeClr>
              </a:solidFill>
            </a:endParaRPr>
          </a:p>
        </p:txBody>
      </p:sp>
      <p:sp>
        <p:nvSpPr>
          <p:cNvPr id="4" name="Content Placeholder 3"/>
          <p:cNvSpPr>
            <a:spLocks noGrp="1"/>
          </p:cNvSpPr>
          <p:nvPr>
            <p:ph sz="half" idx="1"/>
          </p:nvPr>
        </p:nvSpPr>
        <p:spPr>
          <a:xfrm>
            <a:off x="1750077" y="2232024"/>
            <a:ext cx="8505328" cy="1196976"/>
          </a:xfrm>
        </p:spPr>
        <p:txBody>
          <a:bodyPr/>
          <a:lstStyle/>
          <a:p>
            <a:pPr marL="0" indent="0">
              <a:buNone/>
            </a:pPr>
            <a:r>
              <a:rPr lang="en-GB" dirty="0">
                <a:hlinkClick r:id="rId3"/>
              </a:rPr>
              <a:t>Video of Romanian orphanage – limited experiences</a:t>
            </a:r>
            <a:endParaRPr lang="en-GB" dirty="0"/>
          </a:p>
        </p:txBody>
      </p:sp>
      <p:sp>
        <p:nvSpPr>
          <p:cNvPr id="6" name="Rectangle 2"/>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17014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C586F-C314-4608-9DEE-027E66B8415B}"/>
              </a:ext>
            </a:extLst>
          </p:cNvPr>
          <p:cNvSpPr>
            <a:spLocks noGrp="1"/>
          </p:cNvSpPr>
          <p:nvPr>
            <p:ph type="title"/>
          </p:nvPr>
        </p:nvSpPr>
        <p:spPr>
          <a:xfrm>
            <a:off x="507348" y="109574"/>
            <a:ext cx="7229271" cy="1325563"/>
          </a:xfrm>
        </p:spPr>
        <p:txBody>
          <a:bodyPr>
            <a:noAutofit/>
          </a:bodyPr>
          <a:lstStyle/>
          <a:p>
            <a:pPr algn="ctr"/>
            <a:r>
              <a:rPr lang="en-GB" sz="4800" dirty="0">
                <a:solidFill>
                  <a:srgbClr val="00B0F0"/>
                </a:solidFill>
              </a:rPr>
              <a:t>Brain Plasticity </a:t>
            </a:r>
          </a:p>
        </p:txBody>
      </p:sp>
      <p:pic>
        <p:nvPicPr>
          <p:cNvPr id="8" name="Content Placeholder 3">
            <a:extLst>
              <a:ext uri="{FF2B5EF4-FFF2-40B4-BE49-F238E27FC236}">
                <a16:creationId xmlns:a16="http://schemas.microsoft.com/office/drawing/2014/main" id="{BB65E1AF-DF6B-4E2C-951B-1C444EE3E4F5}"/>
              </a:ext>
            </a:extLst>
          </p:cNvPr>
          <p:cNvPicPr>
            <a:picLocks noGrp="1" noChangeAspect="1"/>
          </p:cNvPicPr>
          <p:nvPr>
            <p:ph sz="half" idx="1"/>
          </p:nvPr>
        </p:nvPicPr>
        <p:blipFill>
          <a:blip r:embed="rId3"/>
          <a:stretch>
            <a:fillRect/>
          </a:stretch>
        </p:blipFill>
        <p:spPr>
          <a:xfrm>
            <a:off x="773158" y="1435137"/>
            <a:ext cx="6197668" cy="4276390"/>
          </a:xfrm>
          <a:prstGeom prst="rect">
            <a:avLst/>
          </a:prstGeom>
        </p:spPr>
      </p:pic>
      <p:sp>
        <p:nvSpPr>
          <p:cNvPr id="3" name="TextBox 2">
            <a:extLst>
              <a:ext uri="{FF2B5EF4-FFF2-40B4-BE49-F238E27FC236}">
                <a16:creationId xmlns:a16="http://schemas.microsoft.com/office/drawing/2014/main" id="{AA9121AC-A4AD-2777-B792-A1C0B4A115B9}"/>
              </a:ext>
            </a:extLst>
          </p:cNvPr>
          <p:cNvSpPr txBox="1"/>
          <p:nvPr/>
        </p:nvSpPr>
        <p:spPr>
          <a:xfrm>
            <a:off x="7342094" y="904293"/>
            <a:ext cx="4441740" cy="4524315"/>
          </a:xfrm>
          <a:prstGeom prst="rect">
            <a:avLst/>
          </a:prstGeom>
          <a:noFill/>
        </p:spPr>
        <p:txBody>
          <a:bodyPr wrap="square" rtlCol="0">
            <a:spAutoFit/>
          </a:bodyPr>
          <a:lstStyle/>
          <a:p>
            <a:r>
              <a:rPr lang="en-GB" b="0" i="0" dirty="0">
                <a:solidFill>
                  <a:srgbClr val="333333"/>
                </a:solidFill>
                <a:effectLst/>
                <a:latin typeface="-apple-system"/>
              </a:rPr>
              <a:t>Brain plasticity known as Neural plasticity refers to the capacity of the nervous system to </a:t>
            </a:r>
            <a:r>
              <a:rPr lang="en-GB" dirty="0">
                <a:solidFill>
                  <a:srgbClr val="333333"/>
                </a:solidFill>
                <a:latin typeface="-apple-system"/>
              </a:rPr>
              <a:t>change </a:t>
            </a:r>
            <a:r>
              <a:rPr lang="en-GB" b="0" i="0" dirty="0">
                <a:solidFill>
                  <a:srgbClr val="333333"/>
                </a:solidFill>
                <a:effectLst/>
                <a:latin typeface="-apple-system"/>
              </a:rPr>
              <a:t>its activity, functionally and structurally, in response to intrinsic and extrinsic stimuli.</a:t>
            </a:r>
          </a:p>
          <a:p>
            <a:endParaRPr lang="en-GB" dirty="0">
              <a:solidFill>
                <a:srgbClr val="333333"/>
              </a:solidFill>
              <a:latin typeface="-apple-system"/>
            </a:endParaRPr>
          </a:p>
          <a:p>
            <a:r>
              <a:rPr lang="en-GB" b="0" i="0" dirty="0">
                <a:solidFill>
                  <a:srgbClr val="4D5156"/>
                </a:solidFill>
                <a:effectLst/>
                <a:latin typeface="Google Sans"/>
              </a:rPr>
              <a:t>Through </a:t>
            </a:r>
            <a:r>
              <a:rPr lang="en-GB" dirty="0">
                <a:solidFill>
                  <a:srgbClr val="4D5156"/>
                </a:solidFill>
                <a:latin typeface="Google Sans"/>
              </a:rPr>
              <a:t>neural </a:t>
            </a:r>
            <a:r>
              <a:rPr lang="en-GB" b="0" i="0" dirty="0">
                <a:solidFill>
                  <a:srgbClr val="4D5156"/>
                </a:solidFill>
                <a:effectLst/>
                <a:latin typeface="Google Sans"/>
              </a:rPr>
              <a:t>plasticity, the brain is consistently rewiring itself and modifying its connections, structures and functions. Without this, we wouldn't be able to do many of the things that make us human such as learning, developing, and forming memories.</a:t>
            </a:r>
          </a:p>
          <a:p>
            <a:endParaRPr lang="en-GB" dirty="0">
              <a:solidFill>
                <a:srgbClr val="4D5156"/>
              </a:solidFill>
              <a:latin typeface="Google Sans"/>
            </a:endParaRPr>
          </a:p>
          <a:p>
            <a:r>
              <a:rPr lang="en-GB" dirty="0">
                <a:solidFill>
                  <a:srgbClr val="4D5156"/>
                </a:solidFill>
                <a:latin typeface="Google Sans"/>
              </a:rPr>
              <a:t>Guyer et al (2018)</a:t>
            </a:r>
          </a:p>
          <a:p>
            <a:endParaRPr lang="en-GB" dirty="0"/>
          </a:p>
        </p:txBody>
      </p:sp>
    </p:spTree>
    <p:extLst>
      <p:ext uri="{BB962C8B-B14F-4D97-AF65-F5344CB8AC3E}">
        <p14:creationId xmlns:p14="http://schemas.microsoft.com/office/powerpoint/2010/main" val="15318753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4"/>
          <p:cNvSpPr>
            <a:spLocks noGrp="1"/>
          </p:cNvSpPr>
          <p:nvPr>
            <p:ph type="title"/>
          </p:nvPr>
        </p:nvSpPr>
        <p:spPr>
          <a:xfrm>
            <a:off x="838199" y="141067"/>
            <a:ext cx="10515600" cy="1325563"/>
          </a:xfrm>
        </p:spPr>
        <p:txBody>
          <a:bodyPr>
            <a:normAutofit/>
          </a:bodyPr>
          <a:lstStyle/>
          <a:p>
            <a:pPr algn="ctr"/>
            <a:r>
              <a:rPr lang="en-GB" altLang="en-US" dirty="0">
                <a:solidFill>
                  <a:schemeClr val="accent6">
                    <a:lumMod val="75000"/>
                  </a:schemeClr>
                </a:solidFill>
                <a:latin typeface="+mn-lt"/>
              </a:rPr>
              <a:t>Impact of Environment on development</a:t>
            </a:r>
          </a:p>
        </p:txBody>
      </p:sp>
      <p:pic>
        <p:nvPicPr>
          <p:cNvPr id="30723"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435259" y="1359341"/>
            <a:ext cx="5599359" cy="4351338"/>
          </a:xfrm>
        </p:spPr>
      </p:pic>
      <p:sp>
        <p:nvSpPr>
          <p:cNvPr id="3" name="TextBox 2">
            <a:extLst>
              <a:ext uri="{FF2B5EF4-FFF2-40B4-BE49-F238E27FC236}">
                <a16:creationId xmlns:a16="http://schemas.microsoft.com/office/drawing/2014/main" id="{B0E55C59-6467-32CE-5A80-F009FB8581E1}"/>
              </a:ext>
            </a:extLst>
          </p:cNvPr>
          <p:cNvSpPr txBox="1"/>
          <p:nvPr/>
        </p:nvSpPr>
        <p:spPr>
          <a:xfrm>
            <a:off x="9096462" y="1727563"/>
            <a:ext cx="2749924" cy="3416320"/>
          </a:xfrm>
          <a:prstGeom prst="rect">
            <a:avLst/>
          </a:prstGeom>
          <a:noFill/>
        </p:spPr>
        <p:txBody>
          <a:bodyPr wrap="square" rtlCol="0">
            <a:spAutoFit/>
          </a:bodyPr>
          <a:lstStyle/>
          <a:p>
            <a:r>
              <a:rPr lang="en-GB" dirty="0"/>
              <a:t>The discourse on nature and nurture suggests that the environment also plays a significant role on learning and development.  </a:t>
            </a:r>
          </a:p>
          <a:p>
            <a:endParaRPr lang="en-GB" dirty="0"/>
          </a:p>
          <a:p>
            <a:endParaRPr lang="en-GB" dirty="0"/>
          </a:p>
          <a:p>
            <a:r>
              <a:rPr lang="en-GB" dirty="0"/>
              <a:t>Look at the graph, what does it tell you about the influence on vocabulary acquisition</a:t>
            </a:r>
          </a:p>
        </p:txBody>
      </p:sp>
    </p:spTree>
    <p:extLst>
      <p:ext uri="{BB962C8B-B14F-4D97-AF65-F5344CB8AC3E}">
        <p14:creationId xmlns:p14="http://schemas.microsoft.com/office/powerpoint/2010/main" val="2975342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860C9-E42B-427F-81B5-EDA1D7E6B6B9}"/>
              </a:ext>
            </a:extLst>
          </p:cNvPr>
          <p:cNvSpPr>
            <a:spLocks noGrp="1"/>
          </p:cNvSpPr>
          <p:nvPr>
            <p:ph type="title"/>
          </p:nvPr>
        </p:nvSpPr>
        <p:spPr>
          <a:xfrm>
            <a:off x="1837097" y="-44605"/>
            <a:ext cx="2349461" cy="1325563"/>
          </a:xfrm>
        </p:spPr>
        <p:txBody>
          <a:bodyPr/>
          <a:lstStyle/>
          <a:p>
            <a:r>
              <a:rPr lang="en-GB" dirty="0"/>
              <a:t>Maslow</a:t>
            </a:r>
          </a:p>
        </p:txBody>
      </p:sp>
      <p:pic>
        <p:nvPicPr>
          <p:cNvPr id="7" name="Content Placeholder 4">
            <a:extLst>
              <a:ext uri="{FF2B5EF4-FFF2-40B4-BE49-F238E27FC236}">
                <a16:creationId xmlns:a16="http://schemas.microsoft.com/office/drawing/2014/main" id="{D4A6A623-0D68-4BA9-9454-83CA03CFBF8F}"/>
              </a:ext>
            </a:extLst>
          </p:cNvPr>
          <p:cNvPicPr>
            <a:picLocks noGrp="1" noChangeAspect="1"/>
          </p:cNvPicPr>
          <p:nvPr>
            <p:ph sz="half" idx="2"/>
          </p:nvPr>
        </p:nvPicPr>
        <p:blipFill rotWithShape="1">
          <a:blip r:embed="rId3"/>
          <a:srcRect t="1281" r="-1" b="7735"/>
          <a:stretch/>
        </p:blipFill>
        <p:spPr>
          <a:xfrm>
            <a:off x="549659" y="845803"/>
            <a:ext cx="5265302" cy="4790534"/>
          </a:xfrm>
          <a:prstGeom prst="rect">
            <a:avLst/>
          </a:prstGeom>
        </p:spPr>
      </p:pic>
      <p:sp>
        <p:nvSpPr>
          <p:cNvPr id="3" name="TextBox 2">
            <a:extLst>
              <a:ext uri="{FF2B5EF4-FFF2-40B4-BE49-F238E27FC236}">
                <a16:creationId xmlns:a16="http://schemas.microsoft.com/office/drawing/2014/main" id="{F346B7A5-4566-6F43-6DED-A85BCF050BC5}"/>
              </a:ext>
            </a:extLst>
          </p:cNvPr>
          <p:cNvSpPr txBox="1"/>
          <p:nvPr/>
        </p:nvSpPr>
        <p:spPr>
          <a:xfrm>
            <a:off x="7263685" y="2040809"/>
            <a:ext cx="3644721" cy="1477328"/>
          </a:xfrm>
          <a:prstGeom prst="rect">
            <a:avLst/>
          </a:prstGeom>
          <a:noFill/>
        </p:spPr>
        <p:txBody>
          <a:bodyPr wrap="square" rtlCol="0">
            <a:spAutoFit/>
          </a:bodyPr>
          <a:lstStyle/>
          <a:p>
            <a:r>
              <a:rPr lang="en-GB" dirty="0"/>
              <a:t>Look at the diagram, what possible impact could the lack of basic and physiological needs have on children’s learning and development?</a:t>
            </a:r>
          </a:p>
        </p:txBody>
      </p:sp>
    </p:spTree>
    <p:extLst>
      <p:ext uri="{BB962C8B-B14F-4D97-AF65-F5344CB8AC3E}">
        <p14:creationId xmlns:p14="http://schemas.microsoft.com/office/powerpoint/2010/main" val="2663853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noAutofit/>
          </a:bodyPr>
          <a:lstStyle/>
          <a:p>
            <a:pPr algn="ctr" eaLnBrk="1" hangingPunct="1"/>
            <a:r>
              <a:rPr lang="en-GB" altLang="en-US" sz="4800" dirty="0">
                <a:solidFill>
                  <a:schemeClr val="accent6">
                    <a:lumMod val="75000"/>
                  </a:schemeClr>
                </a:solidFill>
                <a:latin typeface="+mn-lt"/>
              </a:rPr>
              <a:t>What is physical development?</a:t>
            </a:r>
          </a:p>
        </p:txBody>
      </p:sp>
      <p:sp>
        <p:nvSpPr>
          <p:cNvPr id="32772" name="Content Placeholder 2"/>
          <p:cNvSpPr>
            <a:spLocks noGrp="1"/>
          </p:cNvSpPr>
          <p:nvPr>
            <p:ph sz="half" idx="2"/>
          </p:nvPr>
        </p:nvSpPr>
        <p:spPr>
          <a:xfrm>
            <a:off x="681925" y="1920804"/>
            <a:ext cx="11110551" cy="3989388"/>
          </a:xfrm>
        </p:spPr>
        <p:txBody>
          <a:bodyPr>
            <a:normAutofit/>
          </a:bodyPr>
          <a:lstStyle/>
          <a:p>
            <a:r>
              <a:rPr lang="en-GB" altLang="en-US" sz="3200" dirty="0">
                <a:solidFill>
                  <a:schemeClr val="accent6">
                    <a:lumMod val="75000"/>
                  </a:schemeClr>
                </a:solidFill>
              </a:rPr>
              <a:t>Physical development is the way in which children master control of their bodies</a:t>
            </a:r>
          </a:p>
          <a:p>
            <a:r>
              <a:rPr lang="en-GB" altLang="en-US" sz="3200" dirty="0">
                <a:solidFill>
                  <a:schemeClr val="accent6">
                    <a:lumMod val="75000"/>
                  </a:schemeClr>
                </a:solidFill>
              </a:rPr>
              <a:t>Encouraging physical skills in children is central to enhancing learning and achievement</a:t>
            </a:r>
          </a:p>
        </p:txBody>
      </p:sp>
    </p:spTree>
    <p:extLst>
      <p:ext uri="{BB962C8B-B14F-4D97-AF65-F5344CB8AC3E}">
        <p14:creationId xmlns:p14="http://schemas.microsoft.com/office/powerpoint/2010/main" val="39004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anim calcmode="lin" valueType="num">
                                      <p:cBhvr additive="base">
                                        <p:cTn id="7" dur="500" fill="hold"/>
                                        <p:tgtEl>
                                          <p:spTgt spid="3277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277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2772">
                                            <p:txEl>
                                              <p:pRg st="1" end="1"/>
                                            </p:txEl>
                                          </p:spTgt>
                                        </p:tgtEl>
                                        <p:attrNameLst>
                                          <p:attrName>style.visibility</p:attrName>
                                        </p:attrNameLst>
                                      </p:cBhvr>
                                      <p:to>
                                        <p:strVal val="visible"/>
                                      </p:to>
                                    </p:set>
                                    <p:anim calcmode="lin" valueType="num">
                                      <p:cBhvr additive="base">
                                        <p:cTn id="13" dur="500" fill="hold"/>
                                        <p:tgtEl>
                                          <p:spTgt spid="3277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277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0B140-4F3A-56A3-D961-CE4CD90DE59D}"/>
              </a:ext>
            </a:extLst>
          </p:cNvPr>
          <p:cNvSpPr>
            <a:spLocks noGrp="1"/>
          </p:cNvSpPr>
          <p:nvPr>
            <p:ph type="title"/>
          </p:nvPr>
        </p:nvSpPr>
        <p:spPr/>
        <p:txBody>
          <a:bodyPr/>
          <a:lstStyle/>
          <a:p>
            <a:r>
              <a:rPr lang="en-GB" dirty="0"/>
              <a:t>Physical development</a:t>
            </a:r>
          </a:p>
        </p:txBody>
      </p:sp>
      <p:sp>
        <p:nvSpPr>
          <p:cNvPr id="4" name="Content Placeholder 3">
            <a:extLst>
              <a:ext uri="{FF2B5EF4-FFF2-40B4-BE49-F238E27FC236}">
                <a16:creationId xmlns:a16="http://schemas.microsoft.com/office/drawing/2014/main" id="{E211C4BA-3B75-0E9E-4BD5-AE6B345FF908}"/>
              </a:ext>
            </a:extLst>
          </p:cNvPr>
          <p:cNvSpPr>
            <a:spLocks noGrp="1"/>
          </p:cNvSpPr>
          <p:nvPr>
            <p:ph sz="half" idx="2"/>
          </p:nvPr>
        </p:nvSpPr>
        <p:spPr>
          <a:xfrm>
            <a:off x="774915" y="1825625"/>
            <a:ext cx="10578885" cy="4351338"/>
          </a:xfrm>
        </p:spPr>
        <p:txBody>
          <a:bodyPr/>
          <a:lstStyle/>
          <a:p>
            <a:r>
              <a:rPr lang="en-GB" dirty="0"/>
              <a:t>Physical development also refers to how children develop their fine and gross motor skills</a:t>
            </a:r>
          </a:p>
          <a:p>
            <a:endParaRPr lang="en-GB" dirty="0"/>
          </a:p>
          <a:p>
            <a:r>
              <a:rPr lang="en-GB" dirty="0"/>
              <a:t>Find out what </a:t>
            </a:r>
            <a:r>
              <a:rPr lang="en-GB" b="1" dirty="0"/>
              <a:t>fine and gross motor skills </a:t>
            </a:r>
            <a:r>
              <a:rPr lang="en-GB" dirty="0"/>
              <a:t>mean</a:t>
            </a:r>
          </a:p>
          <a:p>
            <a:r>
              <a:rPr lang="en-GB" dirty="0"/>
              <a:t>Give examples of the kind of activities you could use to support fine and gross motor skills.</a:t>
            </a:r>
          </a:p>
        </p:txBody>
      </p:sp>
    </p:spTree>
    <p:extLst>
      <p:ext uri="{BB962C8B-B14F-4D97-AF65-F5344CB8AC3E}">
        <p14:creationId xmlns:p14="http://schemas.microsoft.com/office/powerpoint/2010/main" val="1633348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3539633" y="125760"/>
            <a:ext cx="5256749" cy="1143000"/>
          </a:xfrm>
        </p:spPr>
        <p:txBody>
          <a:bodyPr>
            <a:noAutofit/>
          </a:bodyPr>
          <a:lstStyle/>
          <a:p>
            <a:pPr algn="ctr" eaLnBrk="1" hangingPunct="1"/>
            <a:r>
              <a:rPr lang="en-GB" altLang="en-US" sz="4800" dirty="0">
                <a:solidFill>
                  <a:schemeClr val="accent6">
                    <a:lumMod val="75000"/>
                  </a:schemeClr>
                </a:solidFill>
                <a:latin typeface="+mn-lt"/>
              </a:rPr>
              <a:t>Primitive reflexes</a:t>
            </a:r>
          </a:p>
        </p:txBody>
      </p:sp>
      <p:sp>
        <p:nvSpPr>
          <p:cNvPr id="34820" name="Content Placeholder 3"/>
          <p:cNvSpPr>
            <a:spLocks noGrp="1"/>
          </p:cNvSpPr>
          <p:nvPr>
            <p:ph sz="half" idx="2"/>
          </p:nvPr>
        </p:nvSpPr>
        <p:spPr>
          <a:xfrm>
            <a:off x="705173" y="1268760"/>
            <a:ext cx="7741403" cy="3989388"/>
          </a:xfrm>
        </p:spPr>
        <p:txBody>
          <a:bodyPr>
            <a:noAutofit/>
          </a:bodyPr>
          <a:lstStyle/>
          <a:p>
            <a:r>
              <a:rPr lang="en-GB" altLang="en-US" dirty="0">
                <a:solidFill>
                  <a:schemeClr val="accent6">
                    <a:lumMod val="75000"/>
                  </a:schemeClr>
                </a:solidFill>
              </a:rPr>
              <a:t>Rooting</a:t>
            </a:r>
          </a:p>
          <a:p>
            <a:r>
              <a:rPr lang="en-GB" altLang="en-US" dirty="0">
                <a:solidFill>
                  <a:schemeClr val="accent6">
                    <a:lumMod val="75000"/>
                  </a:schemeClr>
                </a:solidFill>
              </a:rPr>
              <a:t>Sucking</a:t>
            </a:r>
          </a:p>
          <a:p>
            <a:r>
              <a:rPr lang="en-GB" altLang="en-US" dirty="0">
                <a:solidFill>
                  <a:schemeClr val="accent6">
                    <a:lumMod val="75000"/>
                  </a:schemeClr>
                </a:solidFill>
              </a:rPr>
              <a:t>Walking</a:t>
            </a:r>
          </a:p>
          <a:p>
            <a:r>
              <a:rPr lang="en-GB" altLang="en-US" dirty="0">
                <a:solidFill>
                  <a:schemeClr val="accent6">
                    <a:lumMod val="75000"/>
                  </a:schemeClr>
                </a:solidFill>
              </a:rPr>
              <a:t>Grasping </a:t>
            </a:r>
          </a:p>
          <a:p>
            <a:r>
              <a:rPr lang="en-GB" altLang="en-US" dirty="0">
                <a:solidFill>
                  <a:schemeClr val="accent6">
                    <a:lumMod val="75000"/>
                  </a:schemeClr>
                </a:solidFill>
              </a:rPr>
              <a:t>Moro/startle</a:t>
            </a:r>
          </a:p>
          <a:p>
            <a:r>
              <a:rPr lang="en-GB" altLang="en-US" dirty="0">
                <a:solidFill>
                  <a:schemeClr val="accent6">
                    <a:lumMod val="75000"/>
                  </a:schemeClr>
                </a:solidFill>
              </a:rPr>
              <a:t>Absence may suggest abnormal development.</a:t>
            </a:r>
          </a:p>
        </p:txBody>
      </p:sp>
      <p:sp>
        <p:nvSpPr>
          <p:cNvPr id="2" name="TextBox 1">
            <a:extLst>
              <a:ext uri="{FF2B5EF4-FFF2-40B4-BE49-F238E27FC236}">
                <a16:creationId xmlns:a16="http://schemas.microsoft.com/office/drawing/2014/main" id="{7B2EF469-DEAF-694C-3FB9-41AD1611E160}"/>
              </a:ext>
            </a:extLst>
          </p:cNvPr>
          <p:cNvSpPr txBox="1"/>
          <p:nvPr/>
        </p:nvSpPr>
        <p:spPr>
          <a:xfrm>
            <a:off x="8911525" y="1212538"/>
            <a:ext cx="2921431" cy="3785652"/>
          </a:xfrm>
          <a:prstGeom prst="rect">
            <a:avLst/>
          </a:prstGeom>
          <a:noFill/>
        </p:spPr>
        <p:txBody>
          <a:bodyPr wrap="square" rtlCol="0">
            <a:spAutoFit/>
          </a:bodyPr>
          <a:lstStyle/>
          <a:p>
            <a:pPr algn="ctr"/>
            <a:r>
              <a:rPr lang="en-GB" sz="2400" dirty="0">
                <a:hlinkClick r:id="rId3"/>
              </a:rPr>
              <a:t>Video on Primitive Reflexes</a:t>
            </a:r>
            <a:endParaRPr lang="en-GB" sz="2400" dirty="0"/>
          </a:p>
          <a:p>
            <a:pPr algn="ctr"/>
            <a:endParaRPr lang="en-GB" sz="2400" dirty="0"/>
          </a:p>
          <a:p>
            <a:pPr algn="ctr"/>
            <a:endParaRPr lang="en-GB" sz="2400" dirty="0"/>
          </a:p>
          <a:p>
            <a:pPr algn="ctr"/>
            <a:endParaRPr lang="en-GB" sz="2400" dirty="0"/>
          </a:p>
          <a:p>
            <a:pPr algn="ctr"/>
            <a:r>
              <a:rPr lang="en-GB" sz="2400" dirty="0"/>
              <a:t>What do the reflexes tell us about children’s physical development?</a:t>
            </a:r>
          </a:p>
        </p:txBody>
      </p:sp>
    </p:spTree>
    <p:extLst>
      <p:ext uri="{BB962C8B-B14F-4D97-AF65-F5344CB8AC3E}">
        <p14:creationId xmlns:p14="http://schemas.microsoft.com/office/powerpoint/2010/main" val="3684439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1084237" y="383638"/>
            <a:ext cx="10023525" cy="1325563"/>
          </a:xfrm>
        </p:spPr>
        <p:txBody>
          <a:bodyPr>
            <a:noAutofit/>
          </a:bodyPr>
          <a:lstStyle/>
          <a:p>
            <a:pPr algn="ctr"/>
            <a:r>
              <a:rPr lang="en-GB" altLang="en-US" sz="4800" dirty="0">
                <a:solidFill>
                  <a:schemeClr val="accent6">
                    <a:lumMod val="75000"/>
                  </a:schemeClr>
                </a:solidFill>
                <a:latin typeface="+mn-lt"/>
              </a:rPr>
              <a:t>Influences on physical development</a:t>
            </a:r>
          </a:p>
        </p:txBody>
      </p:sp>
      <p:sp>
        <p:nvSpPr>
          <p:cNvPr id="36868" name="Content Placeholder 3"/>
          <p:cNvSpPr>
            <a:spLocks noGrp="1"/>
          </p:cNvSpPr>
          <p:nvPr>
            <p:ph sz="half" idx="2"/>
          </p:nvPr>
        </p:nvSpPr>
        <p:spPr>
          <a:xfrm>
            <a:off x="441702" y="2263956"/>
            <a:ext cx="10718207" cy="2749746"/>
          </a:xfrm>
        </p:spPr>
        <p:txBody>
          <a:bodyPr>
            <a:normAutofit/>
          </a:bodyPr>
          <a:lstStyle/>
          <a:p>
            <a:r>
              <a:rPr lang="en-GB" altLang="en-US" sz="3200" dirty="0">
                <a:solidFill>
                  <a:schemeClr val="accent6">
                    <a:lumMod val="75000"/>
                  </a:schemeClr>
                </a:solidFill>
              </a:rPr>
              <a:t>Heredity</a:t>
            </a:r>
          </a:p>
          <a:p>
            <a:r>
              <a:rPr lang="en-GB" altLang="en-US" sz="3200" dirty="0">
                <a:solidFill>
                  <a:schemeClr val="accent6">
                    <a:lumMod val="75000"/>
                  </a:schemeClr>
                </a:solidFill>
              </a:rPr>
              <a:t>Genes</a:t>
            </a:r>
          </a:p>
          <a:p>
            <a:r>
              <a:rPr lang="en-GB" altLang="en-US" sz="3200" dirty="0">
                <a:solidFill>
                  <a:schemeClr val="accent6">
                    <a:lumMod val="75000"/>
                  </a:schemeClr>
                </a:solidFill>
              </a:rPr>
              <a:t>Nutrition</a:t>
            </a:r>
          </a:p>
          <a:p>
            <a:r>
              <a:rPr lang="en-GB" altLang="en-US" sz="3200" dirty="0">
                <a:solidFill>
                  <a:schemeClr val="accent6">
                    <a:lumMod val="75000"/>
                  </a:schemeClr>
                </a:solidFill>
              </a:rPr>
              <a:t>Emotional wellbeing</a:t>
            </a:r>
          </a:p>
        </p:txBody>
      </p:sp>
    </p:spTree>
    <p:extLst>
      <p:ext uri="{BB962C8B-B14F-4D97-AF65-F5344CB8AC3E}">
        <p14:creationId xmlns:p14="http://schemas.microsoft.com/office/powerpoint/2010/main" val="1273701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Autofit/>
          </a:bodyPr>
          <a:lstStyle/>
          <a:p>
            <a:pPr algn="ctr"/>
            <a:r>
              <a:rPr lang="en-GB" altLang="en-US" sz="4800" dirty="0">
                <a:solidFill>
                  <a:schemeClr val="accent6">
                    <a:lumMod val="75000"/>
                  </a:schemeClr>
                </a:solidFill>
                <a:latin typeface="+mn-lt"/>
              </a:rPr>
              <a:t>Next steps</a:t>
            </a:r>
          </a:p>
        </p:txBody>
      </p:sp>
      <p:sp>
        <p:nvSpPr>
          <p:cNvPr id="38916" name="Content Placeholder 3"/>
          <p:cNvSpPr>
            <a:spLocks noGrp="1"/>
          </p:cNvSpPr>
          <p:nvPr>
            <p:ph sz="half" idx="2"/>
          </p:nvPr>
        </p:nvSpPr>
        <p:spPr>
          <a:xfrm>
            <a:off x="573437" y="1920803"/>
            <a:ext cx="10780363" cy="3989388"/>
          </a:xfrm>
        </p:spPr>
        <p:txBody>
          <a:bodyPr>
            <a:normAutofit/>
          </a:bodyPr>
          <a:lstStyle/>
          <a:p>
            <a:r>
              <a:rPr lang="en-GB" altLang="en-US" sz="3200" dirty="0">
                <a:solidFill>
                  <a:schemeClr val="accent6">
                    <a:lumMod val="75000"/>
                  </a:schemeClr>
                </a:solidFill>
              </a:rPr>
              <a:t>Maturation</a:t>
            </a:r>
          </a:p>
          <a:p>
            <a:r>
              <a:rPr lang="en-GB" altLang="en-US" sz="3200" dirty="0">
                <a:solidFill>
                  <a:schemeClr val="accent6">
                    <a:lumMod val="75000"/>
                  </a:schemeClr>
                </a:solidFill>
              </a:rPr>
              <a:t>Experience</a:t>
            </a:r>
          </a:p>
          <a:p>
            <a:r>
              <a:rPr lang="en-GB" altLang="en-US" sz="3200" dirty="0">
                <a:solidFill>
                  <a:schemeClr val="accent6">
                    <a:lumMod val="75000"/>
                  </a:schemeClr>
                </a:solidFill>
              </a:rPr>
              <a:t>Dynamic systems theory </a:t>
            </a:r>
            <a:r>
              <a:rPr lang="en-GB" altLang="en-US" sz="2000" dirty="0">
                <a:solidFill>
                  <a:srgbClr val="040C28"/>
                </a:solidFill>
                <a:latin typeface="Google Sans"/>
              </a:rPr>
              <a:t>(t</a:t>
            </a:r>
            <a:r>
              <a:rPr lang="en-GB" sz="2000" b="0" i="0" dirty="0">
                <a:solidFill>
                  <a:srgbClr val="040C28"/>
                </a:solidFill>
                <a:effectLst/>
                <a:latin typeface="Google Sans"/>
              </a:rPr>
              <a:t>he interaction between the person, the environment, and the task that changes how movements are, which influences how we develop and learn new movements</a:t>
            </a:r>
            <a:r>
              <a:rPr lang="en-GB" sz="2000" b="0" i="0" dirty="0">
                <a:solidFill>
                  <a:srgbClr val="202124"/>
                </a:solidFill>
                <a:effectLst/>
                <a:latin typeface="Google Sans"/>
              </a:rPr>
              <a:t>. The interplay between these factors will, over time, lead to changes in motor development) </a:t>
            </a:r>
            <a:endParaRPr lang="en-GB" altLang="en-US" sz="3200" dirty="0">
              <a:solidFill>
                <a:schemeClr val="accent6">
                  <a:lumMod val="75000"/>
                </a:schemeClr>
              </a:solidFill>
            </a:endParaRPr>
          </a:p>
          <a:p>
            <a:r>
              <a:rPr lang="en-GB" altLang="en-US" sz="3200" dirty="0">
                <a:solidFill>
                  <a:schemeClr val="accent6">
                    <a:lumMod val="75000"/>
                  </a:schemeClr>
                </a:solidFill>
              </a:rPr>
              <a:t>Leading to the development of gross and fine motor skills</a:t>
            </a:r>
          </a:p>
        </p:txBody>
      </p:sp>
    </p:spTree>
    <p:extLst>
      <p:ext uri="{BB962C8B-B14F-4D97-AF65-F5344CB8AC3E}">
        <p14:creationId xmlns:p14="http://schemas.microsoft.com/office/powerpoint/2010/main" val="11847274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609600" y="117192"/>
            <a:ext cx="10972800" cy="1143000"/>
          </a:xfrm>
        </p:spPr>
        <p:txBody>
          <a:bodyPr>
            <a:noAutofit/>
          </a:bodyPr>
          <a:lstStyle/>
          <a:p>
            <a:pPr algn="ctr"/>
            <a:r>
              <a:rPr lang="en-GB" altLang="en-US" dirty="0">
                <a:solidFill>
                  <a:schemeClr val="accent6">
                    <a:lumMod val="75000"/>
                  </a:schemeClr>
                </a:solidFill>
                <a:latin typeface="+mn-lt"/>
              </a:rPr>
              <a:t>Brain Development</a:t>
            </a:r>
          </a:p>
        </p:txBody>
      </p:sp>
      <p:sp>
        <p:nvSpPr>
          <p:cNvPr id="40964" name="Content Placeholder 3"/>
          <p:cNvSpPr>
            <a:spLocks noGrp="1"/>
          </p:cNvSpPr>
          <p:nvPr>
            <p:ph sz="half" idx="2"/>
          </p:nvPr>
        </p:nvSpPr>
        <p:spPr>
          <a:xfrm>
            <a:off x="609601" y="1442483"/>
            <a:ext cx="11582400" cy="3516976"/>
          </a:xfrm>
        </p:spPr>
        <p:txBody>
          <a:bodyPr>
            <a:noAutofit/>
          </a:bodyPr>
          <a:lstStyle/>
          <a:p>
            <a:pPr marL="0" indent="0">
              <a:buNone/>
            </a:pPr>
            <a:r>
              <a:rPr lang="en-GB" altLang="en-US" sz="3600" dirty="0">
                <a:solidFill>
                  <a:schemeClr val="accent6">
                    <a:lumMod val="75000"/>
                  </a:schemeClr>
                </a:solidFill>
              </a:rPr>
              <a:t> </a:t>
            </a:r>
            <a:r>
              <a:rPr lang="en-GB" altLang="en-US" sz="3600" i="1" dirty="0">
                <a:solidFill>
                  <a:schemeClr val="accent6">
                    <a:lumMod val="75000"/>
                  </a:schemeClr>
                </a:solidFill>
              </a:rPr>
              <a:t>“</a:t>
            </a:r>
            <a:r>
              <a:rPr lang="en-GB" altLang="en-US" sz="3200" i="1" dirty="0">
                <a:solidFill>
                  <a:schemeClr val="accent6">
                    <a:lumMod val="75000"/>
                  </a:schemeClr>
                </a:solidFill>
              </a:rPr>
              <a:t>Songs, movement, and musical games are ‘brilliant neurological exercises’ vital to intellectual development. By combining rhythmic movement with speech and song, young children are given an opportunity to further develop their minds, particularly in the areas of “inner speech” and “impulse control,” which contribute to language development, self-management, and social skills.”  (Coulter, 1995)</a:t>
            </a:r>
            <a:endParaRPr lang="en-GB" altLang="en-US" sz="3200" dirty="0">
              <a:solidFill>
                <a:schemeClr val="accent6">
                  <a:lumMod val="75000"/>
                </a:schemeClr>
              </a:solidFill>
            </a:endParaRPr>
          </a:p>
        </p:txBody>
      </p:sp>
    </p:spTree>
    <p:extLst>
      <p:ext uri="{BB962C8B-B14F-4D97-AF65-F5344CB8AC3E}">
        <p14:creationId xmlns:p14="http://schemas.microsoft.com/office/powerpoint/2010/main" val="179454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noAutofit/>
          </a:bodyPr>
          <a:lstStyle/>
          <a:p>
            <a:pPr algn="ctr"/>
            <a:r>
              <a:rPr lang="en-GB" altLang="en-US" sz="4800" dirty="0">
                <a:solidFill>
                  <a:schemeClr val="accent6">
                    <a:lumMod val="75000"/>
                  </a:schemeClr>
                </a:solidFill>
                <a:latin typeface="+mn-lt"/>
              </a:rPr>
              <a:t>Facilitation of development</a:t>
            </a:r>
          </a:p>
        </p:txBody>
      </p:sp>
      <p:sp>
        <p:nvSpPr>
          <p:cNvPr id="41988" name="Content Placeholder 3"/>
          <p:cNvSpPr>
            <a:spLocks noGrp="1"/>
          </p:cNvSpPr>
          <p:nvPr>
            <p:ph sz="half" idx="2"/>
          </p:nvPr>
        </p:nvSpPr>
        <p:spPr>
          <a:xfrm>
            <a:off x="395207" y="1600201"/>
            <a:ext cx="11187193" cy="4525963"/>
          </a:xfrm>
        </p:spPr>
        <p:txBody>
          <a:bodyPr>
            <a:normAutofit/>
          </a:bodyPr>
          <a:lstStyle/>
          <a:p>
            <a:r>
              <a:rPr lang="en-GB" altLang="en-US" sz="3600" dirty="0">
                <a:solidFill>
                  <a:schemeClr val="accent6">
                    <a:lumMod val="75000"/>
                  </a:schemeClr>
                </a:solidFill>
              </a:rPr>
              <a:t>Skinner, facilitates development by reinforcing desired behaviours</a:t>
            </a:r>
          </a:p>
          <a:p>
            <a:r>
              <a:rPr lang="en-GB" altLang="en-US" sz="3600" dirty="0">
                <a:solidFill>
                  <a:schemeClr val="accent6">
                    <a:lumMod val="75000"/>
                  </a:schemeClr>
                </a:solidFill>
              </a:rPr>
              <a:t>Bandura, acts as a role model and helps the child to learn by observation</a:t>
            </a:r>
          </a:p>
        </p:txBody>
      </p:sp>
    </p:spTree>
    <p:extLst>
      <p:ext uri="{BB962C8B-B14F-4D97-AF65-F5344CB8AC3E}">
        <p14:creationId xmlns:p14="http://schemas.microsoft.com/office/powerpoint/2010/main" val="19277466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196172" y="160336"/>
            <a:ext cx="4002856" cy="1143000"/>
          </a:xfrm>
        </p:spPr>
        <p:txBody>
          <a:bodyPr>
            <a:noAutofit/>
          </a:bodyPr>
          <a:lstStyle/>
          <a:p>
            <a:pPr algn="ctr"/>
            <a:r>
              <a:rPr lang="en-GB" altLang="en-US" sz="4800" dirty="0">
                <a:solidFill>
                  <a:schemeClr val="accent6">
                    <a:lumMod val="75000"/>
                  </a:schemeClr>
                </a:solidFill>
                <a:latin typeface="+mn-lt"/>
              </a:rPr>
              <a:t>Curiosity</a:t>
            </a:r>
          </a:p>
        </p:txBody>
      </p:sp>
      <p:sp>
        <p:nvSpPr>
          <p:cNvPr id="43012" name="Content Placeholder 3"/>
          <p:cNvSpPr>
            <a:spLocks noGrp="1"/>
          </p:cNvSpPr>
          <p:nvPr>
            <p:ph sz="half" idx="2"/>
          </p:nvPr>
        </p:nvSpPr>
        <p:spPr>
          <a:xfrm>
            <a:off x="457200" y="1600201"/>
            <a:ext cx="11125200" cy="4525963"/>
          </a:xfrm>
        </p:spPr>
        <p:txBody>
          <a:bodyPr>
            <a:normAutofit/>
          </a:bodyPr>
          <a:lstStyle/>
          <a:p>
            <a:r>
              <a:rPr lang="en-GB" altLang="en-US" sz="4400" dirty="0">
                <a:solidFill>
                  <a:schemeClr val="accent6">
                    <a:lumMod val="75000"/>
                  </a:schemeClr>
                </a:solidFill>
              </a:rPr>
              <a:t>The individual who has a question, which being really a question to him, instigates his curiosity which feeds his eagerness for information. (Dewey, 1916)</a:t>
            </a:r>
          </a:p>
        </p:txBody>
      </p:sp>
    </p:spTree>
    <p:extLst>
      <p:ext uri="{BB962C8B-B14F-4D97-AF65-F5344CB8AC3E}">
        <p14:creationId xmlns:p14="http://schemas.microsoft.com/office/powerpoint/2010/main" val="29105959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noAutofit/>
          </a:bodyPr>
          <a:lstStyle/>
          <a:p>
            <a:pPr algn="ctr"/>
            <a:r>
              <a:rPr lang="en-GB" altLang="en-US" sz="4800" dirty="0">
                <a:solidFill>
                  <a:schemeClr val="accent6">
                    <a:lumMod val="75000"/>
                  </a:schemeClr>
                </a:solidFill>
                <a:latin typeface="+mn-lt"/>
              </a:rPr>
              <a:t>Facilitation of development</a:t>
            </a:r>
          </a:p>
        </p:txBody>
      </p:sp>
      <p:sp>
        <p:nvSpPr>
          <p:cNvPr id="45060" name="Content Placeholder 3"/>
          <p:cNvSpPr>
            <a:spLocks noGrp="1"/>
          </p:cNvSpPr>
          <p:nvPr>
            <p:ph sz="half" idx="2"/>
          </p:nvPr>
        </p:nvSpPr>
        <p:spPr>
          <a:xfrm>
            <a:off x="263471" y="1600201"/>
            <a:ext cx="11928529" cy="4525963"/>
          </a:xfrm>
        </p:spPr>
        <p:txBody>
          <a:bodyPr>
            <a:normAutofit/>
          </a:bodyPr>
          <a:lstStyle/>
          <a:p>
            <a:r>
              <a:rPr lang="en-GB" altLang="en-US" sz="4800" dirty="0">
                <a:solidFill>
                  <a:schemeClr val="accent6">
                    <a:lumMod val="75000"/>
                  </a:schemeClr>
                </a:solidFill>
              </a:rPr>
              <a:t>Piaget - Provision of a rich and stimulating environment for the child</a:t>
            </a:r>
          </a:p>
          <a:p>
            <a:endParaRPr lang="en-GB" altLang="en-US" sz="4800" dirty="0"/>
          </a:p>
        </p:txBody>
      </p:sp>
    </p:spTree>
    <p:extLst>
      <p:ext uri="{BB962C8B-B14F-4D97-AF65-F5344CB8AC3E}">
        <p14:creationId xmlns:p14="http://schemas.microsoft.com/office/powerpoint/2010/main" val="5249352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noAutofit/>
          </a:bodyPr>
          <a:lstStyle/>
          <a:p>
            <a:pPr algn="ctr"/>
            <a:r>
              <a:rPr lang="en-GB" altLang="en-US" sz="4800" dirty="0">
                <a:solidFill>
                  <a:schemeClr val="accent6">
                    <a:lumMod val="75000"/>
                  </a:schemeClr>
                </a:solidFill>
                <a:latin typeface="+mn-lt"/>
              </a:rPr>
              <a:t>Facilitation of development</a:t>
            </a:r>
          </a:p>
        </p:txBody>
      </p:sp>
      <p:sp>
        <p:nvSpPr>
          <p:cNvPr id="46084" name="Content Placeholder 3"/>
          <p:cNvSpPr>
            <a:spLocks noGrp="1"/>
          </p:cNvSpPr>
          <p:nvPr>
            <p:ph sz="half" idx="2"/>
          </p:nvPr>
        </p:nvSpPr>
        <p:spPr>
          <a:xfrm>
            <a:off x="774915" y="1600201"/>
            <a:ext cx="10807485" cy="4525963"/>
          </a:xfrm>
        </p:spPr>
        <p:txBody>
          <a:bodyPr>
            <a:normAutofit/>
          </a:bodyPr>
          <a:lstStyle/>
          <a:p>
            <a:r>
              <a:rPr lang="en-GB" altLang="en-US" sz="3200" dirty="0">
                <a:solidFill>
                  <a:schemeClr val="accent6">
                    <a:lumMod val="75000"/>
                  </a:schemeClr>
                </a:solidFill>
              </a:rPr>
              <a:t>Vygotsky, facilitates development through direct interaction with the child, zone of proximal development to extend child's abilities beyond what they can achieve on their own</a:t>
            </a:r>
          </a:p>
        </p:txBody>
      </p:sp>
    </p:spTree>
    <p:extLst>
      <p:ext uri="{BB962C8B-B14F-4D97-AF65-F5344CB8AC3E}">
        <p14:creationId xmlns:p14="http://schemas.microsoft.com/office/powerpoint/2010/main" val="2392810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noAutofit/>
          </a:bodyPr>
          <a:lstStyle/>
          <a:p>
            <a:pPr algn="ctr"/>
            <a:r>
              <a:rPr lang="en-GB" altLang="en-US" sz="4800" dirty="0">
                <a:solidFill>
                  <a:schemeClr val="accent6">
                    <a:lumMod val="75000"/>
                  </a:schemeClr>
                </a:solidFill>
                <a:latin typeface="+mn-lt"/>
              </a:rPr>
              <a:t>Understanding others</a:t>
            </a:r>
          </a:p>
        </p:txBody>
      </p:sp>
      <p:sp>
        <p:nvSpPr>
          <p:cNvPr id="47108" name="Content Placeholder 3"/>
          <p:cNvSpPr>
            <a:spLocks noGrp="1"/>
          </p:cNvSpPr>
          <p:nvPr>
            <p:ph sz="half" idx="2"/>
          </p:nvPr>
        </p:nvSpPr>
        <p:spPr>
          <a:xfrm>
            <a:off x="464949" y="1866649"/>
            <a:ext cx="9366141" cy="4525963"/>
          </a:xfrm>
        </p:spPr>
        <p:txBody>
          <a:bodyPr>
            <a:normAutofit/>
          </a:bodyPr>
          <a:lstStyle/>
          <a:p>
            <a:r>
              <a:rPr lang="en-GB" altLang="en-US" sz="4000" dirty="0">
                <a:solidFill>
                  <a:schemeClr val="accent6">
                    <a:lumMod val="75000"/>
                  </a:schemeClr>
                </a:solidFill>
              </a:rPr>
              <a:t>How do children make sense of those around them?</a:t>
            </a:r>
          </a:p>
        </p:txBody>
      </p:sp>
      <p:sp>
        <p:nvSpPr>
          <p:cNvPr id="2" name="TextBox 1">
            <a:extLst>
              <a:ext uri="{FF2B5EF4-FFF2-40B4-BE49-F238E27FC236}">
                <a16:creationId xmlns:a16="http://schemas.microsoft.com/office/drawing/2014/main" id="{73347D6D-A303-08B9-8B62-96B7D702449C}"/>
              </a:ext>
            </a:extLst>
          </p:cNvPr>
          <p:cNvSpPr txBox="1"/>
          <p:nvPr/>
        </p:nvSpPr>
        <p:spPr>
          <a:xfrm>
            <a:off x="4026657" y="3666064"/>
            <a:ext cx="4138686" cy="369332"/>
          </a:xfrm>
          <a:prstGeom prst="rect">
            <a:avLst/>
          </a:prstGeom>
          <a:noFill/>
        </p:spPr>
        <p:txBody>
          <a:bodyPr wrap="square" rtlCol="0">
            <a:spAutoFit/>
          </a:bodyPr>
          <a:lstStyle/>
          <a:p>
            <a:r>
              <a:rPr lang="en-GB" dirty="0">
                <a:hlinkClick r:id="rId3"/>
              </a:rPr>
              <a:t>What do babies think TED talk</a:t>
            </a:r>
            <a:endParaRPr lang="en-GB" dirty="0"/>
          </a:p>
        </p:txBody>
      </p:sp>
    </p:spTree>
    <p:extLst>
      <p:ext uri="{BB962C8B-B14F-4D97-AF65-F5344CB8AC3E}">
        <p14:creationId xmlns:p14="http://schemas.microsoft.com/office/powerpoint/2010/main" val="35909067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noAutofit/>
          </a:bodyPr>
          <a:lstStyle/>
          <a:p>
            <a:pPr algn="ctr"/>
            <a:r>
              <a:rPr lang="en-GB" altLang="en-US" sz="4800" dirty="0">
                <a:solidFill>
                  <a:schemeClr val="accent6">
                    <a:lumMod val="75000"/>
                  </a:schemeClr>
                </a:solidFill>
                <a:latin typeface="+mn-lt"/>
              </a:rPr>
              <a:t>Experiencing the environment</a:t>
            </a:r>
          </a:p>
        </p:txBody>
      </p:sp>
      <p:sp>
        <p:nvSpPr>
          <p:cNvPr id="49156" name="Content Placeholder 3"/>
          <p:cNvSpPr>
            <a:spLocks noGrp="1"/>
          </p:cNvSpPr>
          <p:nvPr>
            <p:ph sz="half" idx="2"/>
          </p:nvPr>
        </p:nvSpPr>
        <p:spPr>
          <a:xfrm>
            <a:off x="728420" y="2078594"/>
            <a:ext cx="10625379" cy="3989388"/>
          </a:xfrm>
        </p:spPr>
        <p:txBody>
          <a:bodyPr>
            <a:normAutofit/>
          </a:bodyPr>
          <a:lstStyle/>
          <a:p>
            <a:r>
              <a:rPr lang="en-GB" altLang="en-US" sz="3200" dirty="0">
                <a:solidFill>
                  <a:schemeClr val="accent6">
                    <a:lumMod val="75000"/>
                  </a:schemeClr>
                </a:solidFill>
              </a:rPr>
              <a:t>To learn about a tree, go to a tree (Matsuo Basho, cited in </a:t>
            </a:r>
            <a:r>
              <a:rPr lang="en-GB" altLang="en-US" sz="3200" noProof="1">
                <a:solidFill>
                  <a:schemeClr val="accent6">
                    <a:lumMod val="75000"/>
                  </a:schemeClr>
                </a:solidFill>
              </a:rPr>
              <a:t>Kriesberg 1</a:t>
            </a:r>
            <a:r>
              <a:rPr lang="en-GB" altLang="en-US" sz="3200" dirty="0">
                <a:solidFill>
                  <a:schemeClr val="accent6">
                    <a:lumMod val="75000"/>
                  </a:schemeClr>
                </a:solidFill>
              </a:rPr>
              <a:t>999, 79)</a:t>
            </a:r>
          </a:p>
          <a:p>
            <a:endParaRPr lang="en-GB" altLang="en-US" sz="3200" dirty="0">
              <a:solidFill>
                <a:schemeClr val="accent6">
                  <a:lumMod val="75000"/>
                </a:schemeClr>
              </a:solidFill>
            </a:endParaRPr>
          </a:p>
          <a:p>
            <a:r>
              <a:rPr lang="en-GB" altLang="en-US" sz="3200" dirty="0">
                <a:solidFill>
                  <a:schemeClr val="accent6">
                    <a:lumMod val="75000"/>
                  </a:schemeClr>
                </a:solidFill>
              </a:rPr>
              <a:t>Wisdom begins with wonder (Socrates)</a:t>
            </a:r>
          </a:p>
        </p:txBody>
      </p:sp>
    </p:spTree>
    <p:extLst>
      <p:ext uri="{BB962C8B-B14F-4D97-AF65-F5344CB8AC3E}">
        <p14:creationId xmlns:p14="http://schemas.microsoft.com/office/powerpoint/2010/main" val="464914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FCD27-B9E8-4EB1-AF4E-CDB7CE902CA3}"/>
              </a:ext>
            </a:extLst>
          </p:cNvPr>
          <p:cNvSpPr>
            <a:spLocks noGrp="1"/>
          </p:cNvSpPr>
          <p:nvPr>
            <p:ph type="title"/>
          </p:nvPr>
        </p:nvSpPr>
        <p:spPr/>
        <p:txBody>
          <a:bodyPr>
            <a:noAutofit/>
          </a:bodyPr>
          <a:lstStyle/>
          <a:p>
            <a:pPr algn="ctr"/>
            <a:r>
              <a:rPr lang="en-GB" altLang="en-US" sz="4800" dirty="0">
                <a:solidFill>
                  <a:schemeClr val="accent6">
                    <a:lumMod val="75000"/>
                  </a:schemeClr>
                </a:solidFill>
              </a:rPr>
              <a:t>Nature Vs Nurture</a:t>
            </a:r>
            <a:endParaRPr lang="en-GB" sz="4800" dirty="0">
              <a:solidFill>
                <a:schemeClr val="accent6">
                  <a:lumMod val="75000"/>
                </a:schemeClr>
              </a:solidFill>
            </a:endParaRPr>
          </a:p>
        </p:txBody>
      </p:sp>
      <p:sp>
        <p:nvSpPr>
          <p:cNvPr id="4" name="Content Placeholder 3">
            <a:extLst>
              <a:ext uri="{FF2B5EF4-FFF2-40B4-BE49-F238E27FC236}">
                <a16:creationId xmlns:a16="http://schemas.microsoft.com/office/drawing/2014/main" id="{671ADBDA-F8D0-4C26-8590-DE5C3251A828}"/>
              </a:ext>
            </a:extLst>
          </p:cNvPr>
          <p:cNvSpPr>
            <a:spLocks noGrp="1"/>
          </p:cNvSpPr>
          <p:nvPr>
            <p:ph sz="half" idx="2"/>
          </p:nvPr>
        </p:nvSpPr>
        <p:spPr>
          <a:xfrm>
            <a:off x="674176" y="1825625"/>
            <a:ext cx="10679624" cy="4351338"/>
          </a:xfrm>
        </p:spPr>
        <p:txBody>
          <a:bodyPr>
            <a:normAutofit/>
          </a:bodyPr>
          <a:lstStyle/>
          <a:p>
            <a:pPr marL="0" indent="0">
              <a:buNone/>
            </a:pPr>
            <a:r>
              <a:rPr lang="en-GB" altLang="en-US" sz="3200" dirty="0"/>
              <a:t>Reflection:</a:t>
            </a:r>
          </a:p>
          <a:p>
            <a:endParaRPr lang="en-GB" altLang="en-US" sz="3200" dirty="0">
              <a:solidFill>
                <a:schemeClr val="accent6">
                  <a:lumMod val="75000"/>
                </a:schemeClr>
              </a:solidFill>
            </a:endParaRPr>
          </a:p>
          <a:p>
            <a:r>
              <a:rPr lang="en-GB" altLang="en-US" sz="3200" dirty="0">
                <a:solidFill>
                  <a:schemeClr val="accent6">
                    <a:lumMod val="75000"/>
                  </a:schemeClr>
                </a:solidFill>
              </a:rPr>
              <a:t>Are we a product of our biological make up?</a:t>
            </a:r>
          </a:p>
          <a:p>
            <a:r>
              <a:rPr lang="en-GB" altLang="en-US" sz="3200" dirty="0">
                <a:solidFill>
                  <a:schemeClr val="accent6">
                    <a:lumMod val="75000"/>
                  </a:schemeClr>
                </a:solidFill>
              </a:rPr>
              <a:t>Are we a product of the environment in which we live?</a:t>
            </a:r>
          </a:p>
          <a:p>
            <a:r>
              <a:rPr lang="en-GB" altLang="en-US" sz="3200" dirty="0">
                <a:solidFill>
                  <a:schemeClr val="accent6">
                    <a:lumMod val="75000"/>
                  </a:schemeClr>
                </a:solidFill>
              </a:rPr>
              <a:t>Is there room for both?</a:t>
            </a:r>
          </a:p>
          <a:p>
            <a:endParaRPr lang="en-GB" sz="3200" dirty="0"/>
          </a:p>
        </p:txBody>
      </p:sp>
    </p:spTree>
    <p:extLst>
      <p:ext uri="{BB962C8B-B14F-4D97-AF65-F5344CB8AC3E}">
        <p14:creationId xmlns:p14="http://schemas.microsoft.com/office/powerpoint/2010/main" val="22565410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DEDB1-E6D2-4D14-BAF7-492DF2F54818}"/>
              </a:ext>
            </a:extLst>
          </p:cNvPr>
          <p:cNvSpPr>
            <a:spLocks noGrp="1"/>
          </p:cNvSpPr>
          <p:nvPr>
            <p:ph type="title"/>
          </p:nvPr>
        </p:nvSpPr>
        <p:spPr/>
        <p:txBody>
          <a:bodyPr/>
          <a:lstStyle/>
          <a:p>
            <a:pPr algn="ctr"/>
            <a:r>
              <a:rPr lang="en-GB" dirty="0"/>
              <a:t>Independent research:  Covid-19</a:t>
            </a:r>
          </a:p>
        </p:txBody>
      </p:sp>
      <p:pic>
        <p:nvPicPr>
          <p:cNvPr id="4098" name="Picture 2" descr="Covid-19: New mutation of Delta variant under close watch in UK - BBC News">
            <a:extLst>
              <a:ext uri="{FF2B5EF4-FFF2-40B4-BE49-F238E27FC236}">
                <a16:creationId xmlns:a16="http://schemas.microsoft.com/office/drawing/2014/main" id="{1CC462DB-B012-4F2E-916B-3F55605658E9}"/>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554509" y="1430626"/>
            <a:ext cx="5082982" cy="284647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F9AEE8E7-8D34-426B-BE5B-F98A00CF03F6}"/>
              </a:ext>
            </a:extLst>
          </p:cNvPr>
          <p:cNvSpPr>
            <a:spLocks noGrp="1"/>
          </p:cNvSpPr>
          <p:nvPr>
            <p:ph sz="half" idx="2"/>
          </p:nvPr>
        </p:nvSpPr>
        <p:spPr>
          <a:xfrm>
            <a:off x="3554509" y="4411170"/>
            <a:ext cx="5181600" cy="1325563"/>
          </a:xfrm>
        </p:spPr>
        <p:txBody>
          <a:bodyPr/>
          <a:lstStyle/>
          <a:p>
            <a:pPr marL="0" indent="0" algn="ctr">
              <a:buNone/>
            </a:pPr>
            <a:r>
              <a:rPr lang="en-GB" dirty="0">
                <a:solidFill>
                  <a:schemeClr val="accent6">
                    <a:lumMod val="75000"/>
                  </a:schemeClr>
                </a:solidFill>
              </a:rPr>
              <a:t>Effect on child development</a:t>
            </a:r>
          </a:p>
        </p:txBody>
      </p:sp>
    </p:spTree>
    <p:extLst>
      <p:ext uri="{BB962C8B-B14F-4D97-AF65-F5344CB8AC3E}">
        <p14:creationId xmlns:p14="http://schemas.microsoft.com/office/powerpoint/2010/main" val="33644582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noAutofit/>
          </a:bodyPr>
          <a:lstStyle/>
          <a:p>
            <a:pPr algn="ctr"/>
            <a:r>
              <a:rPr lang="en-GB" altLang="en-US" sz="4800" dirty="0">
                <a:solidFill>
                  <a:schemeClr val="accent6">
                    <a:lumMod val="75000"/>
                  </a:schemeClr>
                </a:solidFill>
                <a:latin typeface="+mn-lt"/>
              </a:rPr>
              <a:t>References</a:t>
            </a:r>
          </a:p>
        </p:txBody>
      </p:sp>
      <p:sp>
        <p:nvSpPr>
          <p:cNvPr id="52227" name="Content Placeholder 2"/>
          <p:cNvSpPr>
            <a:spLocks noGrp="1"/>
          </p:cNvSpPr>
          <p:nvPr>
            <p:ph idx="1"/>
          </p:nvPr>
        </p:nvSpPr>
        <p:spPr>
          <a:xfrm>
            <a:off x="163501" y="1690688"/>
            <a:ext cx="11953812" cy="3916363"/>
          </a:xfrm>
        </p:spPr>
        <p:txBody>
          <a:bodyPr>
            <a:noAutofit/>
          </a:bodyPr>
          <a:lstStyle/>
          <a:p>
            <a:pPr marL="0" indent="0">
              <a:buNone/>
            </a:pPr>
            <a:r>
              <a:rPr lang="en-GB" altLang="en-US" sz="2400" dirty="0" err="1"/>
              <a:t>Ashawire</a:t>
            </a:r>
            <a:r>
              <a:rPr lang="en-GB" altLang="en-US" sz="2400" dirty="0"/>
              <a:t> (2021) </a:t>
            </a:r>
            <a:r>
              <a:rPr lang="en-GB" altLang="en-US" sz="2400" i="1" dirty="0"/>
              <a:t>Extra Brain Synapse Appear a Hallmark of Autism </a:t>
            </a:r>
            <a:r>
              <a:rPr lang="en-GB" altLang="en-US" sz="2400" dirty="0"/>
              <a:t>[on-line] Available at: </a:t>
            </a:r>
            <a:r>
              <a:rPr lang="en-GB" altLang="en-US" sz="2400" dirty="0">
                <a:hlinkClick r:id="rId3"/>
              </a:rPr>
              <a:t>https://leader.pubs.asha.org/doi/full/10.1044/leader.RIB3.19112014.np</a:t>
            </a:r>
            <a:r>
              <a:rPr lang="en-GB" altLang="en-US" sz="2400" dirty="0"/>
              <a:t> (Accessed: 29</a:t>
            </a:r>
            <a:r>
              <a:rPr lang="en-GB" altLang="en-US" sz="2400" baseline="30000" dirty="0"/>
              <a:t>th</a:t>
            </a:r>
            <a:r>
              <a:rPr lang="en-GB" altLang="en-US" sz="2400" dirty="0"/>
              <a:t> October 2021)</a:t>
            </a:r>
          </a:p>
          <a:p>
            <a:pPr marL="0" indent="0">
              <a:buNone/>
            </a:pPr>
            <a:r>
              <a:rPr lang="en-GB" altLang="en-US" sz="2400" dirty="0"/>
              <a:t>Coulter, D. 1995. Music and the making of the mind. </a:t>
            </a:r>
            <a:r>
              <a:rPr lang="en-GB" altLang="en-US" sz="2400" i="1" dirty="0"/>
              <a:t>Early Childhood Connections: The Journal of Music- and Movement-Based Learning</a:t>
            </a:r>
            <a:r>
              <a:rPr lang="en-GB" altLang="en-US" sz="2400" dirty="0"/>
              <a:t>1: 22–26</a:t>
            </a:r>
          </a:p>
          <a:p>
            <a:pPr marL="0" indent="0">
              <a:buNone/>
            </a:pPr>
            <a:r>
              <a:rPr lang="en-GB" altLang="en-US" sz="2400" dirty="0"/>
              <a:t>Dana Foundation (2021) Nibbling on Neurons: A closer look at synaptic pruning [on-line] Available at: </a:t>
            </a:r>
            <a:r>
              <a:rPr lang="en-GB" altLang="en-US" sz="2400" dirty="0">
                <a:hlinkClick r:id="rId4"/>
              </a:rPr>
              <a:t>https://www.dana.org/article/nibbling-on-neurons-a-closer-look-at-synaptic-pruning/</a:t>
            </a:r>
            <a:r>
              <a:rPr lang="en-GB" altLang="en-US" sz="2400" dirty="0"/>
              <a:t> (Accessed: 29</a:t>
            </a:r>
            <a:r>
              <a:rPr lang="en-GB" altLang="en-US" sz="2400" baseline="30000" dirty="0"/>
              <a:t>th</a:t>
            </a:r>
            <a:r>
              <a:rPr lang="en-GB" altLang="en-US" sz="2400" dirty="0"/>
              <a:t> October 2021)</a:t>
            </a:r>
          </a:p>
          <a:p>
            <a:pPr marL="0" indent="0">
              <a:buNone/>
            </a:pPr>
            <a:r>
              <a:rPr lang="en-GB" altLang="en-US" sz="2400" dirty="0"/>
              <a:t>Gerhardt, S. (2015). </a:t>
            </a:r>
            <a:r>
              <a:rPr lang="en-GB" altLang="en-US" sz="2400" i="1" dirty="0"/>
              <a:t>Why love matters: how affection shapes a baby’s brain.</a:t>
            </a:r>
          </a:p>
          <a:p>
            <a:pPr marL="0" indent="0">
              <a:buNone/>
            </a:pPr>
            <a:r>
              <a:rPr lang="en-GB" altLang="en-US" sz="2400" i="1" dirty="0"/>
              <a:t>Harvard Centre on the developing child. </a:t>
            </a:r>
            <a:r>
              <a:rPr lang="en-GB" altLang="en-US" sz="2400" dirty="0"/>
              <a:t>2</a:t>
            </a:r>
            <a:r>
              <a:rPr lang="en-GB" altLang="en-US" sz="2400" baseline="30000" dirty="0"/>
              <a:t>nd</a:t>
            </a:r>
            <a:r>
              <a:rPr lang="en-GB" altLang="en-US" sz="2400" dirty="0"/>
              <a:t> </a:t>
            </a:r>
            <a:r>
              <a:rPr lang="en-GB" altLang="en-US" sz="2400" dirty="0" err="1"/>
              <a:t>edn</a:t>
            </a:r>
            <a:r>
              <a:rPr lang="en-GB" altLang="en-US" sz="2400" dirty="0"/>
              <a:t>. Sussex: Routledge.</a:t>
            </a:r>
          </a:p>
          <a:p>
            <a:pPr marL="0" indent="0">
              <a:buNone/>
            </a:pPr>
            <a:endParaRPr lang="en-GB" altLang="en-US" sz="2400" dirty="0"/>
          </a:p>
        </p:txBody>
      </p:sp>
    </p:spTree>
    <p:extLst>
      <p:ext uri="{BB962C8B-B14F-4D97-AF65-F5344CB8AC3E}">
        <p14:creationId xmlns:p14="http://schemas.microsoft.com/office/powerpoint/2010/main" val="12217254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838200" y="165289"/>
            <a:ext cx="10515600" cy="1325563"/>
          </a:xfrm>
        </p:spPr>
        <p:txBody>
          <a:bodyPr>
            <a:noAutofit/>
          </a:bodyPr>
          <a:lstStyle/>
          <a:p>
            <a:pPr algn="ctr"/>
            <a:r>
              <a:rPr lang="en-GB" altLang="en-US" sz="4800" dirty="0">
                <a:solidFill>
                  <a:schemeClr val="accent6">
                    <a:lumMod val="75000"/>
                  </a:schemeClr>
                </a:solidFill>
                <a:latin typeface="+mn-lt"/>
              </a:rPr>
              <a:t>References</a:t>
            </a:r>
          </a:p>
        </p:txBody>
      </p:sp>
      <p:sp>
        <p:nvSpPr>
          <p:cNvPr id="52227" name="Content Placeholder 2"/>
          <p:cNvSpPr>
            <a:spLocks noGrp="1"/>
          </p:cNvSpPr>
          <p:nvPr>
            <p:ph idx="1"/>
          </p:nvPr>
        </p:nvSpPr>
        <p:spPr>
          <a:xfrm>
            <a:off x="127168" y="1600201"/>
            <a:ext cx="11766088" cy="3916363"/>
          </a:xfrm>
        </p:spPr>
        <p:txBody>
          <a:bodyPr>
            <a:noAutofit/>
          </a:bodyPr>
          <a:lstStyle/>
          <a:p>
            <a:pPr marL="0" indent="0">
              <a:buNone/>
            </a:pPr>
            <a:r>
              <a:rPr lang="en-GB" altLang="en-US" sz="2400" dirty="0" err="1"/>
              <a:t>Kriesberg</a:t>
            </a:r>
            <a:r>
              <a:rPr lang="en-GB" altLang="en-US" sz="2400" dirty="0"/>
              <a:t>, D. 1999. </a:t>
            </a:r>
            <a:r>
              <a:rPr lang="en-GB" altLang="en-US" sz="2400" i="1" dirty="0"/>
              <a:t>A sense of place: Teaching children about the environment with picture books. </a:t>
            </a:r>
            <a:r>
              <a:rPr lang="en-GB" altLang="en-US" sz="2400" dirty="0"/>
              <a:t>Englewood, CO: Teacher Ideas Press.</a:t>
            </a:r>
          </a:p>
          <a:p>
            <a:pPr marL="0" indent="0">
              <a:buNone/>
            </a:pPr>
            <a:r>
              <a:rPr lang="en-GB" altLang="en-US" sz="2400" dirty="0"/>
              <a:t>Research Gate (2021) [online] Available at: </a:t>
            </a:r>
            <a:r>
              <a:rPr lang="en-GB" altLang="en-US" sz="2400" dirty="0">
                <a:hlinkClick r:id="rId3"/>
              </a:rPr>
              <a:t>https://www.researchgate.net/figure/Abnormal-brain-development-following-sensory-neglect-in-early-childhood-These-images_fig1_225759011</a:t>
            </a:r>
            <a:r>
              <a:rPr lang="en-GB" altLang="en-US" sz="2400" dirty="0"/>
              <a:t> (Accessed: 29</a:t>
            </a:r>
            <a:r>
              <a:rPr lang="en-GB" altLang="en-US" sz="2400" baseline="30000" dirty="0"/>
              <a:t>th</a:t>
            </a:r>
            <a:r>
              <a:rPr lang="en-GB" altLang="en-US" sz="2400" dirty="0"/>
              <a:t> October 2021)</a:t>
            </a:r>
          </a:p>
          <a:p>
            <a:pPr marL="0" indent="0">
              <a:buNone/>
            </a:pPr>
            <a:endParaRPr lang="en-GB" altLang="en-US" sz="2400" dirty="0"/>
          </a:p>
          <a:p>
            <a:pPr marL="0" indent="0">
              <a:buNone/>
            </a:pPr>
            <a:r>
              <a:rPr lang="en-GB" altLang="en-US" sz="2400" dirty="0"/>
              <a:t>Guyer, A., Perez-Edgar, K. and Crone, E (2018) </a:t>
            </a:r>
            <a:r>
              <a:rPr lang="en-GB" sz="2400" dirty="0"/>
              <a:t>Opportunities for Neurodevelopmental Plasticity From Infancy Through Early Adulthood.  </a:t>
            </a:r>
            <a:r>
              <a:rPr lang="en-GB" sz="2400" i="1" dirty="0"/>
              <a:t>Child Development, Volume 89, Number 3, Pages 687–69</a:t>
            </a:r>
            <a:endParaRPr lang="en-GB" altLang="en-US" sz="2400" i="1" dirty="0"/>
          </a:p>
        </p:txBody>
      </p:sp>
    </p:spTree>
    <p:extLst>
      <p:ext uri="{BB962C8B-B14F-4D97-AF65-F5344CB8AC3E}">
        <p14:creationId xmlns:p14="http://schemas.microsoft.com/office/powerpoint/2010/main" val="30086021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838200" y="165289"/>
            <a:ext cx="10515600" cy="1325563"/>
          </a:xfrm>
        </p:spPr>
        <p:txBody>
          <a:bodyPr>
            <a:noAutofit/>
          </a:bodyPr>
          <a:lstStyle/>
          <a:p>
            <a:pPr algn="ctr"/>
            <a:r>
              <a:rPr lang="en-GB" altLang="en-US" sz="4800" dirty="0">
                <a:solidFill>
                  <a:schemeClr val="accent6">
                    <a:lumMod val="75000"/>
                  </a:schemeClr>
                </a:solidFill>
                <a:latin typeface="+mn-lt"/>
              </a:rPr>
              <a:t>References</a:t>
            </a:r>
          </a:p>
        </p:txBody>
      </p:sp>
      <p:sp>
        <p:nvSpPr>
          <p:cNvPr id="52227" name="Content Placeholder 2"/>
          <p:cNvSpPr>
            <a:spLocks noGrp="1"/>
          </p:cNvSpPr>
          <p:nvPr>
            <p:ph idx="1"/>
          </p:nvPr>
        </p:nvSpPr>
        <p:spPr>
          <a:xfrm>
            <a:off x="127168" y="1600201"/>
            <a:ext cx="11766088" cy="3916363"/>
          </a:xfrm>
        </p:spPr>
        <p:txBody>
          <a:bodyPr>
            <a:noAutofit/>
          </a:bodyPr>
          <a:lstStyle/>
          <a:p>
            <a:pPr marL="0" indent="0">
              <a:buNone/>
            </a:pPr>
            <a:r>
              <a:rPr lang="en-GB" altLang="en-US" sz="2400" dirty="0"/>
              <a:t>Research Gate (2021) [on-line] Available at: </a:t>
            </a:r>
            <a:r>
              <a:rPr lang="en-GB" altLang="en-US" sz="2400" dirty="0">
                <a:hlinkClick r:id="rId3"/>
              </a:rPr>
              <a:t>https://www.researchgate.net/figure/Transcriptional-cascade-of-myelination-Expression-of-TFs-at-different-stages-of-the_fig2_278047830</a:t>
            </a:r>
            <a:r>
              <a:rPr lang="en-GB" altLang="en-US" sz="2400" dirty="0"/>
              <a:t> (Accessed: 29</a:t>
            </a:r>
            <a:r>
              <a:rPr lang="en-GB" altLang="en-US" sz="2400" baseline="30000" dirty="0"/>
              <a:t>th</a:t>
            </a:r>
            <a:r>
              <a:rPr lang="en-GB" altLang="en-US" sz="2400" dirty="0"/>
              <a:t> October 2021)</a:t>
            </a:r>
          </a:p>
          <a:p>
            <a:pPr marL="0" indent="0">
              <a:buNone/>
            </a:pPr>
            <a:r>
              <a:rPr lang="en-GB" altLang="en-US" sz="2400" dirty="0"/>
              <a:t>Thompson, R. (2001) Development in the first years of life </a:t>
            </a:r>
            <a:r>
              <a:rPr lang="en-GB" sz="2400" i="1" dirty="0"/>
              <a:t>The Future of Children, Spring - Summer, 2001, Vol. 11, No. 1, Caring for Infants and Toddlers (Spring-Summer, 2001), pp. 20-33 Published by: Princeton University Stable URL: </a:t>
            </a:r>
            <a:r>
              <a:rPr lang="en-GB" sz="2400" dirty="0">
                <a:hlinkClick r:id="rId4"/>
              </a:rPr>
              <a:t>https://www.jstor.org/stable/1602807</a:t>
            </a:r>
            <a:r>
              <a:rPr lang="en-GB" sz="2400" dirty="0"/>
              <a:t> (Accessed: 20/10/23)</a:t>
            </a:r>
            <a:endParaRPr lang="en-GB" altLang="en-US" sz="2400" i="1" dirty="0"/>
          </a:p>
          <a:p>
            <a:pPr marL="0" indent="0">
              <a:buNone/>
            </a:pPr>
            <a:r>
              <a:rPr lang="en-GB" altLang="en-US" sz="2400" dirty="0"/>
              <a:t>Wolverton Mountain (no date) Talk to an infants brain [on-line] Available at: </a:t>
            </a:r>
            <a:r>
              <a:rPr lang="en-GB" altLang="en-US" sz="2400" dirty="0">
                <a:hlinkClick r:id="rId5"/>
              </a:rPr>
              <a:t>https://www.wolverton-mountain.com/articles/talk-to-an-infants-brain.html</a:t>
            </a:r>
            <a:r>
              <a:rPr lang="en-GB" altLang="en-US" sz="2400" dirty="0"/>
              <a:t> (Accessed: 29</a:t>
            </a:r>
            <a:r>
              <a:rPr lang="en-GB" altLang="en-US" sz="2400" baseline="30000" dirty="0"/>
              <a:t>th</a:t>
            </a:r>
            <a:r>
              <a:rPr lang="en-GB" altLang="en-US" sz="2400" dirty="0"/>
              <a:t> October 2021)</a:t>
            </a:r>
          </a:p>
          <a:p>
            <a:pPr marL="0" indent="0">
              <a:buNone/>
            </a:pPr>
            <a:r>
              <a:rPr lang="en-GB" altLang="en-US" sz="2400" dirty="0">
                <a:hlinkClick r:id="rId6"/>
              </a:rPr>
              <a:t>http://developingchild.harvard.edu/</a:t>
            </a:r>
            <a:endParaRPr lang="en-GB" altLang="en-US" sz="2400" dirty="0"/>
          </a:p>
          <a:p>
            <a:pPr marL="0" indent="0">
              <a:buNone/>
            </a:pPr>
            <a:r>
              <a:rPr lang="en-GB" altLang="en-US" sz="2400" dirty="0">
                <a:latin typeface="Arial" pitchFamily="34" charset="0"/>
                <a:hlinkClick r:id="rId7"/>
              </a:rPr>
              <a:t>www.zerotothree.org</a:t>
            </a:r>
            <a:r>
              <a:rPr lang="en-GB" altLang="en-US" sz="2400" dirty="0">
                <a:latin typeface="Arial" pitchFamily="34" charset="0"/>
              </a:rPr>
              <a:t> </a:t>
            </a:r>
          </a:p>
        </p:txBody>
      </p:sp>
    </p:spTree>
    <p:extLst>
      <p:ext uri="{BB962C8B-B14F-4D97-AF65-F5344CB8AC3E}">
        <p14:creationId xmlns:p14="http://schemas.microsoft.com/office/powerpoint/2010/main" val="2762743961"/>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5531</TotalTime>
  <Words>1491</Words>
  <Application>Microsoft Office PowerPoint</Application>
  <PresentationFormat>Widescreen</PresentationFormat>
  <Paragraphs>172</Paragraphs>
  <Slides>36</Slides>
  <Notes>28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-apple-system</vt:lpstr>
      <vt:lpstr>Arial</vt:lpstr>
      <vt:lpstr>Calibri</vt:lpstr>
      <vt:lpstr>Google Sans</vt:lpstr>
      <vt:lpstr>Roboto</vt:lpstr>
      <vt:lpstr>Times</vt:lpstr>
      <vt:lpstr>UWTSD PP Template (Cream background)</vt:lpstr>
      <vt:lpstr>PowerPoint Presentation</vt:lpstr>
      <vt:lpstr>Learning Outcome</vt:lpstr>
      <vt:lpstr>Brain Development </vt:lpstr>
      <vt:lpstr>PowerPoint Presentation</vt:lpstr>
      <vt:lpstr>Blooming and Pruning</vt:lpstr>
      <vt:lpstr> Pre-Natal Development  </vt:lpstr>
      <vt:lpstr>Synaptogenesis</vt:lpstr>
      <vt:lpstr>Dendritic Arbour</vt:lpstr>
      <vt:lpstr>Brain Development</vt:lpstr>
      <vt:lpstr>Developing Brain Architecture</vt:lpstr>
      <vt:lpstr>Activity</vt:lpstr>
      <vt:lpstr>Brain development and secure loving relationships</vt:lpstr>
      <vt:lpstr>Discussion</vt:lpstr>
      <vt:lpstr>Neglect </vt:lpstr>
      <vt:lpstr>‘Serve and Return’</vt:lpstr>
      <vt:lpstr>The impact of limited experiences </vt:lpstr>
      <vt:lpstr>Brain Plasticity </vt:lpstr>
      <vt:lpstr>Impact of Environment on development</vt:lpstr>
      <vt:lpstr>Maslow</vt:lpstr>
      <vt:lpstr>What is physical development?</vt:lpstr>
      <vt:lpstr>Physical development</vt:lpstr>
      <vt:lpstr>Primitive reflexes</vt:lpstr>
      <vt:lpstr>Influences on physical development</vt:lpstr>
      <vt:lpstr>Next steps</vt:lpstr>
      <vt:lpstr>Brain Development</vt:lpstr>
      <vt:lpstr>Facilitation of development</vt:lpstr>
      <vt:lpstr>Curiosity</vt:lpstr>
      <vt:lpstr>Facilitation of development</vt:lpstr>
      <vt:lpstr>Facilitation of development</vt:lpstr>
      <vt:lpstr>Understanding others</vt:lpstr>
      <vt:lpstr>Experiencing the environment</vt:lpstr>
      <vt:lpstr>Nature Vs Nurture</vt:lpstr>
      <vt:lpstr>Independent research:  Covid-19</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Debra Odeh</cp:lastModifiedBy>
  <cp:revision>28</cp:revision>
  <dcterms:created xsi:type="dcterms:W3CDTF">2016-10-10T08:38:34Z</dcterms:created>
  <dcterms:modified xsi:type="dcterms:W3CDTF">2023-10-25T19:52:13Z</dcterms:modified>
</cp:coreProperties>
</file>