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1371" autoAdjust="0"/>
  </p:normalViewPr>
  <p:slideViewPr>
    <p:cSldViewPr snapToGrid="0">
      <p:cViewPr varScale="1">
        <p:scale>
          <a:sx n="73" d="100"/>
          <a:sy n="73" d="100"/>
        </p:scale>
        <p:origin x="768" y="6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9F3FDE-0D9A-4783-97FE-4BA561E514DF}" type="datetimeFigureOut">
              <a:rPr lang="en-GB" smtClean="0"/>
              <a:t>24/03/2020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152888-E407-4FFA-AAF6-79596BB2762E}" type="slidenum">
              <a:rPr lang="en-GB" smtClean="0"/>
              <a:t>‹#›</a:t>
            </a:fld>
            <a:endParaRPr lang="en-GB"/>
          </a:p>
        </p:txBody>
      </p:sp>
    </p:spTree>
    <p:extLst>
      <p:ext uri="{BB962C8B-B14F-4D97-AF65-F5344CB8AC3E}">
        <p14:creationId xmlns:p14="http://schemas.microsoft.com/office/powerpoint/2010/main" val="241280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speaking to Dr Owen Williams a design specification was set out for the rig to be designed to. The points on the slide outline the specification that include a static rig that does not need to lean it also doesn’t need to be portable and needs to be durable to cope with frequent use from a range of students</a:t>
            </a:r>
          </a:p>
        </p:txBody>
      </p:sp>
      <p:sp>
        <p:nvSpPr>
          <p:cNvPr id="4" name="Slide Number Placeholder 3"/>
          <p:cNvSpPr>
            <a:spLocks noGrp="1"/>
          </p:cNvSpPr>
          <p:nvPr>
            <p:ph type="sldNum" sz="quarter" idx="5"/>
          </p:nvPr>
        </p:nvSpPr>
        <p:spPr/>
        <p:txBody>
          <a:bodyPr/>
          <a:lstStyle/>
          <a:p>
            <a:fld id="{D3152888-E407-4FFA-AAF6-79596BB2762E}" type="slidenum">
              <a:rPr lang="en-GB" smtClean="0"/>
              <a:t>2</a:t>
            </a:fld>
            <a:endParaRPr lang="en-GB"/>
          </a:p>
        </p:txBody>
      </p:sp>
    </p:spTree>
    <p:extLst>
      <p:ext uri="{BB962C8B-B14F-4D97-AF65-F5344CB8AC3E}">
        <p14:creationId xmlns:p14="http://schemas.microsoft.com/office/powerpoint/2010/main" val="3619885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LeanGP</a:t>
            </a:r>
            <a:r>
              <a:rPr lang="en-GB" dirty="0"/>
              <a:t> have developed two motorcycle simulators one for the home valued at 1199€ and a fully faired version for companies valued at 9679€. Both systems use telescopic legs that allow the simulator to be stored away. Both systems support use on a variety of gaming platforms such as PC, Xbox and PlayStation including </a:t>
            </a:r>
            <a:r>
              <a:rPr lang="en-GB"/>
              <a:t>virtual reality.</a:t>
            </a:r>
            <a:endParaRPr lang="en-GB" dirty="0"/>
          </a:p>
        </p:txBody>
      </p:sp>
      <p:sp>
        <p:nvSpPr>
          <p:cNvPr id="4" name="Slide Number Placeholder 3"/>
          <p:cNvSpPr>
            <a:spLocks noGrp="1"/>
          </p:cNvSpPr>
          <p:nvPr>
            <p:ph type="sldNum" sz="quarter" idx="5"/>
          </p:nvPr>
        </p:nvSpPr>
        <p:spPr/>
        <p:txBody>
          <a:bodyPr/>
          <a:lstStyle/>
          <a:p>
            <a:fld id="{D3152888-E407-4FFA-AAF6-79596BB2762E}" type="slidenum">
              <a:rPr lang="en-GB" smtClean="0"/>
              <a:t>3</a:t>
            </a:fld>
            <a:endParaRPr lang="en-GB"/>
          </a:p>
        </p:txBody>
      </p:sp>
    </p:spTree>
    <p:extLst>
      <p:ext uri="{BB962C8B-B14F-4D97-AF65-F5344CB8AC3E}">
        <p14:creationId xmlns:p14="http://schemas.microsoft.com/office/powerpoint/2010/main" val="1413461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Crudens</a:t>
            </a:r>
            <a:r>
              <a:rPr lang="en-GB" dirty="0"/>
              <a:t> motorcycle simulator is a full hydraulic simulator that utilises an actual motorcycle for the user to ride. Such uses for this simulator include rider training along with vehicle tuning through race simulations which could also be utilised by universities as well as safety research. With all the technology packed into this simulator it does come with a fee of 336000€ as well as an optional training program for the complete system priced at 15000€.</a:t>
            </a:r>
          </a:p>
        </p:txBody>
      </p:sp>
      <p:sp>
        <p:nvSpPr>
          <p:cNvPr id="4" name="Slide Number Placeholder 3"/>
          <p:cNvSpPr>
            <a:spLocks noGrp="1"/>
          </p:cNvSpPr>
          <p:nvPr>
            <p:ph type="sldNum" sz="quarter" idx="5"/>
          </p:nvPr>
        </p:nvSpPr>
        <p:spPr/>
        <p:txBody>
          <a:bodyPr/>
          <a:lstStyle/>
          <a:p>
            <a:fld id="{D3152888-E407-4FFA-AAF6-79596BB2762E}" type="slidenum">
              <a:rPr lang="en-GB" smtClean="0"/>
              <a:t>4</a:t>
            </a:fld>
            <a:endParaRPr lang="en-GB"/>
          </a:p>
        </p:txBody>
      </p:sp>
    </p:spTree>
    <p:extLst>
      <p:ext uri="{BB962C8B-B14F-4D97-AF65-F5344CB8AC3E}">
        <p14:creationId xmlns:p14="http://schemas.microsoft.com/office/powerpoint/2010/main" val="2971354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top picture to the left of the presentation shows the bare bones of the simulator rig, this shows the base with the legs and three uprights that hold the Yamaha R6 chassis in place as seen in the lower picture. The design that has been created is simple using only six components (excluding the chassis), this makes manufacturing easier. The design is ergonomic as it uses the Yamaha R6 chassis in the position it would be on a motorcycle means components of the R6 can be attached such as the seat, tank, handlebars, subframe and foot pegs. The design is durable having been designed in alloy steel as it has a high yield strength. Finally the design is stable due to the legs that extend through the base making the design harder to topple over either by an exuberant user or accidentally.</a:t>
            </a:r>
          </a:p>
        </p:txBody>
      </p:sp>
      <p:sp>
        <p:nvSpPr>
          <p:cNvPr id="4" name="Slide Number Placeholder 3"/>
          <p:cNvSpPr>
            <a:spLocks noGrp="1"/>
          </p:cNvSpPr>
          <p:nvPr>
            <p:ph type="sldNum" sz="quarter" idx="5"/>
          </p:nvPr>
        </p:nvSpPr>
        <p:spPr/>
        <p:txBody>
          <a:bodyPr/>
          <a:lstStyle/>
          <a:p>
            <a:fld id="{D3152888-E407-4FFA-AAF6-79596BB2762E}" type="slidenum">
              <a:rPr lang="en-GB" smtClean="0"/>
              <a:t>5</a:t>
            </a:fld>
            <a:endParaRPr lang="en-GB"/>
          </a:p>
        </p:txBody>
      </p:sp>
    </p:spTree>
    <p:extLst>
      <p:ext uri="{BB962C8B-B14F-4D97-AF65-F5344CB8AC3E}">
        <p14:creationId xmlns:p14="http://schemas.microsoft.com/office/powerpoint/2010/main" val="1595795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design that has been created a force of 1470N which is the equivalent of 150kg in a downwards direction spread across the three uprights to simulate the weight of the chassis and the user. The scale to the right of the slide shows the stress subjected onto the rig with blue meaning little to no stress and red being the peak stress. As stated earlier the material that has been applied to the rig is alloy steel with a yield strength of 6.204*10⁸N/m². the peak of the von Mises stress reaches 1.741*10⁷N/m² located under the rear upright although even this is well below the yield strength of the alloy steel.</a:t>
            </a:r>
          </a:p>
        </p:txBody>
      </p:sp>
      <p:sp>
        <p:nvSpPr>
          <p:cNvPr id="4" name="Slide Number Placeholder 3"/>
          <p:cNvSpPr>
            <a:spLocks noGrp="1"/>
          </p:cNvSpPr>
          <p:nvPr>
            <p:ph type="sldNum" sz="quarter" idx="5"/>
          </p:nvPr>
        </p:nvSpPr>
        <p:spPr/>
        <p:txBody>
          <a:bodyPr/>
          <a:lstStyle/>
          <a:p>
            <a:fld id="{D3152888-E407-4FFA-AAF6-79596BB2762E}" type="slidenum">
              <a:rPr lang="en-GB" smtClean="0"/>
              <a:t>6</a:t>
            </a:fld>
            <a:endParaRPr lang="en-GB"/>
          </a:p>
        </p:txBody>
      </p:sp>
    </p:spTree>
    <p:extLst>
      <p:ext uri="{BB962C8B-B14F-4D97-AF65-F5344CB8AC3E}">
        <p14:creationId xmlns:p14="http://schemas.microsoft.com/office/powerpoint/2010/main" val="3446174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a force of 1470N was subjected onto the rig in the same direction but to analyse strain. Similarly to the stress test there is a small peak of 5.038*10⁵ located in a similar location highlighted in red although again this is well below the yield strength of the material.</a:t>
            </a:r>
          </a:p>
        </p:txBody>
      </p:sp>
      <p:sp>
        <p:nvSpPr>
          <p:cNvPr id="4" name="Slide Number Placeholder 3"/>
          <p:cNvSpPr>
            <a:spLocks noGrp="1"/>
          </p:cNvSpPr>
          <p:nvPr>
            <p:ph type="sldNum" sz="quarter" idx="5"/>
          </p:nvPr>
        </p:nvSpPr>
        <p:spPr/>
        <p:txBody>
          <a:bodyPr/>
          <a:lstStyle/>
          <a:p>
            <a:fld id="{D3152888-E407-4FFA-AAF6-79596BB2762E}" type="slidenum">
              <a:rPr lang="en-GB" smtClean="0"/>
              <a:t>7</a:t>
            </a:fld>
            <a:endParaRPr lang="en-GB"/>
          </a:p>
        </p:txBody>
      </p:sp>
    </p:spTree>
    <p:extLst>
      <p:ext uri="{BB962C8B-B14F-4D97-AF65-F5344CB8AC3E}">
        <p14:creationId xmlns:p14="http://schemas.microsoft.com/office/powerpoint/2010/main" val="2935538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Continuing with the same test of 1470N looking at displacement it can be seen how much the rig would deform under the applied force. The indicator on the right hand side shows the deformation value in mm. Again the blue areas show little to no deformation and the red areas show the peak deformation at a value of 7.181*10⁻²mm which is the equivalent of 0.0781mm. With a peak value at this amount the rig can be used without concern.</a:t>
            </a:r>
          </a:p>
        </p:txBody>
      </p:sp>
      <p:sp>
        <p:nvSpPr>
          <p:cNvPr id="4" name="Slide Number Placeholder 3"/>
          <p:cNvSpPr>
            <a:spLocks noGrp="1"/>
          </p:cNvSpPr>
          <p:nvPr>
            <p:ph type="sldNum" sz="quarter" idx="5"/>
          </p:nvPr>
        </p:nvSpPr>
        <p:spPr/>
        <p:txBody>
          <a:bodyPr/>
          <a:lstStyle/>
          <a:p>
            <a:fld id="{D3152888-E407-4FFA-AAF6-79596BB2762E}" type="slidenum">
              <a:rPr lang="en-GB" smtClean="0"/>
              <a:t>8</a:t>
            </a:fld>
            <a:endParaRPr lang="en-GB"/>
          </a:p>
        </p:txBody>
      </p:sp>
    </p:spTree>
    <p:extLst>
      <p:ext uri="{BB962C8B-B14F-4D97-AF65-F5344CB8AC3E}">
        <p14:creationId xmlns:p14="http://schemas.microsoft.com/office/powerpoint/2010/main" val="1103940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Going forward it can be seen that the design does meet the specification. It passed the tests it was subjected to with predominantly little to no issues. On this note it could be said that the rig is over designed and if going forward the design was to be further developed the amount of material could be reduced, this would reduce cost and weight but also could be designed with single uprights on the front as these were unfazed by the tests. Looking at further testing it would be interesting to investigate the force needed to topple the rig sideways in case of accidental knocking or an exuberant user.</a:t>
            </a:r>
          </a:p>
        </p:txBody>
      </p:sp>
      <p:sp>
        <p:nvSpPr>
          <p:cNvPr id="4" name="Slide Number Placeholder 3"/>
          <p:cNvSpPr>
            <a:spLocks noGrp="1"/>
          </p:cNvSpPr>
          <p:nvPr>
            <p:ph type="sldNum" sz="quarter" idx="5"/>
          </p:nvPr>
        </p:nvSpPr>
        <p:spPr/>
        <p:txBody>
          <a:bodyPr/>
          <a:lstStyle/>
          <a:p>
            <a:fld id="{D3152888-E407-4FFA-AAF6-79596BB2762E}" type="slidenum">
              <a:rPr lang="en-GB" smtClean="0"/>
              <a:t>9</a:t>
            </a:fld>
            <a:endParaRPr lang="en-GB"/>
          </a:p>
        </p:txBody>
      </p:sp>
    </p:spTree>
    <p:extLst>
      <p:ext uri="{BB962C8B-B14F-4D97-AF65-F5344CB8AC3E}">
        <p14:creationId xmlns:p14="http://schemas.microsoft.com/office/powerpoint/2010/main" val="30697242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1D2A9B7-C4C2-4F4B-B5EA-EAEC956CB5C5}" type="datetimeFigureOut">
              <a:rPr lang="en-GB" smtClean="0"/>
              <a:t>24/03/2020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1727984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D2A9B7-C4C2-4F4B-B5EA-EAEC956CB5C5}"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584667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1D2A9B7-C4C2-4F4B-B5EA-EAEC956CB5C5}" type="datetimeFigureOut">
              <a:rPr lang="en-GB" smtClean="0"/>
              <a:t>24/03/2020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9891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1864730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D2A9B7-C4C2-4F4B-B5EA-EAEC956CB5C5}"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3408877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D2A9B7-C4C2-4F4B-B5EA-EAEC956CB5C5}"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4013890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D2A9B7-C4C2-4F4B-B5EA-EAEC956CB5C5}"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121577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346065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3260056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2331907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1290596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D8E06B5-022B-450B-B3DE-F213B3E9DE8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1975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1D2A9B7-C4C2-4F4B-B5EA-EAEC956CB5C5}" type="datetimeFigureOut">
              <a:rPr lang="en-GB" smtClean="0"/>
              <a:t>24/03/2020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1832142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1D2A9B7-C4C2-4F4B-B5EA-EAEC956CB5C5}"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84325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1D2A9B7-C4C2-4F4B-B5EA-EAEC956CB5C5}"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1063372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D2A9B7-C4C2-4F4B-B5EA-EAEC956CB5C5}"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30817585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1D2A9B7-C4C2-4F4B-B5EA-EAEC956CB5C5}" type="datetimeFigureOut">
              <a:rPr lang="en-GB" smtClean="0"/>
              <a:t>24/03/2020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D8E06B5-022B-450B-B3DE-F213B3E9DE85}" type="slidenum">
              <a:rPr lang="en-GB" smtClean="0"/>
              <a:t>‹#›</a:t>
            </a:fld>
            <a:endParaRPr lang="en-GB"/>
          </a:p>
        </p:txBody>
      </p:sp>
    </p:spTree>
    <p:extLst>
      <p:ext uri="{BB962C8B-B14F-4D97-AF65-F5344CB8AC3E}">
        <p14:creationId xmlns:p14="http://schemas.microsoft.com/office/powerpoint/2010/main" val="3529786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1D2A9B7-C4C2-4F4B-B5EA-EAEC956CB5C5}" type="datetimeFigureOut">
              <a:rPr lang="en-GB" smtClean="0"/>
              <a:t>24/03/2020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8E06B5-022B-450B-B3DE-F213B3E9DE85}" type="slidenum">
              <a:rPr lang="en-GB" smtClean="0"/>
              <a:t>‹#›</a:t>
            </a:fld>
            <a:endParaRPr lang="en-GB"/>
          </a:p>
        </p:txBody>
      </p:sp>
    </p:spTree>
    <p:extLst>
      <p:ext uri="{BB962C8B-B14F-4D97-AF65-F5344CB8AC3E}">
        <p14:creationId xmlns:p14="http://schemas.microsoft.com/office/powerpoint/2010/main" val="15066732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EB8B-4177-4A9C-937D-6974128CEAC4}"/>
              </a:ext>
            </a:extLst>
          </p:cNvPr>
          <p:cNvSpPr>
            <a:spLocks noGrp="1"/>
          </p:cNvSpPr>
          <p:nvPr>
            <p:ph type="ctrTitle"/>
          </p:nvPr>
        </p:nvSpPr>
        <p:spPr/>
        <p:txBody>
          <a:bodyPr/>
          <a:lstStyle/>
          <a:p>
            <a:r>
              <a:rPr lang="en-GB" dirty="0"/>
              <a:t>Motorcycle Simulator rig </a:t>
            </a:r>
          </a:p>
        </p:txBody>
      </p:sp>
      <p:sp>
        <p:nvSpPr>
          <p:cNvPr id="3" name="Subtitle 2">
            <a:extLst>
              <a:ext uri="{FF2B5EF4-FFF2-40B4-BE49-F238E27FC236}">
                <a16:creationId xmlns:a16="http://schemas.microsoft.com/office/drawing/2014/main" id="{15F23992-D154-4DEE-8C59-962F49D8FBDC}"/>
              </a:ext>
            </a:extLst>
          </p:cNvPr>
          <p:cNvSpPr>
            <a:spLocks noGrp="1"/>
          </p:cNvSpPr>
          <p:nvPr>
            <p:ph type="subTitle" idx="1"/>
          </p:nvPr>
        </p:nvSpPr>
        <p:spPr/>
        <p:txBody>
          <a:bodyPr>
            <a:normAutofit fontScale="92500" lnSpcReduction="10000"/>
          </a:bodyPr>
          <a:lstStyle/>
          <a:p>
            <a:r>
              <a:rPr lang="en-GB"/>
              <a:t>Wesley Patrick </a:t>
            </a:r>
          </a:p>
          <a:p>
            <a:r>
              <a:rPr lang="en-GB"/>
              <a:t>1701708</a:t>
            </a:r>
            <a:endParaRPr lang="en-GB" dirty="0"/>
          </a:p>
        </p:txBody>
      </p:sp>
    </p:spTree>
    <p:extLst>
      <p:ext uri="{BB962C8B-B14F-4D97-AF65-F5344CB8AC3E}">
        <p14:creationId xmlns:p14="http://schemas.microsoft.com/office/powerpoint/2010/main" val="3671190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18630-E3F7-4CC1-812B-73A6B6F15F32}"/>
              </a:ext>
            </a:extLst>
          </p:cNvPr>
          <p:cNvSpPr>
            <a:spLocks noGrp="1"/>
          </p:cNvSpPr>
          <p:nvPr>
            <p:ph type="title"/>
          </p:nvPr>
        </p:nvSpPr>
        <p:spPr/>
        <p:txBody>
          <a:bodyPr/>
          <a:lstStyle/>
          <a:p>
            <a:r>
              <a:rPr lang="en-GB" dirty="0"/>
              <a:t>Design specifications</a:t>
            </a:r>
          </a:p>
        </p:txBody>
      </p:sp>
      <p:sp>
        <p:nvSpPr>
          <p:cNvPr id="3" name="Content Placeholder 2">
            <a:extLst>
              <a:ext uri="{FF2B5EF4-FFF2-40B4-BE49-F238E27FC236}">
                <a16:creationId xmlns:a16="http://schemas.microsoft.com/office/drawing/2014/main" id="{13AD0DC7-3205-4E23-B79D-AA1CB8066CA5}"/>
              </a:ext>
            </a:extLst>
          </p:cNvPr>
          <p:cNvSpPr>
            <a:spLocks noGrp="1"/>
          </p:cNvSpPr>
          <p:nvPr>
            <p:ph idx="1"/>
          </p:nvPr>
        </p:nvSpPr>
        <p:spPr/>
        <p:txBody>
          <a:bodyPr/>
          <a:lstStyle/>
          <a:p>
            <a:r>
              <a:rPr lang="en-GB" dirty="0"/>
              <a:t>To design a rig that the simulator will be built upon</a:t>
            </a:r>
          </a:p>
          <a:p>
            <a:r>
              <a:rPr lang="en-GB" dirty="0"/>
              <a:t>Static rig that doesn’t need to lean</a:t>
            </a:r>
          </a:p>
          <a:p>
            <a:r>
              <a:rPr lang="en-GB" dirty="0"/>
              <a:t>Doesn’t have to be portable</a:t>
            </a:r>
          </a:p>
          <a:p>
            <a:r>
              <a:rPr lang="en-GB" dirty="0"/>
              <a:t>To be usable by a range of students</a:t>
            </a:r>
          </a:p>
        </p:txBody>
      </p:sp>
    </p:spTree>
    <p:extLst>
      <p:ext uri="{BB962C8B-B14F-4D97-AF65-F5344CB8AC3E}">
        <p14:creationId xmlns:p14="http://schemas.microsoft.com/office/powerpoint/2010/main" val="428396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9B65D-4DA0-4304-840D-D5BF7A327997}"/>
              </a:ext>
            </a:extLst>
          </p:cNvPr>
          <p:cNvSpPr>
            <a:spLocks noGrp="1"/>
          </p:cNvSpPr>
          <p:nvPr>
            <p:ph type="title"/>
          </p:nvPr>
        </p:nvSpPr>
        <p:spPr>
          <a:xfrm>
            <a:off x="4673600" y="764373"/>
            <a:ext cx="6832600" cy="1293028"/>
          </a:xfrm>
        </p:spPr>
        <p:txBody>
          <a:bodyPr>
            <a:normAutofit/>
          </a:bodyPr>
          <a:lstStyle/>
          <a:p>
            <a:r>
              <a:rPr lang="en-GB" dirty="0"/>
              <a:t>Lean GP</a:t>
            </a:r>
          </a:p>
        </p:txBody>
      </p:sp>
      <p:pic>
        <p:nvPicPr>
          <p:cNvPr id="4" name="Picture 3">
            <a:extLst>
              <a:ext uri="{FF2B5EF4-FFF2-40B4-BE49-F238E27FC236}">
                <a16:creationId xmlns:a16="http://schemas.microsoft.com/office/drawing/2014/main" id="{34E8AFBB-C545-48A0-B6A4-D2DB8FB4C8C8}"/>
              </a:ext>
            </a:extLst>
          </p:cNvPr>
          <p:cNvPicPr/>
          <p:nvPr/>
        </p:nvPicPr>
        <p:blipFill rotWithShape="1">
          <a:blip r:embed="rId3">
            <a:extLst>
              <a:ext uri="{28A0092B-C50C-407E-A947-70E740481C1C}">
                <a14:useLocalDpi xmlns:a14="http://schemas.microsoft.com/office/drawing/2010/main" val="0"/>
              </a:ext>
            </a:extLst>
          </a:blip>
          <a:srcRect l="4527" r="13404" b="-3"/>
          <a:stretch/>
        </p:blipFill>
        <p:spPr bwMode="auto">
          <a:xfrm>
            <a:off x="630705" y="1101969"/>
            <a:ext cx="3577880" cy="2441448"/>
          </a:xfrm>
          <a:prstGeom prst="rect">
            <a:avLst/>
          </a:prstGeom>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0F6D49CB-6893-4CB8-AD2B-8B4BD6CB3C1A}"/>
              </a:ext>
            </a:extLst>
          </p:cNvPr>
          <p:cNvPicPr/>
          <p:nvPr/>
        </p:nvPicPr>
        <p:blipFill rotWithShape="1">
          <a:blip r:embed="rId4"/>
          <a:srcRect l="7732" r="10282"/>
          <a:stretch/>
        </p:blipFill>
        <p:spPr bwMode="auto">
          <a:xfrm>
            <a:off x="630705" y="3763108"/>
            <a:ext cx="3577880" cy="2443852"/>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F9CA1D62-9770-4C9A-8BC5-1FA1D6F5D7C0}"/>
              </a:ext>
            </a:extLst>
          </p:cNvPr>
          <p:cNvSpPr>
            <a:spLocks noGrp="1"/>
          </p:cNvSpPr>
          <p:nvPr>
            <p:ph idx="1"/>
          </p:nvPr>
        </p:nvSpPr>
        <p:spPr>
          <a:xfrm>
            <a:off x="4673600" y="2194560"/>
            <a:ext cx="6832600" cy="4024125"/>
          </a:xfrm>
        </p:spPr>
        <p:txBody>
          <a:bodyPr>
            <a:normAutofit/>
          </a:bodyPr>
          <a:lstStyle/>
          <a:p>
            <a:r>
              <a:rPr lang="en-GB" dirty="0"/>
              <a:t>Price point between 1199€ and 9679€</a:t>
            </a:r>
          </a:p>
          <a:p>
            <a:r>
              <a:rPr lang="en-GB" dirty="0"/>
              <a:t>Home model and professional model</a:t>
            </a:r>
          </a:p>
          <a:p>
            <a:r>
              <a:rPr lang="en-GB" dirty="0"/>
              <a:t>Fold away</a:t>
            </a:r>
          </a:p>
          <a:p>
            <a:r>
              <a:rPr lang="en-GB" dirty="0"/>
              <a:t>Multi platform connectivity</a:t>
            </a:r>
          </a:p>
          <a:p>
            <a:r>
              <a:rPr lang="en-GB" dirty="0"/>
              <a:t>Dual axis gyro</a:t>
            </a:r>
          </a:p>
          <a:p>
            <a:endParaRPr lang="en-GB" dirty="0"/>
          </a:p>
          <a:p>
            <a:endParaRPr lang="en-GB" dirty="0"/>
          </a:p>
        </p:txBody>
      </p:sp>
    </p:spTree>
    <p:extLst>
      <p:ext uri="{BB962C8B-B14F-4D97-AF65-F5344CB8AC3E}">
        <p14:creationId xmlns:p14="http://schemas.microsoft.com/office/powerpoint/2010/main" val="344158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7D7E4-6DE9-4542-9DC6-EB66F2CCDD6A}"/>
              </a:ext>
            </a:extLst>
          </p:cNvPr>
          <p:cNvSpPr>
            <a:spLocks noGrp="1"/>
          </p:cNvSpPr>
          <p:nvPr>
            <p:ph type="title"/>
          </p:nvPr>
        </p:nvSpPr>
        <p:spPr>
          <a:xfrm>
            <a:off x="4673600" y="764373"/>
            <a:ext cx="6832600" cy="1293028"/>
          </a:xfrm>
        </p:spPr>
        <p:txBody>
          <a:bodyPr>
            <a:normAutofit/>
          </a:bodyPr>
          <a:lstStyle/>
          <a:p>
            <a:r>
              <a:rPr lang="en-GB" dirty="0" err="1"/>
              <a:t>Crudens</a:t>
            </a:r>
            <a:endParaRPr lang="en-GB" dirty="0"/>
          </a:p>
        </p:txBody>
      </p:sp>
      <p:pic>
        <p:nvPicPr>
          <p:cNvPr id="4" name="Picture 3">
            <a:extLst>
              <a:ext uri="{FF2B5EF4-FFF2-40B4-BE49-F238E27FC236}">
                <a16:creationId xmlns:a16="http://schemas.microsoft.com/office/drawing/2014/main" id="{9614B5C5-F91C-45EA-9125-1FD9EF1FCA5F}"/>
              </a:ext>
            </a:extLst>
          </p:cNvPr>
          <p:cNvPicPr>
            <a:picLocks noChangeAspect="1"/>
          </p:cNvPicPr>
          <p:nvPr/>
        </p:nvPicPr>
        <p:blipFill>
          <a:blip r:embed="rId3"/>
          <a:stretch>
            <a:fillRect/>
          </a:stretch>
        </p:blipFill>
        <p:spPr>
          <a:xfrm>
            <a:off x="630705" y="2541396"/>
            <a:ext cx="3644962" cy="2050291"/>
          </a:xfrm>
          <a:prstGeom prst="rect">
            <a:avLst/>
          </a:prstGeom>
        </p:spPr>
      </p:pic>
      <p:sp>
        <p:nvSpPr>
          <p:cNvPr id="3" name="Content Placeholder 2">
            <a:extLst>
              <a:ext uri="{FF2B5EF4-FFF2-40B4-BE49-F238E27FC236}">
                <a16:creationId xmlns:a16="http://schemas.microsoft.com/office/drawing/2014/main" id="{86562EB1-BBC6-4129-AA8C-53965EAED727}"/>
              </a:ext>
            </a:extLst>
          </p:cNvPr>
          <p:cNvSpPr>
            <a:spLocks noGrp="1"/>
          </p:cNvSpPr>
          <p:nvPr>
            <p:ph idx="1"/>
          </p:nvPr>
        </p:nvSpPr>
        <p:spPr>
          <a:xfrm>
            <a:off x="4673600" y="2194560"/>
            <a:ext cx="6832600" cy="4024125"/>
          </a:xfrm>
        </p:spPr>
        <p:txBody>
          <a:bodyPr>
            <a:normAutofit/>
          </a:bodyPr>
          <a:lstStyle/>
          <a:p>
            <a:r>
              <a:rPr lang="en-GB" dirty="0"/>
              <a:t>Full professional motorcycle simulator</a:t>
            </a:r>
          </a:p>
          <a:p>
            <a:pPr lvl="1"/>
            <a:r>
              <a:rPr lang="en-GB" dirty="0"/>
              <a:t>Universities</a:t>
            </a:r>
          </a:p>
          <a:p>
            <a:pPr lvl="1"/>
            <a:r>
              <a:rPr lang="en-GB" dirty="0"/>
              <a:t>Safety research</a:t>
            </a:r>
          </a:p>
          <a:p>
            <a:pPr lvl="1"/>
            <a:r>
              <a:rPr lang="en-GB" dirty="0"/>
              <a:t>Racing simulations</a:t>
            </a:r>
          </a:p>
          <a:p>
            <a:pPr lvl="1"/>
            <a:r>
              <a:rPr lang="en-GB" dirty="0"/>
              <a:t>Vehicle tuning</a:t>
            </a:r>
          </a:p>
          <a:p>
            <a:pPr lvl="1"/>
            <a:r>
              <a:rPr lang="en-GB" dirty="0"/>
              <a:t>Rider training</a:t>
            </a:r>
          </a:p>
          <a:p>
            <a:r>
              <a:rPr lang="en-GB" dirty="0"/>
              <a:t>Price point of 336000€ </a:t>
            </a:r>
          </a:p>
          <a:p>
            <a:r>
              <a:rPr lang="en-GB" dirty="0"/>
              <a:t>full professional training at 15000€</a:t>
            </a:r>
          </a:p>
          <a:p>
            <a:r>
              <a:rPr lang="en-GB" dirty="0"/>
              <a:t>Hydraulic actuators</a:t>
            </a:r>
          </a:p>
          <a:p>
            <a:r>
              <a:rPr lang="en-GB" dirty="0"/>
              <a:t>Steering stiffness damper</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76286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76919-55DA-4866-8FD0-1B24075231FD}"/>
              </a:ext>
            </a:extLst>
          </p:cNvPr>
          <p:cNvSpPr>
            <a:spLocks noGrp="1"/>
          </p:cNvSpPr>
          <p:nvPr>
            <p:ph type="title"/>
          </p:nvPr>
        </p:nvSpPr>
        <p:spPr>
          <a:xfrm>
            <a:off x="4673600" y="764373"/>
            <a:ext cx="6832600" cy="1293028"/>
          </a:xfrm>
        </p:spPr>
        <p:txBody>
          <a:bodyPr>
            <a:normAutofit/>
          </a:bodyPr>
          <a:lstStyle/>
          <a:p>
            <a:r>
              <a:rPr lang="en-GB" dirty="0"/>
              <a:t>design</a:t>
            </a:r>
          </a:p>
        </p:txBody>
      </p:sp>
      <p:pic>
        <p:nvPicPr>
          <p:cNvPr id="4" name="Picture 3">
            <a:extLst>
              <a:ext uri="{FF2B5EF4-FFF2-40B4-BE49-F238E27FC236}">
                <a16:creationId xmlns:a16="http://schemas.microsoft.com/office/drawing/2014/main" id="{D84D50AE-EC24-441C-AD19-7A653AF8267A}"/>
              </a:ext>
            </a:extLst>
          </p:cNvPr>
          <p:cNvPicPr>
            <a:picLocks noChangeAspect="1"/>
          </p:cNvPicPr>
          <p:nvPr/>
        </p:nvPicPr>
        <p:blipFill rotWithShape="1">
          <a:blip r:embed="rId3"/>
          <a:srcRect t="7262" r="3" b="3542"/>
          <a:stretch/>
        </p:blipFill>
        <p:spPr>
          <a:xfrm>
            <a:off x="630705" y="1101969"/>
            <a:ext cx="3577880" cy="2441448"/>
          </a:xfrm>
          <a:prstGeom prst="rect">
            <a:avLst/>
          </a:prstGeom>
        </p:spPr>
      </p:pic>
      <p:pic>
        <p:nvPicPr>
          <p:cNvPr id="5" name="Picture 4">
            <a:extLst>
              <a:ext uri="{FF2B5EF4-FFF2-40B4-BE49-F238E27FC236}">
                <a16:creationId xmlns:a16="http://schemas.microsoft.com/office/drawing/2014/main" id="{4F53E34F-AF81-43F5-9D14-5134450AAE36}"/>
              </a:ext>
            </a:extLst>
          </p:cNvPr>
          <p:cNvPicPr>
            <a:picLocks noChangeAspect="1"/>
          </p:cNvPicPr>
          <p:nvPr/>
        </p:nvPicPr>
        <p:blipFill rotWithShape="1">
          <a:blip r:embed="rId4"/>
          <a:srcRect r="3" b="4472"/>
          <a:stretch/>
        </p:blipFill>
        <p:spPr>
          <a:xfrm>
            <a:off x="630705" y="3763108"/>
            <a:ext cx="3577880" cy="2443852"/>
          </a:xfrm>
          <a:prstGeom prst="rect">
            <a:avLst/>
          </a:prstGeom>
        </p:spPr>
      </p:pic>
      <p:sp>
        <p:nvSpPr>
          <p:cNvPr id="3" name="Content Placeholder 2">
            <a:extLst>
              <a:ext uri="{FF2B5EF4-FFF2-40B4-BE49-F238E27FC236}">
                <a16:creationId xmlns:a16="http://schemas.microsoft.com/office/drawing/2014/main" id="{2A6696BF-2BF6-4BA4-BC83-BE7EE989F031}"/>
              </a:ext>
            </a:extLst>
          </p:cNvPr>
          <p:cNvSpPr>
            <a:spLocks noGrp="1"/>
          </p:cNvSpPr>
          <p:nvPr>
            <p:ph idx="1"/>
          </p:nvPr>
        </p:nvSpPr>
        <p:spPr>
          <a:xfrm>
            <a:off x="4673600" y="2194560"/>
            <a:ext cx="6832600" cy="4024125"/>
          </a:xfrm>
        </p:spPr>
        <p:txBody>
          <a:bodyPr>
            <a:normAutofit/>
          </a:bodyPr>
          <a:lstStyle/>
          <a:p>
            <a:r>
              <a:rPr lang="en-GB" dirty="0"/>
              <a:t>Simple</a:t>
            </a:r>
          </a:p>
          <a:p>
            <a:r>
              <a:rPr lang="en-GB" dirty="0"/>
              <a:t>Ergonomic</a:t>
            </a:r>
          </a:p>
          <a:p>
            <a:r>
              <a:rPr lang="en-GB" dirty="0"/>
              <a:t>Durable</a:t>
            </a:r>
          </a:p>
          <a:p>
            <a:r>
              <a:rPr lang="en-GB" dirty="0"/>
              <a:t>Stable</a:t>
            </a:r>
          </a:p>
          <a:p>
            <a:endParaRPr lang="en-GB" dirty="0"/>
          </a:p>
        </p:txBody>
      </p:sp>
    </p:spTree>
    <p:extLst>
      <p:ext uri="{BB962C8B-B14F-4D97-AF65-F5344CB8AC3E}">
        <p14:creationId xmlns:p14="http://schemas.microsoft.com/office/powerpoint/2010/main" val="1345584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F8DF1-BB98-426E-BF47-F8D2B5E59CF4}"/>
              </a:ext>
            </a:extLst>
          </p:cNvPr>
          <p:cNvSpPr>
            <a:spLocks noGrp="1"/>
          </p:cNvSpPr>
          <p:nvPr>
            <p:ph type="title"/>
          </p:nvPr>
        </p:nvSpPr>
        <p:spPr/>
        <p:txBody>
          <a:bodyPr/>
          <a:lstStyle/>
          <a:p>
            <a:r>
              <a:rPr lang="en-GB" dirty="0"/>
              <a:t>Results - stress</a:t>
            </a:r>
          </a:p>
        </p:txBody>
      </p:sp>
      <p:pic>
        <p:nvPicPr>
          <p:cNvPr id="5" name="Content Placeholder 4">
            <a:extLst>
              <a:ext uri="{FF2B5EF4-FFF2-40B4-BE49-F238E27FC236}">
                <a16:creationId xmlns:a16="http://schemas.microsoft.com/office/drawing/2014/main" id="{001927C8-2557-45E9-B988-AFBB3FC7EBCC}"/>
              </a:ext>
            </a:extLst>
          </p:cNvPr>
          <p:cNvPicPr>
            <a:picLocks noGrp="1" noChangeAspect="1"/>
          </p:cNvPicPr>
          <p:nvPr>
            <p:ph idx="1"/>
          </p:nvPr>
        </p:nvPicPr>
        <p:blipFill>
          <a:blip r:embed="rId3"/>
          <a:stretch>
            <a:fillRect/>
          </a:stretch>
        </p:blipFill>
        <p:spPr>
          <a:xfrm>
            <a:off x="2099144" y="1864439"/>
            <a:ext cx="7993712" cy="4549613"/>
          </a:xfrm>
          <a:prstGeom prst="rect">
            <a:avLst/>
          </a:prstGeom>
        </p:spPr>
      </p:pic>
    </p:spTree>
    <p:extLst>
      <p:ext uri="{BB962C8B-B14F-4D97-AF65-F5344CB8AC3E}">
        <p14:creationId xmlns:p14="http://schemas.microsoft.com/office/powerpoint/2010/main" val="2335460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E019-1DC3-4082-9FC0-0514B912BC37}"/>
              </a:ext>
            </a:extLst>
          </p:cNvPr>
          <p:cNvSpPr>
            <a:spLocks noGrp="1"/>
          </p:cNvSpPr>
          <p:nvPr>
            <p:ph type="title"/>
          </p:nvPr>
        </p:nvSpPr>
        <p:spPr/>
        <p:txBody>
          <a:bodyPr/>
          <a:lstStyle/>
          <a:p>
            <a:r>
              <a:rPr lang="en-GB" dirty="0"/>
              <a:t>Results - strain</a:t>
            </a:r>
          </a:p>
        </p:txBody>
      </p:sp>
      <p:pic>
        <p:nvPicPr>
          <p:cNvPr id="4" name="Picture 3">
            <a:extLst>
              <a:ext uri="{FF2B5EF4-FFF2-40B4-BE49-F238E27FC236}">
                <a16:creationId xmlns:a16="http://schemas.microsoft.com/office/drawing/2014/main" id="{72EFA93A-A7D1-4A99-BD2F-E6E8710984C0}"/>
              </a:ext>
            </a:extLst>
          </p:cNvPr>
          <p:cNvPicPr>
            <a:picLocks noChangeAspect="1"/>
          </p:cNvPicPr>
          <p:nvPr/>
        </p:nvPicPr>
        <p:blipFill>
          <a:blip r:embed="rId3"/>
          <a:stretch>
            <a:fillRect/>
          </a:stretch>
        </p:blipFill>
        <p:spPr>
          <a:xfrm>
            <a:off x="2096677" y="1867689"/>
            <a:ext cx="7998645" cy="4548010"/>
          </a:xfrm>
          <a:prstGeom prst="rect">
            <a:avLst/>
          </a:prstGeom>
        </p:spPr>
      </p:pic>
    </p:spTree>
    <p:extLst>
      <p:ext uri="{BB962C8B-B14F-4D97-AF65-F5344CB8AC3E}">
        <p14:creationId xmlns:p14="http://schemas.microsoft.com/office/powerpoint/2010/main" val="312196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7BB1C-BCA9-4122-8FB6-40C27EC83091}"/>
              </a:ext>
            </a:extLst>
          </p:cNvPr>
          <p:cNvSpPr>
            <a:spLocks noGrp="1"/>
          </p:cNvSpPr>
          <p:nvPr>
            <p:ph type="title"/>
          </p:nvPr>
        </p:nvSpPr>
        <p:spPr/>
        <p:txBody>
          <a:bodyPr/>
          <a:lstStyle/>
          <a:p>
            <a:r>
              <a:rPr lang="en-GB" dirty="0"/>
              <a:t>Results – displacement</a:t>
            </a:r>
          </a:p>
        </p:txBody>
      </p:sp>
      <p:pic>
        <p:nvPicPr>
          <p:cNvPr id="4" name="Picture 3">
            <a:extLst>
              <a:ext uri="{FF2B5EF4-FFF2-40B4-BE49-F238E27FC236}">
                <a16:creationId xmlns:a16="http://schemas.microsoft.com/office/drawing/2014/main" id="{3ECFB00D-22C6-4F4C-AFD4-33885F22A21F}"/>
              </a:ext>
            </a:extLst>
          </p:cNvPr>
          <p:cNvPicPr>
            <a:picLocks noChangeAspect="1"/>
          </p:cNvPicPr>
          <p:nvPr/>
        </p:nvPicPr>
        <p:blipFill>
          <a:blip r:embed="rId3"/>
          <a:stretch>
            <a:fillRect/>
          </a:stretch>
        </p:blipFill>
        <p:spPr>
          <a:xfrm>
            <a:off x="2096677" y="2057401"/>
            <a:ext cx="7998645" cy="4554107"/>
          </a:xfrm>
          <a:prstGeom prst="rect">
            <a:avLst/>
          </a:prstGeom>
        </p:spPr>
      </p:pic>
    </p:spTree>
    <p:extLst>
      <p:ext uri="{BB962C8B-B14F-4D97-AF65-F5344CB8AC3E}">
        <p14:creationId xmlns:p14="http://schemas.microsoft.com/office/powerpoint/2010/main" val="280523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DDA16-DB3D-4C7C-AFAF-049C138D4A16}"/>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4D945777-1757-45BF-8F79-F540986114CD}"/>
              </a:ext>
            </a:extLst>
          </p:cNvPr>
          <p:cNvSpPr>
            <a:spLocks noGrp="1"/>
          </p:cNvSpPr>
          <p:nvPr>
            <p:ph idx="1"/>
          </p:nvPr>
        </p:nvSpPr>
        <p:spPr/>
        <p:txBody>
          <a:bodyPr/>
          <a:lstStyle/>
          <a:p>
            <a:r>
              <a:rPr lang="en-GB" dirty="0"/>
              <a:t>Durable</a:t>
            </a:r>
          </a:p>
          <a:p>
            <a:r>
              <a:rPr lang="en-GB" dirty="0"/>
              <a:t>Over designed</a:t>
            </a:r>
          </a:p>
          <a:p>
            <a:r>
              <a:rPr lang="en-GB" dirty="0"/>
              <a:t>Further testing</a:t>
            </a:r>
          </a:p>
        </p:txBody>
      </p:sp>
    </p:spTree>
    <p:extLst>
      <p:ext uri="{BB962C8B-B14F-4D97-AF65-F5344CB8AC3E}">
        <p14:creationId xmlns:p14="http://schemas.microsoft.com/office/powerpoint/2010/main" val="3106233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4E175-1CB1-4BA6-B2DE-145FFAA9F10D}"/>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D68BC0BA-AE8A-4458-8DC4-28E0D046A844}"/>
              </a:ext>
            </a:extLst>
          </p:cNvPr>
          <p:cNvSpPr>
            <a:spLocks noGrp="1"/>
          </p:cNvSpPr>
          <p:nvPr>
            <p:ph idx="1"/>
          </p:nvPr>
        </p:nvSpPr>
        <p:spPr>
          <a:xfrm>
            <a:off x="685800" y="3232298"/>
            <a:ext cx="10820400" cy="1927531"/>
          </a:xfrm>
        </p:spPr>
        <p:txBody>
          <a:bodyPr>
            <a:normAutofit/>
          </a:bodyPr>
          <a:lstStyle/>
          <a:p>
            <a:pPr marL="0" indent="0" algn="ctr">
              <a:buNone/>
            </a:pPr>
            <a:r>
              <a:rPr lang="en-GB" dirty="0"/>
              <a:t>Please feel free email any questions about this presentation which I will answer at the earliest opportunity</a:t>
            </a:r>
          </a:p>
          <a:p>
            <a:pPr marL="0" indent="0" algn="ctr">
              <a:buNone/>
            </a:pPr>
            <a:endParaRPr lang="en-GB" dirty="0"/>
          </a:p>
          <a:p>
            <a:pPr marL="0" indent="0" algn="ctr">
              <a:buNone/>
            </a:pPr>
            <a:r>
              <a:rPr lang="en-GB" dirty="0"/>
              <a:t>1701708@student.uwtsd.ac.uk</a:t>
            </a:r>
          </a:p>
        </p:txBody>
      </p:sp>
    </p:spTree>
    <p:extLst>
      <p:ext uri="{BB962C8B-B14F-4D97-AF65-F5344CB8AC3E}">
        <p14:creationId xmlns:p14="http://schemas.microsoft.com/office/powerpoint/2010/main" val="3046506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2B8B-A497-43D1-924F-3713112D56E5}"/>
              </a:ext>
            </a:extLst>
          </p:cNvPr>
          <p:cNvSpPr>
            <a:spLocks noGrp="1"/>
          </p:cNvSpPr>
          <p:nvPr>
            <p:ph type="title"/>
          </p:nvPr>
        </p:nvSpPr>
        <p:spPr>
          <a:xfrm>
            <a:off x="1790700" y="2782486"/>
            <a:ext cx="8610600" cy="1293028"/>
          </a:xfrm>
        </p:spPr>
        <p:txBody>
          <a:bodyPr>
            <a:normAutofit fontScale="90000"/>
          </a:bodyPr>
          <a:lstStyle/>
          <a:p>
            <a:r>
              <a:rPr lang="en-GB" dirty="0"/>
              <a:t>Thank you for taking the time to look through this presentation</a:t>
            </a:r>
          </a:p>
        </p:txBody>
      </p:sp>
    </p:spTree>
    <p:extLst>
      <p:ext uri="{BB962C8B-B14F-4D97-AF65-F5344CB8AC3E}">
        <p14:creationId xmlns:p14="http://schemas.microsoft.com/office/powerpoint/2010/main" val="237455744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TotalTime>
  <Words>891</Words>
  <Application>Microsoft Office PowerPoint</Application>
  <PresentationFormat>Widescreen</PresentationFormat>
  <Paragraphs>60</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Vapor Trail</vt:lpstr>
      <vt:lpstr>Motorcycle Simulator rig </vt:lpstr>
      <vt:lpstr>Design specifications</vt:lpstr>
      <vt:lpstr>Lean GP</vt:lpstr>
      <vt:lpstr>Crudens</vt:lpstr>
      <vt:lpstr>design</vt:lpstr>
      <vt:lpstr>Results - stress</vt:lpstr>
      <vt:lpstr>Results - strain</vt:lpstr>
      <vt:lpstr>Results – displacement</vt:lpstr>
      <vt:lpstr>analysis</vt:lpstr>
      <vt:lpstr>Questions</vt:lpstr>
      <vt:lpstr>Thank you for taking the time to look through this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Motorcycle Simulator rig </dc:title>
  <dc:creator>Wesley Patrick</dc:creator>
  <cp:lastModifiedBy>Wesley Patrick</cp:lastModifiedBy>
  <cp:revision>9</cp:revision>
  <dcterms:created xsi:type="dcterms:W3CDTF">2020-03-23T18:39:57Z</dcterms:created>
  <dcterms:modified xsi:type="dcterms:W3CDTF">2020-03-24T15:03:56Z</dcterms:modified>
</cp:coreProperties>
</file>