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74" r:id="rId4"/>
    <p:sldId id="299" r:id="rId5"/>
    <p:sldId id="289" r:id="rId6"/>
    <p:sldId id="302" r:id="rId7"/>
    <p:sldId id="295" r:id="rId8"/>
    <p:sldId id="275" r:id="rId9"/>
    <p:sldId id="257" r:id="rId10"/>
    <p:sldId id="260" r:id="rId11"/>
    <p:sldId id="298" r:id="rId12"/>
    <p:sldId id="290" r:id="rId13"/>
    <p:sldId id="282" r:id="rId14"/>
    <p:sldId id="297" r:id="rId15"/>
    <p:sldId id="300" r:id="rId16"/>
    <p:sldId id="277" r:id="rId17"/>
    <p:sldId id="261" r:id="rId18"/>
    <p:sldId id="303" r:id="rId19"/>
    <p:sldId id="304" r:id="rId20"/>
    <p:sldId id="286" r:id="rId21"/>
  </p:sldIdLst>
  <p:sldSz cx="9144000" cy="6858000" type="screen4x3"/>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2" autoAdjust="0"/>
    <p:restoredTop sz="94713" autoAdjust="0"/>
  </p:normalViewPr>
  <p:slideViewPr>
    <p:cSldViewPr>
      <p:cViewPr varScale="1">
        <p:scale>
          <a:sx n="110" d="100"/>
          <a:sy n="110" d="100"/>
        </p:scale>
        <p:origin x="-102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F49AE03-141B-4F96-B9FE-DFDD7E707595}" type="datetimeFigureOut">
              <a:rPr lang="en-US" smtClean="0"/>
              <a:pPr/>
              <a:t>2/15/2021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F49AE03-141B-4F96-B9FE-DFDD7E707595}" type="datetimeFigureOut">
              <a:rPr lang="en-US" smtClean="0"/>
              <a:pPr/>
              <a:t>2/15/2021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F49AE03-141B-4F96-B9FE-DFDD7E707595}" type="datetimeFigureOut">
              <a:rPr lang="en-US" smtClean="0"/>
              <a:pPr/>
              <a:t>2/15/2021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F49AE03-141B-4F96-B9FE-DFDD7E707595}" type="datetimeFigureOut">
              <a:rPr lang="en-US" smtClean="0"/>
              <a:pPr/>
              <a:t>2/15/2021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F49AE03-141B-4F96-B9FE-DFDD7E707595}" type="datetimeFigureOut">
              <a:rPr lang="en-US" smtClean="0"/>
              <a:pPr/>
              <a:t>2/15/2021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F49AE03-141B-4F96-B9FE-DFDD7E707595}" type="datetimeFigureOut">
              <a:rPr lang="en-US" smtClean="0"/>
              <a:pPr/>
              <a:t>2/15/2021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49AE03-141B-4F96-B9FE-DFDD7E707595}" type="datetimeFigureOut">
              <a:rPr lang="en-US" smtClean="0"/>
              <a:pPr/>
              <a:t>2/15/2021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49AE03-141B-4F96-B9FE-DFDD7E707595}" type="datetimeFigureOut">
              <a:rPr lang="en-US" smtClean="0"/>
              <a:pPr/>
              <a:t>2/15/2021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49AE03-141B-4F96-B9FE-DFDD7E707595}" type="datetimeFigureOut">
              <a:rPr lang="en-US" smtClean="0"/>
              <a:pPr/>
              <a:t>2/15/2021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F49AE03-141B-4F96-B9FE-DFDD7E707595}" type="datetimeFigureOut">
              <a:rPr lang="en-US" smtClean="0"/>
              <a:pPr/>
              <a:t>2/15/2021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F49AE03-141B-4F96-B9FE-DFDD7E707595}" type="datetimeFigureOut">
              <a:rPr lang="en-US" smtClean="0"/>
              <a:pPr/>
              <a:t>2/15/2021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71E8B4-9EF5-4A96-A913-AEC6D8F461B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49AE03-141B-4F96-B9FE-DFDD7E707595}" type="datetimeFigureOut">
              <a:rPr lang="en-US" smtClean="0"/>
              <a:pPr/>
              <a:t>2/15/2021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71E8B4-9EF5-4A96-A913-AEC6D8F461B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transport-network.co.uk/The-myth-of-driverless-cars/14901"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4.xml"/><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128.97.6.202/EL2/Buccellati_1982_Descent_of_Inanna_as_a_Ritual_Journey_to_Kutha%20-%20SMS_4.3.pdf"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29.jpeg"/><Relationship Id="rId5" Type="http://schemas.openxmlformats.org/officeDocument/2006/relationships/image" Target="../media/image25.jpeg"/><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smtClean="0"/>
              <a:t>Myth</a:t>
            </a:r>
            <a:br>
              <a:rPr lang="en-GB" smtClean="0"/>
            </a:br>
            <a:r>
              <a:rPr lang="en-GB" smtClean="0"/>
              <a:t>SEE SACRED SKIES MYTH FEB 2021</a:t>
            </a:r>
            <a:r>
              <a:rPr lang="en-GB" dirty="0" smtClean="0"/>
              <a:t/>
            </a:r>
            <a:br>
              <a:rPr lang="en-GB" dirty="0" smtClean="0"/>
            </a:br>
            <a:endParaRPr lang="en-GB" dirty="0"/>
          </a:p>
        </p:txBody>
      </p:sp>
      <p:sp>
        <p:nvSpPr>
          <p:cNvPr id="3" name="Subtitle 2"/>
          <p:cNvSpPr>
            <a:spLocks noGrp="1"/>
          </p:cNvSpPr>
          <p:nvPr>
            <p:ph type="subTitle" idx="1"/>
          </p:nvPr>
        </p:nvSpPr>
        <p:spPr/>
        <p:txBody>
          <a:bodyPr/>
          <a:lstStyle/>
          <a:p>
            <a:r>
              <a:rPr lang="en-GB" smtClean="0"/>
              <a:t>Nick Campion</a:t>
            </a:r>
            <a:endParaRPr lang="en-GB" dirty="0"/>
          </a:p>
        </p:txBody>
      </p:sp>
      <p:pic>
        <p:nvPicPr>
          <p:cNvPr id="6" name="Picture 5" descr="TheSophiaCentre.jpg"/>
          <p:cNvPicPr>
            <a:picLocks noChangeAspect="1"/>
          </p:cNvPicPr>
          <p:nvPr/>
        </p:nvPicPr>
        <p:blipFill>
          <a:blip r:embed="rId2" cstate="print"/>
          <a:stretch>
            <a:fillRect/>
          </a:stretch>
        </p:blipFill>
        <p:spPr>
          <a:xfrm>
            <a:off x="2051720" y="116632"/>
            <a:ext cx="5880768" cy="114185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mbria" pitchFamily="18" charset="0"/>
              </a:rPr>
              <a:t>The reason for the topic</a:t>
            </a:r>
            <a:endParaRPr lang="en-GB" dirty="0">
              <a:latin typeface="Cambria" pitchFamily="18" charset="0"/>
            </a:endParaRPr>
          </a:p>
        </p:txBody>
      </p:sp>
      <p:sp>
        <p:nvSpPr>
          <p:cNvPr id="3" name="Content Placeholder 2"/>
          <p:cNvSpPr>
            <a:spLocks noGrp="1"/>
          </p:cNvSpPr>
          <p:nvPr>
            <p:ph sz="half" idx="1"/>
          </p:nvPr>
        </p:nvSpPr>
        <p:spPr>
          <a:xfrm>
            <a:off x="467544" y="1556792"/>
            <a:ext cx="4038600" cy="4525963"/>
          </a:xfrm>
        </p:spPr>
        <p:txBody>
          <a:bodyPr>
            <a:normAutofit fontScale="55000" lnSpcReduction="20000"/>
          </a:bodyPr>
          <a:lstStyle/>
          <a:p>
            <a:pPr>
              <a:buNone/>
            </a:pPr>
            <a:r>
              <a:rPr lang="en-GB" dirty="0" smtClean="0">
                <a:latin typeface="Cambria" pitchFamily="18" charset="0"/>
              </a:rPr>
              <a:t>We talk about sky myths in  every culture.</a:t>
            </a:r>
          </a:p>
          <a:p>
            <a:pPr>
              <a:buNone/>
            </a:pPr>
            <a:r>
              <a:rPr lang="en-GB" dirty="0" smtClean="0">
                <a:latin typeface="Cambria" pitchFamily="18" charset="0"/>
              </a:rPr>
              <a:t>The myths of the Greek and Roman celestial deities are a staple part of western culture.</a:t>
            </a:r>
          </a:p>
          <a:p>
            <a:pPr>
              <a:buNone/>
            </a:pPr>
            <a:r>
              <a:rPr lang="en-GB" dirty="0" smtClean="0">
                <a:latin typeface="Cambria" pitchFamily="18" charset="0"/>
              </a:rPr>
              <a:t>Early New Eastern astrology was connected to the stories and personalities of the celestial deities.</a:t>
            </a:r>
          </a:p>
          <a:p>
            <a:pPr>
              <a:buNone/>
            </a:pPr>
            <a:r>
              <a:rPr lang="en-GB" dirty="0" smtClean="0">
                <a:latin typeface="Cambria" pitchFamily="18" charset="0"/>
              </a:rPr>
              <a:t>Some modern western astrologers use ancient myths in order to construct astrological meaning.</a:t>
            </a:r>
          </a:p>
          <a:p>
            <a:pPr>
              <a:buNone/>
            </a:pPr>
            <a:r>
              <a:rPr lang="en-US" dirty="0" smtClean="0">
                <a:latin typeface="Cambria" pitchFamily="18" charset="0"/>
              </a:rPr>
              <a:t>Sky myths – see Bernadette</a:t>
            </a:r>
          </a:p>
          <a:p>
            <a:pPr>
              <a:buNone/>
            </a:pPr>
            <a:endParaRPr lang="en-US" dirty="0" smtClean="0">
              <a:latin typeface="Cambria" pitchFamily="18" charset="0"/>
            </a:endParaRPr>
          </a:p>
          <a:p>
            <a:pPr>
              <a:buNone/>
            </a:pPr>
            <a:r>
              <a:rPr lang="en-US" dirty="0" smtClean="0">
                <a:latin typeface="Cambria" pitchFamily="18" charset="0"/>
              </a:rPr>
              <a:t>Is there a connection between the emergence of astrological  meanings of the planets and the myths of those planets?</a:t>
            </a:r>
          </a:p>
          <a:p>
            <a:pPr>
              <a:buNone/>
            </a:pPr>
            <a:endParaRPr lang="en-US" dirty="0" smtClean="0">
              <a:latin typeface="Cambria" pitchFamily="18" charset="0"/>
            </a:endParaRPr>
          </a:p>
          <a:p>
            <a:pPr>
              <a:buNone/>
            </a:pPr>
            <a:endParaRPr lang="en-GB" dirty="0">
              <a:latin typeface="Cambria" pitchFamily="18" charset="0"/>
            </a:endParaRPr>
          </a:p>
        </p:txBody>
      </p:sp>
      <p:sp>
        <p:nvSpPr>
          <p:cNvPr id="4" name="Content Placeholder 3"/>
          <p:cNvSpPr>
            <a:spLocks noGrp="1"/>
          </p:cNvSpPr>
          <p:nvPr>
            <p:ph sz="half" idx="2"/>
          </p:nvPr>
        </p:nvSpPr>
        <p:spPr/>
        <p:txBody>
          <a:bodyPr>
            <a:normAutofit fontScale="55000" lnSpcReduction="20000"/>
          </a:bodyPr>
          <a:lstStyle/>
          <a:p>
            <a:r>
              <a:rPr lang="en-US" dirty="0" smtClean="0">
                <a:latin typeface="Cambria" pitchFamily="18" charset="0"/>
              </a:rPr>
              <a:t>The study of myth is very much an inter-disciplinary one, involving amongst others anthropology, psychology, philosophy, literature, theology, sociology and the history of religion. </a:t>
            </a:r>
            <a:endParaRPr lang="en-GB" dirty="0" smtClean="0">
              <a:latin typeface="Cambria" pitchFamily="18" charset="0"/>
            </a:endParaRPr>
          </a:p>
          <a:p>
            <a:r>
              <a:rPr lang="en-US" dirty="0" smtClean="0">
                <a:latin typeface="Cambria" pitchFamily="18" charset="0"/>
              </a:rPr>
              <a:t> </a:t>
            </a:r>
            <a:endParaRPr lang="en-GB" dirty="0" smtClean="0">
              <a:latin typeface="Cambria" pitchFamily="18" charset="0"/>
            </a:endParaRPr>
          </a:p>
          <a:p>
            <a:pPr>
              <a:buNone/>
            </a:pPr>
            <a:r>
              <a:rPr lang="en-US" dirty="0" smtClean="0">
                <a:latin typeface="Cambria" pitchFamily="18" charset="0"/>
              </a:rPr>
              <a:t>Myth </a:t>
            </a:r>
          </a:p>
          <a:p>
            <a:r>
              <a:rPr lang="en-US" dirty="0" smtClean="0">
                <a:latin typeface="Cambria" pitchFamily="18" charset="0"/>
              </a:rPr>
              <a:t>can refer to something that may be true </a:t>
            </a:r>
          </a:p>
          <a:p>
            <a:r>
              <a:rPr lang="en-US" dirty="0" smtClean="0">
                <a:latin typeface="Cambria" pitchFamily="18" charset="0"/>
              </a:rPr>
              <a:t>or may not be true, </a:t>
            </a:r>
          </a:p>
          <a:p>
            <a:r>
              <a:rPr lang="en-US" dirty="0" smtClean="0">
                <a:latin typeface="Cambria" pitchFamily="18" charset="0"/>
              </a:rPr>
              <a:t>it can mean something that needs to be debunked, </a:t>
            </a:r>
          </a:p>
          <a:p>
            <a:r>
              <a:rPr lang="en-US" dirty="0" smtClean="0">
                <a:latin typeface="Cambria" pitchFamily="18" charset="0"/>
              </a:rPr>
              <a:t>it can be a reference to the stories or narratives associated with mythology (as the telling of myths) and an ancestral past, </a:t>
            </a:r>
          </a:p>
          <a:p>
            <a:r>
              <a:rPr lang="en-US" dirty="0" smtClean="0">
                <a:latin typeface="Cambria" pitchFamily="18" charset="0"/>
              </a:rPr>
              <a:t>but it can also refer to a contemporary cultural phenomena, like the urban myth</a:t>
            </a:r>
            <a:r>
              <a:rPr lang="en-US" dirty="0" smtClean="0"/>
              <a:t>. </a:t>
            </a:r>
          </a:p>
          <a:p>
            <a:endParaRPr lang="en-US" dirty="0" smtClean="0"/>
          </a:p>
          <a:p>
            <a:pPr>
              <a:buNone/>
            </a:pPr>
            <a:r>
              <a:rPr lang="en-US" dirty="0" smtClean="0"/>
              <a:t>NB </a:t>
            </a:r>
            <a:endParaRPr lang="en-GB" dirty="0" smtClean="0"/>
          </a:p>
          <a:p>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Cambria" pitchFamily="18" charset="0"/>
              </a:rPr>
              <a:t>Can we define myth?</a:t>
            </a:r>
            <a:endParaRPr lang="en-GB" dirty="0">
              <a:latin typeface="Cambria" pitchFamily="18" charset="0"/>
            </a:endParaRPr>
          </a:p>
        </p:txBody>
      </p:sp>
      <p:sp>
        <p:nvSpPr>
          <p:cNvPr id="3" name="Content Placeholder 2"/>
          <p:cNvSpPr>
            <a:spLocks noGrp="1"/>
          </p:cNvSpPr>
          <p:nvPr>
            <p:ph idx="1"/>
          </p:nvPr>
        </p:nvSpPr>
        <p:spPr/>
        <p:txBody>
          <a:bodyPr>
            <a:normAutofit fontScale="85000" lnSpcReduction="10000"/>
          </a:bodyPr>
          <a:lstStyle/>
          <a:p>
            <a:pPr>
              <a:buNone/>
            </a:pPr>
            <a:r>
              <a:rPr lang="en-US" dirty="0" smtClean="0">
                <a:latin typeface="Cambria" pitchFamily="18" charset="0"/>
              </a:rPr>
              <a:t>‘</a:t>
            </a:r>
            <a:r>
              <a:rPr lang="en-US" dirty="0">
                <a:latin typeface="Cambria" pitchFamily="18" charset="0"/>
              </a:rPr>
              <a:t>Unpacking the self-contradictions contained in that single term has taxed the strength of generations of thinkers.’ </a:t>
            </a:r>
            <a:endParaRPr lang="en-GB" dirty="0">
              <a:latin typeface="Cambria" pitchFamily="18" charset="0"/>
            </a:endParaRPr>
          </a:p>
          <a:p>
            <a:r>
              <a:rPr lang="en-ZA" sz="1600" dirty="0">
                <a:latin typeface="Cambria" pitchFamily="18" charset="0"/>
              </a:rPr>
              <a:t>Glenn W. Most, </a:t>
            </a:r>
            <a:r>
              <a:rPr lang="en-ZA" sz="1600" i="1" dirty="0">
                <a:latin typeface="Cambria" pitchFamily="18" charset="0"/>
              </a:rPr>
              <a:t>From Logos to </a:t>
            </a:r>
            <a:r>
              <a:rPr lang="en-ZA" sz="1600" i="1" dirty="0" err="1">
                <a:latin typeface="Cambria" pitchFamily="18" charset="0"/>
              </a:rPr>
              <a:t>Mythos</a:t>
            </a:r>
            <a:r>
              <a:rPr lang="en-ZA" sz="1600" dirty="0">
                <a:latin typeface="Cambria" pitchFamily="18" charset="0"/>
              </a:rPr>
              <a:t> in </a:t>
            </a:r>
            <a:r>
              <a:rPr lang="en-ZA" sz="1600" i="1" dirty="0">
                <a:latin typeface="Cambria" pitchFamily="18" charset="0"/>
              </a:rPr>
              <a:t>From Myth to Reason: studies in the Development of Greek Thought</a:t>
            </a:r>
            <a:r>
              <a:rPr lang="en-ZA" sz="1600" dirty="0">
                <a:latin typeface="Cambria" pitchFamily="18" charset="0"/>
              </a:rPr>
              <a:t>, ed. Richard Buxton. (Oxford: Oxford University Press, 1998) p.44. </a:t>
            </a:r>
            <a:endParaRPr lang="en-GB" sz="1600" dirty="0">
              <a:latin typeface="Cambria" pitchFamily="18" charset="0"/>
            </a:endParaRPr>
          </a:p>
          <a:p>
            <a:r>
              <a:rPr lang="en-ZA" sz="1600" dirty="0">
                <a:latin typeface="Cambria" pitchFamily="18" charset="0"/>
              </a:rPr>
              <a:t> </a:t>
            </a:r>
            <a:endParaRPr lang="en-GB" sz="1600" dirty="0">
              <a:latin typeface="Cambria" pitchFamily="18" charset="0"/>
            </a:endParaRPr>
          </a:p>
          <a:p>
            <a:pPr>
              <a:buNone/>
            </a:pPr>
            <a:r>
              <a:rPr lang="en-GB" dirty="0" smtClean="0">
                <a:latin typeface="Cambria" pitchFamily="18" charset="0"/>
              </a:rPr>
              <a:t>‘Myth is characterized by its suitability for telling and retelling...Its themes are often surprisingly constant, in spite of the many fantastic and paradoxical motifs that shape its unmistakable identity; even though slightly distorted, they return again and again.’ </a:t>
            </a:r>
          </a:p>
          <a:p>
            <a:r>
              <a:rPr lang="en-GB" sz="1600" dirty="0" smtClean="0">
                <a:latin typeface="Cambria" pitchFamily="18" charset="0"/>
              </a:rPr>
              <a:t>Walter </a:t>
            </a:r>
            <a:r>
              <a:rPr lang="en-GB" sz="1600" dirty="0" err="1" smtClean="0">
                <a:latin typeface="Cambria" pitchFamily="18" charset="0"/>
              </a:rPr>
              <a:t>Burkert</a:t>
            </a:r>
            <a:r>
              <a:rPr lang="en-GB" sz="1600" dirty="0" smtClean="0">
                <a:latin typeface="Cambria" pitchFamily="18" charset="0"/>
              </a:rPr>
              <a:t>, </a:t>
            </a:r>
            <a:r>
              <a:rPr lang="en-GB" sz="1600" i="1" dirty="0" smtClean="0">
                <a:latin typeface="Cambria" pitchFamily="18" charset="0"/>
              </a:rPr>
              <a:t>Homo </a:t>
            </a:r>
            <a:r>
              <a:rPr lang="en-GB" sz="1600" i="1" dirty="0" err="1" smtClean="0">
                <a:latin typeface="Cambria" pitchFamily="18" charset="0"/>
              </a:rPr>
              <a:t>Necans</a:t>
            </a:r>
            <a:r>
              <a:rPr lang="en-GB" sz="1600" b="1" dirty="0" smtClean="0">
                <a:latin typeface="Cambria" pitchFamily="18" charset="0"/>
              </a:rPr>
              <a:t> </a:t>
            </a:r>
            <a:r>
              <a:rPr lang="en-GB" sz="1600" i="1" dirty="0" smtClean="0">
                <a:latin typeface="Cambria" pitchFamily="18" charset="0"/>
              </a:rPr>
              <a:t>The Anthropology of Ancient Greek Sacrificial Ritual and Myth, </a:t>
            </a:r>
            <a:r>
              <a:rPr lang="en-GB" sz="1600" dirty="0" smtClean="0">
                <a:latin typeface="Cambria" pitchFamily="18" charset="0"/>
              </a:rPr>
              <a:t>pp. 31-32]</a:t>
            </a:r>
          </a:p>
          <a:p>
            <a:endParaRPr lang="en-GB" dirty="0">
              <a:latin typeface="Cambria"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latin typeface="Cambria" pitchFamily="18" charset="0"/>
              </a:rPr>
              <a:t>General Considerations</a:t>
            </a:r>
            <a:endParaRPr lang="en-GB" dirty="0">
              <a:latin typeface="Cambria" pitchFamily="18" charset="0"/>
            </a:endParaRPr>
          </a:p>
        </p:txBody>
      </p:sp>
      <p:sp>
        <p:nvSpPr>
          <p:cNvPr id="5" name="Content Placeholder 4"/>
          <p:cNvSpPr>
            <a:spLocks noGrp="1"/>
          </p:cNvSpPr>
          <p:nvPr>
            <p:ph idx="1"/>
          </p:nvPr>
        </p:nvSpPr>
        <p:spPr/>
        <p:txBody>
          <a:bodyPr>
            <a:normAutofit fontScale="85000" lnSpcReduction="10000"/>
          </a:bodyPr>
          <a:lstStyle/>
          <a:p>
            <a:pPr>
              <a:buNone/>
            </a:pPr>
            <a:r>
              <a:rPr lang="en-GB" b="1" dirty="0" smtClean="0">
                <a:latin typeface="Cambria" pitchFamily="18" charset="0"/>
              </a:rPr>
              <a:t>Getting Away From the Esoteric</a:t>
            </a:r>
          </a:p>
          <a:p>
            <a:pPr>
              <a:buNone/>
            </a:pPr>
            <a:r>
              <a:rPr lang="en-GB" dirty="0" smtClean="0">
                <a:latin typeface="Cambria" pitchFamily="18" charset="0"/>
              </a:rPr>
              <a:t>The Myth of the Chosen Nation</a:t>
            </a:r>
          </a:p>
          <a:p>
            <a:pPr>
              <a:buNone/>
            </a:pPr>
            <a:r>
              <a:rPr lang="en-GB" dirty="0" smtClean="0">
                <a:latin typeface="Cambria" pitchFamily="18" charset="0"/>
              </a:rPr>
              <a:t>The Mythic Dimensions of American Capitalism</a:t>
            </a:r>
          </a:p>
          <a:p>
            <a:pPr>
              <a:buNone/>
            </a:pPr>
            <a:r>
              <a:rPr lang="en-GB" b="1" dirty="0" smtClean="0">
                <a:latin typeface="Cambria" pitchFamily="18" charset="0"/>
              </a:rPr>
              <a:t>Are myths benign? </a:t>
            </a:r>
          </a:p>
          <a:p>
            <a:pPr>
              <a:buNone/>
            </a:pPr>
            <a:r>
              <a:rPr lang="en-GB" dirty="0" smtClean="0">
                <a:latin typeface="Cambria" pitchFamily="18" charset="0"/>
              </a:rPr>
              <a:t>The Myth of Jewish Evil</a:t>
            </a:r>
          </a:p>
          <a:p>
            <a:pPr>
              <a:buNone/>
            </a:pPr>
            <a:r>
              <a:rPr lang="en-GB" b="1" dirty="0" smtClean="0">
                <a:latin typeface="Cambria" pitchFamily="18" charset="0"/>
              </a:rPr>
              <a:t>Can Myths Concern Anything?</a:t>
            </a:r>
          </a:p>
          <a:p>
            <a:pPr>
              <a:buNone/>
            </a:pPr>
            <a:r>
              <a:rPr lang="en-GB" dirty="0" err="1" smtClean="0">
                <a:latin typeface="Cambria" pitchFamily="18" charset="0"/>
              </a:rPr>
              <a:t>Wolmar</a:t>
            </a:r>
            <a:r>
              <a:rPr lang="en-GB" dirty="0" smtClean="0">
                <a:latin typeface="Cambria" pitchFamily="18" charset="0"/>
              </a:rPr>
              <a:t>, Christian, ‘The Myth of Driverless Cars’, Transport Network, 14 March 2018, </a:t>
            </a:r>
            <a:r>
              <a:rPr lang="en-GB" u="sng" dirty="0" smtClean="0">
                <a:latin typeface="Cambria" pitchFamily="18" charset="0"/>
                <a:hlinkClick r:id="rId2"/>
              </a:rPr>
              <a:t>https://transport-network.co.uk/The-myth-of-driverless-cars/14901</a:t>
            </a:r>
            <a:r>
              <a:rPr lang="en-GB" dirty="0" smtClean="0">
                <a:latin typeface="Cambria" pitchFamily="18" charset="0"/>
              </a:rPr>
              <a:t> [accessed 19 March 2018]</a:t>
            </a:r>
          </a:p>
          <a:p>
            <a:pPr>
              <a:buNone/>
            </a:pPr>
            <a:endParaRPr lang="en-GB" dirty="0" smtClean="0">
              <a:latin typeface="Cambria" pitchFamily="18" charset="0"/>
            </a:endParaRPr>
          </a:p>
          <a:p>
            <a:pPr>
              <a:buNone/>
            </a:pPr>
            <a:endParaRPr lang="en-GB" dirty="0" smtClean="0">
              <a:latin typeface="Cambria" pitchFamily="18" charset="0"/>
            </a:endParaRPr>
          </a:p>
          <a:p>
            <a:endParaRPr lang="en-GB" dirty="0"/>
          </a:p>
        </p:txBody>
      </p:sp>
      <p:pic>
        <p:nvPicPr>
          <p:cNvPr id="8" name="Picture 7" descr="Hughes Myths America Lives By.jpg"/>
          <p:cNvPicPr>
            <a:picLocks noChangeAspect="1"/>
          </p:cNvPicPr>
          <p:nvPr/>
        </p:nvPicPr>
        <p:blipFill>
          <a:blip r:embed="rId3" cstate="print"/>
          <a:stretch>
            <a:fillRect/>
          </a:stretch>
        </p:blipFill>
        <p:spPr>
          <a:xfrm>
            <a:off x="8172400" y="1268760"/>
            <a:ext cx="834353" cy="1258369"/>
          </a:xfrm>
          <a:prstGeom prst="rect">
            <a:avLst/>
          </a:prstGeom>
        </p:spPr>
      </p:pic>
      <p:pic>
        <p:nvPicPr>
          <p:cNvPr id="9" name="Picture 8" descr="MacCoby Jewish Evil.jpg"/>
          <p:cNvPicPr>
            <a:picLocks noChangeAspect="1"/>
          </p:cNvPicPr>
          <p:nvPr/>
        </p:nvPicPr>
        <p:blipFill>
          <a:blip r:embed="rId4" cstate="print"/>
          <a:stretch>
            <a:fillRect/>
          </a:stretch>
        </p:blipFill>
        <p:spPr>
          <a:xfrm>
            <a:off x="7524328" y="3068960"/>
            <a:ext cx="808018" cy="1214236"/>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mbria" pitchFamily="18" charset="0"/>
              </a:rPr>
              <a:t>Myth in Plato: </a:t>
            </a:r>
            <a:r>
              <a:rPr lang="en-GB" dirty="0" err="1" smtClean="0">
                <a:latin typeface="Cambria" pitchFamily="18" charset="0"/>
              </a:rPr>
              <a:t>Mythos</a:t>
            </a:r>
            <a:r>
              <a:rPr lang="en-GB" dirty="0" smtClean="0">
                <a:latin typeface="Cambria" pitchFamily="18" charset="0"/>
              </a:rPr>
              <a:t> and Logos</a:t>
            </a:r>
            <a:endParaRPr lang="en-GB" dirty="0">
              <a:latin typeface="Cambria" pitchFamily="18" charset="0"/>
            </a:endParaRPr>
          </a:p>
        </p:txBody>
      </p:sp>
      <p:sp>
        <p:nvSpPr>
          <p:cNvPr id="3" name="Content Placeholder 2"/>
          <p:cNvSpPr>
            <a:spLocks noGrp="1"/>
          </p:cNvSpPr>
          <p:nvPr>
            <p:ph sz="half" idx="1"/>
          </p:nvPr>
        </p:nvSpPr>
        <p:spPr/>
        <p:txBody>
          <a:bodyPr>
            <a:noAutofit/>
          </a:bodyPr>
          <a:lstStyle/>
          <a:p>
            <a:pPr>
              <a:buNone/>
            </a:pPr>
            <a:r>
              <a:rPr lang="en-GB" sz="1600" dirty="0">
                <a:latin typeface="Cambria" pitchFamily="18" charset="0"/>
              </a:rPr>
              <a:t>Plato distinguished between two modes of understanding and describing inner and outer realities:</a:t>
            </a:r>
          </a:p>
          <a:p>
            <a:pPr>
              <a:buNone/>
            </a:pPr>
            <a:r>
              <a:rPr lang="en-GB" sz="1600" i="1" dirty="0" err="1">
                <a:latin typeface="Cambria" pitchFamily="18" charset="0"/>
              </a:rPr>
              <a:t>mythos</a:t>
            </a:r>
            <a:r>
              <a:rPr lang="en-GB" sz="1600" i="1" dirty="0">
                <a:latin typeface="Cambria" pitchFamily="18" charset="0"/>
              </a:rPr>
              <a:t> – relying on intuition and imagination – </a:t>
            </a:r>
            <a:endParaRPr lang="en-GB" sz="1600" i="1" dirty="0" smtClean="0">
              <a:latin typeface="Cambria" pitchFamily="18" charset="0"/>
            </a:endParaRPr>
          </a:p>
          <a:p>
            <a:pPr>
              <a:buNone/>
            </a:pPr>
            <a:r>
              <a:rPr lang="en-GB" sz="1600" i="1" dirty="0" smtClean="0">
                <a:latin typeface="Cambria" pitchFamily="18" charset="0"/>
              </a:rPr>
              <a:t>logos </a:t>
            </a:r>
            <a:r>
              <a:rPr lang="en-GB" sz="1600" i="1" dirty="0">
                <a:latin typeface="Cambria" pitchFamily="18" charset="0"/>
              </a:rPr>
              <a:t>– relying on logic and reason. </a:t>
            </a:r>
            <a:endParaRPr lang="en-GB" sz="1600" i="1" dirty="0" smtClean="0">
              <a:latin typeface="Cambria" pitchFamily="18" charset="0"/>
            </a:endParaRPr>
          </a:p>
          <a:p>
            <a:pPr>
              <a:buNone/>
            </a:pPr>
            <a:r>
              <a:rPr lang="en-GB" sz="1600" dirty="0" smtClean="0">
                <a:latin typeface="Cambria" pitchFamily="18" charset="0"/>
              </a:rPr>
              <a:t>Therefore myth is one mode of understanding</a:t>
            </a:r>
          </a:p>
          <a:p>
            <a:pPr>
              <a:buNone/>
            </a:pPr>
            <a:r>
              <a:rPr lang="en-GB" sz="1600" dirty="0" smtClean="0">
                <a:latin typeface="Cambria" pitchFamily="18" charset="0"/>
              </a:rPr>
              <a:t>Plato</a:t>
            </a:r>
            <a:r>
              <a:rPr lang="en-GB" sz="1600" i="1" dirty="0">
                <a:latin typeface="Cambria" pitchFamily="18" charset="0"/>
              </a:rPr>
              <a:t>, Republic</a:t>
            </a:r>
            <a:r>
              <a:rPr lang="en-GB" sz="1600" i="1" dirty="0" smtClean="0">
                <a:latin typeface="Cambria" pitchFamily="18" charset="0"/>
              </a:rPr>
              <a:t>, </a:t>
            </a:r>
            <a:r>
              <a:rPr lang="en-GB" sz="1600" dirty="0" smtClean="0">
                <a:latin typeface="Cambria" pitchFamily="18" charset="0"/>
              </a:rPr>
              <a:t>Book </a:t>
            </a:r>
            <a:r>
              <a:rPr lang="en-GB" sz="1600" dirty="0">
                <a:latin typeface="Cambria" pitchFamily="18" charset="0"/>
              </a:rPr>
              <a:t>X. </a:t>
            </a:r>
            <a:endParaRPr lang="en-GB" sz="1600" dirty="0" smtClean="0">
              <a:latin typeface="Cambria" pitchFamily="18" charset="0"/>
            </a:endParaRPr>
          </a:p>
          <a:p>
            <a:pPr>
              <a:buNone/>
            </a:pPr>
            <a:r>
              <a:rPr lang="en-GB" sz="1600" dirty="0" smtClean="0"/>
              <a:t>Fowler, Robert, ‘</a:t>
            </a:r>
            <a:r>
              <a:rPr lang="en-GB" sz="1600" dirty="0" err="1" smtClean="0"/>
              <a:t>Mythos</a:t>
            </a:r>
            <a:r>
              <a:rPr lang="en-GB" sz="1600" dirty="0" smtClean="0"/>
              <a:t> and Logos’, </a:t>
            </a:r>
            <a:r>
              <a:rPr lang="en-GB" sz="1600" i="1" dirty="0" smtClean="0"/>
              <a:t>Journal of Hellenic Studies</a:t>
            </a:r>
            <a:r>
              <a:rPr lang="en-GB" sz="1600" dirty="0" smtClean="0"/>
              <a:t>, 2011, Vol.131, p.45 JSTOR</a:t>
            </a:r>
          </a:p>
          <a:p>
            <a:pPr>
              <a:buNone/>
            </a:pPr>
            <a:r>
              <a:rPr lang="en-GB" sz="1600" dirty="0" smtClean="0">
                <a:latin typeface="Cambria" pitchFamily="18" charset="0"/>
              </a:rPr>
              <a:t>See </a:t>
            </a:r>
            <a:r>
              <a:rPr lang="en-GB" sz="1600" dirty="0">
                <a:latin typeface="Cambria" pitchFamily="18" charset="0"/>
              </a:rPr>
              <a:t>also Albert A. Anderson, ‘</a:t>
            </a:r>
            <a:r>
              <a:rPr lang="en-GB" sz="1600" dirty="0" err="1">
                <a:latin typeface="Cambria" pitchFamily="18" charset="0"/>
              </a:rPr>
              <a:t>Mythos</a:t>
            </a:r>
            <a:r>
              <a:rPr lang="en-GB" sz="1600" dirty="0">
                <a:latin typeface="Cambria" pitchFamily="18" charset="0"/>
              </a:rPr>
              <a:t>, Logos, and </a:t>
            </a:r>
            <a:r>
              <a:rPr lang="en-GB" sz="1600" dirty="0" err="1">
                <a:latin typeface="Cambria" pitchFamily="18" charset="0"/>
              </a:rPr>
              <a:t>Telos</a:t>
            </a:r>
            <a:r>
              <a:rPr lang="en-GB" sz="1600" dirty="0">
                <a:latin typeface="Cambria" pitchFamily="18" charset="0"/>
              </a:rPr>
              <a:t>: How to Regain the Love of Wisdom’, in Albert A</a:t>
            </a:r>
            <a:r>
              <a:rPr lang="en-GB" sz="1600" dirty="0" smtClean="0">
                <a:latin typeface="Cambria" pitchFamily="18" charset="0"/>
              </a:rPr>
              <a:t>. Anderson</a:t>
            </a:r>
            <a:r>
              <a:rPr lang="en-GB" sz="1600" dirty="0">
                <a:latin typeface="Cambria" pitchFamily="18" charset="0"/>
              </a:rPr>
              <a:t>, Steven V. Hicks, and Lech </a:t>
            </a:r>
            <a:r>
              <a:rPr lang="en-GB" sz="1600" dirty="0" err="1">
                <a:latin typeface="Cambria" pitchFamily="18" charset="0"/>
              </a:rPr>
              <a:t>Witkowski</a:t>
            </a:r>
            <a:r>
              <a:rPr lang="en-GB" sz="1600" dirty="0">
                <a:latin typeface="Cambria" pitchFamily="18" charset="0"/>
              </a:rPr>
              <a:t>, </a:t>
            </a:r>
            <a:r>
              <a:rPr lang="en-GB" sz="1600" i="1" dirty="0" err="1">
                <a:latin typeface="Cambria" pitchFamily="18" charset="0"/>
              </a:rPr>
              <a:t>Mythos</a:t>
            </a:r>
            <a:r>
              <a:rPr lang="en-GB" sz="1600" i="1" dirty="0">
                <a:latin typeface="Cambria" pitchFamily="18" charset="0"/>
              </a:rPr>
              <a:t> and Logos: How to Regain the Love of Wisdom (</a:t>
            </a:r>
            <a:r>
              <a:rPr lang="en-GB" sz="1600" i="1" dirty="0" err="1" smtClean="0">
                <a:latin typeface="Cambria" pitchFamily="18" charset="0"/>
              </a:rPr>
              <a:t>Rodopi</a:t>
            </a:r>
            <a:r>
              <a:rPr lang="en-GB" sz="1600" i="1" dirty="0" smtClean="0">
                <a:latin typeface="Cambria" pitchFamily="18" charset="0"/>
              </a:rPr>
              <a:t>, </a:t>
            </a:r>
            <a:r>
              <a:rPr lang="en-GB" sz="1600" dirty="0" smtClean="0">
                <a:latin typeface="Cambria" pitchFamily="18" charset="0"/>
              </a:rPr>
              <a:t>2004</a:t>
            </a:r>
            <a:r>
              <a:rPr lang="en-GB" sz="1600" dirty="0">
                <a:latin typeface="Cambria" pitchFamily="18" charset="0"/>
              </a:rPr>
              <a:t>), 61-74]</a:t>
            </a:r>
          </a:p>
          <a:p>
            <a:endParaRPr lang="en-GB" sz="1600" dirty="0">
              <a:latin typeface="Cambria" pitchFamily="18" charset="0"/>
            </a:endParaRPr>
          </a:p>
        </p:txBody>
      </p:sp>
      <p:sp>
        <p:nvSpPr>
          <p:cNvPr id="6" name="Content Placeholder 5"/>
          <p:cNvSpPr>
            <a:spLocks noGrp="1"/>
          </p:cNvSpPr>
          <p:nvPr>
            <p:ph sz="half" idx="2"/>
          </p:nvPr>
        </p:nvSpPr>
        <p:spPr/>
        <p:txBody>
          <a:bodyPr>
            <a:normAutofit fontScale="55000" lnSpcReduction="20000"/>
          </a:bodyPr>
          <a:lstStyle/>
          <a:p>
            <a:pPr>
              <a:buNone/>
            </a:pPr>
            <a:r>
              <a:rPr lang="en-GB" dirty="0" smtClean="0">
                <a:latin typeface="Cambria" pitchFamily="18" charset="0"/>
              </a:rPr>
              <a:t>This perception of dual modes of perception and expression, is reflected in Stanley J. </a:t>
            </a:r>
            <a:r>
              <a:rPr lang="en-GB" dirty="0" err="1" smtClean="0">
                <a:latin typeface="Cambria" pitchFamily="18" charset="0"/>
              </a:rPr>
              <a:t>Tambiah’s</a:t>
            </a:r>
            <a:r>
              <a:rPr lang="en-GB" dirty="0" smtClean="0">
                <a:latin typeface="Cambria" pitchFamily="18" charset="0"/>
              </a:rPr>
              <a:t> distinction between participatory and causal thinking. Causal thinking is defined by </a:t>
            </a:r>
            <a:r>
              <a:rPr lang="en-GB" dirty="0" err="1" smtClean="0">
                <a:latin typeface="Cambria" pitchFamily="18" charset="0"/>
              </a:rPr>
              <a:t>Tambiah</a:t>
            </a:r>
            <a:r>
              <a:rPr lang="en-GB" dirty="0" smtClean="0">
                <a:latin typeface="Cambria" pitchFamily="18" charset="0"/>
              </a:rPr>
              <a:t> as the</a:t>
            </a:r>
          </a:p>
          <a:p>
            <a:pPr>
              <a:buNone/>
            </a:pPr>
            <a:r>
              <a:rPr lang="en-GB" dirty="0" smtClean="0">
                <a:latin typeface="Cambria" pitchFamily="18" charset="0"/>
              </a:rPr>
              <a:t>‘rules and methodology of positive science and discursive </a:t>
            </a:r>
            <a:r>
              <a:rPr lang="en-GB" dirty="0" err="1" smtClean="0">
                <a:latin typeface="Cambria" pitchFamily="18" charset="0"/>
              </a:rPr>
              <a:t>mathematico</a:t>
            </a:r>
            <a:r>
              <a:rPr lang="en-GB" dirty="0" smtClean="0">
                <a:latin typeface="Cambria" pitchFamily="18" charset="0"/>
              </a:rPr>
              <a:t>-logical reason’. Participatory thinking is lateral rather than linear and relies on intuitive association rather than causal progression. Myth is thus a way of understanding which works by analogies and sympathies rather than by a preconceived notion of objective ‘truth’. </a:t>
            </a:r>
          </a:p>
          <a:p>
            <a:pPr>
              <a:buNone/>
            </a:pPr>
            <a:r>
              <a:rPr lang="en-GB" dirty="0" smtClean="0">
                <a:latin typeface="Cambria" pitchFamily="18" charset="0"/>
              </a:rPr>
              <a:t>Stanley J. </a:t>
            </a:r>
            <a:r>
              <a:rPr lang="en-GB" dirty="0" err="1" smtClean="0">
                <a:latin typeface="Cambria" pitchFamily="18" charset="0"/>
              </a:rPr>
              <a:t>Tambiah</a:t>
            </a:r>
            <a:r>
              <a:rPr lang="en-GB" dirty="0" smtClean="0">
                <a:latin typeface="Cambria" pitchFamily="18" charset="0"/>
              </a:rPr>
              <a:t>, </a:t>
            </a:r>
            <a:r>
              <a:rPr lang="en-GB" i="1" dirty="0" smtClean="0">
                <a:latin typeface="Cambria" pitchFamily="18" charset="0"/>
              </a:rPr>
              <a:t>Magic, science, religion, and the scope of rationality </a:t>
            </a:r>
            <a:r>
              <a:rPr lang="en-GB" dirty="0" smtClean="0">
                <a:latin typeface="Cambria" pitchFamily="18" charset="0"/>
              </a:rPr>
              <a:t>(Cambridge: </a:t>
            </a:r>
            <a:r>
              <a:rPr lang="en-GB" dirty="0" err="1" smtClean="0">
                <a:latin typeface="Cambria" pitchFamily="18" charset="0"/>
              </a:rPr>
              <a:t>Cabridge</a:t>
            </a:r>
            <a:r>
              <a:rPr lang="en-GB" dirty="0" smtClean="0">
                <a:latin typeface="Cambria" pitchFamily="18" charset="0"/>
              </a:rPr>
              <a:t> University Press, 1990)].</a:t>
            </a:r>
          </a:p>
          <a:p>
            <a:pPr>
              <a:buNone/>
            </a:pPr>
            <a:r>
              <a:rPr lang="en-GB" dirty="0" smtClean="0">
                <a:latin typeface="Cambria" pitchFamily="18" charset="0"/>
              </a:rPr>
              <a:t>(page number missing)</a:t>
            </a:r>
            <a:endParaRPr lang="en-GB" dirty="0"/>
          </a:p>
        </p:txBody>
      </p:sp>
      <p:pic>
        <p:nvPicPr>
          <p:cNvPr id="5" name="Picture 4" descr="Plato 6.jpg"/>
          <p:cNvPicPr>
            <a:picLocks noChangeAspect="1"/>
          </p:cNvPicPr>
          <p:nvPr/>
        </p:nvPicPr>
        <p:blipFill>
          <a:blip r:embed="rId2" cstate="print"/>
          <a:stretch>
            <a:fillRect/>
          </a:stretch>
        </p:blipFill>
        <p:spPr>
          <a:xfrm>
            <a:off x="7524328" y="5157192"/>
            <a:ext cx="1123950" cy="1057275"/>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mbria" pitchFamily="18" charset="0"/>
                <a:ea typeface="Cambria" pitchFamily="18" charset="0"/>
              </a:rPr>
              <a:t>Myth in Aristotle</a:t>
            </a:r>
            <a:endParaRPr lang="en-GB" dirty="0">
              <a:latin typeface="Cambria" pitchFamily="18" charset="0"/>
              <a:ea typeface="Cambria" pitchFamily="18" charset="0"/>
            </a:endParaRPr>
          </a:p>
        </p:txBody>
      </p:sp>
      <p:sp>
        <p:nvSpPr>
          <p:cNvPr id="3" name="Content Placeholder 2"/>
          <p:cNvSpPr>
            <a:spLocks noGrp="1"/>
          </p:cNvSpPr>
          <p:nvPr>
            <p:ph sz="half" idx="1"/>
          </p:nvPr>
        </p:nvSpPr>
        <p:spPr/>
        <p:txBody>
          <a:bodyPr>
            <a:normAutofit fontScale="55000" lnSpcReduction="20000"/>
          </a:bodyPr>
          <a:lstStyle/>
          <a:p>
            <a:pPr>
              <a:buNone/>
            </a:pPr>
            <a:r>
              <a:rPr lang="en-GB" dirty="0" smtClean="0">
                <a:latin typeface="Cambria" pitchFamily="18" charset="0"/>
                <a:ea typeface="Cambria" pitchFamily="18" charset="0"/>
              </a:rPr>
              <a:t>Aristotle (284-322  BCE) was the first philosopher known to have analysed fictional narratives – </a:t>
            </a:r>
            <a:r>
              <a:rPr lang="en-GB" dirty="0" err="1" smtClean="0">
                <a:latin typeface="Cambria" pitchFamily="18" charset="0"/>
                <a:ea typeface="Cambria" pitchFamily="18" charset="0"/>
              </a:rPr>
              <a:t>ie</a:t>
            </a:r>
            <a:r>
              <a:rPr lang="en-GB" dirty="0" smtClean="0">
                <a:latin typeface="Cambria" pitchFamily="18" charset="0"/>
                <a:ea typeface="Cambria" pitchFamily="18" charset="0"/>
              </a:rPr>
              <a:t> Greek theatre.</a:t>
            </a:r>
          </a:p>
          <a:p>
            <a:pPr>
              <a:buNone/>
            </a:pPr>
            <a:r>
              <a:rPr lang="en-GB" dirty="0" smtClean="0">
                <a:latin typeface="Cambria" pitchFamily="18" charset="0"/>
                <a:ea typeface="Cambria" pitchFamily="18" charset="0"/>
              </a:rPr>
              <a:t>In the Penguin Classic translation by Malcolm Heath, </a:t>
            </a:r>
            <a:r>
              <a:rPr lang="en-GB" b="1" dirty="0" err="1" smtClean="0">
                <a:latin typeface="Cambria" pitchFamily="18" charset="0"/>
                <a:ea typeface="Cambria" pitchFamily="18" charset="0"/>
              </a:rPr>
              <a:t>mythos</a:t>
            </a:r>
            <a:r>
              <a:rPr lang="en-GB" b="1" dirty="0" smtClean="0">
                <a:latin typeface="Cambria" pitchFamily="18" charset="0"/>
                <a:ea typeface="Cambria" pitchFamily="18" charset="0"/>
              </a:rPr>
              <a:t> </a:t>
            </a:r>
            <a:r>
              <a:rPr lang="en-GB" dirty="0" smtClean="0">
                <a:latin typeface="Cambria" pitchFamily="18" charset="0"/>
                <a:ea typeface="Cambria" pitchFamily="18" charset="0"/>
              </a:rPr>
              <a:t>is translated as </a:t>
            </a:r>
            <a:r>
              <a:rPr lang="en-GB" b="1" dirty="0" smtClean="0">
                <a:latin typeface="Cambria" pitchFamily="18" charset="0"/>
                <a:ea typeface="Cambria" pitchFamily="18" charset="0"/>
              </a:rPr>
              <a:t>plot</a:t>
            </a:r>
            <a:r>
              <a:rPr lang="en-GB" dirty="0" smtClean="0">
                <a:latin typeface="Cambria" pitchFamily="18" charset="0"/>
                <a:ea typeface="Cambria" pitchFamily="18" charset="0"/>
              </a:rPr>
              <a:t>.</a:t>
            </a:r>
          </a:p>
          <a:p>
            <a:pPr>
              <a:buNone/>
            </a:pPr>
            <a:r>
              <a:rPr lang="en-GB" dirty="0" smtClean="0">
                <a:latin typeface="Cambria" pitchFamily="18" charset="0"/>
                <a:ea typeface="Cambria" pitchFamily="18" charset="0"/>
              </a:rPr>
              <a:t>Aristotle identifies </a:t>
            </a:r>
            <a:r>
              <a:rPr lang="en-GB" b="1" dirty="0" smtClean="0">
                <a:latin typeface="Cambria" pitchFamily="18" charset="0"/>
                <a:ea typeface="Cambria" pitchFamily="18" charset="0"/>
              </a:rPr>
              <a:t>different kinds of plot</a:t>
            </a:r>
            <a:r>
              <a:rPr lang="en-GB" dirty="0" smtClean="0">
                <a:latin typeface="Cambria" pitchFamily="18" charset="0"/>
                <a:ea typeface="Cambria" pitchFamily="18" charset="0"/>
              </a:rPr>
              <a:t>, such as tragedy, comedy, epic (</a:t>
            </a:r>
            <a:r>
              <a:rPr lang="en-GB" i="1" dirty="0" smtClean="0">
                <a:latin typeface="Cambria" pitchFamily="18" charset="0"/>
                <a:ea typeface="Cambria" pitchFamily="18" charset="0"/>
              </a:rPr>
              <a:t>Poetics </a:t>
            </a:r>
            <a:r>
              <a:rPr lang="en-GB" dirty="0" smtClean="0">
                <a:latin typeface="Cambria" pitchFamily="18" charset="0"/>
                <a:ea typeface="Cambria" pitchFamily="18" charset="0"/>
              </a:rPr>
              <a:t>chap 3)</a:t>
            </a:r>
          </a:p>
          <a:p>
            <a:pPr>
              <a:buNone/>
            </a:pPr>
            <a:r>
              <a:rPr lang="en-GB" dirty="0" smtClean="0">
                <a:latin typeface="Cambria" pitchFamily="18" charset="0"/>
                <a:ea typeface="Cambria" pitchFamily="18" charset="0"/>
              </a:rPr>
              <a:t>and </a:t>
            </a:r>
            <a:r>
              <a:rPr lang="en-GB" b="1" dirty="0" smtClean="0">
                <a:latin typeface="Cambria" pitchFamily="18" charset="0"/>
                <a:ea typeface="Cambria" pitchFamily="18" charset="0"/>
              </a:rPr>
              <a:t>different components of a plot</a:t>
            </a:r>
            <a:r>
              <a:rPr lang="en-GB" dirty="0" smtClean="0">
                <a:latin typeface="Cambria" pitchFamily="18" charset="0"/>
                <a:ea typeface="Cambria" pitchFamily="18" charset="0"/>
              </a:rPr>
              <a:t>, such as </a:t>
            </a:r>
            <a:r>
              <a:rPr lang="en-GB" b="1" dirty="0" smtClean="0">
                <a:latin typeface="Cambria" pitchFamily="18" charset="0"/>
                <a:ea typeface="Cambria" pitchFamily="18" charset="0"/>
              </a:rPr>
              <a:t>astonishment</a:t>
            </a:r>
            <a:r>
              <a:rPr lang="en-GB" dirty="0" smtClean="0">
                <a:latin typeface="Cambria" pitchFamily="18" charset="0"/>
                <a:ea typeface="Cambria" pitchFamily="18" charset="0"/>
              </a:rPr>
              <a:t> (unexpected events which arouse fear, pity, and are more powerful because they contradict a prevailing belief that things happen because they have a purpose); </a:t>
            </a:r>
            <a:r>
              <a:rPr lang="en-GB" b="1" dirty="0" smtClean="0">
                <a:latin typeface="Cambria" pitchFamily="18" charset="0"/>
                <a:ea typeface="Cambria" pitchFamily="18" charset="0"/>
              </a:rPr>
              <a:t>reversal </a:t>
            </a:r>
            <a:r>
              <a:rPr lang="en-GB" dirty="0" smtClean="0">
                <a:latin typeface="Cambria" pitchFamily="18" charset="0"/>
                <a:ea typeface="Cambria" pitchFamily="18" charset="0"/>
              </a:rPr>
              <a:t>(an unexpected turn of events or plot twist); </a:t>
            </a:r>
            <a:r>
              <a:rPr lang="en-GB" b="1" dirty="0" smtClean="0">
                <a:latin typeface="Cambria" pitchFamily="18" charset="0"/>
                <a:ea typeface="Cambria" pitchFamily="18" charset="0"/>
              </a:rPr>
              <a:t>recognition</a:t>
            </a:r>
            <a:r>
              <a:rPr lang="en-GB" dirty="0" smtClean="0">
                <a:latin typeface="Cambria" pitchFamily="18" charset="0"/>
                <a:ea typeface="Cambria" pitchFamily="18" charset="0"/>
              </a:rPr>
              <a:t>  (when a plot development is explained or understood) or </a:t>
            </a:r>
            <a:r>
              <a:rPr lang="en-GB" b="1" dirty="0" smtClean="0">
                <a:latin typeface="Cambria" pitchFamily="18" charset="0"/>
                <a:ea typeface="Cambria" pitchFamily="18" charset="0"/>
              </a:rPr>
              <a:t>suffering </a:t>
            </a:r>
            <a:r>
              <a:rPr lang="en-GB" dirty="0" smtClean="0">
                <a:latin typeface="Cambria" pitchFamily="18" charset="0"/>
                <a:ea typeface="Cambria" pitchFamily="18" charset="0"/>
              </a:rPr>
              <a:t>(</a:t>
            </a:r>
            <a:r>
              <a:rPr lang="en-GB" i="1" dirty="0" smtClean="0">
                <a:latin typeface="Cambria" pitchFamily="18" charset="0"/>
                <a:ea typeface="Cambria" pitchFamily="18" charset="0"/>
              </a:rPr>
              <a:t>Poetics</a:t>
            </a:r>
            <a:r>
              <a:rPr lang="en-GB" dirty="0" smtClean="0">
                <a:latin typeface="Cambria" pitchFamily="18" charset="0"/>
                <a:ea typeface="Cambria" pitchFamily="18" charset="0"/>
              </a:rPr>
              <a:t> chap 6).</a:t>
            </a:r>
          </a:p>
          <a:p>
            <a:pPr>
              <a:buNone/>
            </a:pPr>
            <a:endParaRPr lang="en-GB" dirty="0" smtClean="0">
              <a:latin typeface="Cambria" pitchFamily="18" charset="0"/>
              <a:ea typeface="Cambria" pitchFamily="18" charset="0"/>
            </a:endParaRPr>
          </a:p>
          <a:p>
            <a:pPr>
              <a:buNone/>
            </a:pPr>
            <a:r>
              <a:rPr lang="en-GB" dirty="0" smtClean="0">
                <a:latin typeface="Cambria" pitchFamily="18" charset="0"/>
                <a:ea typeface="Cambria" pitchFamily="18" charset="0"/>
              </a:rPr>
              <a:t>Aristotle, </a:t>
            </a:r>
            <a:r>
              <a:rPr lang="en-GB" i="1" dirty="0" smtClean="0">
                <a:latin typeface="Cambria" pitchFamily="18" charset="0"/>
                <a:ea typeface="Cambria" pitchFamily="18" charset="0"/>
              </a:rPr>
              <a:t>Poetics</a:t>
            </a:r>
            <a:r>
              <a:rPr lang="en-GB" dirty="0" smtClean="0">
                <a:latin typeface="Cambria" pitchFamily="18" charset="0"/>
                <a:ea typeface="Cambria" pitchFamily="18" charset="0"/>
              </a:rPr>
              <a:t>, trans. W. Hamilton Fyfe (Cambridge, Mass., London, Harvard University Press 1927), online through the University Library</a:t>
            </a:r>
          </a:p>
          <a:p>
            <a:pPr>
              <a:buNone/>
            </a:pPr>
            <a:endParaRPr lang="en-GB" dirty="0" smtClean="0"/>
          </a:p>
          <a:p>
            <a:endParaRPr lang="en-GB" dirty="0" smtClean="0"/>
          </a:p>
          <a:p>
            <a:endParaRPr lang="en-GB" dirty="0"/>
          </a:p>
        </p:txBody>
      </p:sp>
      <p:pic>
        <p:nvPicPr>
          <p:cNvPr id="7" name="Content Placeholder 6" descr="Aristotle Poetics.jpg"/>
          <p:cNvPicPr>
            <a:picLocks noGrp="1" noChangeAspect="1"/>
          </p:cNvPicPr>
          <p:nvPr>
            <p:ph sz="half" idx="2"/>
          </p:nvPr>
        </p:nvPicPr>
        <p:blipFill>
          <a:blip r:embed="rId2" cstate="print"/>
          <a:stretch>
            <a:fillRect/>
          </a:stretch>
        </p:blipFill>
        <p:spPr>
          <a:xfrm>
            <a:off x="5868144" y="1196752"/>
            <a:ext cx="2958068" cy="4525963"/>
          </a:xfrm>
        </p:spPr>
      </p:pic>
      <p:pic>
        <p:nvPicPr>
          <p:cNvPr id="8" name="Picture 7" descr="Aristotle.jpg"/>
          <p:cNvPicPr>
            <a:picLocks noChangeAspect="1"/>
          </p:cNvPicPr>
          <p:nvPr/>
        </p:nvPicPr>
        <p:blipFill>
          <a:blip r:embed="rId3" cstate="print"/>
          <a:stretch>
            <a:fillRect/>
          </a:stretch>
        </p:blipFill>
        <p:spPr>
          <a:xfrm>
            <a:off x="5076056" y="4653136"/>
            <a:ext cx="1495804" cy="197318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ambria" pitchFamily="18" charset="0"/>
              </a:rPr>
              <a:t>Robert Segal: Origins and Function</a:t>
            </a:r>
            <a:endParaRPr lang="en-GB" dirty="0">
              <a:latin typeface="Cambria" pitchFamily="18" charset="0"/>
            </a:endParaRPr>
          </a:p>
        </p:txBody>
      </p:sp>
      <p:sp>
        <p:nvSpPr>
          <p:cNvPr id="3" name="Content Placeholder 2"/>
          <p:cNvSpPr>
            <a:spLocks noGrp="1"/>
          </p:cNvSpPr>
          <p:nvPr>
            <p:ph idx="1"/>
          </p:nvPr>
        </p:nvSpPr>
        <p:spPr/>
        <p:txBody>
          <a:bodyPr>
            <a:normAutofit fontScale="40000" lnSpcReduction="20000"/>
          </a:bodyPr>
          <a:lstStyle/>
          <a:p>
            <a:pPr>
              <a:buNone/>
            </a:pPr>
            <a:r>
              <a:rPr lang="en-ZA" dirty="0" smtClean="0">
                <a:latin typeface="Cambria" pitchFamily="18" charset="0"/>
              </a:rPr>
              <a:t>Meaning :</a:t>
            </a:r>
            <a:r>
              <a:rPr lang="en-GB" dirty="0" smtClean="0"/>
              <a:t>Greek </a:t>
            </a:r>
            <a:r>
              <a:rPr lang="en-GB" i="1" dirty="0" err="1" smtClean="0"/>
              <a:t>mûthos</a:t>
            </a:r>
            <a:r>
              <a:rPr lang="en-GB" dirty="0" smtClean="0"/>
              <a:t>, report, tale, story, narrative, plot. </a:t>
            </a:r>
          </a:p>
          <a:p>
            <a:pPr>
              <a:buNone/>
            </a:pPr>
            <a:endParaRPr lang="en-GB" dirty="0" smtClean="0">
              <a:latin typeface="Cambria" pitchFamily="18" charset="0"/>
            </a:endParaRPr>
          </a:p>
          <a:p>
            <a:pPr>
              <a:buNone/>
            </a:pPr>
            <a:r>
              <a:rPr lang="en-US" dirty="0" smtClean="0">
                <a:latin typeface="Cambria" pitchFamily="18" charset="0"/>
              </a:rPr>
              <a:t>Robert </a:t>
            </a:r>
            <a:r>
              <a:rPr lang="en-US" dirty="0">
                <a:latin typeface="Cambria" pitchFamily="18" charset="0"/>
              </a:rPr>
              <a:t>Segal: there are at least three questions that can be asked of myth. </a:t>
            </a:r>
            <a:endParaRPr lang="en-GB" dirty="0">
              <a:latin typeface="Cambria" pitchFamily="18" charset="0"/>
            </a:endParaRPr>
          </a:p>
          <a:p>
            <a:pPr>
              <a:buNone/>
            </a:pPr>
            <a:r>
              <a:rPr lang="en-US" dirty="0">
                <a:latin typeface="Cambria" pitchFamily="18" charset="0"/>
              </a:rPr>
              <a:t>1 what is its origin?</a:t>
            </a:r>
            <a:endParaRPr lang="en-GB" dirty="0">
              <a:latin typeface="Cambria" pitchFamily="18" charset="0"/>
            </a:endParaRPr>
          </a:p>
          <a:p>
            <a:pPr>
              <a:buNone/>
            </a:pPr>
            <a:r>
              <a:rPr lang="en-US" dirty="0">
                <a:latin typeface="Cambria" pitchFamily="18" charset="0"/>
              </a:rPr>
              <a:t>2 what is its subject matter</a:t>
            </a:r>
            <a:r>
              <a:rPr lang="en-US" dirty="0" smtClean="0">
                <a:latin typeface="Cambria" pitchFamily="18" charset="0"/>
              </a:rPr>
              <a:t>? (in </a:t>
            </a:r>
            <a:r>
              <a:rPr lang="en-US" u="sng" dirty="0" smtClean="0">
                <a:latin typeface="Cambria" pitchFamily="18" charset="0"/>
              </a:rPr>
              <a:t>common understanding </a:t>
            </a:r>
            <a:r>
              <a:rPr lang="en-US" dirty="0" smtClean="0">
                <a:latin typeface="Cambria" pitchFamily="18" charset="0"/>
              </a:rPr>
              <a:t>involves superhuman beings, beings with strange powers, gods and goddesses)</a:t>
            </a:r>
            <a:endParaRPr lang="en-GB" dirty="0">
              <a:latin typeface="Cambria" pitchFamily="18" charset="0"/>
            </a:endParaRPr>
          </a:p>
          <a:p>
            <a:pPr>
              <a:buNone/>
            </a:pPr>
            <a:r>
              <a:rPr lang="en-US" dirty="0">
                <a:latin typeface="Cambria" pitchFamily="18" charset="0"/>
              </a:rPr>
              <a:t>3 what is its function? </a:t>
            </a:r>
            <a:endParaRPr lang="en-GB" dirty="0">
              <a:latin typeface="Cambria" pitchFamily="18" charset="0"/>
            </a:endParaRPr>
          </a:p>
          <a:p>
            <a:pPr>
              <a:buNone/>
            </a:pPr>
            <a:r>
              <a:rPr lang="en-US" dirty="0">
                <a:latin typeface="Cambria" pitchFamily="18" charset="0"/>
              </a:rPr>
              <a:t> </a:t>
            </a:r>
            <a:r>
              <a:rPr lang="en-ZA" dirty="0" smtClean="0">
                <a:latin typeface="Cambria" pitchFamily="18" charset="0"/>
              </a:rPr>
              <a:t>Robert A. Segal, </a:t>
            </a:r>
            <a:r>
              <a:rPr lang="en-ZA" i="1" dirty="0" smtClean="0">
                <a:latin typeface="Cambria" pitchFamily="18" charset="0"/>
              </a:rPr>
              <a:t>Myth,</a:t>
            </a:r>
            <a:r>
              <a:rPr lang="en-ZA" dirty="0" smtClean="0">
                <a:latin typeface="Cambria" pitchFamily="18" charset="0"/>
              </a:rPr>
              <a:t> </a:t>
            </a:r>
            <a:r>
              <a:rPr lang="en-ZA" i="1" dirty="0" smtClean="0">
                <a:latin typeface="Cambria" pitchFamily="18" charset="0"/>
              </a:rPr>
              <a:t>A Very Short Introduction</a:t>
            </a:r>
            <a:r>
              <a:rPr lang="en-ZA" dirty="0" smtClean="0">
                <a:latin typeface="Cambria" pitchFamily="18" charset="0"/>
              </a:rPr>
              <a:t>. (Oxford: Oxford University Press, 2004), p.2. </a:t>
            </a:r>
            <a:endParaRPr lang="en-GB" dirty="0" smtClean="0">
              <a:latin typeface="Cambria" pitchFamily="18" charset="0"/>
            </a:endParaRPr>
          </a:p>
          <a:p>
            <a:pPr>
              <a:buNone/>
            </a:pPr>
            <a:endParaRPr lang="en-GB" dirty="0">
              <a:latin typeface="Cambria" pitchFamily="18" charset="0"/>
            </a:endParaRPr>
          </a:p>
          <a:p>
            <a:pPr>
              <a:buNone/>
            </a:pPr>
            <a:r>
              <a:rPr lang="en-US" dirty="0">
                <a:latin typeface="Cambria" pitchFamily="18" charset="0"/>
              </a:rPr>
              <a:t>To the question of origin </a:t>
            </a:r>
            <a:r>
              <a:rPr lang="en-US" dirty="0" smtClean="0">
                <a:latin typeface="Cambria" pitchFamily="18" charset="0"/>
              </a:rPr>
              <a:t>Segal </a:t>
            </a:r>
            <a:r>
              <a:rPr lang="en-US" dirty="0">
                <a:latin typeface="Cambria" pitchFamily="18" charset="0"/>
              </a:rPr>
              <a:t>offers two answers:</a:t>
            </a:r>
            <a:endParaRPr lang="en-GB" dirty="0">
              <a:latin typeface="Cambria" pitchFamily="18" charset="0"/>
            </a:endParaRPr>
          </a:p>
          <a:p>
            <a:pPr>
              <a:buNone/>
            </a:pPr>
            <a:r>
              <a:rPr lang="en-US" dirty="0" smtClean="0">
                <a:latin typeface="Cambria" pitchFamily="18" charset="0"/>
              </a:rPr>
              <a:t>1.diffusion: ‘Diffusion means that myths originate in one society and spread elsewhere’. </a:t>
            </a:r>
            <a:endParaRPr lang="en-GB" dirty="0">
              <a:latin typeface="Cambria" pitchFamily="18" charset="0"/>
            </a:endParaRPr>
          </a:p>
          <a:p>
            <a:pPr>
              <a:buNone/>
            </a:pPr>
            <a:r>
              <a:rPr lang="en-US" dirty="0">
                <a:latin typeface="Cambria" pitchFamily="18" charset="0"/>
              </a:rPr>
              <a:t>2.independent invention. </a:t>
            </a:r>
            <a:r>
              <a:rPr lang="en-US" dirty="0" smtClean="0">
                <a:latin typeface="Cambria" pitchFamily="18" charset="0"/>
              </a:rPr>
              <a:t>‘Independent </a:t>
            </a:r>
            <a:r>
              <a:rPr lang="en-US" dirty="0">
                <a:latin typeface="Cambria" pitchFamily="18" charset="0"/>
              </a:rPr>
              <a:t>invention means that every society invents myths on its own.’  </a:t>
            </a:r>
            <a:endParaRPr lang="en-US" dirty="0" smtClean="0">
              <a:latin typeface="Cambria" pitchFamily="18" charset="0"/>
            </a:endParaRPr>
          </a:p>
          <a:p>
            <a:pPr>
              <a:buNone/>
            </a:pPr>
            <a:r>
              <a:rPr lang="en-US" dirty="0" smtClean="0">
                <a:latin typeface="Cambria" pitchFamily="18" charset="0"/>
              </a:rPr>
              <a:t>How do we explain independent invention of similar myths?</a:t>
            </a:r>
            <a:endParaRPr lang="en-GB" dirty="0">
              <a:latin typeface="Cambria" pitchFamily="18" charset="0"/>
            </a:endParaRPr>
          </a:p>
          <a:p>
            <a:pPr>
              <a:buNone/>
            </a:pPr>
            <a:r>
              <a:rPr lang="en-ZA" dirty="0">
                <a:latin typeface="Cambria" pitchFamily="18" charset="0"/>
              </a:rPr>
              <a:t> </a:t>
            </a:r>
            <a:endParaRPr lang="en-GB" dirty="0">
              <a:latin typeface="Cambria" pitchFamily="18" charset="0"/>
            </a:endParaRPr>
          </a:p>
          <a:p>
            <a:pPr>
              <a:buNone/>
            </a:pPr>
            <a:r>
              <a:rPr lang="en-ZA" dirty="0">
                <a:latin typeface="Cambria" pitchFamily="18" charset="0"/>
              </a:rPr>
              <a:t>Robert A. Segal, </a:t>
            </a:r>
            <a:r>
              <a:rPr lang="en-ZA" i="1" dirty="0">
                <a:latin typeface="Cambria" pitchFamily="18" charset="0"/>
              </a:rPr>
              <a:t>Jung on Mythology,</a:t>
            </a:r>
            <a:r>
              <a:rPr lang="en-ZA" dirty="0">
                <a:latin typeface="Cambria" pitchFamily="18" charset="0"/>
              </a:rPr>
              <a:t> (Princeton: Princeton University Press, 1998) p.13. </a:t>
            </a:r>
            <a:endParaRPr lang="en-ZA" dirty="0" smtClean="0">
              <a:latin typeface="Cambria" pitchFamily="18" charset="0"/>
            </a:endParaRPr>
          </a:p>
          <a:p>
            <a:pPr>
              <a:buNone/>
            </a:pPr>
            <a:endParaRPr lang="en-ZA" dirty="0" smtClean="0">
              <a:latin typeface="Cambria" pitchFamily="18" charset="0"/>
            </a:endParaRPr>
          </a:p>
          <a:p>
            <a:pPr>
              <a:buNone/>
            </a:pPr>
            <a:r>
              <a:rPr lang="en-ZA" dirty="0" smtClean="0">
                <a:latin typeface="Cambria" pitchFamily="18" charset="0"/>
              </a:rPr>
              <a:t>EG Flood Myths; catastrophe myths</a:t>
            </a:r>
          </a:p>
          <a:p>
            <a:pPr>
              <a:buNone/>
            </a:pPr>
            <a:endParaRPr lang="en-ZA" dirty="0" smtClean="0">
              <a:latin typeface="Cambria" pitchFamily="18" charset="0"/>
            </a:endParaRPr>
          </a:p>
          <a:p>
            <a:pPr>
              <a:buNone/>
            </a:pPr>
            <a:r>
              <a:rPr lang="en-ZA" dirty="0" smtClean="0">
                <a:latin typeface="Cambria" pitchFamily="18" charset="0"/>
              </a:rPr>
              <a:t>Meaning.</a:t>
            </a:r>
          </a:p>
          <a:p>
            <a:pPr>
              <a:buNone/>
            </a:pPr>
            <a:r>
              <a:rPr lang="en-GB" dirty="0" smtClean="0"/>
              <a:t>(Greek </a:t>
            </a:r>
            <a:r>
              <a:rPr lang="en-GB" i="1" dirty="0" err="1" smtClean="0"/>
              <a:t>mûthos</a:t>
            </a:r>
            <a:r>
              <a:rPr lang="en-GB" dirty="0" smtClean="0"/>
              <a:t>, report, tale, story, narrative, plot).</a:t>
            </a:r>
            <a:endParaRPr lang="en-GB" dirty="0">
              <a:latin typeface="Cambria" pitchFamily="18" charset="0"/>
            </a:endParaRPr>
          </a:p>
          <a:p>
            <a:pPr>
              <a:buNone/>
            </a:pPr>
            <a:r>
              <a:rPr lang="en-ZA" dirty="0">
                <a:latin typeface="Cambria" pitchFamily="18" charset="0"/>
              </a:rPr>
              <a:t> </a:t>
            </a:r>
            <a:endParaRPr lang="en-GB" dirty="0">
              <a:latin typeface="Cambria" pitchFamily="18" charset="0"/>
            </a:endParaRPr>
          </a:p>
          <a:p>
            <a:pPr>
              <a:buNone/>
            </a:pPr>
            <a:endParaRPr lang="en-GB" dirty="0">
              <a:latin typeface="Cambria" pitchFamily="18" charset="0"/>
            </a:endParaRPr>
          </a:p>
        </p:txBody>
      </p:sp>
      <p:pic>
        <p:nvPicPr>
          <p:cNvPr id="4" name="Picture 3" descr="robert_segal.jpg"/>
          <p:cNvPicPr>
            <a:picLocks noChangeAspect="1"/>
          </p:cNvPicPr>
          <p:nvPr/>
        </p:nvPicPr>
        <p:blipFill>
          <a:blip r:embed="rId2" cstate="print"/>
          <a:stretch>
            <a:fillRect/>
          </a:stretch>
        </p:blipFill>
        <p:spPr>
          <a:xfrm>
            <a:off x="7668344" y="4890457"/>
            <a:ext cx="1475657" cy="1967543"/>
          </a:xfrm>
          <a:prstGeom prst="rect">
            <a:avLst/>
          </a:prstGeom>
        </p:spPr>
      </p:pic>
      <p:pic>
        <p:nvPicPr>
          <p:cNvPr id="5" name="Picture 4" descr="Robert Segal Jung on Mythology.jpg"/>
          <p:cNvPicPr>
            <a:picLocks noChangeAspect="1"/>
          </p:cNvPicPr>
          <p:nvPr/>
        </p:nvPicPr>
        <p:blipFill>
          <a:blip r:embed="rId3" cstate="print"/>
          <a:stretch>
            <a:fillRect/>
          </a:stretch>
        </p:blipFill>
        <p:spPr>
          <a:xfrm>
            <a:off x="6084168" y="4901632"/>
            <a:ext cx="1296144" cy="1956368"/>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Cambria" pitchFamily="18" charset="0"/>
              </a:rPr>
              <a:t>Joseph Campbell</a:t>
            </a:r>
            <a:endParaRPr lang="en-GB" dirty="0">
              <a:latin typeface="Cambria" pitchFamily="18" charset="0"/>
            </a:endParaRPr>
          </a:p>
        </p:txBody>
      </p:sp>
      <p:sp>
        <p:nvSpPr>
          <p:cNvPr id="3" name="Content Placeholder 2"/>
          <p:cNvSpPr>
            <a:spLocks noGrp="1"/>
          </p:cNvSpPr>
          <p:nvPr>
            <p:ph sz="half" idx="1"/>
          </p:nvPr>
        </p:nvSpPr>
        <p:spPr/>
        <p:txBody>
          <a:bodyPr>
            <a:normAutofit fontScale="40000" lnSpcReduction="20000"/>
          </a:bodyPr>
          <a:lstStyle/>
          <a:p>
            <a:endParaRPr lang="en-US" dirty="0" smtClean="0"/>
          </a:p>
          <a:p>
            <a:pPr>
              <a:buNone/>
            </a:pPr>
            <a:r>
              <a:rPr lang="en-US" dirty="0" smtClean="0">
                <a:latin typeface="Cambria" pitchFamily="18" charset="0"/>
              </a:rPr>
              <a:t>Joseph </a:t>
            </a:r>
            <a:r>
              <a:rPr lang="en-US" dirty="0">
                <a:latin typeface="Cambria" pitchFamily="18" charset="0"/>
              </a:rPr>
              <a:t>Campbell, </a:t>
            </a:r>
            <a:r>
              <a:rPr lang="en-US" i="1" dirty="0">
                <a:latin typeface="Cambria" pitchFamily="18" charset="0"/>
              </a:rPr>
              <a:t>Masks of God</a:t>
            </a:r>
            <a:r>
              <a:rPr lang="en-US" dirty="0">
                <a:latin typeface="Cambria" pitchFamily="18" charset="0"/>
              </a:rPr>
              <a:t>, Chapter 1, Experience and Authority, p. 4-6, The function of myth. </a:t>
            </a:r>
            <a:endParaRPr lang="en-GB" dirty="0">
              <a:latin typeface="Cambria" pitchFamily="18" charset="0"/>
            </a:endParaRPr>
          </a:p>
          <a:p>
            <a:endParaRPr lang="en-US" dirty="0" smtClean="0">
              <a:latin typeface="Cambria" pitchFamily="18" charset="0"/>
            </a:endParaRPr>
          </a:p>
          <a:p>
            <a:pPr>
              <a:buNone/>
            </a:pPr>
            <a:r>
              <a:rPr lang="en-US" dirty="0" smtClean="0">
                <a:latin typeface="Cambria" pitchFamily="18" charset="0"/>
              </a:rPr>
              <a:t>1</a:t>
            </a:r>
            <a:r>
              <a:rPr lang="en-US" dirty="0">
                <a:latin typeface="Cambria" pitchFamily="18" charset="0"/>
              </a:rPr>
              <a:t>)"to reconcile waking consciousness to the </a:t>
            </a:r>
            <a:r>
              <a:rPr lang="en-US" dirty="0" err="1" smtClean="0">
                <a:latin typeface="Cambria" pitchFamily="18" charset="0"/>
              </a:rPr>
              <a:t>mysterium</a:t>
            </a:r>
            <a:r>
              <a:rPr lang="en-US" dirty="0" smtClean="0">
                <a:latin typeface="Cambria" pitchFamily="18" charset="0"/>
              </a:rPr>
              <a:t> </a:t>
            </a:r>
            <a:r>
              <a:rPr lang="en-US" dirty="0" err="1">
                <a:latin typeface="Cambria" pitchFamily="18" charset="0"/>
              </a:rPr>
              <a:t>tremendum</a:t>
            </a:r>
            <a:r>
              <a:rPr lang="en-US" dirty="0">
                <a:latin typeface="Cambria" pitchFamily="18" charset="0"/>
              </a:rPr>
              <a:t> et </a:t>
            </a:r>
            <a:r>
              <a:rPr lang="en-US" dirty="0" err="1" smtClean="0">
                <a:latin typeface="Cambria" pitchFamily="18" charset="0"/>
              </a:rPr>
              <a:t>fascinans</a:t>
            </a:r>
            <a:r>
              <a:rPr lang="en-US" dirty="0" smtClean="0">
                <a:latin typeface="Cambria" pitchFamily="18" charset="0"/>
              </a:rPr>
              <a:t>* </a:t>
            </a:r>
            <a:r>
              <a:rPr lang="en-US" dirty="0">
                <a:latin typeface="Cambria" pitchFamily="18" charset="0"/>
              </a:rPr>
              <a:t>of the universe as it is", </a:t>
            </a:r>
            <a:endParaRPr lang="en-GB" dirty="0">
              <a:latin typeface="Cambria" pitchFamily="18" charset="0"/>
            </a:endParaRPr>
          </a:p>
          <a:p>
            <a:pPr>
              <a:buNone/>
            </a:pPr>
            <a:r>
              <a:rPr lang="en-US" dirty="0">
                <a:latin typeface="Cambria" pitchFamily="18" charset="0"/>
              </a:rPr>
              <a:t>2) "to render an interpretive image of the same", </a:t>
            </a:r>
            <a:endParaRPr lang="en-GB" dirty="0">
              <a:latin typeface="Cambria" pitchFamily="18" charset="0"/>
            </a:endParaRPr>
          </a:p>
          <a:p>
            <a:pPr>
              <a:buNone/>
            </a:pPr>
            <a:r>
              <a:rPr lang="en-US" dirty="0">
                <a:latin typeface="Cambria" pitchFamily="18" charset="0"/>
              </a:rPr>
              <a:t>3) "enforcement of moral order",</a:t>
            </a:r>
            <a:endParaRPr lang="en-GB" dirty="0">
              <a:latin typeface="Cambria" pitchFamily="18" charset="0"/>
            </a:endParaRPr>
          </a:p>
          <a:p>
            <a:pPr>
              <a:buNone/>
            </a:pPr>
            <a:r>
              <a:rPr lang="en-US" dirty="0">
                <a:latin typeface="Cambria" pitchFamily="18" charset="0"/>
              </a:rPr>
              <a:t>4) "to foster the centering and unfolding of the individual.</a:t>
            </a:r>
            <a:endParaRPr lang="en-GB" dirty="0">
              <a:latin typeface="Cambria" pitchFamily="18" charset="0"/>
            </a:endParaRPr>
          </a:p>
          <a:p>
            <a:pPr>
              <a:buNone/>
            </a:pPr>
            <a:r>
              <a:rPr lang="en-US" dirty="0">
                <a:latin typeface="Cambria" pitchFamily="18" charset="0"/>
              </a:rPr>
              <a:t> </a:t>
            </a:r>
            <a:r>
              <a:rPr lang="en-US" dirty="0" smtClean="0">
                <a:latin typeface="Cambria" pitchFamily="18" charset="0"/>
              </a:rPr>
              <a:t>*Enchantment</a:t>
            </a:r>
            <a:endParaRPr lang="en-GB" dirty="0">
              <a:latin typeface="Cambria" pitchFamily="18" charset="0"/>
            </a:endParaRPr>
          </a:p>
          <a:p>
            <a:pPr>
              <a:buNone/>
            </a:pPr>
            <a:r>
              <a:rPr lang="en-US" dirty="0">
                <a:latin typeface="Cambria" pitchFamily="18" charset="0"/>
              </a:rPr>
              <a:t> ‘Myth is thus a vital ingredient of human civilization; it is not an idle tale, but a </a:t>
            </a:r>
            <a:r>
              <a:rPr lang="en-US" dirty="0" err="1">
                <a:latin typeface="Cambria" pitchFamily="18" charset="0"/>
              </a:rPr>
              <a:t>hardworked</a:t>
            </a:r>
            <a:r>
              <a:rPr lang="en-US" dirty="0">
                <a:latin typeface="Cambria" pitchFamily="18" charset="0"/>
              </a:rPr>
              <a:t> active force; it is not an intellectual explanation or an artistic imagery, but a pragmatic charter of primitive faith and moral wisdom.’</a:t>
            </a:r>
            <a:endParaRPr lang="en-GB" dirty="0">
              <a:latin typeface="Cambria" pitchFamily="18" charset="0"/>
            </a:endParaRPr>
          </a:p>
          <a:p>
            <a:pPr>
              <a:buNone/>
            </a:pPr>
            <a:r>
              <a:rPr lang="en-ZA" dirty="0">
                <a:latin typeface="Cambria" pitchFamily="18" charset="0"/>
              </a:rPr>
              <a:t>Joseph Campbell, Masks of God, Chapter 1, Experience and Authority, p. 4-6</a:t>
            </a:r>
            <a:endParaRPr lang="en-GB" dirty="0">
              <a:latin typeface="Cambria" pitchFamily="18" charset="0"/>
            </a:endParaRPr>
          </a:p>
          <a:p>
            <a:pPr>
              <a:buNone/>
            </a:pPr>
            <a:r>
              <a:rPr lang="en-ZA" dirty="0" smtClean="0">
                <a:latin typeface="Cambria" pitchFamily="18" charset="0"/>
              </a:rPr>
              <a:t>See also Scarborough</a:t>
            </a:r>
            <a:r>
              <a:rPr lang="en-ZA" dirty="0">
                <a:latin typeface="Cambria" pitchFamily="18" charset="0"/>
              </a:rPr>
              <a:t>, </a:t>
            </a:r>
            <a:r>
              <a:rPr lang="en-ZA" i="1" dirty="0">
                <a:latin typeface="Cambria" pitchFamily="18" charset="0"/>
              </a:rPr>
              <a:t>Myth, </a:t>
            </a:r>
            <a:r>
              <a:rPr lang="en-ZA" dirty="0">
                <a:latin typeface="Cambria" pitchFamily="18" charset="0"/>
              </a:rPr>
              <a:t>p.17.</a:t>
            </a:r>
            <a:endParaRPr lang="en-GB" dirty="0">
              <a:latin typeface="Cambria" pitchFamily="18" charset="0"/>
            </a:endParaRPr>
          </a:p>
          <a:p>
            <a:pPr>
              <a:buNone/>
            </a:pPr>
            <a:endParaRPr lang="en-ZA" dirty="0" smtClean="0">
              <a:latin typeface="Cambria" pitchFamily="18" charset="0"/>
            </a:endParaRPr>
          </a:p>
          <a:p>
            <a:pPr>
              <a:buNone/>
            </a:pPr>
            <a:r>
              <a:rPr lang="en-ZA" dirty="0" smtClean="0">
                <a:latin typeface="Cambria" pitchFamily="18" charset="0"/>
              </a:rPr>
              <a:t>Campbell is very influential culturally, but he was not an original scholar: he was a brilliant synthesiser of other scholars work. His influence lies not in his scholarship but in his power to shape popular thought.</a:t>
            </a:r>
            <a:endParaRPr lang="en-GB" dirty="0">
              <a:latin typeface="Cambria" pitchFamily="18" charset="0"/>
            </a:endParaRPr>
          </a:p>
          <a:p>
            <a:endParaRPr lang="en-GB" dirty="0"/>
          </a:p>
        </p:txBody>
      </p:sp>
      <p:pic>
        <p:nvPicPr>
          <p:cNvPr id="6" name="Content Placeholder 5" descr="Joseph Campbell occidental-mythology.jpg"/>
          <p:cNvPicPr>
            <a:picLocks noGrp="1" noChangeAspect="1"/>
          </p:cNvPicPr>
          <p:nvPr>
            <p:ph sz="half" idx="2"/>
          </p:nvPr>
        </p:nvPicPr>
        <p:blipFill>
          <a:blip r:embed="rId2" cstate="print"/>
          <a:stretch>
            <a:fillRect/>
          </a:stretch>
        </p:blipFill>
        <p:spPr>
          <a:xfrm>
            <a:off x="4932040" y="1772816"/>
            <a:ext cx="2638797" cy="3518396"/>
          </a:xfrm>
        </p:spPr>
      </p:pic>
      <p:pic>
        <p:nvPicPr>
          <p:cNvPr id="4" name="Picture 3" descr="Joseph_Campbell_circa_1982.jpg"/>
          <p:cNvPicPr>
            <a:picLocks noChangeAspect="1"/>
          </p:cNvPicPr>
          <p:nvPr/>
        </p:nvPicPr>
        <p:blipFill>
          <a:blip r:embed="rId3" cstate="print"/>
          <a:stretch>
            <a:fillRect/>
          </a:stretch>
        </p:blipFill>
        <p:spPr>
          <a:xfrm>
            <a:off x="7596336" y="4950472"/>
            <a:ext cx="1452432" cy="1907528"/>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ambria" pitchFamily="18" charset="0"/>
              </a:rPr>
              <a:t>Theories of Origin: Myth as ‘Proto’ or ‘Bad’ Science</a:t>
            </a:r>
            <a:endParaRPr lang="en-GB" dirty="0">
              <a:latin typeface="Cambria" pitchFamily="18" charset="0"/>
            </a:endParaRPr>
          </a:p>
        </p:txBody>
      </p:sp>
      <p:sp>
        <p:nvSpPr>
          <p:cNvPr id="3" name="Content Placeholder 2"/>
          <p:cNvSpPr>
            <a:spLocks noGrp="1"/>
          </p:cNvSpPr>
          <p:nvPr>
            <p:ph sz="half" idx="1"/>
          </p:nvPr>
        </p:nvSpPr>
        <p:spPr>
          <a:xfrm>
            <a:off x="467544" y="1628800"/>
            <a:ext cx="4038600" cy="4525963"/>
          </a:xfrm>
        </p:spPr>
        <p:txBody>
          <a:bodyPr>
            <a:noAutofit/>
          </a:bodyPr>
          <a:lstStyle/>
          <a:p>
            <a:pPr>
              <a:buNone/>
            </a:pPr>
            <a:r>
              <a:rPr lang="en-GB" sz="1400" dirty="0">
                <a:latin typeface="Cambria" pitchFamily="18" charset="0"/>
              </a:rPr>
              <a:t>Late 19th-century </a:t>
            </a:r>
            <a:r>
              <a:rPr lang="en-GB" sz="1400" dirty="0" smtClean="0">
                <a:latin typeface="Cambria" pitchFamily="18" charset="0"/>
              </a:rPr>
              <a:t>historical-anthropological </a:t>
            </a:r>
            <a:r>
              <a:rPr lang="en-GB" sz="1400" dirty="0">
                <a:latin typeface="Cambria" pitchFamily="18" charset="0"/>
              </a:rPr>
              <a:t>understandings of myth assume that myths </a:t>
            </a:r>
            <a:r>
              <a:rPr lang="en-GB" sz="1400" dirty="0" smtClean="0">
                <a:latin typeface="Cambria" pitchFamily="18" charset="0"/>
              </a:rPr>
              <a:t>are </a:t>
            </a:r>
            <a:r>
              <a:rPr lang="en-GB" sz="1400" i="1" dirty="0" smtClean="0">
                <a:latin typeface="Cambria" pitchFamily="18" charset="0"/>
              </a:rPr>
              <a:t>narratives </a:t>
            </a:r>
            <a:r>
              <a:rPr lang="en-GB" sz="1400" i="1" dirty="0">
                <a:latin typeface="Cambria" pitchFamily="18" charset="0"/>
              </a:rPr>
              <a:t>developed to provide explanations for biological and natural phenomena </a:t>
            </a:r>
            <a:r>
              <a:rPr lang="en-GB" sz="1400" i="1" dirty="0" smtClean="0">
                <a:latin typeface="Cambria" pitchFamily="18" charset="0"/>
              </a:rPr>
              <a:t>and experiences </a:t>
            </a:r>
            <a:r>
              <a:rPr lang="en-GB" sz="1400" i="1" dirty="0">
                <a:latin typeface="Cambria" pitchFamily="18" charset="0"/>
              </a:rPr>
              <a:t>that are inexplicable to a pre-modern mentality. </a:t>
            </a:r>
            <a:endParaRPr lang="en-GB" sz="1400" i="1" dirty="0" smtClean="0">
              <a:latin typeface="Cambria" pitchFamily="18" charset="0"/>
            </a:endParaRPr>
          </a:p>
          <a:p>
            <a:pPr>
              <a:buNone/>
            </a:pPr>
            <a:r>
              <a:rPr lang="en-GB" sz="1400" dirty="0" smtClean="0">
                <a:latin typeface="Cambria" pitchFamily="18" charset="0"/>
              </a:rPr>
              <a:t>Myth </a:t>
            </a:r>
            <a:r>
              <a:rPr lang="en-GB" sz="1400" dirty="0">
                <a:latin typeface="Cambria" pitchFamily="18" charset="0"/>
              </a:rPr>
              <a:t>was viewed as ‘</a:t>
            </a:r>
            <a:r>
              <a:rPr lang="en-GB" sz="1400" dirty="0" smtClean="0">
                <a:latin typeface="Cambria" pitchFamily="18" charset="0"/>
              </a:rPr>
              <a:t>bad science</a:t>
            </a:r>
            <a:r>
              <a:rPr lang="en-GB" sz="1400" dirty="0">
                <a:latin typeface="Cambria" pitchFamily="18" charset="0"/>
              </a:rPr>
              <a:t>’ by James Frazer (1854-1941) in his seminal work, </a:t>
            </a:r>
            <a:r>
              <a:rPr lang="en-GB" sz="1400" i="1" dirty="0">
                <a:latin typeface="Cambria" pitchFamily="18" charset="0"/>
              </a:rPr>
              <a:t>The Golden Bough: myths </a:t>
            </a:r>
            <a:r>
              <a:rPr lang="en-GB" sz="1400" i="1" dirty="0" smtClean="0">
                <a:latin typeface="Cambria" pitchFamily="18" charset="0"/>
              </a:rPr>
              <a:t>are </a:t>
            </a:r>
            <a:r>
              <a:rPr lang="en-GB" sz="1400" dirty="0" smtClean="0">
                <a:latin typeface="Cambria" pitchFamily="18" charset="0"/>
              </a:rPr>
              <a:t>‘</a:t>
            </a:r>
            <a:r>
              <a:rPr lang="en-GB" sz="1400" dirty="0">
                <a:latin typeface="Cambria" pitchFamily="18" charset="0"/>
              </a:rPr>
              <a:t>primitive’ explanations of natural phenomena which can now be correctly </a:t>
            </a:r>
            <a:r>
              <a:rPr lang="en-GB" sz="1400" dirty="0" smtClean="0">
                <a:latin typeface="Cambria" pitchFamily="18" charset="0"/>
              </a:rPr>
              <a:t>understood through </a:t>
            </a:r>
            <a:r>
              <a:rPr lang="en-GB" sz="1400" dirty="0">
                <a:latin typeface="Cambria" pitchFamily="18" charset="0"/>
              </a:rPr>
              <a:t>scientific knowledge (e.g. the Greek myth of </a:t>
            </a:r>
            <a:r>
              <a:rPr lang="en-GB" sz="1400" dirty="0" err="1" smtClean="0">
                <a:latin typeface="Cambria" pitchFamily="18" charset="0"/>
              </a:rPr>
              <a:t>Kore</a:t>
            </a:r>
            <a:r>
              <a:rPr lang="en-GB" sz="1400" dirty="0" smtClean="0">
                <a:latin typeface="Cambria" pitchFamily="18" charset="0"/>
              </a:rPr>
              <a:t>/Persephone </a:t>
            </a:r>
            <a:r>
              <a:rPr lang="en-GB" sz="1400" dirty="0">
                <a:latin typeface="Cambria" pitchFamily="18" charset="0"/>
              </a:rPr>
              <a:t>and Hades as </a:t>
            </a:r>
            <a:r>
              <a:rPr lang="en-GB" sz="1400" dirty="0" smtClean="0">
                <a:latin typeface="Cambria" pitchFamily="18" charset="0"/>
              </a:rPr>
              <a:t>an ‘</a:t>
            </a:r>
            <a:r>
              <a:rPr lang="en-GB" sz="1400" dirty="0">
                <a:latin typeface="Cambria" pitchFamily="18" charset="0"/>
              </a:rPr>
              <a:t>explanation’ of the cycle of the seasons).</a:t>
            </a:r>
          </a:p>
          <a:p>
            <a:pPr>
              <a:buNone/>
            </a:pPr>
            <a:r>
              <a:rPr lang="en-GB" sz="1400" b="1" dirty="0" smtClean="0">
                <a:latin typeface="Cambria" pitchFamily="18" charset="0"/>
              </a:rPr>
              <a:t>Jonathan </a:t>
            </a:r>
            <a:r>
              <a:rPr lang="en-GB" sz="1400" b="1" dirty="0">
                <a:latin typeface="Cambria" pitchFamily="18" charset="0"/>
              </a:rPr>
              <a:t>Z. Smith </a:t>
            </a:r>
            <a:r>
              <a:rPr lang="en-GB" sz="1400" dirty="0" smtClean="0">
                <a:latin typeface="Cambria" pitchFamily="18" charset="0"/>
              </a:rPr>
              <a:t>points </a:t>
            </a:r>
            <a:r>
              <a:rPr lang="en-GB" sz="1400" dirty="0">
                <a:latin typeface="Cambria" pitchFamily="18" charset="0"/>
              </a:rPr>
              <a:t>out that the notion of myth as ‘bad science’ still lingers in </a:t>
            </a:r>
            <a:r>
              <a:rPr lang="en-GB" sz="1400" dirty="0" smtClean="0">
                <a:latin typeface="Cambria" pitchFamily="18" charset="0"/>
              </a:rPr>
              <a:t>the academic world. (</a:t>
            </a:r>
            <a:r>
              <a:rPr lang="en-GB" sz="1400" i="1" dirty="0" smtClean="0">
                <a:latin typeface="Cambria" pitchFamily="18" charset="0"/>
              </a:rPr>
              <a:t>Drudgery Divine: On the Comparison of Early Christianities and the Religions of Late Antiquity, </a:t>
            </a:r>
            <a:r>
              <a:rPr lang="en-GB" sz="1400" dirty="0" smtClean="0">
                <a:latin typeface="Cambria" pitchFamily="18" charset="0"/>
              </a:rPr>
              <a:t>London: School of Oriental and African Studies, University of London, 1990, 128) </a:t>
            </a:r>
          </a:p>
        </p:txBody>
      </p:sp>
      <p:pic>
        <p:nvPicPr>
          <p:cNvPr id="6" name="Content Placeholder 5" descr="James Frazier The Golden Bough.jpg"/>
          <p:cNvPicPr>
            <a:picLocks noGrp="1" noChangeAspect="1"/>
          </p:cNvPicPr>
          <p:nvPr>
            <p:ph sz="half" idx="2"/>
          </p:nvPr>
        </p:nvPicPr>
        <p:blipFill>
          <a:blip r:embed="rId2" cstate="print"/>
          <a:stretch>
            <a:fillRect/>
          </a:stretch>
        </p:blipFill>
        <p:spPr>
          <a:xfrm>
            <a:off x="4788024" y="1628800"/>
            <a:ext cx="2087427" cy="3345235"/>
          </a:xfrm>
        </p:spPr>
      </p:pic>
      <p:pic>
        <p:nvPicPr>
          <p:cNvPr id="4" name="Picture 3" descr="Jonathan Z Smith.jpg"/>
          <p:cNvPicPr>
            <a:picLocks noChangeAspect="1"/>
          </p:cNvPicPr>
          <p:nvPr/>
        </p:nvPicPr>
        <p:blipFill>
          <a:blip r:embed="rId3" cstate="print"/>
          <a:stretch>
            <a:fillRect/>
          </a:stretch>
        </p:blipFill>
        <p:spPr>
          <a:xfrm>
            <a:off x="7427286" y="5013176"/>
            <a:ext cx="1228682" cy="1844824"/>
          </a:xfrm>
          <a:prstGeom prst="rect">
            <a:avLst/>
          </a:prstGeom>
        </p:spPr>
      </p:pic>
      <p:pic>
        <p:nvPicPr>
          <p:cNvPr id="7" name="Picture 6" descr="James Frazer 2.jpg"/>
          <p:cNvPicPr>
            <a:picLocks noChangeAspect="1"/>
          </p:cNvPicPr>
          <p:nvPr/>
        </p:nvPicPr>
        <p:blipFill>
          <a:blip r:embed="rId4" cstate="print"/>
          <a:stretch>
            <a:fillRect/>
          </a:stretch>
        </p:blipFill>
        <p:spPr>
          <a:xfrm>
            <a:off x="7020272" y="2492896"/>
            <a:ext cx="1551806" cy="1939758"/>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ambria" pitchFamily="18" charset="0"/>
              </a:rPr>
              <a:t>Jane Harrison: Myth and Ritual Theory (action precedes story)  </a:t>
            </a:r>
            <a:endParaRPr lang="en-GB" dirty="0">
              <a:latin typeface="Cambria" pitchFamily="18" charset="0"/>
            </a:endParaRPr>
          </a:p>
        </p:txBody>
      </p:sp>
      <p:sp>
        <p:nvSpPr>
          <p:cNvPr id="3" name="Content Placeholder 2"/>
          <p:cNvSpPr>
            <a:spLocks noGrp="1"/>
          </p:cNvSpPr>
          <p:nvPr>
            <p:ph sz="half" idx="1"/>
          </p:nvPr>
        </p:nvSpPr>
        <p:spPr/>
        <p:txBody>
          <a:bodyPr>
            <a:noAutofit/>
          </a:bodyPr>
          <a:lstStyle/>
          <a:p>
            <a:pPr>
              <a:buNone/>
            </a:pPr>
            <a:r>
              <a:rPr lang="en-GB" sz="1200" dirty="0" smtClean="0">
                <a:latin typeface="Cambria" pitchFamily="18" charset="0"/>
              </a:rPr>
              <a:t>The  </a:t>
            </a:r>
            <a:r>
              <a:rPr lang="en-GB" sz="1200" dirty="0">
                <a:latin typeface="Cambria" pitchFamily="18" charset="0"/>
              </a:rPr>
              <a:t>‘Cambridge </a:t>
            </a:r>
            <a:r>
              <a:rPr lang="en-GB" sz="1200" dirty="0" err="1">
                <a:latin typeface="Cambria" pitchFamily="18" charset="0"/>
              </a:rPr>
              <a:t>Ritualists</a:t>
            </a:r>
            <a:r>
              <a:rPr lang="en-GB" sz="1200" dirty="0">
                <a:latin typeface="Cambria" pitchFamily="18" charset="0"/>
              </a:rPr>
              <a:t>’ of the early 20th century – Jane Ellen Harrison (1850-1928</a:t>
            </a:r>
            <a:r>
              <a:rPr lang="en-GB" sz="1200" dirty="0" smtClean="0">
                <a:latin typeface="Cambria" pitchFamily="18" charset="0"/>
              </a:rPr>
              <a:t>), Gilbert </a:t>
            </a:r>
            <a:r>
              <a:rPr lang="en-GB" sz="1200" dirty="0">
                <a:latin typeface="Cambria" pitchFamily="18" charset="0"/>
              </a:rPr>
              <a:t>Murray (1866-1957), and F. M. </a:t>
            </a:r>
            <a:r>
              <a:rPr lang="en-GB" sz="1200" dirty="0" err="1">
                <a:latin typeface="Cambria" pitchFamily="18" charset="0"/>
              </a:rPr>
              <a:t>Cornford</a:t>
            </a:r>
            <a:r>
              <a:rPr lang="en-GB" sz="1200" dirty="0">
                <a:latin typeface="Cambria" pitchFamily="18" charset="0"/>
              </a:rPr>
              <a:t> (1874-1943) </a:t>
            </a:r>
            <a:r>
              <a:rPr lang="en-GB" sz="1200" dirty="0" smtClean="0">
                <a:latin typeface="Cambria" pitchFamily="18" charset="0"/>
              </a:rPr>
              <a:t>.</a:t>
            </a:r>
          </a:p>
          <a:p>
            <a:pPr>
              <a:buNone/>
            </a:pPr>
            <a:r>
              <a:rPr lang="en-GB" sz="1200" dirty="0" smtClean="0">
                <a:latin typeface="Cambria" pitchFamily="18" charset="0"/>
              </a:rPr>
              <a:t>Assumed that </a:t>
            </a:r>
            <a:r>
              <a:rPr lang="en-GB" sz="1200" b="1" dirty="0" smtClean="0">
                <a:latin typeface="Cambria" pitchFamily="18" charset="0"/>
              </a:rPr>
              <a:t>ritual preceded myth</a:t>
            </a:r>
            <a:r>
              <a:rPr lang="en-GB" sz="1200" dirty="0" smtClean="0">
                <a:latin typeface="Cambria" pitchFamily="18" charset="0"/>
              </a:rPr>
              <a:t>,. In turn</a:t>
            </a:r>
            <a:r>
              <a:rPr lang="en-GB" sz="1200" b="1" dirty="0" smtClean="0">
                <a:latin typeface="Cambria" pitchFamily="18" charset="0"/>
              </a:rPr>
              <a:t>, myth provided a narrative to explain and sanctify ritual actions </a:t>
            </a:r>
            <a:r>
              <a:rPr lang="en-GB" sz="1200" dirty="0" smtClean="0">
                <a:latin typeface="Cambria" pitchFamily="18" charset="0"/>
              </a:rPr>
              <a:t>rooted in earlier, more primitive responses to basic human experiences such as birth, puberty, sexual union, and death.</a:t>
            </a:r>
          </a:p>
          <a:p>
            <a:pPr>
              <a:buNone/>
            </a:pPr>
            <a:r>
              <a:rPr lang="en-GB" sz="1200" dirty="0" smtClean="0">
                <a:latin typeface="Cambria" pitchFamily="18" charset="0"/>
              </a:rPr>
              <a:t>For example, Jewish Passover myths Christian myths about the death of Christ are stories which were accumulated around rituals of death and rebirth (and in these examples related to the spring equinox)</a:t>
            </a:r>
            <a:endParaRPr lang="en-GB" sz="1200" dirty="0">
              <a:latin typeface="Cambria" pitchFamily="18" charset="0"/>
            </a:endParaRPr>
          </a:p>
          <a:p>
            <a:pPr>
              <a:buNone/>
            </a:pPr>
            <a:r>
              <a:rPr lang="en-GB" sz="1200" dirty="0" smtClean="0">
                <a:latin typeface="Cambria" pitchFamily="18" charset="0"/>
              </a:rPr>
              <a:t>Strongly </a:t>
            </a:r>
            <a:r>
              <a:rPr lang="en-GB" sz="1200" dirty="0">
                <a:latin typeface="Cambria" pitchFamily="18" charset="0"/>
              </a:rPr>
              <a:t>influenced by Frazer and </a:t>
            </a:r>
            <a:r>
              <a:rPr lang="en-GB" sz="1200" b="1" dirty="0">
                <a:latin typeface="Cambria" pitchFamily="18" charset="0"/>
              </a:rPr>
              <a:t>Edward Burnett </a:t>
            </a:r>
            <a:r>
              <a:rPr lang="en-GB" sz="1200" b="1" dirty="0" err="1">
                <a:latin typeface="Cambria" pitchFamily="18" charset="0"/>
              </a:rPr>
              <a:t>Tylor</a:t>
            </a:r>
            <a:r>
              <a:rPr lang="en-GB" sz="1200" b="1" dirty="0">
                <a:latin typeface="Cambria" pitchFamily="18" charset="0"/>
              </a:rPr>
              <a:t> </a:t>
            </a:r>
            <a:r>
              <a:rPr lang="en-GB" sz="1200" dirty="0">
                <a:latin typeface="Cambria" pitchFamily="18" charset="0"/>
              </a:rPr>
              <a:t>(1832-1917), </a:t>
            </a:r>
            <a:endParaRPr lang="en-GB" sz="1200" dirty="0" smtClean="0">
              <a:latin typeface="Cambria" pitchFamily="18" charset="0"/>
            </a:endParaRPr>
          </a:p>
          <a:p>
            <a:pPr>
              <a:buNone/>
            </a:pPr>
            <a:r>
              <a:rPr lang="en-GB" sz="1200" dirty="0" smtClean="0">
                <a:latin typeface="Cambria" pitchFamily="18" charset="0"/>
              </a:rPr>
              <a:t>Receptive </a:t>
            </a:r>
            <a:r>
              <a:rPr lang="en-GB" sz="1200" dirty="0">
                <a:latin typeface="Cambria" pitchFamily="18" charset="0"/>
              </a:rPr>
              <a:t>to Theosophical ideas circulating at the time, and postulated a kind of ‘</a:t>
            </a:r>
            <a:r>
              <a:rPr lang="en-GB" sz="1200" dirty="0" err="1">
                <a:latin typeface="Cambria" pitchFamily="18" charset="0"/>
              </a:rPr>
              <a:t>ur</a:t>
            </a:r>
            <a:r>
              <a:rPr lang="en-GB" sz="1200" dirty="0">
                <a:latin typeface="Cambria" pitchFamily="18" charset="0"/>
              </a:rPr>
              <a:t>-religion</a:t>
            </a:r>
            <a:r>
              <a:rPr lang="en-GB" sz="1200" dirty="0" smtClean="0">
                <a:latin typeface="Cambria" pitchFamily="18" charset="0"/>
              </a:rPr>
              <a:t>’, </a:t>
            </a:r>
            <a:r>
              <a:rPr lang="en-GB" sz="1200" dirty="0">
                <a:latin typeface="Cambria" pitchFamily="18" charset="0"/>
              </a:rPr>
              <a:t>or </a:t>
            </a:r>
            <a:r>
              <a:rPr lang="en-GB" sz="1200" dirty="0" smtClean="0">
                <a:latin typeface="Cambria" pitchFamily="18" charset="0"/>
              </a:rPr>
              <a:t>primal form </a:t>
            </a:r>
            <a:r>
              <a:rPr lang="en-GB" sz="1200" dirty="0">
                <a:latin typeface="Cambria" pitchFamily="18" charset="0"/>
              </a:rPr>
              <a:t>of religion practised in pre-history. She viewed the rituals of the ancient Greek world as </a:t>
            </a:r>
            <a:r>
              <a:rPr lang="en-GB" sz="1200" dirty="0" smtClean="0">
                <a:latin typeface="Cambria" pitchFamily="18" charset="0"/>
              </a:rPr>
              <a:t>'primitive‘ ways </a:t>
            </a:r>
            <a:r>
              <a:rPr lang="en-GB" sz="1200" dirty="0">
                <a:latin typeface="Cambria" pitchFamily="18" charset="0"/>
              </a:rPr>
              <a:t>of negotiating with fear of spirits, of death, and of the gods. </a:t>
            </a:r>
            <a:endParaRPr lang="en-GB" sz="1200" dirty="0" smtClean="0">
              <a:latin typeface="Cambria" pitchFamily="18" charset="0"/>
            </a:endParaRPr>
          </a:p>
          <a:p>
            <a:pPr>
              <a:buNone/>
            </a:pPr>
            <a:r>
              <a:rPr lang="en-GB" sz="1200" dirty="0" smtClean="0">
                <a:latin typeface="Cambria" pitchFamily="18" charset="0"/>
              </a:rPr>
              <a:t>Believed </a:t>
            </a:r>
            <a:r>
              <a:rPr lang="en-GB" sz="1200" dirty="0">
                <a:latin typeface="Cambria" pitchFamily="18" charset="0"/>
              </a:rPr>
              <a:t>that, beneath </a:t>
            </a:r>
            <a:r>
              <a:rPr lang="en-GB" sz="1200" dirty="0" smtClean="0">
                <a:latin typeface="Cambria" pitchFamily="18" charset="0"/>
              </a:rPr>
              <a:t>the surface </a:t>
            </a:r>
            <a:r>
              <a:rPr lang="en-GB" sz="1200" dirty="0">
                <a:latin typeface="Cambria" pitchFamily="18" charset="0"/>
              </a:rPr>
              <a:t>themes of early Greek poets such as Homer, </a:t>
            </a:r>
            <a:r>
              <a:rPr lang="en-GB" sz="1200" dirty="0" smtClean="0">
                <a:latin typeface="Cambria" pitchFamily="18" charset="0"/>
              </a:rPr>
              <a:t>Hesiod, lay </a:t>
            </a:r>
            <a:r>
              <a:rPr lang="en-GB" sz="1200" dirty="0">
                <a:latin typeface="Cambria" pitchFamily="18" charset="0"/>
              </a:rPr>
              <a:t>the basis for </a:t>
            </a:r>
            <a:r>
              <a:rPr lang="en-GB" sz="1200" dirty="0" smtClean="0">
                <a:latin typeface="Cambria" pitchFamily="18" charset="0"/>
              </a:rPr>
              <a:t>the earliest </a:t>
            </a:r>
            <a:r>
              <a:rPr lang="en-GB" sz="1200" dirty="0">
                <a:latin typeface="Cambria" pitchFamily="18" charset="0"/>
              </a:rPr>
              <a:t>forms of ritual, whose original purpose or intent had been forgotten.</a:t>
            </a:r>
          </a:p>
          <a:p>
            <a:endParaRPr lang="en-GB" sz="1200" dirty="0"/>
          </a:p>
        </p:txBody>
      </p:sp>
      <p:sp>
        <p:nvSpPr>
          <p:cNvPr id="5" name="Content Placeholder 4"/>
          <p:cNvSpPr>
            <a:spLocks noGrp="1"/>
          </p:cNvSpPr>
          <p:nvPr>
            <p:ph sz="half" idx="2"/>
          </p:nvPr>
        </p:nvSpPr>
        <p:spPr/>
        <p:txBody>
          <a:bodyPr>
            <a:normAutofit fontScale="55000" lnSpcReduction="20000"/>
          </a:bodyPr>
          <a:lstStyle/>
          <a:p>
            <a:r>
              <a:rPr lang="en-GB" dirty="0" smtClean="0">
                <a:latin typeface="Cambria" pitchFamily="18" charset="0"/>
              </a:rPr>
              <a:t>Ritual is ’…a stratum of religious conceptions, ideas of evil, of purification, of atonement, ignored or suppressed by Homer...It is this substratum of religious conceptions, at once more primitive and more permanent, that I am concerned to investigate.' </a:t>
            </a:r>
          </a:p>
          <a:p>
            <a:r>
              <a:rPr lang="en-GB" dirty="0" smtClean="0">
                <a:latin typeface="Cambria" pitchFamily="18" charset="0"/>
              </a:rPr>
              <a:t>In other words, myth follows ritual and provides it with a sophisticated theology, but ritual is essential, primitive, and concerned with the most basic mysteries of human life. </a:t>
            </a:r>
          </a:p>
          <a:p>
            <a:r>
              <a:rPr lang="en-GB" dirty="0" smtClean="0">
                <a:latin typeface="Cambria" pitchFamily="18" charset="0"/>
              </a:rPr>
              <a:t>Jane Harrison, </a:t>
            </a:r>
            <a:r>
              <a:rPr lang="en-GB" i="1" dirty="0" smtClean="0">
                <a:latin typeface="Cambria" pitchFamily="18" charset="0"/>
              </a:rPr>
              <a:t>Prolegomena to the Study of Greek Religion (Cambridge U Press, 1903), vii-viii]</a:t>
            </a:r>
          </a:p>
          <a:p>
            <a:endParaRPr lang="en-GB" i="1" dirty="0" smtClean="0">
              <a:latin typeface="Cambria" pitchFamily="18" charset="0"/>
            </a:endParaRPr>
          </a:p>
          <a:p>
            <a:r>
              <a:rPr lang="en-GB" dirty="0" smtClean="0">
                <a:latin typeface="Cambria" pitchFamily="18" charset="0"/>
              </a:rPr>
              <a:t>''The first preliminary to any scientific understanding of Greek religion is a minute examination of its ritual.' </a:t>
            </a:r>
          </a:p>
          <a:p>
            <a:r>
              <a:rPr lang="en-GB" dirty="0" smtClean="0">
                <a:latin typeface="Cambria" pitchFamily="18" charset="0"/>
              </a:rPr>
              <a:t>(Harrison, </a:t>
            </a:r>
            <a:r>
              <a:rPr lang="en-GB" i="1" dirty="0" smtClean="0">
                <a:latin typeface="Cambria" pitchFamily="18" charset="0"/>
              </a:rPr>
              <a:t>Prolegomena, vii)</a:t>
            </a:r>
            <a:endParaRPr lang="en-GB" dirty="0" smtClean="0">
              <a:latin typeface="Cambria" pitchFamily="18" charset="0"/>
            </a:endParaRPr>
          </a:p>
          <a:p>
            <a:endParaRPr lang="en-GB" dirty="0">
              <a:latin typeface="Cambria" pitchFamily="18" charset="0"/>
            </a:endParaRPr>
          </a:p>
        </p:txBody>
      </p:sp>
      <p:pic>
        <p:nvPicPr>
          <p:cNvPr id="4" name="Picture 3" descr="Jane_Ellen_Harrison.jpg"/>
          <p:cNvPicPr>
            <a:picLocks noChangeAspect="1"/>
          </p:cNvPicPr>
          <p:nvPr/>
        </p:nvPicPr>
        <p:blipFill>
          <a:blip r:embed="rId2" cstate="print"/>
          <a:stretch>
            <a:fillRect/>
          </a:stretch>
        </p:blipFill>
        <p:spPr>
          <a:xfrm>
            <a:off x="7393426" y="5733256"/>
            <a:ext cx="1750573" cy="1124744"/>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mbria" pitchFamily="18" charset="0"/>
              </a:rPr>
              <a:t>Myth and Ritual: Alternatives</a:t>
            </a:r>
            <a:endParaRPr lang="en-GB" dirty="0">
              <a:latin typeface="Cambria" pitchFamily="18" charset="0"/>
            </a:endParaRPr>
          </a:p>
        </p:txBody>
      </p:sp>
      <p:sp>
        <p:nvSpPr>
          <p:cNvPr id="3" name="Content Placeholder 2"/>
          <p:cNvSpPr>
            <a:spLocks noGrp="1"/>
          </p:cNvSpPr>
          <p:nvPr>
            <p:ph idx="1"/>
          </p:nvPr>
        </p:nvSpPr>
        <p:spPr/>
        <p:txBody>
          <a:bodyPr>
            <a:normAutofit fontScale="70000" lnSpcReduction="20000"/>
          </a:bodyPr>
          <a:lstStyle/>
          <a:p>
            <a:pPr>
              <a:buNone/>
            </a:pPr>
            <a:r>
              <a:rPr lang="en-GB" dirty="0" smtClean="0">
                <a:latin typeface="Cambria" pitchFamily="18" charset="0"/>
              </a:rPr>
              <a:t>Ritual emerged out of myth</a:t>
            </a:r>
          </a:p>
          <a:p>
            <a:pPr>
              <a:buNone/>
            </a:pPr>
            <a:r>
              <a:rPr lang="en-GB" dirty="0" smtClean="0">
                <a:latin typeface="Cambria" pitchFamily="18" charset="0"/>
              </a:rPr>
              <a:t>Ritual and myth develop together</a:t>
            </a:r>
          </a:p>
          <a:p>
            <a:pPr>
              <a:buNone/>
            </a:pPr>
            <a:r>
              <a:rPr lang="en-GB" dirty="0" smtClean="0">
                <a:latin typeface="Cambria" pitchFamily="18" charset="0"/>
              </a:rPr>
              <a:t>The telling of myth is itself a ritual:</a:t>
            </a:r>
          </a:p>
          <a:p>
            <a:pPr>
              <a:buNone/>
            </a:pPr>
            <a:endParaRPr lang="en-GB" dirty="0">
              <a:latin typeface="Cambria" pitchFamily="18" charset="0"/>
            </a:endParaRPr>
          </a:p>
          <a:p>
            <a:pPr>
              <a:buNone/>
            </a:pPr>
            <a:r>
              <a:rPr lang="en-GB" b="1" dirty="0" err="1" smtClean="0">
                <a:latin typeface="Cambria" pitchFamily="18" charset="0"/>
              </a:rPr>
              <a:t>Ingvild</a:t>
            </a:r>
            <a:r>
              <a:rPr lang="en-GB" b="1" dirty="0" smtClean="0">
                <a:latin typeface="Cambria" pitchFamily="18" charset="0"/>
              </a:rPr>
              <a:t> </a:t>
            </a:r>
            <a:r>
              <a:rPr lang="en-GB" b="1" dirty="0" err="1" smtClean="0">
                <a:latin typeface="Cambria" pitchFamily="18" charset="0"/>
              </a:rPr>
              <a:t>Gilhus</a:t>
            </a:r>
            <a:r>
              <a:rPr lang="en-GB" b="1" dirty="0" smtClean="0">
                <a:latin typeface="Cambria" pitchFamily="18" charset="0"/>
              </a:rPr>
              <a:t> </a:t>
            </a:r>
            <a:r>
              <a:rPr lang="en-GB" dirty="0" smtClean="0">
                <a:latin typeface="Cambria" pitchFamily="18" charset="0"/>
              </a:rPr>
              <a:t>suggests that mythic narratives are themselves rituals, and that the recitation of Gnostic cosmological and </a:t>
            </a:r>
            <a:r>
              <a:rPr lang="en-GB" dirty="0" err="1" smtClean="0">
                <a:latin typeface="Cambria" pitchFamily="18" charset="0"/>
              </a:rPr>
              <a:t>cosmogonic</a:t>
            </a:r>
            <a:r>
              <a:rPr lang="en-GB" dirty="0" smtClean="0">
                <a:latin typeface="Cambria" pitchFamily="18" charset="0"/>
              </a:rPr>
              <a:t> myths in the first centuries CE were intended to invoke and sustain a process of change and transformation in the listener: a process that occurs ‘on the psychological level’. Myth is thus neither an explanation for ritual, nor a form of ‘bad science’, but is itself a ritual intended to induce an ‘altered state of consciousness’. </a:t>
            </a:r>
          </a:p>
          <a:p>
            <a:pPr>
              <a:buNone/>
            </a:pPr>
            <a:endParaRPr lang="en-GB" dirty="0" smtClean="0">
              <a:latin typeface="Cambria" pitchFamily="18" charset="0"/>
            </a:endParaRPr>
          </a:p>
          <a:p>
            <a:pPr>
              <a:buNone/>
            </a:pPr>
            <a:r>
              <a:rPr lang="en-GB" dirty="0" err="1" smtClean="0">
                <a:latin typeface="Cambria" pitchFamily="18" charset="0"/>
              </a:rPr>
              <a:t>Ingvild</a:t>
            </a:r>
            <a:r>
              <a:rPr lang="en-GB" dirty="0" smtClean="0">
                <a:latin typeface="Cambria" pitchFamily="18" charset="0"/>
              </a:rPr>
              <a:t> </a:t>
            </a:r>
            <a:r>
              <a:rPr lang="en-GB" dirty="0" err="1" smtClean="0">
                <a:latin typeface="Cambria" pitchFamily="18" charset="0"/>
              </a:rPr>
              <a:t>Saelid</a:t>
            </a:r>
            <a:r>
              <a:rPr lang="en-GB" dirty="0" smtClean="0">
                <a:latin typeface="Cambria" pitchFamily="18" charset="0"/>
              </a:rPr>
              <a:t> </a:t>
            </a:r>
            <a:r>
              <a:rPr lang="en-GB" dirty="0" err="1" smtClean="0">
                <a:latin typeface="Cambria" pitchFamily="18" charset="0"/>
              </a:rPr>
              <a:t>Gilhus</a:t>
            </a:r>
            <a:r>
              <a:rPr lang="en-GB" dirty="0" smtClean="0">
                <a:latin typeface="Cambria" pitchFamily="18" charset="0"/>
              </a:rPr>
              <a:t>, ‘Gnosticism: A Study in </a:t>
            </a:r>
            <a:r>
              <a:rPr lang="en-GB" dirty="0" err="1" smtClean="0">
                <a:latin typeface="Cambria" pitchFamily="18" charset="0"/>
              </a:rPr>
              <a:t>Liminal</a:t>
            </a:r>
            <a:r>
              <a:rPr lang="en-GB" dirty="0" smtClean="0">
                <a:latin typeface="Cambria" pitchFamily="18" charset="0"/>
              </a:rPr>
              <a:t> Symbolism’, </a:t>
            </a:r>
            <a:r>
              <a:rPr lang="en-GB" i="1" dirty="0" err="1" smtClean="0">
                <a:latin typeface="Cambria" pitchFamily="18" charset="0"/>
              </a:rPr>
              <a:t>Numen</a:t>
            </a:r>
            <a:r>
              <a:rPr lang="en-GB" i="1" dirty="0" smtClean="0">
                <a:latin typeface="Cambria" pitchFamily="18" charset="0"/>
              </a:rPr>
              <a:t> 31:1 (1984), 110] JSTOR</a:t>
            </a:r>
            <a:endParaRPr lang="en-GB" dirty="0" smtClean="0">
              <a:latin typeface="Cambria" pitchFamily="18" charset="0"/>
            </a:endParaRPr>
          </a:p>
          <a:p>
            <a:endParaRPr lang="en-GB" dirty="0"/>
          </a:p>
        </p:txBody>
      </p:sp>
      <p:pic>
        <p:nvPicPr>
          <p:cNvPr id="4" name="Picture 3" descr="ingvild_gilhus_c_0.png"/>
          <p:cNvPicPr>
            <a:picLocks noChangeAspect="1"/>
          </p:cNvPicPr>
          <p:nvPr/>
        </p:nvPicPr>
        <p:blipFill>
          <a:blip r:embed="rId2" cstate="print"/>
          <a:stretch>
            <a:fillRect/>
          </a:stretch>
        </p:blipFill>
        <p:spPr>
          <a:xfrm>
            <a:off x="7884368" y="1268760"/>
            <a:ext cx="1259632" cy="157454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mbria" pitchFamily="18" charset="0"/>
              </a:rPr>
              <a:t>Structure in Mythic Narratives</a:t>
            </a:r>
            <a:endParaRPr lang="en-GB" dirty="0">
              <a:latin typeface="Cambria" pitchFamily="18" charset="0"/>
            </a:endParaRPr>
          </a:p>
        </p:txBody>
      </p:sp>
      <p:sp>
        <p:nvSpPr>
          <p:cNvPr id="3" name="Content Placeholder 2"/>
          <p:cNvSpPr>
            <a:spLocks noGrp="1"/>
          </p:cNvSpPr>
          <p:nvPr>
            <p:ph idx="1"/>
          </p:nvPr>
        </p:nvSpPr>
        <p:spPr/>
        <p:txBody>
          <a:bodyPr>
            <a:normAutofit fontScale="40000" lnSpcReduction="20000"/>
          </a:bodyPr>
          <a:lstStyle/>
          <a:p>
            <a:pPr>
              <a:buNone/>
            </a:pPr>
            <a:r>
              <a:rPr lang="en-GB" dirty="0" smtClean="0">
                <a:latin typeface="Cambria" pitchFamily="18" charset="0"/>
              </a:rPr>
              <a:t>A number of theorists have identified structures in which mythic narratives progress through standard sequences. </a:t>
            </a:r>
          </a:p>
          <a:p>
            <a:pPr>
              <a:buNone/>
            </a:pPr>
            <a:r>
              <a:rPr lang="en-GB" b="1" dirty="0" smtClean="0">
                <a:latin typeface="Cambria" pitchFamily="18" charset="0"/>
              </a:rPr>
              <a:t>The first was Aristotle in his Poetics.</a:t>
            </a:r>
          </a:p>
          <a:p>
            <a:pPr>
              <a:buNone/>
            </a:pPr>
            <a:endParaRPr lang="en-GB" dirty="0">
              <a:latin typeface="Cambria" pitchFamily="18" charset="0"/>
            </a:endParaRPr>
          </a:p>
          <a:p>
            <a:pPr>
              <a:buNone/>
            </a:pPr>
            <a:r>
              <a:rPr lang="en-GB" dirty="0" smtClean="0">
                <a:latin typeface="Cambria" pitchFamily="18" charset="0"/>
              </a:rPr>
              <a:t>Jane </a:t>
            </a:r>
            <a:r>
              <a:rPr lang="en-GB" dirty="0">
                <a:latin typeface="Cambria" pitchFamily="18" charset="0"/>
              </a:rPr>
              <a:t>Harrison’s sequence of mythic stages, which she believed formed the basis of both ritual and Greek</a:t>
            </a:r>
          </a:p>
          <a:p>
            <a:pPr>
              <a:buNone/>
            </a:pPr>
            <a:r>
              <a:rPr lang="en-GB" dirty="0">
                <a:latin typeface="Cambria" pitchFamily="18" charset="0"/>
              </a:rPr>
              <a:t>tragedy, include: </a:t>
            </a:r>
            <a:endParaRPr lang="en-GB" dirty="0" smtClean="0">
              <a:latin typeface="Cambria" pitchFamily="18" charset="0"/>
            </a:endParaRPr>
          </a:p>
          <a:p>
            <a:pPr>
              <a:buNone/>
            </a:pPr>
            <a:r>
              <a:rPr lang="en-GB" dirty="0" smtClean="0">
                <a:latin typeface="Cambria" pitchFamily="18" charset="0"/>
              </a:rPr>
              <a:t>1</a:t>
            </a:r>
            <a:r>
              <a:rPr lang="en-GB" dirty="0">
                <a:latin typeface="Cambria" pitchFamily="18" charset="0"/>
              </a:rPr>
              <a:t>) an </a:t>
            </a:r>
            <a:r>
              <a:rPr lang="en-GB" i="1" dirty="0" err="1">
                <a:latin typeface="Cambria" pitchFamily="18" charset="0"/>
              </a:rPr>
              <a:t>agon</a:t>
            </a:r>
            <a:r>
              <a:rPr lang="en-GB" i="1" dirty="0">
                <a:latin typeface="Cambria" pitchFamily="18" charset="0"/>
              </a:rPr>
              <a:t> (Contest), the year-god or solar divinity against his enemy, light against</a:t>
            </a:r>
          </a:p>
          <a:p>
            <a:pPr>
              <a:buNone/>
            </a:pPr>
            <a:r>
              <a:rPr lang="en-GB" dirty="0">
                <a:latin typeface="Cambria" pitchFamily="18" charset="0"/>
              </a:rPr>
              <a:t>darkness, summer against winter); </a:t>
            </a:r>
            <a:endParaRPr lang="en-GB" dirty="0" smtClean="0">
              <a:latin typeface="Cambria" pitchFamily="18" charset="0"/>
            </a:endParaRPr>
          </a:p>
          <a:p>
            <a:pPr>
              <a:buNone/>
            </a:pPr>
            <a:r>
              <a:rPr lang="en-GB" dirty="0" smtClean="0">
                <a:latin typeface="Cambria" pitchFamily="18" charset="0"/>
              </a:rPr>
              <a:t>2</a:t>
            </a:r>
            <a:r>
              <a:rPr lang="en-GB" dirty="0">
                <a:latin typeface="Cambria" pitchFamily="18" charset="0"/>
              </a:rPr>
              <a:t>) a </a:t>
            </a:r>
            <a:r>
              <a:rPr lang="en-GB" i="1" dirty="0">
                <a:latin typeface="Cambria" pitchFamily="18" charset="0"/>
              </a:rPr>
              <a:t>pathos or sacrificial death; </a:t>
            </a:r>
            <a:endParaRPr lang="en-GB" i="1" dirty="0" smtClean="0">
              <a:latin typeface="Cambria" pitchFamily="18" charset="0"/>
            </a:endParaRPr>
          </a:p>
          <a:p>
            <a:pPr>
              <a:buNone/>
            </a:pPr>
            <a:r>
              <a:rPr lang="en-GB" i="1" dirty="0" smtClean="0">
                <a:latin typeface="Cambria" pitchFamily="18" charset="0"/>
              </a:rPr>
              <a:t>3</a:t>
            </a:r>
            <a:r>
              <a:rPr lang="en-GB" i="1" dirty="0">
                <a:latin typeface="Cambria" pitchFamily="18" charset="0"/>
              </a:rPr>
              <a:t>) a Messenger (whose </a:t>
            </a:r>
            <a:r>
              <a:rPr lang="en-GB" i="1" dirty="0" smtClean="0">
                <a:latin typeface="Cambria" pitchFamily="18" charset="0"/>
              </a:rPr>
              <a:t>arrival </a:t>
            </a:r>
            <a:r>
              <a:rPr lang="en-GB" dirty="0" smtClean="0">
                <a:latin typeface="Cambria" pitchFamily="18" charset="0"/>
              </a:rPr>
              <a:t>announces </a:t>
            </a:r>
            <a:r>
              <a:rPr lang="en-GB" dirty="0">
                <a:latin typeface="Cambria" pitchFamily="18" charset="0"/>
              </a:rPr>
              <a:t>the death of the year-god to the shocked community); </a:t>
            </a:r>
            <a:endParaRPr lang="en-GB" dirty="0" smtClean="0">
              <a:latin typeface="Cambria" pitchFamily="18" charset="0"/>
            </a:endParaRPr>
          </a:p>
          <a:p>
            <a:pPr>
              <a:buNone/>
            </a:pPr>
            <a:r>
              <a:rPr lang="en-GB" dirty="0" smtClean="0">
                <a:latin typeface="Cambria" pitchFamily="18" charset="0"/>
              </a:rPr>
              <a:t>4</a:t>
            </a:r>
            <a:r>
              <a:rPr lang="en-GB" dirty="0">
                <a:latin typeface="Cambria" pitchFamily="18" charset="0"/>
              </a:rPr>
              <a:t>) a </a:t>
            </a:r>
            <a:r>
              <a:rPr lang="en-GB" i="1" dirty="0" err="1">
                <a:latin typeface="Cambria" pitchFamily="18" charset="0"/>
              </a:rPr>
              <a:t>threnos</a:t>
            </a:r>
            <a:r>
              <a:rPr lang="en-GB" i="1" dirty="0">
                <a:latin typeface="Cambria" pitchFamily="18" charset="0"/>
              </a:rPr>
              <a:t> (lamentation), </a:t>
            </a:r>
            <a:r>
              <a:rPr lang="en-GB" i="1" dirty="0" smtClean="0">
                <a:latin typeface="Cambria" pitchFamily="18" charset="0"/>
              </a:rPr>
              <a:t>which </a:t>
            </a:r>
            <a:r>
              <a:rPr lang="en-GB" dirty="0" smtClean="0">
                <a:latin typeface="Cambria" pitchFamily="18" charset="0"/>
              </a:rPr>
              <a:t>invokes </a:t>
            </a:r>
            <a:r>
              <a:rPr lang="en-GB" dirty="0">
                <a:latin typeface="Cambria" pitchFamily="18" charset="0"/>
              </a:rPr>
              <a:t>paradoxical emotions among the community, since they know that the death will lead to </a:t>
            </a:r>
            <a:r>
              <a:rPr lang="en-GB" dirty="0" smtClean="0">
                <a:latin typeface="Cambria" pitchFamily="18" charset="0"/>
              </a:rPr>
              <a:t>a rebirth</a:t>
            </a:r>
            <a:r>
              <a:rPr lang="en-GB" dirty="0">
                <a:latin typeface="Cambria" pitchFamily="18" charset="0"/>
              </a:rPr>
              <a:t>; </a:t>
            </a:r>
            <a:endParaRPr lang="en-GB" dirty="0" smtClean="0">
              <a:latin typeface="Cambria" pitchFamily="18" charset="0"/>
            </a:endParaRPr>
          </a:p>
          <a:p>
            <a:pPr>
              <a:buNone/>
            </a:pPr>
            <a:r>
              <a:rPr lang="en-GB" dirty="0" smtClean="0">
                <a:latin typeface="Cambria" pitchFamily="18" charset="0"/>
              </a:rPr>
              <a:t>5</a:t>
            </a:r>
            <a:r>
              <a:rPr lang="en-GB" dirty="0">
                <a:latin typeface="Cambria" pitchFamily="18" charset="0"/>
              </a:rPr>
              <a:t>) a </a:t>
            </a:r>
            <a:r>
              <a:rPr lang="en-GB" dirty="0" err="1">
                <a:latin typeface="Cambria" pitchFamily="18" charset="0"/>
              </a:rPr>
              <a:t>theophany</a:t>
            </a:r>
            <a:r>
              <a:rPr lang="en-GB" dirty="0">
                <a:latin typeface="Cambria" pitchFamily="18" charset="0"/>
              </a:rPr>
              <a:t>, discovery, or recognition; and </a:t>
            </a:r>
            <a:endParaRPr lang="en-GB" dirty="0" smtClean="0">
              <a:latin typeface="Cambria" pitchFamily="18" charset="0"/>
            </a:endParaRPr>
          </a:p>
          <a:p>
            <a:pPr>
              <a:buNone/>
            </a:pPr>
            <a:r>
              <a:rPr lang="en-GB" dirty="0" smtClean="0">
                <a:latin typeface="Cambria" pitchFamily="18" charset="0"/>
              </a:rPr>
              <a:t>6</a:t>
            </a:r>
            <a:r>
              <a:rPr lang="en-GB" dirty="0">
                <a:latin typeface="Cambria" pitchFamily="18" charset="0"/>
              </a:rPr>
              <a:t>) a resurrection or apotheosis of the year-god</a:t>
            </a:r>
            <a:r>
              <a:rPr lang="en-GB" dirty="0" smtClean="0">
                <a:latin typeface="Cambria" pitchFamily="18" charset="0"/>
              </a:rPr>
              <a:t>.</a:t>
            </a:r>
          </a:p>
          <a:p>
            <a:pPr>
              <a:buNone/>
            </a:pPr>
            <a:endParaRPr lang="en-GB" dirty="0" smtClean="0">
              <a:latin typeface="Cambria" pitchFamily="18" charset="0"/>
            </a:endParaRPr>
          </a:p>
          <a:p>
            <a:pPr>
              <a:buNone/>
            </a:pPr>
            <a:r>
              <a:rPr lang="en-GB" dirty="0" smtClean="0">
                <a:latin typeface="Cambria" pitchFamily="18" charset="0"/>
              </a:rPr>
              <a:t>See Jane Harrison, </a:t>
            </a:r>
            <a:r>
              <a:rPr lang="en-GB" i="1" dirty="0" err="1" smtClean="0">
                <a:latin typeface="Cambria" pitchFamily="18" charset="0"/>
              </a:rPr>
              <a:t>Themis</a:t>
            </a:r>
            <a:endParaRPr lang="en-GB" i="1" dirty="0" smtClean="0">
              <a:latin typeface="Cambria" pitchFamily="18" charset="0"/>
            </a:endParaRPr>
          </a:p>
          <a:p>
            <a:pPr>
              <a:buNone/>
            </a:pPr>
            <a:endParaRPr lang="en-US" i="1" dirty="0" smtClean="0">
              <a:latin typeface="Cambria" pitchFamily="18" charset="0"/>
            </a:endParaRPr>
          </a:p>
          <a:p>
            <a:pPr>
              <a:buNone/>
            </a:pPr>
            <a:r>
              <a:rPr lang="en-GB" dirty="0" smtClean="0">
                <a:latin typeface="Cambria" pitchFamily="18" charset="0"/>
              </a:rPr>
              <a:t>These stages were reformulated and elaborated by Joseph Campbell in </a:t>
            </a:r>
            <a:r>
              <a:rPr lang="en-GB" i="1" dirty="0" smtClean="0">
                <a:latin typeface="Cambria" pitchFamily="18" charset="0"/>
              </a:rPr>
              <a:t>The Hero with a Thousand</a:t>
            </a:r>
          </a:p>
          <a:p>
            <a:pPr>
              <a:buNone/>
            </a:pPr>
            <a:r>
              <a:rPr lang="en-GB" i="1" dirty="0" smtClean="0">
                <a:latin typeface="Cambria" pitchFamily="18" charset="0"/>
              </a:rPr>
              <a:t>Faces (Princeton University Press, 1949) as the ‘</a:t>
            </a:r>
            <a:r>
              <a:rPr lang="en-GB" i="1" dirty="0" err="1" smtClean="0">
                <a:latin typeface="Cambria" pitchFamily="18" charset="0"/>
              </a:rPr>
              <a:t>monomyth</a:t>
            </a:r>
            <a:r>
              <a:rPr lang="en-GB" i="1" dirty="0" smtClean="0">
                <a:latin typeface="Cambria" pitchFamily="18" charset="0"/>
              </a:rPr>
              <a:t>’ of separation, initiation, and return: the</a:t>
            </a:r>
          </a:p>
          <a:p>
            <a:pPr>
              <a:buNone/>
            </a:pPr>
            <a:r>
              <a:rPr lang="en-GB" dirty="0" smtClean="0">
                <a:latin typeface="Cambria" pitchFamily="18" charset="0"/>
              </a:rPr>
              <a:t>archetypal stages of the solar cycle lying behind every mythic narrative of the hero’s journey.</a:t>
            </a:r>
          </a:p>
          <a:p>
            <a:pPr>
              <a:buNone/>
            </a:pPr>
            <a:r>
              <a:rPr lang="en-GB" dirty="0" smtClean="0">
                <a:latin typeface="Cambria" pitchFamily="18" charset="0"/>
              </a:rPr>
              <a:t>Campbell was consulted by George Lucas in the making of Star Wars</a:t>
            </a:r>
          </a:p>
          <a:p>
            <a:pPr>
              <a:buNone/>
            </a:pPr>
            <a:endParaRPr lang="en-US" dirty="0" smtClean="0">
              <a:latin typeface="Cambria" pitchFamily="18" charset="0"/>
            </a:endParaRPr>
          </a:p>
          <a:p>
            <a:pPr>
              <a:buNone/>
            </a:pPr>
            <a:r>
              <a:rPr lang="en-US" dirty="0" smtClean="0">
                <a:latin typeface="Cambria" pitchFamily="18" charset="0"/>
              </a:rPr>
              <a:t>The ‘Hero’s Journey’ is then adapted to psychological astrology by Liz Greene, Juliet Sharman-Burke and others</a:t>
            </a:r>
            <a:endParaRPr lang="en-GB" dirty="0" smtClean="0">
              <a:latin typeface="Cambria" pitchFamily="18" charset="0"/>
            </a:endParaRPr>
          </a:p>
          <a:p>
            <a:endParaRPr lang="en-GB" dirty="0"/>
          </a:p>
          <a:p>
            <a:endParaRPr lang="en-GB" dirty="0"/>
          </a:p>
        </p:txBody>
      </p:sp>
      <p:pic>
        <p:nvPicPr>
          <p:cNvPr id="5" name="Picture 4" descr="Star Wars,jpeg.jpg"/>
          <p:cNvPicPr>
            <a:picLocks noChangeAspect="1"/>
          </p:cNvPicPr>
          <p:nvPr/>
        </p:nvPicPr>
        <p:blipFill>
          <a:blip r:embed="rId2" cstate="print"/>
          <a:stretch>
            <a:fillRect/>
          </a:stretch>
        </p:blipFill>
        <p:spPr>
          <a:xfrm>
            <a:off x="7452320" y="4293096"/>
            <a:ext cx="1524000" cy="121920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latin typeface="Cambria" pitchFamily="18" charset="0"/>
              </a:rPr>
              <a:t>Mircea</a:t>
            </a:r>
            <a:r>
              <a:rPr lang="en-US" dirty="0" smtClean="0">
                <a:latin typeface="Cambria" pitchFamily="18" charset="0"/>
              </a:rPr>
              <a:t> </a:t>
            </a:r>
            <a:r>
              <a:rPr lang="en-US" dirty="0" err="1" smtClean="0">
                <a:latin typeface="Cambria" pitchFamily="18" charset="0"/>
              </a:rPr>
              <a:t>Eliade</a:t>
            </a:r>
            <a:r>
              <a:rPr lang="en-US" dirty="0" smtClean="0">
                <a:latin typeface="Cambria" pitchFamily="18" charset="0"/>
              </a:rPr>
              <a:t>: ritual, myth and repetition in cyclical time</a:t>
            </a:r>
            <a:endParaRPr lang="en-GB" dirty="0">
              <a:latin typeface="Cambria" pitchFamily="18" charset="0"/>
            </a:endParaRPr>
          </a:p>
        </p:txBody>
      </p:sp>
      <p:sp>
        <p:nvSpPr>
          <p:cNvPr id="3" name="Content Placeholder 2"/>
          <p:cNvSpPr>
            <a:spLocks noGrp="1"/>
          </p:cNvSpPr>
          <p:nvPr>
            <p:ph sz="half" idx="1"/>
          </p:nvPr>
        </p:nvSpPr>
        <p:spPr/>
        <p:txBody>
          <a:bodyPr>
            <a:normAutofit fontScale="47500" lnSpcReduction="20000"/>
          </a:bodyPr>
          <a:lstStyle/>
          <a:p>
            <a:pPr>
              <a:buNone/>
            </a:pPr>
            <a:r>
              <a:rPr lang="en-US" dirty="0" smtClean="0">
                <a:latin typeface="Cambria" pitchFamily="18" charset="0"/>
              </a:rPr>
              <a:t>Cosmogony </a:t>
            </a:r>
            <a:r>
              <a:rPr lang="en-US" dirty="0">
                <a:latin typeface="Cambria" pitchFamily="18" charset="0"/>
              </a:rPr>
              <a:t>(the theory of the universe’s origin) serves as the paradigm for every subsequent creation, for every kind of </a:t>
            </a:r>
            <a:r>
              <a:rPr lang="en-US" dirty="0" smtClean="0">
                <a:latin typeface="Cambria" pitchFamily="18" charset="0"/>
              </a:rPr>
              <a:t>action. </a:t>
            </a:r>
          </a:p>
          <a:p>
            <a:pPr>
              <a:buNone/>
            </a:pPr>
            <a:endParaRPr lang="en-US" dirty="0" smtClean="0">
              <a:latin typeface="Cambria" pitchFamily="18" charset="0"/>
            </a:endParaRPr>
          </a:p>
          <a:p>
            <a:pPr>
              <a:buNone/>
            </a:pPr>
            <a:r>
              <a:rPr lang="en-US" dirty="0" smtClean="0">
                <a:latin typeface="Cambria" pitchFamily="18" charset="0"/>
              </a:rPr>
              <a:t>‘Through </a:t>
            </a:r>
            <a:r>
              <a:rPr lang="en-US" dirty="0">
                <a:latin typeface="Cambria" pitchFamily="18" charset="0"/>
              </a:rPr>
              <a:t>annual repetition of the cosmogony, time was generated and that man will seek periodically to return to that original time, the therapeutic purpose of which is to begin life again, a symbolic rebirth. This time of origin has a value and a function and is the reason why man seeks to </a:t>
            </a:r>
            <a:r>
              <a:rPr lang="en-US" dirty="0" err="1">
                <a:latin typeface="Cambria" pitchFamily="18" charset="0"/>
              </a:rPr>
              <a:t>reactualize</a:t>
            </a:r>
            <a:r>
              <a:rPr lang="en-US" dirty="0">
                <a:latin typeface="Cambria" pitchFamily="18" charset="0"/>
              </a:rPr>
              <a:t> it periodically by means of appropriate rituals or festivals, like celebrating the New </a:t>
            </a:r>
            <a:r>
              <a:rPr lang="en-US" dirty="0" smtClean="0">
                <a:latin typeface="Cambria" pitchFamily="18" charset="0"/>
              </a:rPr>
              <a:t>Year’.</a:t>
            </a:r>
          </a:p>
          <a:p>
            <a:pPr>
              <a:buNone/>
            </a:pPr>
            <a:endParaRPr lang="en-US" dirty="0" smtClean="0">
              <a:latin typeface="Cambria" pitchFamily="18" charset="0"/>
            </a:endParaRPr>
          </a:p>
          <a:p>
            <a:pPr>
              <a:buNone/>
            </a:pPr>
            <a:r>
              <a:rPr lang="en-US" dirty="0" smtClean="0">
                <a:latin typeface="Cambria" pitchFamily="18" charset="0"/>
              </a:rPr>
              <a:t>Calendar Rituals are vital examples of astrological/astronomical myth</a:t>
            </a:r>
            <a:endParaRPr lang="en-GB" dirty="0">
              <a:latin typeface="Cambria" pitchFamily="18" charset="0"/>
            </a:endParaRPr>
          </a:p>
          <a:p>
            <a:pPr>
              <a:buNone/>
            </a:pPr>
            <a:r>
              <a:rPr lang="en-US" dirty="0">
                <a:latin typeface="Cambria" pitchFamily="18" charset="0"/>
              </a:rPr>
              <a:t> </a:t>
            </a:r>
            <a:endParaRPr lang="en-GB" dirty="0">
              <a:latin typeface="Cambria" pitchFamily="18" charset="0"/>
            </a:endParaRPr>
          </a:p>
          <a:p>
            <a:pPr>
              <a:buNone/>
            </a:pPr>
            <a:r>
              <a:rPr lang="en-US" dirty="0" err="1">
                <a:latin typeface="Cambria" pitchFamily="18" charset="0"/>
              </a:rPr>
              <a:t>Mircea</a:t>
            </a:r>
            <a:r>
              <a:rPr lang="en-US" dirty="0">
                <a:latin typeface="Cambria" pitchFamily="18" charset="0"/>
              </a:rPr>
              <a:t> </a:t>
            </a:r>
            <a:r>
              <a:rPr lang="en-US" dirty="0" err="1">
                <a:latin typeface="Cambria" pitchFamily="18" charset="0"/>
              </a:rPr>
              <a:t>Eliade</a:t>
            </a:r>
            <a:r>
              <a:rPr lang="en-US" dirty="0">
                <a:latin typeface="Cambria" pitchFamily="18" charset="0"/>
              </a:rPr>
              <a:t>, </a:t>
            </a:r>
            <a:r>
              <a:rPr lang="en-US" i="1" dirty="0">
                <a:latin typeface="Cambria" pitchFamily="18" charset="0"/>
              </a:rPr>
              <a:t>The </a:t>
            </a:r>
            <a:r>
              <a:rPr lang="en-US" i="1" dirty="0" smtClean="0">
                <a:latin typeface="Cambria" pitchFamily="18" charset="0"/>
              </a:rPr>
              <a:t>Sacred </a:t>
            </a:r>
            <a:r>
              <a:rPr lang="en-US" i="1" dirty="0">
                <a:latin typeface="Cambria" pitchFamily="18" charset="0"/>
              </a:rPr>
              <a:t>and the </a:t>
            </a:r>
            <a:r>
              <a:rPr lang="en-US" i="1" dirty="0" smtClean="0">
                <a:latin typeface="Cambria" pitchFamily="18" charset="0"/>
              </a:rPr>
              <a:t>Profane</a:t>
            </a:r>
            <a:r>
              <a:rPr lang="en-US" dirty="0">
                <a:latin typeface="Cambria" pitchFamily="18" charset="0"/>
              </a:rPr>
              <a:t>. (Orlando: Harcourt, Inc. 1959) </a:t>
            </a:r>
            <a:r>
              <a:rPr lang="en-US" dirty="0" smtClean="0">
                <a:latin typeface="Cambria" pitchFamily="18" charset="0"/>
              </a:rPr>
              <a:t>pp.80-81</a:t>
            </a:r>
            <a:r>
              <a:rPr lang="en-US" dirty="0">
                <a:latin typeface="Cambria" pitchFamily="18" charset="0"/>
              </a:rPr>
              <a:t>.  </a:t>
            </a:r>
            <a:endParaRPr lang="en-GB" dirty="0">
              <a:latin typeface="Cambria" pitchFamily="18" charset="0"/>
            </a:endParaRPr>
          </a:p>
          <a:p>
            <a:pPr>
              <a:buNone/>
            </a:pPr>
            <a:r>
              <a:rPr lang="en-US" dirty="0">
                <a:latin typeface="Cambria" pitchFamily="18" charset="0"/>
              </a:rPr>
              <a:t> </a:t>
            </a:r>
            <a:endParaRPr lang="en-GB" dirty="0">
              <a:latin typeface="Cambria" pitchFamily="18" charset="0"/>
            </a:endParaRPr>
          </a:p>
          <a:p>
            <a:pPr>
              <a:buNone/>
            </a:pPr>
            <a:r>
              <a:rPr lang="en-US" dirty="0">
                <a:latin typeface="Cambria" pitchFamily="18" charset="0"/>
              </a:rPr>
              <a:t>Bryan S. </a:t>
            </a:r>
            <a:r>
              <a:rPr lang="en-US" dirty="0" err="1">
                <a:latin typeface="Cambria" pitchFamily="18" charset="0"/>
              </a:rPr>
              <a:t>Rennie</a:t>
            </a:r>
            <a:r>
              <a:rPr lang="en-US" dirty="0">
                <a:latin typeface="Cambria" pitchFamily="18" charset="0"/>
              </a:rPr>
              <a:t>, </a:t>
            </a:r>
            <a:r>
              <a:rPr lang="en-US" i="1" dirty="0">
                <a:latin typeface="Cambria" pitchFamily="18" charset="0"/>
              </a:rPr>
              <a:t>Reconstructing </a:t>
            </a:r>
            <a:r>
              <a:rPr lang="en-US" i="1" dirty="0" err="1">
                <a:latin typeface="Cambria" pitchFamily="18" charset="0"/>
              </a:rPr>
              <a:t>Eliade</a:t>
            </a:r>
            <a:r>
              <a:rPr lang="en-US" dirty="0">
                <a:latin typeface="Cambria" pitchFamily="18" charset="0"/>
              </a:rPr>
              <a:t>. (Albany: University of New York Press, 1996) p.258. </a:t>
            </a:r>
            <a:endParaRPr lang="en-GB" dirty="0">
              <a:latin typeface="Cambria" pitchFamily="18" charset="0"/>
            </a:endParaRPr>
          </a:p>
          <a:p>
            <a:pPr>
              <a:buNone/>
            </a:pPr>
            <a:r>
              <a:rPr lang="en-US" dirty="0">
                <a:latin typeface="Cambria" pitchFamily="18" charset="0"/>
              </a:rPr>
              <a:t> </a:t>
            </a:r>
            <a:endParaRPr lang="en-GB" dirty="0">
              <a:latin typeface="Cambria" pitchFamily="18" charset="0"/>
            </a:endParaRPr>
          </a:p>
          <a:p>
            <a:endParaRPr lang="en-GB" dirty="0"/>
          </a:p>
        </p:txBody>
      </p:sp>
      <p:pic>
        <p:nvPicPr>
          <p:cNvPr id="6" name="Content Placeholder 5" descr="Mircea Eliade Sacred and Profane.jpg"/>
          <p:cNvPicPr>
            <a:picLocks noGrp="1" noChangeAspect="1"/>
          </p:cNvPicPr>
          <p:nvPr>
            <p:ph sz="half" idx="2"/>
          </p:nvPr>
        </p:nvPicPr>
        <p:blipFill>
          <a:blip r:embed="rId2" cstate="print"/>
          <a:stretch>
            <a:fillRect/>
          </a:stretch>
        </p:blipFill>
        <p:spPr>
          <a:xfrm>
            <a:off x="4860032" y="1700808"/>
            <a:ext cx="3028007" cy="3028007"/>
          </a:xfrm>
        </p:spPr>
      </p:pic>
      <p:pic>
        <p:nvPicPr>
          <p:cNvPr id="4" name="Picture 3" descr="Mircea-Eliade.jpg"/>
          <p:cNvPicPr>
            <a:picLocks noChangeAspect="1"/>
          </p:cNvPicPr>
          <p:nvPr/>
        </p:nvPicPr>
        <p:blipFill>
          <a:blip r:embed="rId3" cstate="print"/>
          <a:stretch>
            <a:fillRect/>
          </a:stretch>
        </p:blipFill>
        <p:spPr>
          <a:xfrm>
            <a:off x="7236296" y="4163368"/>
            <a:ext cx="1907704" cy="2694632"/>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mbria" pitchFamily="18" charset="0"/>
              </a:rPr>
              <a:t>Jung: repetition of ritual time</a:t>
            </a:r>
            <a:endParaRPr lang="en-GB" dirty="0">
              <a:latin typeface="Cambria" pitchFamily="18" charset="0"/>
            </a:endParaRPr>
          </a:p>
        </p:txBody>
      </p:sp>
      <p:sp>
        <p:nvSpPr>
          <p:cNvPr id="3" name="Content Placeholder 2"/>
          <p:cNvSpPr>
            <a:spLocks noGrp="1"/>
          </p:cNvSpPr>
          <p:nvPr>
            <p:ph sz="half" idx="1"/>
          </p:nvPr>
        </p:nvSpPr>
        <p:spPr/>
        <p:txBody>
          <a:bodyPr>
            <a:normAutofit fontScale="47500" lnSpcReduction="20000"/>
          </a:bodyPr>
          <a:lstStyle/>
          <a:p>
            <a:pPr>
              <a:buNone/>
            </a:pPr>
            <a:r>
              <a:rPr lang="en-GB" dirty="0" smtClean="0">
                <a:latin typeface="Cambria" pitchFamily="18" charset="0"/>
              </a:rPr>
              <a:t>Ritually enacted myth creates an intuitive link with an archetypal pattern, shifting the individual from the earthbound limits of a specific time, place, and identity, and generating an experience of timelessness, continuity, meaning, and immortality.</a:t>
            </a:r>
          </a:p>
          <a:p>
            <a:pPr>
              <a:buNone/>
            </a:pPr>
            <a:r>
              <a:rPr lang="en-GB" dirty="0" smtClean="0">
                <a:latin typeface="Cambria" pitchFamily="18" charset="0"/>
              </a:rPr>
              <a:t>The ‘time’ at which the mythic event occurs, historical or symbolic, allows the ‘event’ to be ritually repeated as a specific action or happening </a:t>
            </a:r>
          </a:p>
          <a:p>
            <a:pPr>
              <a:buNone/>
            </a:pPr>
            <a:r>
              <a:rPr lang="en-GB" dirty="0" smtClean="0">
                <a:latin typeface="Cambria" pitchFamily="18" charset="0"/>
              </a:rPr>
              <a:t>It is both specific and universal/archetypal. </a:t>
            </a:r>
          </a:p>
          <a:p>
            <a:pPr>
              <a:buNone/>
            </a:pPr>
            <a:r>
              <a:rPr lang="en-GB" dirty="0" smtClean="0">
                <a:latin typeface="Cambria" pitchFamily="18" charset="0"/>
              </a:rPr>
              <a:t>Paradoxically, the mythic event, through its ritual repetition, invokes a timeless, eternally happening ‘now’ through the participation of the initiate.</a:t>
            </a:r>
          </a:p>
          <a:p>
            <a:endParaRPr lang="en-GB" dirty="0"/>
          </a:p>
        </p:txBody>
      </p:sp>
      <p:sp>
        <p:nvSpPr>
          <p:cNvPr id="5" name="Content Placeholder 4"/>
          <p:cNvSpPr>
            <a:spLocks noGrp="1"/>
          </p:cNvSpPr>
          <p:nvPr>
            <p:ph sz="half" idx="2"/>
          </p:nvPr>
        </p:nvSpPr>
        <p:spPr/>
        <p:txBody>
          <a:bodyPr>
            <a:normAutofit fontScale="47500" lnSpcReduction="20000"/>
          </a:bodyPr>
          <a:lstStyle/>
          <a:p>
            <a:pPr>
              <a:buNone/>
            </a:pPr>
            <a:r>
              <a:rPr lang="en-GB" dirty="0" smtClean="0">
                <a:latin typeface="Cambria" pitchFamily="18" charset="0"/>
              </a:rPr>
              <a:t>Writing about the Eleusinian mystery rituals enacting the myth of Demeter and </a:t>
            </a:r>
            <a:r>
              <a:rPr lang="en-GB" dirty="0" err="1" smtClean="0">
                <a:latin typeface="Cambria" pitchFamily="18" charset="0"/>
              </a:rPr>
              <a:t>Kore</a:t>
            </a:r>
            <a:r>
              <a:rPr lang="en-GB" dirty="0" smtClean="0">
                <a:latin typeface="Cambria" pitchFamily="18" charset="0"/>
              </a:rPr>
              <a:t>/Persephone), Jung states:</a:t>
            </a:r>
          </a:p>
          <a:p>
            <a:endParaRPr lang="en-GB" dirty="0" smtClean="0">
              <a:latin typeface="Cambria" pitchFamily="18" charset="0"/>
            </a:endParaRPr>
          </a:p>
          <a:p>
            <a:pPr>
              <a:buNone/>
            </a:pPr>
            <a:r>
              <a:rPr lang="en-GB" dirty="0" smtClean="0">
                <a:latin typeface="Cambria" pitchFamily="18" charset="0"/>
              </a:rPr>
              <a:t>‘We can hardly suppose that myth and mystery were invented for any conscious purpose…We could therefore say that every mother contains her daughter in herself and every daughter her mother, and that every woman extends backwards into her mother and forwards into her daughter. This </a:t>
            </a:r>
            <a:r>
              <a:rPr lang="en-GB" b="1" dirty="0" smtClean="0">
                <a:latin typeface="Cambria" pitchFamily="18" charset="0"/>
              </a:rPr>
              <a:t>participation and intermingling </a:t>
            </a:r>
            <a:r>
              <a:rPr lang="en-GB" dirty="0" smtClean="0">
                <a:latin typeface="Cambria" pitchFamily="18" charset="0"/>
              </a:rPr>
              <a:t>gives rise to that peculiar uncertainty as regards </a:t>
            </a:r>
            <a:r>
              <a:rPr lang="en-GB" i="1" dirty="0" smtClean="0">
                <a:latin typeface="Cambria" pitchFamily="18" charset="0"/>
              </a:rPr>
              <a:t>time…The conscious experience of these ties produces the feeling that her life is spread out </a:t>
            </a:r>
            <a:r>
              <a:rPr lang="en-GB" dirty="0" smtClean="0">
                <a:latin typeface="Cambria" pitchFamily="18" charset="0"/>
              </a:rPr>
              <a:t>over generations – the first step towards the immediate experience and conviction of being outside time, which brings with it a feeling of </a:t>
            </a:r>
            <a:r>
              <a:rPr lang="en-GB" i="1" dirty="0" smtClean="0">
                <a:latin typeface="Cambria" pitchFamily="18" charset="0"/>
              </a:rPr>
              <a:t>immortality…This leads to a restoration or </a:t>
            </a:r>
            <a:r>
              <a:rPr lang="en-GB" i="1" dirty="0" err="1" smtClean="0">
                <a:latin typeface="Cambria" pitchFamily="18" charset="0"/>
              </a:rPr>
              <a:t>apocatastasis</a:t>
            </a:r>
            <a:r>
              <a:rPr lang="en-GB" i="1" dirty="0" smtClean="0">
                <a:latin typeface="Cambria" pitchFamily="18" charset="0"/>
              </a:rPr>
              <a:t> of the lives of her ancestors…An experience of this kind gives the individual a </a:t>
            </a:r>
            <a:r>
              <a:rPr lang="en-GB" dirty="0" smtClean="0">
                <a:latin typeface="Cambria" pitchFamily="18" charset="0"/>
              </a:rPr>
              <a:t>place and a meaning in the life of the generations…At the same time the individual is rescued from her isolation and restored to wholeness.’ </a:t>
            </a:r>
          </a:p>
          <a:p>
            <a:pPr>
              <a:buNone/>
            </a:pPr>
            <a:endParaRPr lang="en-GB" dirty="0" smtClean="0">
              <a:latin typeface="Cambria" pitchFamily="18" charset="0"/>
            </a:endParaRPr>
          </a:p>
          <a:p>
            <a:pPr>
              <a:buNone/>
            </a:pPr>
            <a:r>
              <a:rPr lang="en-GB" dirty="0" smtClean="0">
                <a:latin typeface="Cambria" pitchFamily="18" charset="0"/>
              </a:rPr>
              <a:t>Jung, </a:t>
            </a:r>
            <a:r>
              <a:rPr lang="en-GB" i="1" dirty="0" smtClean="0">
                <a:latin typeface="Cambria" pitchFamily="18" charset="0"/>
              </a:rPr>
              <a:t>Collected Works </a:t>
            </a:r>
            <a:r>
              <a:rPr lang="en-GB" dirty="0" err="1" smtClean="0">
                <a:latin typeface="Cambria" pitchFamily="18" charset="0"/>
              </a:rPr>
              <a:t>Vol</a:t>
            </a:r>
            <a:r>
              <a:rPr lang="en-GB" dirty="0" smtClean="0">
                <a:latin typeface="Cambria" pitchFamily="18" charset="0"/>
              </a:rPr>
              <a:t> 9 part 1, </a:t>
            </a:r>
            <a:r>
              <a:rPr lang="en-GB" dirty="0" err="1" smtClean="0">
                <a:latin typeface="Cambria" pitchFamily="18" charset="0"/>
              </a:rPr>
              <a:t>para</a:t>
            </a:r>
            <a:r>
              <a:rPr lang="en-GB" dirty="0" smtClean="0">
                <a:latin typeface="Cambria" pitchFamily="18" charset="0"/>
              </a:rPr>
              <a:t> 316</a:t>
            </a:r>
          </a:p>
          <a:p>
            <a:endParaRPr lang="en-GB" dirty="0"/>
          </a:p>
        </p:txBody>
      </p:sp>
      <p:pic>
        <p:nvPicPr>
          <p:cNvPr id="4" name="Picture 3" descr="Jung.jpeg"/>
          <p:cNvPicPr>
            <a:picLocks noChangeAspect="1"/>
          </p:cNvPicPr>
          <p:nvPr/>
        </p:nvPicPr>
        <p:blipFill>
          <a:blip r:embed="rId2" cstate="print"/>
          <a:stretch>
            <a:fillRect/>
          </a:stretch>
        </p:blipFill>
        <p:spPr>
          <a:xfrm>
            <a:off x="1835696" y="4221088"/>
            <a:ext cx="1512168" cy="200847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smtClean="0">
                <a:latin typeface="Cambria" pitchFamily="18" charset="0"/>
              </a:rPr>
              <a:t>Mythic Images:</a:t>
            </a:r>
            <a:br>
              <a:rPr lang="en-GB" sz="2400" dirty="0" smtClean="0">
                <a:latin typeface="Cambria" pitchFamily="18" charset="0"/>
              </a:rPr>
            </a:br>
            <a:r>
              <a:rPr lang="en-GB" sz="2400" dirty="0" smtClean="0">
                <a:latin typeface="Cambria" pitchFamily="18" charset="0"/>
              </a:rPr>
              <a:t>Goya: Saturn devouring his son c. 1819-23; Arnold </a:t>
            </a:r>
            <a:r>
              <a:rPr lang="en-GB" sz="2400" dirty="0" err="1" smtClean="0">
                <a:latin typeface="Cambria" pitchFamily="18" charset="0"/>
              </a:rPr>
              <a:t>Bocklin</a:t>
            </a:r>
            <a:r>
              <a:rPr lang="en-GB" sz="2400" dirty="0" smtClean="0">
                <a:latin typeface="Cambria" pitchFamily="18" charset="0"/>
              </a:rPr>
              <a:t>, Venus </a:t>
            </a:r>
            <a:r>
              <a:rPr lang="en-GB" sz="2400" dirty="0" err="1" smtClean="0">
                <a:latin typeface="Cambria" pitchFamily="18" charset="0"/>
              </a:rPr>
              <a:t>Genetrix</a:t>
            </a:r>
            <a:r>
              <a:rPr lang="en-GB" sz="2400" dirty="0" smtClean="0">
                <a:latin typeface="Cambria" pitchFamily="18" charset="0"/>
              </a:rPr>
              <a:t>, 1895; </a:t>
            </a:r>
            <a:r>
              <a:rPr lang="en-GB" sz="2400" dirty="0" err="1" smtClean="0">
                <a:latin typeface="Cambria" pitchFamily="18" charset="0"/>
              </a:rPr>
              <a:t>Xul</a:t>
            </a:r>
            <a:r>
              <a:rPr lang="en-GB" sz="2400" dirty="0" smtClean="0">
                <a:latin typeface="Cambria" pitchFamily="18" charset="0"/>
              </a:rPr>
              <a:t> Solar </a:t>
            </a:r>
            <a:r>
              <a:rPr lang="en-GB" sz="2400" dirty="0" err="1" smtClean="0">
                <a:latin typeface="Cambria" pitchFamily="18" charset="0"/>
              </a:rPr>
              <a:t>Sagitaria</a:t>
            </a:r>
            <a:r>
              <a:rPr lang="en-GB" sz="2400" dirty="0" smtClean="0">
                <a:latin typeface="Cambria" pitchFamily="18" charset="0"/>
              </a:rPr>
              <a:t>, 1952.</a:t>
            </a:r>
            <a:endParaRPr lang="en-GB" sz="2400" dirty="0">
              <a:latin typeface="Cambria" pitchFamily="18" charset="0"/>
            </a:endParaRPr>
          </a:p>
        </p:txBody>
      </p:sp>
      <p:sp>
        <p:nvSpPr>
          <p:cNvPr id="3" name="Content Placeholder 2"/>
          <p:cNvSpPr>
            <a:spLocks noGrp="1"/>
          </p:cNvSpPr>
          <p:nvPr>
            <p:ph sz="half" idx="1"/>
          </p:nvPr>
        </p:nvSpPr>
        <p:spPr/>
        <p:txBody>
          <a:bodyPr>
            <a:normAutofit fontScale="55000" lnSpcReduction="20000"/>
          </a:bodyPr>
          <a:lstStyle/>
          <a:p>
            <a:pPr>
              <a:buNone/>
            </a:pPr>
            <a:endParaRPr lang="en-GB" dirty="0" smtClean="0">
              <a:latin typeface="Cambria" pitchFamily="18" charset="0"/>
            </a:endParaRPr>
          </a:p>
          <a:p>
            <a:pPr>
              <a:buNone/>
            </a:pPr>
            <a:endParaRPr lang="en-GB" smtClean="0">
              <a:latin typeface="Cambria" pitchFamily="18" charset="0"/>
            </a:endParaRPr>
          </a:p>
          <a:p>
            <a:pPr>
              <a:buNone/>
            </a:pPr>
            <a:r>
              <a:rPr lang="en-GB" smtClean="0">
                <a:latin typeface="Cambria" pitchFamily="18" charset="0"/>
              </a:rPr>
              <a:t>Mythic </a:t>
            </a:r>
            <a:r>
              <a:rPr lang="en-GB" dirty="0" smtClean="0">
                <a:latin typeface="Cambria" pitchFamily="18" charset="0"/>
              </a:rPr>
              <a:t>images vary according to </a:t>
            </a:r>
            <a:r>
              <a:rPr lang="en-GB" dirty="0">
                <a:latin typeface="Cambria" pitchFamily="18" charset="0"/>
              </a:rPr>
              <a:t>cultural context and individual predisposition</a:t>
            </a:r>
            <a:r>
              <a:rPr lang="en-GB" dirty="0" smtClean="0">
                <a:latin typeface="Cambria" pitchFamily="18" charset="0"/>
              </a:rPr>
              <a:t>.</a:t>
            </a:r>
            <a:endParaRPr lang="en-GB" dirty="0">
              <a:latin typeface="Cambria" pitchFamily="18" charset="0"/>
            </a:endParaRPr>
          </a:p>
          <a:p>
            <a:pPr>
              <a:buNone/>
            </a:pPr>
            <a:r>
              <a:rPr lang="en-GB" dirty="0" smtClean="0">
                <a:latin typeface="Cambria" pitchFamily="18" charset="0"/>
              </a:rPr>
              <a:t>For </a:t>
            </a:r>
            <a:r>
              <a:rPr lang="en-GB" dirty="0">
                <a:latin typeface="Cambria" pitchFamily="18" charset="0"/>
              </a:rPr>
              <a:t>example, Saturn in Gnostic cosmology is </a:t>
            </a:r>
            <a:r>
              <a:rPr lang="en-GB" dirty="0" smtClean="0">
                <a:latin typeface="Cambria" pitchFamily="18" charset="0"/>
              </a:rPr>
              <a:t>represented as </a:t>
            </a:r>
            <a:r>
              <a:rPr lang="en-GB" dirty="0">
                <a:latin typeface="Cambria" pitchFamily="18" charset="0"/>
              </a:rPr>
              <a:t>a lion-headed serpent, </a:t>
            </a:r>
            <a:r>
              <a:rPr lang="en-GB" dirty="0" err="1">
                <a:latin typeface="Cambria" pitchFamily="18" charset="0"/>
              </a:rPr>
              <a:t>Ialdabaoth</a:t>
            </a:r>
            <a:r>
              <a:rPr lang="en-GB" dirty="0">
                <a:latin typeface="Cambria" pitchFamily="18" charset="0"/>
              </a:rPr>
              <a:t>. </a:t>
            </a:r>
            <a:r>
              <a:rPr lang="en-GB" dirty="0" smtClean="0">
                <a:latin typeface="Cambria" pitchFamily="18" charset="0"/>
              </a:rPr>
              <a:t>Astrological portrayals </a:t>
            </a:r>
            <a:r>
              <a:rPr lang="en-GB" dirty="0">
                <a:latin typeface="Cambria" pitchFamily="18" charset="0"/>
              </a:rPr>
              <a:t>of Saturn vary across the centuries. </a:t>
            </a:r>
            <a:endParaRPr lang="en-GB" dirty="0" smtClean="0">
              <a:latin typeface="Cambria" pitchFamily="18" charset="0"/>
            </a:endParaRPr>
          </a:p>
          <a:p>
            <a:pPr>
              <a:buNone/>
            </a:pPr>
            <a:r>
              <a:rPr lang="en-GB" dirty="0" smtClean="0">
                <a:latin typeface="Cambria" pitchFamily="18" charset="0"/>
              </a:rPr>
              <a:t>The myth of </a:t>
            </a:r>
            <a:r>
              <a:rPr lang="en-GB" dirty="0">
                <a:latin typeface="Cambria" pitchFamily="18" charset="0"/>
              </a:rPr>
              <a:t>Saturn eating his children can be visually portrayed </a:t>
            </a:r>
            <a:r>
              <a:rPr lang="en-GB" dirty="0" smtClean="0">
                <a:latin typeface="Cambria" pitchFamily="18" charset="0"/>
              </a:rPr>
              <a:t>in many </a:t>
            </a:r>
            <a:r>
              <a:rPr lang="en-GB" dirty="0">
                <a:latin typeface="Cambria" pitchFamily="18" charset="0"/>
              </a:rPr>
              <a:t>ways and used in many contexts, including </a:t>
            </a:r>
            <a:r>
              <a:rPr lang="en-GB" dirty="0" err="1" smtClean="0">
                <a:latin typeface="Cambria" pitchFamily="18" charset="0"/>
              </a:rPr>
              <a:t>Goya’s</a:t>
            </a:r>
            <a:r>
              <a:rPr lang="en-GB" dirty="0" smtClean="0">
                <a:latin typeface="Cambria" pitchFamily="18" charset="0"/>
              </a:rPr>
              <a:t> savage </a:t>
            </a:r>
            <a:r>
              <a:rPr lang="en-GB" dirty="0">
                <a:latin typeface="Cambria" pitchFamily="18" charset="0"/>
              </a:rPr>
              <a:t>vision of Saturn as the best </a:t>
            </a:r>
            <a:r>
              <a:rPr lang="en-GB" dirty="0" smtClean="0">
                <a:latin typeface="Cambria" pitchFamily="18" charset="0"/>
              </a:rPr>
              <a:t>possible representation </a:t>
            </a:r>
            <a:r>
              <a:rPr lang="en-GB" dirty="0">
                <a:latin typeface="Cambria" pitchFamily="18" charset="0"/>
              </a:rPr>
              <a:t>of the inner meaning and dynamic of </a:t>
            </a:r>
            <a:r>
              <a:rPr lang="en-GB" dirty="0" smtClean="0">
                <a:latin typeface="Cambria" pitchFamily="18" charset="0"/>
              </a:rPr>
              <a:t>the Spanish </a:t>
            </a:r>
            <a:r>
              <a:rPr lang="en-GB" dirty="0">
                <a:latin typeface="Cambria" pitchFamily="18" charset="0"/>
              </a:rPr>
              <a:t>civil war.</a:t>
            </a:r>
          </a:p>
          <a:p>
            <a:pPr>
              <a:buNone/>
            </a:pPr>
            <a:r>
              <a:rPr lang="en-GB" dirty="0" smtClean="0">
                <a:latin typeface="Cambria" pitchFamily="18" charset="0"/>
              </a:rPr>
              <a:t>If we adopted a Platonic/Jungian archetypal perspective, we might say that the </a:t>
            </a:r>
            <a:r>
              <a:rPr lang="en-GB" dirty="0">
                <a:latin typeface="Cambria" pitchFamily="18" charset="0"/>
              </a:rPr>
              <a:t>individual artist or writer resonates with </a:t>
            </a:r>
            <a:r>
              <a:rPr lang="en-GB" dirty="0" smtClean="0">
                <a:latin typeface="Cambria" pitchFamily="18" charset="0"/>
              </a:rPr>
              <a:t>particular aspects </a:t>
            </a:r>
            <a:r>
              <a:rPr lang="en-GB" dirty="0">
                <a:latin typeface="Cambria" pitchFamily="18" charset="0"/>
              </a:rPr>
              <a:t>of a myth and perceives the myth enacted in </a:t>
            </a:r>
            <a:r>
              <a:rPr lang="en-GB" dirty="0" smtClean="0">
                <a:latin typeface="Cambria" pitchFamily="18" charset="0"/>
              </a:rPr>
              <a:t>the outer </a:t>
            </a:r>
            <a:r>
              <a:rPr lang="en-GB" dirty="0">
                <a:latin typeface="Cambria" pitchFamily="18" charset="0"/>
              </a:rPr>
              <a:t>world or within the human psyche.</a:t>
            </a:r>
          </a:p>
          <a:p>
            <a:endParaRPr lang="en-GB" dirty="0"/>
          </a:p>
        </p:txBody>
      </p:sp>
      <p:pic>
        <p:nvPicPr>
          <p:cNvPr id="6" name="Content Placeholder 5" descr="Arnold Bocklin, Venus Genitrix 1895.jpg"/>
          <p:cNvPicPr>
            <a:picLocks noGrp="1" noChangeAspect="1"/>
          </p:cNvPicPr>
          <p:nvPr>
            <p:ph sz="half" idx="2"/>
          </p:nvPr>
        </p:nvPicPr>
        <p:blipFill>
          <a:blip r:embed="rId2" cstate="print"/>
          <a:stretch>
            <a:fillRect/>
          </a:stretch>
        </p:blipFill>
        <p:spPr>
          <a:xfrm>
            <a:off x="6339880" y="2348880"/>
            <a:ext cx="2804120" cy="1983679"/>
          </a:xfrm>
        </p:spPr>
      </p:pic>
      <p:pic>
        <p:nvPicPr>
          <p:cNvPr id="4" name="Picture 3" descr="Goya,_Saturno_devorando_a_su_hijo_(1819-1823).jpg"/>
          <p:cNvPicPr>
            <a:picLocks noChangeAspect="1"/>
          </p:cNvPicPr>
          <p:nvPr/>
        </p:nvPicPr>
        <p:blipFill>
          <a:blip r:embed="rId3" cstate="print"/>
          <a:stretch>
            <a:fillRect/>
          </a:stretch>
        </p:blipFill>
        <p:spPr>
          <a:xfrm>
            <a:off x="4932040" y="1844824"/>
            <a:ext cx="1187624" cy="1988840"/>
          </a:xfrm>
          <a:prstGeom prst="rect">
            <a:avLst/>
          </a:prstGeom>
        </p:spPr>
      </p:pic>
      <p:pic>
        <p:nvPicPr>
          <p:cNvPr id="7" name="Picture 6" descr="Xul Retrato Sagitaria 1952.jpeg"/>
          <p:cNvPicPr>
            <a:picLocks noChangeAspect="1"/>
          </p:cNvPicPr>
          <p:nvPr/>
        </p:nvPicPr>
        <p:blipFill>
          <a:blip r:embed="rId4" cstate="print"/>
          <a:stretch>
            <a:fillRect/>
          </a:stretch>
        </p:blipFill>
        <p:spPr>
          <a:xfrm>
            <a:off x="5220072" y="4293096"/>
            <a:ext cx="2001004" cy="2363344"/>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mbria" pitchFamily="18" charset="0"/>
              </a:rPr>
              <a:t>Is Astrology a Myth?</a:t>
            </a:r>
            <a:endParaRPr lang="en-GB" dirty="0">
              <a:latin typeface="Cambria" pitchFamily="18" charset="0"/>
            </a:endParaRPr>
          </a:p>
        </p:txBody>
      </p:sp>
      <p:sp>
        <p:nvSpPr>
          <p:cNvPr id="3" name="Content Placeholder 2"/>
          <p:cNvSpPr>
            <a:spLocks noGrp="1"/>
          </p:cNvSpPr>
          <p:nvPr>
            <p:ph sz="half" idx="1"/>
          </p:nvPr>
        </p:nvSpPr>
        <p:spPr/>
        <p:txBody>
          <a:bodyPr>
            <a:normAutofit fontScale="62500" lnSpcReduction="20000"/>
          </a:bodyPr>
          <a:lstStyle/>
          <a:p>
            <a:pPr>
              <a:buNone/>
            </a:pPr>
            <a:r>
              <a:rPr lang="en-US" sz="2100" dirty="0">
                <a:latin typeface="Cambria" pitchFamily="18" charset="0"/>
              </a:rPr>
              <a:t>Rollo May, the psychiatrist and author, considered (a) astrology’s nature as myth and (b) its appeal and function as myth, He wrote </a:t>
            </a:r>
            <a:endParaRPr lang="en-US" sz="2100" dirty="0" smtClean="0">
              <a:latin typeface="Cambria" pitchFamily="18" charset="0"/>
            </a:endParaRPr>
          </a:p>
          <a:p>
            <a:pPr>
              <a:buNone/>
            </a:pPr>
            <a:r>
              <a:rPr lang="en-US" sz="2100" b="1" dirty="0" smtClean="0">
                <a:latin typeface="Cambria" pitchFamily="18" charset="0"/>
              </a:rPr>
              <a:t>‘</a:t>
            </a:r>
            <a:r>
              <a:rPr lang="en-US" sz="2100" b="1" dirty="0">
                <a:latin typeface="Cambria" pitchFamily="18" charset="0"/>
              </a:rPr>
              <a:t>Astrology is a myth and requires the language of myth. It has both the shortcomings and the positive effects of myth’. </a:t>
            </a:r>
            <a:endParaRPr lang="en-US" sz="2100" b="1" dirty="0" smtClean="0">
              <a:latin typeface="Cambria" pitchFamily="18" charset="0"/>
            </a:endParaRPr>
          </a:p>
          <a:p>
            <a:pPr>
              <a:buNone/>
            </a:pPr>
            <a:r>
              <a:rPr lang="en-US" sz="2100" dirty="0" smtClean="0">
                <a:latin typeface="Cambria" pitchFamily="18" charset="0"/>
              </a:rPr>
              <a:t>But </a:t>
            </a:r>
            <a:r>
              <a:rPr lang="en-US" sz="2100" dirty="0">
                <a:latin typeface="Cambria" pitchFamily="18" charset="0"/>
              </a:rPr>
              <a:t>he also bemoaned the directionless, frantic people who, at the end of the twentieth century, were flocking to cults, longing for relief from the guilt and anxiety of their lives, searching for something to fill the vacuum in their souls. Such people, he suggested </a:t>
            </a:r>
            <a:r>
              <a:rPr lang="en-US" sz="2100" b="1" dirty="0">
                <a:latin typeface="Cambria" pitchFamily="18" charset="0"/>
              </a:rPr>
              <a:t>‘also beg guidance from </a:t>
            </a:r>
            <a:r>
              <a:rPr lang="en-US" sz="2100" b="1" dirty="0" smtClean="0">
                <a:latin typeface="Cambria" pitchFamily="18" charset="0"/>
              </a:rPr>
              <a:t>astrologers’. </a:t>
            </a:r>
            <a:r>
              <a:rPr lang="en-US" sz="2100" dirty="0">
                <a:latin typeface="Cambria" pitchFamily="18" charset="0"/>
              </a:rPr>
              <a:t>Myth, he argued, fulfils a vital need. Hence the title of his book – </a:t>
            </a:r>
            <a:r>
              <a:rPr lang="en-US" sz="2100" i="1" dirty="0">
                <a:latin typeface="Cambria" pitchFamily="18" charset="0"/>
              </a:rPr>
              <a:t>The Cry for Myth</a:t>
            </a:r>
            <a:r>
              <a:rPr lang="en-US" sz="2100" dirty="0">
                <a:latin typeface="Cambria" pitchFamily="18" charset="0"/>
              </a:rPr>
              <a:t>.</a:t>
            </a:r>
            <a:endParaRPr lang="en-GB" sz="2100" dirty="0">
              <a:latin typeface="Cambria" pitchFamily="18" charset="0"/>
            </a:endParaRPr>
          </a:p>
          <a:p>
            <a:pPr>
              <a:buNone/>
            </a:pPr>
            <a:r>
              <a:rPr lang="en-US" sz="2100" dirty="0" smtClean="0">
                <a:latin typeface="Cambria" pitchFamily="18" charset="0"/>
              </a:rPr>
              <a:t>May</a:t>
            </a:r>
            <a:r>
              <a:rPr lang="en-US" sz="2100" dirty="0">
                <a:latin typeface="Cambria" pitchFamily="18" charset="0"/>
              </a:rPr>
              <a:t>, Rollo, </a:t>
            </a:r>
            <a:r>
              <a:rPr lang="en-US" sz="2100" i="1" dirty="0">
                <a:latin typeface="Cambria" pitchFamily="18" charset="0"/>
              </a:rPr>
              <a:t>The Cry for Myth</a:t>
            </a:r>
            <a:r>
              <a:rPr lang="en-US" sz="2100" dirty="0">
                <a:latin typeface="Cambria" pitchFamily="18" charset="0"/>
              </a:rPr>
              <a:t>, New York: Delta, 1992, p. </a:t>
            </a:r>
            <a:r>
              <a:rPr lang="en-US" sz="2100" dirty="0" smtClean="0">
                <a:latin typeface="Cambria" pitchFamily="18" charset="0"/>
              </a:rPr>
              <a:t>22.</a:t>
            </a:r>
            <a:endParaRPr lang="en-GB" sz="2100" dirty="0">
              <a:latin typeface="Cambria" pitchFamily="18" charset="0"/>
            </a:endParaRPr>
          </a:p>
          <a:p>
            <a:pPr>
              <a:buNone/>
            </a:pPr>
            <a:endParaRPr lang="en-US" sz="2100" dirty="0" smtClean="0">
              <a:latin typeface="Cambria" pitchFamily="18" charset="0"/>
            </a:endParaRPr>
          </a:p>
          <a:p>
            <a:pPr>
              <a:buNone/>
            </a:pPr>
            <a:r>
              <a:rPr lang="en-US" sz="2100" dirty="0" smtClean="0">
                <a:latin typeface="Cambria" pitchFamily="18" charset="0"/>
              </a:rPr>
              <a:t>Is astrology a myth? IE is the claim that works/is valid/is helpful a myth and therefore false. Or is it a myth in the sense that it contains deep truths. Or does it make use of myths</a:t>
            </a:r>
            <a:endParaRPr lang="en-GB" sz="2100" dirty="0">
              <a:latin typeface="Cambria" pitchFamily="18" charset="0"/>
            </a:endParaRPr>
          </a:p>
          <a:p>
            <a:pPr>
              <a:buNone/>
            </a:pPr>
            <a:endParaRPr lang="en-GB" dirty="0">
              <a:latin typeface="Cambria" pitchFamily="18" charset="0"/>
            </a:endParaRPr>
          </a:p>
        </p:txBody>
      </p:sp>
      <p:pic>
        <p:nvPicPr>
          <p:cNvPr id="6" name="Content Placeholder 5" descr="Rollo May.jpg"/>
          <p:cNvPicPr>
            <a:picLocks noGrp="1" noChangeAspect="1"/>
          </p:cNvPicPr>
          <p:nvPr>
            <p:ph sz="half" idx="2"/>
          </p:nvPr>
        </p:nvPicPr>
        <p:blipFill>
          <a:blip r:embed="rId2" cstate="print"/>
          <a:stretch>
            <a:fillRect/>
          </a:stretch>
        </p:blipFill>
        <p:spPr>
          <a:xfrm>
            <a:off x="6660232" y="3645024"/>
            <a:ext cx="2109598" cy="2716907"/>
          </a:xfrm>
        </p:spPr>
      </p:pic>
      <p:pic>
        <p:nvPicPr>
          <p:cNvPr id="4" name="Picture 3" descr="Rollo May The Cry for Myth_.jpg"/>
          <p:cNvPicPr>
            <a:picLocks noChangeAspect="1"/>
          </p:cNvPicPr>
          <p:nvPr/>
        </p:nvPicPr>
        <p:blipFill>
          <a:blip r:embed="rId3" cstate="print"/>
          <a:srcRect l="16577" r="18169"/>
          <a:stretch>
            <a:fillRect/>
          </a:stretch>
        </p:blipFill>
        <p:spPr>
          <a:xfrm>
            <a:off x="5436096" y="1700808"/>
            <a:ext cx="1296144" cy="1986311"/>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ambria" pitchFamily="18" charset="0"/>
              </a:rPr>
              <a:t>Sky/Astronomy/Astrology and Myth</a:t>
            </a:r>
            <a:endParaRPr lang="en-GB" dirty="0">
              <a:latin typeface="Cambria" pitchFamily="18" charset="0"/>
            </a:endParaRPr>
          </a:p>
        </p:txBody>
      </p:sp>
      <p:sp>
        <p:nvSpPr>
          <p:cNvPr id="3" name="Content Placeholder 2"/>
          <p:cNvSpPr>
            <a:spLocks noGrp="1"/>
          </p:cNvSpPr>
          <p:nvPr>
            <p:ph sz="half" idx="1"/>
          </p:nvPr>
        </p:nvSpPr>
        <p:spPr/>
        <p:txBody>
          <a:bodyPr>
            <a:normAutofit fontScale="47500" lnSpcReduction="20000"/>
          </a:bodyPr>
          <a:lstStyle/>
          <a:p>
            <a:pPr>
              <a:buNone/>
            </a:pPr>
            <a:r>
              <a:rPr lang="en-GB" dirty="0">
                <a:latin typeface="Cambria" pitchFamily="18" charset="0"/>
              </a:rPr>
              <a:t>Cosmological and </a:t>
            </a:r>
            <a:r>
              <a:rPr lang="en-GB" dirty="0" err="1">
                <a:latin typeface="Cambria" pitchFamily="18" charset="0"/>
              </a:rPr>
              <a:t>cosmogonic</a:t>
            </a:r>
            <a:r>
              <a:rPr lang="en-GB" dirty="0">
                <a:latin typeface="Cambria" pitchFamily="18" charset="0"/>
              </a:rPr>
              <a:t> myths usually involve </a:t>
            </a:r>
            <a:r>
              <a:rPr lang="en-GB" dirty="0" smtClean="0">
                <a:latin typeface="Cambria" pitchFamily="18" charset="0"/>
              </a:rPr>
              <a:t>anthropomorphised narratives </a:t>
            </a:r>
            <a:r>
              <a:rPr lang="en-GB" dirty="0">
                <a:latin typeface="Cambria" pitchFamily="18" charset="0"/>
              </a:rPr>
              <a:t>about the heavenly bodies and the fixed </a:t>
            </a:r>
            <a:r>
              <a:rPr lang="en-GB" dirty="0" smtClean="0">
                <a:latin typeface="Cambria" pitchFamily="18" charset="0"/>
              </a:rPr>
              <a:t>stars.</a:t>
            </a:r>
            <a:endParaRPr lang="en-GB" dirty="0">
              <a:latin typeface="Cambria" pitchFamily="18" charset="0"/>
            </a:endParaRPr>
          </a:p>
          <a:p>
            <a:pPr>
              <a:buNone/>
            </a:pPr>
            <a:r>
              <a:rPr lang="en-GB" dirty="0" smtClean="0">
                <a:latin typeface="Cambria" pitchFamily="18" charset="0"/>
              </a:rPr>
              <a:t>These </a:t>
            </a:r>
            <a:r>
              <a:rPr lang="en-GB" dirty="0">
                <a:latin typeface="Cambria" pitchFamily="18" charset="0"/>
              </a:rPr>
              <a:t>myths usually also </a:t>
            </a:r>
            <a:r>
              <a:rPr lang="en-GB" dirty="0" smtClean="0">
                <a:latin typeface="Cambria" pitchFamily="18" charset="0"/>
              </a:rPr>
              <a:t>include </a:t>
            </a:r>
            <a:r>
              <a:rPr lang="en-GB" dirty="0" err="1" smtClean="0">
                <a:latin typeface="Cambria" pitchFamily="18" charset="0"/>
              </a:rPr>
              <a:t>anthropogony</a:t>
            </a:r>
            <a:r>
              <a:rPr lang="en-GB" dirty="0">
                <a:latin typeface="Cambria" pitchFamily="18" charset="0"/>
              </a:rPr>
              <a:t>: the emergence, creation, and fate of humans in relation to </a:t>
            </a:r>
            <a:r>
              <a:rPr lang="en-GB" dirty="0" smtClean="0">
                <a:latin typeface="Cambria" pitchFamily="18" charset="0"/>
              </a:rPr>
              <a:t>the heavens </a:t>
            </a:r>
            <a:r>
              <a:rPr lang="en-GB" dirty="0">
                <a:latin typeface="Cambria" pitchFamily="18" charset="0"/>
              </a:rPr>
              <a:t>and heavenly </a:t>
            </a:r>
            <a:r>
              <a:rPr lang="en-GB" dirty="0" smtClean="0">
                <a:latin typeface="Cambria" pitchFamily="18" charset="0"/>
              </a:rPr>
              <a:t>bodies.</a:t>
            </a:r>
          </a:p>
          <a:p>
            <a:pPr>
              <a:buNone/>
            </a:pPr>
            <a:r>
              <a:rPr lang="en-US" dirty="0" smtClean="0">
                <a:latin typeface="Cambria" pitchFamily="18" charset="0"/>
              </a:rPr>
              <a:t>All the planets in Babylonian astrology were associated with goddesses and gods whose lives were described through epic narratives.</a:t>
            </a:r>
          </a:p>
          <a:p>
            <a:pPr>
              <a:buNone/>
            </a:pPr>
            <a:r>
              <a:rPr lang="en-US" dirty="0" smtClean="0">
                <a:latin typeface="Cambria" pitchFamily="18" charset="0"/>
              </a:rPr>
              <a:t>Some can be clearly related to astronomical phenomena. </a:t>
            </a:r>
          </a:p>
          <a:p>
            <a:pPr>
              <a:buNone/>
            </a:pPr>
            <a:r>
              <a:rPr lang="en-US" dirty="0" err="1" smtClean="0">
                <a:latin typeface="Cambria" pitchFamily="18" charset="0"/>
              </a:rPr>
              <a:t>Eg</a:t>
            </a:r>
            <a:r>
              <a:rPr lang="en-US" dirty="0" smtClean="0">
                <a:latin typeface="Cambria" pitchFamily="18" charset="0"/>
              </a:rPr>
              <a:t> Venus’ periodic disappearance from the night sky when it is close to the Sun is </a:t>
            </a:r>
            <a:r>
              <a:rPr lang="en-US" dirty="0" err="1" smtClean="0">
                <a:latin typeface="Cambria" pitchFamily="18" charset="0"/>
              </a:rPr>
              <a:t>dramatised</a:t>
            </a:r>
            <a:r>
              <a:rPr lang="en-US" dirty="0" smtClean="0">
                <a:latin typeface="Cambria" pitchFamily="18" charset="0"/>
              </a:rPr>
              <a:t> in the story of Ishtar’s descent to the underworld.</a:t>
            </a:r>
            <a:endParaRPr lang="en-GB" dirty="0" smtClean="0">
              <a:latin typeface="Cambria" pitchFamily="18" charset="0"/>
            </a:endParaRPr>
          </a:p>
          <a:p>
            <a:pPr>
              <a:buNone/>
            </a:pPr>
            <a:r>
              <a:rPr lang="en-GB" dirty="0" smtClean="0">
                <a:latin typeface="Cambria" pitchFamily="18" charset="0"/>
              </a:rPr>
              <a:t>(</a:t>
            </a:r>
            <a:r>
              <a:rPr lang="en-GB" dirty="0" err="1" smtClean="0"/>
              <a:t>Bucellati</a:t>
            </a:r>
            <a:r>
              <a:rPr lang="en-GB" dirty="0" smtClean="0"/>
              <a:t>, Giorgio, 'The Descent of </a:t>
            </a:r>
            <a:r>
              <a:rPr lang="en-GB" dirty="0" err="1" smtClean="0"/>
              <a:t>Inanna</a:t>
            </a:r>
            <a:r>
              <a:rPr lang="en-GB" dirty="0" smtClean="0"/>
              <a:t> as a Ritual Journey to </a:t>
            </a:r>
            <a:r>
              <a:rPr lang="en-GB" dirty="0" err="1" smtClean="0"/>
              <a:t>Kutha</a:t>
            </a:r>
            <a:r>
              <a:rPr lang="en-GB" dirty="0" smtClean="0"/>
              <a:t>?', </a:t>
            </a:r>
            <a:r>
              <a:rPr lang="en-GB" i="1" dirty="0" err="1" smtClean="0"/>
              <a:t>Syro</a:t>
            </a:r>
            <a:r>
              <a:rPr lang="en-GB" i="1" dirty="0" smtClean="0"/>
              <a:t>-Mesopotamian Studies</a:t>
            </a:r>
            <a:r>
              <a:rPr lang="en-GB" dirty="0" smtClean="0"/>
              <a:t>, </a:t>
            </a:r>
            <a:r>
              <a:rPr lang="en-GB" dirty="0" err="1" smtClean="0"/>
              <a:t>Vol</a:t>
            </a:r>
            <a:r>
              <a:rPr lang="en-GB" dirty="0" smtClean="0"/>
              <a:t> 4, issue 3, Dec 1982, </a:t>
            </a:r>
            <a:r>
              <a:rPr lang="en-GB" dirty="0" err="1" smtClean="0"/>
              <a:t>Undena</a:t>
            </a:r>
            <a:r>
              <a:rPr lang="en-GB" dirty="0" smtClean="0"/>
              <a:t> Publications, Malibu, pp. 3-8. </a:t>
            </a:r>
          </a:p>
          <a:p>
            <a:pPr>
              <a:buNone/>
            </a:pPr>
            <a:r>
              <a:rPr lang="en-US" dirty="0" smtClean="0">
                <a:hlinkClick r:id="rId2"/>
              </a:rPr>
              <a:t>http://128.97.6.202/EL2/Buccellati_1982_Descent_of_Inanna_as_a_Ritual_Journey_to_Kutha%20-%20SMS_4.3.pdf</a:t>
            </a:r>
            <a:r>
              <a:rPr lang="en-US" dirty="0" smtClean="0"/>
              <a:t>)</a:t>
            </a:r>
          </a:p>
          <a:p>
            <a:pPr>
              <a:buNone/>
            </a:pPr>
            <a:endParaRPr lang="en-US" dirty="0" smtClean="0">
              <a:latin typeface="Cambria" pitchFamily="18" charset="0"/>
            </a:endParaRPr>
          </a:p>
        </p:txBody>
      </p:sp>
      <p:pic>
        <p:nvPicPr>
          <p:cNvPr id="7" name="Content Placeholder 6" descr="ishtar_2.jpeg"/>
          <p:cNvPicPr>
            <a:picLocks noGrp="1" noChangeAspect="1"/>
          </p:cNvPicPr>
          <p:nvPr>
            <p:ph sz="half" idx="2"/>
          </p:nvPr>
        </p:nvPicPr>
        <p:blipFill>
          <a:blip r:embed="rId3" cstate="print"/>
          <a:stretch>
            <a:fillRect/>
          </a:stretch>
        </p:blipFill>
        <p:spPr>
          <a:xfrm>
            <a:off x="4953120" y="1600200"/>
            <a:ext cx="3428760" cy="4525963"/>
          </a:xfr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latin typeface="Cambria" pitchFamily="18" charset="0"/>
              </a:rPr>
              <a:t>Astronomy/Astrology and Myth</a:t>
            </a:r>
            <a:endParaRPr lang="en-GB" dirty="0"/>
          </a:p>
        </p:txBody>
      </p:sp>
      <p:sp>
        <p:nvSpPr>
          <p:cNvPr id="5" name="Content Placeholder 4"/>
          <p:cNvSpPr>
            <a:spLocks noGrp="1"/>
          </p:cNvSpPr>
          <p:nvPr>
            <p:ph sz="half" idx="1"/>
          </p:nvPr>
        </p:nvSpPr>
        <p:spPr/>
        <p:txBody>
          <a:bodyPr>
            <a:normAutofit fontScale="40000" lnSpcReduction="20000"/>
          </a:bodyPr>
          <a:lstStyle/>
          <a:p>
            <a:pPr>
              <a:buNone/>
            </a:pPr>
            <a:r>
              <a:rPr lang="en-GB" dirty="0" smtClean="0">
                <a:latin typeface="Cambria" pitchFamily="18" charset="0"/>
              </a:rPr>
              <a:t>In the ‘western’ tradition of astrology the plot is contained within interlocking interpretations of planets, star and sign positions.</a:t>
            </a:r>
          </a:p>
          <a:p>
            <a:pPr>
              <a:buNone/>
            </a:pPr>
            <a:endParaRPr lang="en-GB" dirty="0" smtClean="0">
              <a:latin typeface="Cambria" pitchFamily="18" charset="0"/>
            </a:endParaRPr>
          </a:p>
          <a:p>
            <a:pPr>
              <a:buNone/>
            </a:pPr>
            <a:r>
              <a:rPr lang="en-GB" dirty="0" err="1" smtClean="0">
                <a:latin typeface="Cambria" pitchFamily="18" charset="0"/>
              </a:rPr>
              <a:t>Manilius</a:t>
            </a:r>
            <a:r>
              <a:rPr lang="en-GB" dirty="0" smtClean="0">
                <a:latin typeface="Cambria" pitchFamily="18" charset="0"/>
              </a:rPr>
              <a:t>, </a:t>
            </a:r>
            <a:r>
              <a:rPr lang="en-GB" i="1" dirty="0" err="1" smtClean="0">
                <a:latin typeface="Cambria" pitchFamily="18" charset="0"/>
              </a:rPr>
              <a:t>Astronomica</a:t>
            </a:r>
            <a:r>
              <a:rPr lang="en-GB" dirty="0" smtClean="0">
                <a:latin typeface="Cambria" pitchFamily="18" charset="0"/>
              </a:rPr>
              <a:t>, </a:t>
            </a:r>
          </a:p>
          <a:p>
            <a:pPr>
              <a:buNone/>
            </a:pPr>
            <a:r>
              <a:rPr lang="en-GB" dirty="0" smtClean="0">
                <a:latin typeface="Cambria" pitchFamily="18" charset="0"/>
              </a:rPr>
              <a:t>2.265: ‘The signs also enjoy power in their special seasons; winter begins with the Archer’, etc. </a:t>
            </a:r>
          </a:p>
          <a:p>
            <a:pPr>
              <a:buNone/>
            </a:pPr>
            <a:r>
              <a:rPr lang="en-GB" dirty="0" smtClean="0">
                <a:latin typeface="Cambria" pitchFamily="18" charset="0"/>
              </a:rPr>
              <a:t>4.560: ‘As for the Archer, when the foremost portion of his cloak rises, he will give birth to hearts renowned in war and will conduct the conqueror, celebrating great triumphs in the sight of all, to his country’s citadels. Such a one will build high walls one moment and pull them down the next. But if Fortune favours them too generously with success, the mark of heaven is to be seen on their faces, for she works cruel havoc upon their features. So it was that a dread warrior [Hannibal] paid for his victories a the </a:t>
            </a:r>
            <a:r>
              <a:rPr lang="en-GB" dirty="0" err="1" smtClean="0">
                <a:latin typeface="Cambria" pitchFamily="18" charset="0"/>
              </a:rPr>
              <a:t>Trebia</a:t>
            </a:r>
            <a:r>
              <a:rPr lang="en-GB" dirty="0" smtClean="0">
                <a:latin typeface="Cambria" pitchFamily="18" charset="0"/>
              </a:rPr>
              <a:t>, Cannae, and the Lake, even before the hour of his retreat, with such disfigurement. [Hannibal lost an eye].</a:t>
            </a:r>
          </a:p>
          <a:p>
            <a:pPr>
              <a:buNone/>
            </a:pPr>
            <a:endParaRPr lang="en-GB" dirty="0" smtClean="0">
              <a:latin typeface="Cambria" pitchFamily="18" charset="0"/>
            </a:endParaRPr>
          </a:p>
          <a:p>
            <a:pPr>
              <a:buNone/>
            </a:pPr>
            <a:r>
              <a:rPr lang="en-GB" dirty="0" smtClean="0">
                <a:latin typeface="Cambria" pitchFamily="18" charset="0"/>
              </a:rPr>
              <a:t>Does this single passage contain a mythic structure?</a:t>
            </a:r>
          </a:p>
          <a:p>
            <a:pPr>
              <a:buNone/>
            </a:pPr>
            <a:endParaRPr lang="en-GB" dirty="0" smtClean="0">
              <a:latin typeface="Cambria" pitchFamily="18" charset="0"/>
            </a:endParaRPr>
          </a:p>
          <a:p>
            <a:pPr>
              <a:buNone/>
            </a:pPr>
            <a:r>
              <a:rPr lang="en-GB" dirty="0" smtClean="0">
                <a:latin typeface="Cambria" pitchFamily="18" charset="0"/>
              </a:rPr>
              <a:t>Pagan mythology enjoys a revival in European culture in the Renaissance.</a:t>
            </a:r>
          </a:p>
          <a:p>
            <a:pPr>
              <a:buNone/>
            </a:pPr>
            <a:r>
              <a:rPr lang="en-GB" dirty="0" smtClean="0">
                <a:latin typeface="Cambria" pitchFamily="18" charset="0"/>
              </a:rPr>
              <a:t>Analytical and archetypal psychologies involved with astrology often use myths as a technique of ‘amplification’, i.e. myths provide a meaningful narrative through which a planetary symbol should be understood on an intuitive, non-rational level as a dynamic rather than a static factor.</a:t>
            </a:r>
          </a:p>
          <a:p>
            <a:endParaRPr lang="en-GB" dirty="0"/>
          </a:p>
        </p:txBody>
      </p:sp>
      <p:sp>
        <p:nvSpPr>
          <p:cNvPr id="8" name="Content Placeholder 7"/>
          <p:cNvSpPr>
            <a:spLocks noGrp="1"/>
          </p:cNvSpPr>
          <p:nvPr>
            <p:ph sz="half" idx="2"/>
          </p:nvPr>
        </p:nvSpPr>
        <p:spPr/>
        <p:txBody>
          <a:bodyPr/>
          <a:lstStyle/>
          <a:p>
            <a:pPr>
              <a:buNone/>
            </a:pPr>
            <a:r>
              <a:rPr lang="en-GB" sz="2000" dirty="0" smtClean="0"/>
              <a:t>Andreas </a:t>
            </a:r>
            <a:r>
              <a:rPr lang="en-GB" sz="2000" dirty="0" err="1" smtClean="0"/>
              <a:t>Callarius</a:t>
            </a:r>
            <a:r>
              <a:rPr lang="en-GB" sz="2000" dirty="0" smtClean="0"/>
              <a:t> (c. 1596–1665) Star Map – visual stories?</a:t>
            </a:r>
          </a:p>
          <a:p>
            <a:endParaRPr lang="en-GB" dirty="0"/>
          </a:p>
        </p:txBody>
      </p:sp>
      <p:pic>
        <p:nvPicPr>
          <p:cNvPr id="9" name="Picture 8" descr="Andreas Cellarius star map.jpg"/>
          <p:cNvPicPr>
            <a:picLocks noChangeAspect="1"/>
          </p:cNvPicPr>
          <p:nvPr/>
        </p:nvPicPr>
        <p:blipFill>
          <a:blip r:embed="rId2" cstate="print"/>
          <a:stretch>
            <a:fillRect/>
          </a:stretch>
        </p:blipFill>
        <p:spPr>
          <a:xfrm>
            <a:off x="4788024" y="3140968"/>
            <a:ext cx="3942712" cy="312913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latin typeface="Cambria" pitchFamily="18" charset="0"/>
                <a:ea typeface="Cambria" pitchFamily="18" charset="0"/>
              </a:rPr>
              <a:t>Up to date: film</a:t>
            </a:r>
            <a:endParaRPr lang="en-GB" dirty="0">
              <a:latin typeface="Cambria" pitchFamily="18" charset="0"/>
              <a:ea typeface="Cambria" pitchFamily="18" charset="0"/>
            </a:endParaRPr>
          </a:p>
        </p:txBody>
      </p:sp>
      <p:sp>
        <p:nvSpPr>
          <p:cNvPr id="8" name="Content Placeholder 7"/>
          <p:cNvSpPr>
            <a:spLocks noGrp="1"/>
          </p:cNvSpPr>
          <p:nvPr>
            <p:ph sz="half" idx="1"/>
          </p:nvPr>
        </p:nvSpPr>
        <p:spPr/>
        <p:txBody>
          <a:bodyPr>
            <a:normAutofit fontScale="85000" lnSpcReduction="20000"/>
          </a:bodyPr>
          <a:lstStyle/>
          <a:p>
            <a:pPr>
              <a:buNone/>
            </a:pPr>
            <a:r>
              <a:rPr lang="es-ES" dirty="0" smtClean="0"/>
              <a:t>Beatriz García, Estela Reynoso, Silvina Pérez </a:t>
            </a:r>
            <a:r>
              <a:rPr lang="es-ES" dirty="0" err="1" smtClean="0"/>
              <a:t>Alvarez</a:t>
            </a:r>
            <a:r>
              <a:rPr lang="es-ES" dirty="0" smtClean="0"/>
              <a:t> and Raúl</a:t>
            </a:r>
            <a:r>
              <a:rPr lang="es-ES" baseline="30000" dirty="0" smtClean="0"/>
              <a:t> </a:t>
            </a:r>
            <a:r>
              <a:rPr lang="es-ES" dirty="0" err="1" smtClean="0"/>
              <a:t>Gabellone</a:t>
            </a:r>
            <a:r>
              <a:rPr lang="es-ES" dirty="0" smtClean="0"/>
              <a:t>, ‘</a:t>
            </a:r>
            <a:r>
              <a:rPr lang="en-US" dirty="0" smtClean="0"/>
              <a:t>Inspiration of astronomy in the movies: a history of a close encounter’, eds. Nicholas Campion and Rolf Sinclair, </a:t>
            </a:r>
            <a:r>
              <a:rPr lang="en-US" i="1" dirty="0" smtClean="0"/>
              <a:t>Culture and Cosmos</a:t>
            </a:r>
            <a:r>
              <a:rPr lang="en-US" dirty="0" smtClean="0"/>
              <a:t>, Vol. 16 nos. 1 and 2, 2012, pp. 357-371.</a:t>
            </a:r>
            <a:endParaRPr lang="en-GB" dirty="0" smtClean="0"/>
          </a:p>
          <a:p>
            <a:pPr>
              <a:buNone/>
            </a:pPr>
            <a:r>
              <a:rPr lang="en-GB" dirty="0" smtClean="0"/>
              <a:t>http://www.cultureandcosmos.org/pdfs/16/Garcia_et_al_INSAPVII_Astronomy_in_the_Movies.pdf</a:t>
            </a:r>
            <a:endParaRPr lang="en-GB" dirty="0"/>
          </a:p>
        </p:txBody>
      </p:sp>
      <p:pic>
        <p:nvPicPr>
          <p:cNvPr id="10" name="Picture 2"/>
          <p:cNvPicPr>
            <a:picLocks noGrp="1" noChangeAspect="1" noChangeArrowheads="1"/>
          </p:cNvPicPr>
          <p:nvPr>
            <p:ph sz="half" idx="2"/>
          </p:nvPr>
        </p:nvPicPr>
        <p:blipFill>
          <a:blip r:embed="rId2" cstate="print"/>
          <a:srcRect l="58972" t="30887" r="20370" b="46378"/>
          <a:stretch>
            <a:fillRect/>
          </a:stretch>
        </p:blipFill>
        <p:spPr bwMode="auto">
          <a:xfrm>
            <a:off x="4499992" y="1196752"/>
            <a:ext cx="3777935" cy="2338749"/>
          </a:xfrm>
          <a:prstGeom prst="rect">
            <a:avLst/>
          </a:prstGeom>
          <a:noFill/>
          <a:ln w="9525">
            <a:noFill/>
            <a:miter lim="800000"/>
            <a:headEnd/>
            <a:tailEnd/>
          </a:ln>
        </p:spPr>
      </p:pic>
      <p:pic>
        <p:nvPicPr>
          <p:cNvPr id="11" name="Picture 3"/>
          <p:cNvPicPr>
            <a:picLocks noChangeAspect="1" noChangeArrowheads="1"/>
          </p:cNvPicPr>
          <p:nvPr/>
        </p:nvPicPr>
        <p:blipFill>
          <a:blip r:embed="rId3" cstate="print"/>
          <a:srcRect l="18314" t="50716" r="58228" b="20756"/>
          <a:stretch>
            <a:fillRect/>
          </a:stretch>
        </p:blipFill>
        <p:spPr bwMode="auto">
          <a:xfrm>
            <a:off x="4932040" y="3645024"/>
            <a:ext cx="4139952" cy="283196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mbria" pitchFamily="18" charset="0"/>
              </a:rPr>
              <a:t>Questions and Reading</a:t>
            </a:r>
            <a:endParaRPr lang="en-GB" dirty="0">
              <a:latin typeface="Cambria" pitchFamily="18" charset="0"/>
            </a:endParaRPr>
          </a:p>
        </p:txBody>
      </p:sp>
      <p:sp>
        <p:nvSpPr>
          <p:cNvPr id="3" name="Content Placeholder 2"/>
          <p:cNvSpPr>
            <a:spLocks noGrp="1"/>
          </p:cNvSpPr>
          <p:nvPr>
            <p:ph sz="half" idx="1"/>
          </p:nvPr>
        </p:nvSpPr>
        <p:spPr/>
        <p:txBody>
          <a:bodyPr>
            <a:normAutofit fontScale="85000" lnSpcReduction="10000"/>
          </a:bodyPr>
          <a:lstStyle/>
          <a:p>
            <a:pPr>
              <a:buNone/>
            </a:pPr>
            <a:r>
              <a:rPr lang="en-GB" sz="2100" dirty="0" smtClean="0">
                <a:latin typeface="Cambria" pitchFamily="18" charset="0"/>
              </a:rPr>
              <a:t>How do we see sky phenomena represented, described and embodied in myths (stories, narratives, plots) in literature, oral traditions, visual arts, film etc…</a:t>
            </a:r>
          </a:p>
          <a:p>
            <a:pPr>
              <a:buNone/>
            </a:pPr>
            <a:r>
              <a:rPr lang="en-GB" sz="2100" dirty="0" smtClean="0">
                <a:latin typeface="Cambria" pitchFamily="18" charset="0"/>
              </a:rPr>
              <a:t>What is the use, function and structure of sky, star and planet  myths?</a:t>
            </a:r>
          </a:p>
          <a:p>
            <a:pPr>
              <a:buNone/>
            </a:pPr>
            <a:r>
              <a:rPr lang="en-GB" sz="2100" dirty="0" smtClean="0">
                <a:latin typeface="Cambria" pitchFamily="18" charset="0"/>
              </a:rPr>
              <a:t>Reading:</a:t>
            </a:r>
          </a:p>
          <a:p>
            <a:r>
              <a:rPr lang="en-GB" sz="2100" dirty="0" smtClean="0">
                <a:latin typeface="Cambria" pitchFamily="18" charset="0"/>
              </a:rPr>
              <a:t>See the reading this week on </a:t>
            </a:r>
            <a:r>
              <a:rPr lang="en-GB" sz="2100" dirty="0" err="1" smtClean="0">
                <a:latin typeface="Cambria" pitchFamily="18" charset="0"/>
              </a:rPr>
              <a:t>Moodle</a:t>
            </a:r>
            <a:endParaRPr lang="en-GB" sz="2100" dirty="0" smtClean="0">
              <a:latin typeface="Cambria" pitchFamily="18" charset="0"/>
            </a:endParaRPr>
          </a:p>
          <a:p>
            <a:r>
              <a:rPr lang="en-GB" sz="2100" dirty="0" smtClean="0">
                <a:latin typeface="Cambria" pitchFamily="18" charset="0"/>
              </a:rPr>
              <a:t>Search the web for primary sources</a:t>
            </a:r>
          </a:p>
          <a:p>
            <a:r>
              <a:rPr lang="en-GB" sz="2100" dirty="0" smtClean="0">
                <a:latin typeface="Cambria" pitchFamily="18" charset="0"/>
              </a:rPr>
              <a:t>Check JSTOR</a:t>
            </a:r>
          </a:p>
          <a:p>
            <a:r>
              <a:rPr lang="en-GB" sz="2100" dirty="0" smtClean="0">
                <a:latin typeface="Cambria" pitchFamily="18" charset="0"/>
              </a:rPr>
              <a:t>Search for the University library using words such as ‘myth, ‘sky’, ‘function’, ‘structure’, ‘purpose’.</a:t>
            </a:r>
          </a:p>
          <a:p>
            <a:endParaRPr lang="en-GB" dirty="0"/>
          </a:p>
        </p:txBody>
      </p:sp>
      <p:pic>
        <p:nvPicPr>
          <p:cNvPr id="6" name="Picture 5" descr="TheSophiaCentre.jpg"/>
          <p:cNvPicPr>
            <a:picLocks noChangeAspect="1"/>
          </p:cNvPicPr>
          <p:nvPr/>
        </p:nvPicPr>
        <p:blipFill>
          <a:blip r:embed="rId2" cstate="print"/>
          <a:stretch>
            <a:fillRect/>
          </a:stretch>
        </p:blipFill>
        <p:spPr>
          <a:xfrm>
            <a:off x="3059832" y="6061048"/>
            <a:ext cx="4104456" cy="796952"/>
          </a:xfrm>
          <a:prstGeom prst="rect">
            <a:avLst/>
          </a:prstGeom>
        </p:spPr>
      </p:pic>
      <p:pic>
        <p:nvPicPr>
          <p:cNvPr id="7" name="Picture 3"/>
          <p:cNvPicPr>
            <a:picLocks noGrp="1" noChangeAspect="1" noChangeArrowheads="1"/>
          </p:cNvPicPr>
          <p:nvPr>
            <p:ph sz="half" idx="2"/>
          </p:nvPr>
        </p:nvPicPr>
        <p:blipFill>
          <a:blip r:embed="rId3" cstate="print"/>
          <a:srcRect l="18314" t="50716" r="58228" b="20756"/>
          <a:stretch>
            <a:fillRect/>
          </a:stretch>
        </p:blipFill>
        <p:spPr bwMode="auto">
          <a:xfrm>
            <a:off x="4860032" y="1340768"/>
            <a:ext cx="2548736" cy="1743523"/>
          </a:xfrm>
          <a:prstGeom prst="rect">
            <a:avLst/>
          </a:prstGeom>
          <a:noFill/>
          <a:ln w="9525">
            <a:noFill/>
            <a:miter lim="800000"/>
            <a:headEnd/>
            <a:tailEnd/>
          </a:ln>
        </p:spPr>
      </p:pic>
      <p:pic>
        <p:nvPicPr>
          <p:cNvPr id="8" name="Picture 7" descr="Xul Retrato Sagitaria 1952.jpeg"/>
          <p:cNvPicPr>
            <a:picLocks noChangeAspect="1"/>
          </p:cNvPicPr>
          <p:nvPr/>
        </p:nvPicPr>
        <p:blipFill>
          <a:blip r:embed="rId4" cstate="print"/>
          <a:stretch>
            <a:fillRect/>
          </a:stretch>
        </p:blipFill>
        <p:spPr>
          <a:xfrm>
            <a:off x="7236296" y="2348880"/>
            <a:ext cx="1368152" cy="1615896"/>
          </a:xfrm>
          <a:prstGeom prst="rect">
            <a:avLst/>
          </a:prstGeom>
        </p:spPr>
      </p:pic>
      <p:pic>
        <p:nvPicPr>
          <p:cNvPr id="9" name="Content Placeholder 6" descr="ishtar_2.jpeg"/>
          <p:cNvPicPr>
            <a:picLocks noChangeAspect="1"/>
          </p:cNvPicPr>
          <p:nvPr/>
        </p:nvPicPr>
        <p:blipFill>
          <a:blip r:embed="rId5" cstate="print"/>
          <a:stretch>
            <a:fillRect/>
          </a:stretch>
        </p:blipFill>
        <p:spPr>
          <a:xfrm>
            <a:off x="5652120" y="3068960"/>
            <a:ext cx="1491088" cy="1968236"/>
          </a:xfrm>
          <a:prstGeom prst="rect">
            <a:avLst/>
          </a:prstGeom>
        </p:spPr>
      </p:pic>
      <p:pic>
        <p:nvPicPr>
          <p:cNvPr id="10" name="Content Placeholder 6" descr="Aristotle Poetics.jpg"/>
          <p:cNvPicPr>
            <a:picLocks noChangeAspect="1"/>
          </p:cNvPicPr>
          <p:nvPr/>
        </p:nvPicPr>
        <p:blipFill>
          <a:blip r:embed="rId6" cstate="print"/>
          <a:stretch>
            <a:fillRect/>
          </a:stretch>
        </p:blipFill>
        <p:spPr>
          <a:xfrm>
            <a:off x="7239626" y="4077072"/>
            <a:ext cx="1364822" cy="2088232"/>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1144</TotalTime>
  <Words>2828</Words>
  <Application>Microsoft Office PowerPoint</Application>
  <PresentationFormat>On-screen Show (4:3)</PresentationFormat>
  <Paragraphs>203</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Myth SEE SACRED SKIES MYTH FEB 2021 </vt:lpstr>
      <vt:lpstr>The reason for the topic</vt:lpstr>
      <vt:lpstr>Can we define myth?</vt:lpstr>
      <vt:lpstr>General Considerations</vt:lpstr>
      <vt:lpstr>Myth in Plato: Mythos and Logos</vt:lpstr>
      <vt:lpstr>Myth in Aristotle</vt:lpstr>
      <vt:lpstr>Robert Segal: Origins and Function</vt:lpstr>
      <vt:lpstr>Joseph Campbell</vt:lpstr>
      <vt:lpstr>Theories of Origin: Myth as ‘Proto’ or ‘Bad’ Science</vt:lpstr>
      <vt:lpstr>Jane Harrison: Myth and Ritual Theory (action precedes story)  </vt:lpstr>
      <vt:lpstr>Myth and Ritual: Alternatives</vt:lpstr>
      <vt:lpstr>Structure in Mythic Narratives</vt:lpstr>
      <vt:lpstr>Mircea Eliade: ritual, myth and repetition in cyclical time</vt:lpstr>
      <vt:lpstr>Jung: repetition of ritual time</vt:lpstr>
      <vt:lpstr>Mythic Images: Goya: Saturn devouring his son c. 1819-23; Arnold Bocklin, Venus Genetrix, 1895; Xul Solar Sagitaria, 1952.</vt:lpstr>
      <vt:lpstr>Is Astrology a Myth?</vt:lpstr>
      <vt:lpstr>Sky/Astronomy/Astrology and Myth</vt:lpstr>
      <vt:lpstr>Astronomy/Astrology and Myth</vt:lpstr>
      <vt:lpstr>Up to date: film</vt:lpstr>
      <vt:lpstr>Questions and Reading</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Nick</dc:creator>
  <cp:lastModifiedBy>Nick</cp:lastModifiedBy>
  <cp:revision>129</cp:revision>
  <dcterms:created xsi:type="dcterms:W3CDTF">2013-11-18T11:15:55Z</dcterms:created>
  <dcterms:modified xsi:type="dcterms:W3CDTF">2021-02-15T16:43:21Z</dcterms:modified>
</cp:coreProperties>
</file>