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69"/>
  </p:notesMasterIdLst>
  <p:sldIdLst>
    <p:sldId id="257" r:id="rId5"/>
    <p:sldId id="783" r:id="rId6"/>
    <p:sldId id="667" r:id="rId7"/>
    <p:sldId id="798" r:id="rId8"/>
    <p:sldId id="801" r:id="rId9"/>
    <p:sldId id="682" r:id="rId10"/>
    <p:sldId id="710" r:id="rId11"/>
    <p:sldId id="708" r:id="rId12"/>
    <p:sldId id="712" r:id="rId13"/>
    <p:sldId id="737" r:id="rId14"/>
    <p:sldId id="800" r:id="rId15"/>
    <p:sldId id="814" r:id="rId16"/>
    <p:sldId id="733" r:id="rId17"/>
    <p:sldId id="713" r:id="rId18"/>
    <p:sldId id="715" r:id="rId19"/>
    <p:sldId id="740" r:id="rId20"/>
    <p:sldId id="717" r:id="rId21"/>
    <p:sldId id="718" r:id="rId22"/>
    <p:sldId id="299" r:id="rId23"/>
    <p:sldId id="276" r:id="rId24"/>
    <p:sldId id="727" r:id="rId25"/>
    <p:sldId id="326" r:id="rId26"/>
    <p:sldId id="307" r:id="rId27"/>
    <p:sldId id="300" r:id="rId28"/>
    <p:sldId id="301" r:id="rId29"/>
    <p:sldId id="722" r:id="rId30"/>
    <p:sldId id="261" r:id="rId31"/>
    <p:sldId id="724" r:id="rId32"/>
    <p:sldId id="319" r:id="rId33"/>
    <p:sldId id="318" r:id="rId34"/>
    <p:sldId id="262" r:id="rId35"/>
    <p:sldId id="268" r:id="rId36"/>
    <p:sldId id="574" r:id="rId37"/>
    <p:sldId id="598" r:id="rId38"/>
    <p:sldId id="812" r:id="rId39"/>
    <p:sldId id="277" r:id="rId40"/>
    <p:sldId id="335" r:id="rId41"/>
    <p:sldId id="321" r:id="rId42"/>
    <p:sldId id="322" r:id="rId43"/>
    <p:sldId id="328" r:id="rId44"/>
    <p:sldId id="331" r:id="rId45"/>
    <p:sldId id="330" r:id="rId46"/>
    <p:sldId id="329" r:id="rId47"/>
    <p:sldId id="813" r:id="rId48"/>
    <p:sldId id="728" r:id="rId49"/>
    <p:sldId id="265" r:id="rId50"/>
    <p:sldId id="266" r:id="rId51"/>
    <p:sldId id="267" r:id="rId52"/>
    <p:sldId id="729" r:id="rId53"/>
    <p:sldId id="269" r:id="rId54"/>
    <p:sldId id="270" r:id="rId55"/>
    <p:sldId id="747" r:id="rId56"/>
    <p:sldId id="757" r:id="rId57"/>
    <p:sldId id="795" r:id="rId58"/>
    <p:sldId id="703" r:id="rId59"/>
    <p:sldId id="753" r:id="rId60"/>
    <p:sldId id="755" r:id="rId61"/>
    <p:sldId id="271" r:id="rId62"/>
    <p:sldId id="622" r:id="rId63"/>
    <p:sldId id="272" r:id="rId64"/>
    <p:sldId id="741" r:id="rId65"/>
    <p:sldId id="726" r:id="rId66"/>
    <p:sldId id="780" r:id="rId67"/>
    <p:sldId id="779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2AD99C-568B-4BDA-879E-B1EA6EBAE80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552007-F9CF-411D-9153-CCA5E422D8E6}">
      <dgm:prSet/>
      <dgm:spPr/>
      <dgm:t>
        <a:bodyPr/>
        <a:lstStyle/>
        <a:p>
          <a:r>
            <a:rPr lang="en-GB" b="0" i="0"/>
            <a:t>A TOWS analysis takes a SWOT analysis one step further to help you take action with your findings. </a:t>
          </a:r>
          <a:endParaRPr lang="en-US"/>
        </a:p>
      </dgm:t>
    </dgm:pt>
    <dgm:pt modelId="{45AB92F7-C356-417F-AA4D-183006771EBD}" type="parTrans" cxnId="{ACC5DD29-C574-4EF7-A064-B7E75483E458}">
      <dgm:prSet/>
      <dgm:spPr/>
      <dgm:t>
        <a:bodyPr/>
        <a:lstStyle/>
        <a:p>
          <a:endParaRPr lang="en-US"/>
        </a:p>
      </dgm:t>
    </dgm:pt>
    <dgm:pt modelId="{A0AD55B8-0C7D-44A6-94B8-69FAF46F2897}" type="sibTrans" cxnId="{ACC5DD29-C574-4EF7-A064-B7E75483E458}">
      <dgm:prSet/>
      <dgm:spPr/>
      <dgm:t>
        <a:bodyPr/>
        <a:lstStyle/>
        <a:p>
          <a:endParaRPr lang="en-US"/>
        </a:p>
      </dgm:t>
    </dgm:pt>
    <dgm:pt modelId="{03D651A6-5039-486D-B6A1-D78F1493DC5C}">
      <dgm:prSet/>
      <dgm:spPr/>
      <dgm:t>
        <a:bodyPr/>
        <a:lstStyle/>
        <a:p>
          <a:r>
            <a:rPr lang="en-GB" b="0" i="0"/>
            <a:t>The TOWS acronym uses the same elements as </a:t>
          </a:r>
          <a:r>
            <a:rPr lang="en-GB"/>
            <a:t>SWOT</a:t>
          </a:r>
          <a:r>
            <a:rPr lang="en-GB" b="0" i="0"/>
            <a:t>, but in reverse order. It combines internal and external forces to come up with productive ideas of how to best use the information. </a:t>
          </a:r>
          <a:endParaRPr lang="en-US"/>
        </a:p>
      </dgm:t>
    </dgm:pt>
    <dgm:pt modelId="{667080B4-28D3-49DB-9EBB-085166E0A1D8}" type="parTrans" cxnId="{3CB0FA46-99FA-4F63-83FC-A98B19C781C3}">
      <dgm:prSet/>
      <dgm:spPr/>
      <dgm:t>
        <a:bodyPr/>
        <a:lstStyle/>
        <a:p>
          <a:endParaRPr lang="en-US"/>
        </a:p>
      </dgm:t>
    </dgm:pt>
    <dgm:pt modelId="{89E979E1-5273-46A8-AAF3-DBB405AEF596}" type="sibTrans" cxnId="{3CB0FA46-99FA-4F63-83FC-A98B19C781C3}">
      <dgm:prSet/>
      <dgm:spPr/>
      <dgm:t>
        <a:bodyPr/>
        <a:lstStyle/>
        <a:p>
          <a:endParaRPr lang="en-US"/>
        </a:p>
      </dgm:t>
    </dgm:pt>
    <dgm:pt modelId="{002B318C-E82D-4EF7-94CA-EC11F02D7C09}">
      <dgm:prSet/>
      <dgm:spPr/>
      <dgm:t>
        <a:bodyPr/>
        <a:lstStyle/>
        <a:p>
          <a:r>
            <a:rPr lang="en-GB" b="0" i="0"/>
            <a:t>The main purpose of a TOWS is to reduce threats, take advantage of opportunities, exploit strengths, and remove weaknesses.  </a:t>
          </a:r>
          <a:endParaRPr lang="en-US"/>
        </a:p>
      </dgm:t>
    </dgm:pt>
    <dgm:pt modelId="{26652FB2-824D-41E8-9A7C-A168F5793E7B}" type="parTrans" cxnId="{47BBB00F-CEDB-423E-AA13-5D4880BDF490}">
      <dgm:prSet/>
      <dgm:spPr/>
      <dgm:t>
        <a:bodyPr/>
        <a:lstStyle/>
        <a:p>
          <a:endParaRPr lang="en-US"/>
        </a:p>
      </dgm:t>
    </dgm:pt>
    <dgm:pt modelId="{862AC650-75D0-46B4-8EFD-1C3D3B5D4D04}" type="sibTrans" cxnId="{47BBB00F-CEDB-423E-AA13-5D4880BDF490}">
      <dgm:prSet/>
      <dgm:spPr/>
      <dgm:t>
        <a:bodyPr/>
        <a:lstStyle/>
        <a:p>
          <a:endParaRPr lang="en-US"/>
        </a:p>
      </dgm:t>
    </dgm:pt>
    <dgm:pt modelId="{083301DB-4F1A-4A3B-B6A3-D54CBFA0243A}" type="pres">
      <dgm:prSet presAssocID="{DC2AD99C-568B-4BDA-879E-B1EA6EBAE80F}" presName="linear" presStyleCnt="0">
        <dgm:presLayoutVars>
          <dgm:animLvl val="lvl"/>
          <dgm:resizeHandles val="exact"/>
        </dgm:presLayoutVars>
      </dgm:prSet>
      <dgm:spPr/>
    </dgm:pt>
    <dgm:pt modelId="{80B3780C-DBAA-41DF-950D-FCA93B616B06}" type="pres">
      <dgm:prSet presAssocID="{68552007-F9CF-411D-9153-CCA5E422D8E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F1B3CE-02DF-49D0-ADB4-3EB64345D809}" type="pres">
      <dgm:prSet presAssocID="{A0AD55B8-0C7D-44A6-94B8-69FAF46F2897}" presName="spacer" presStyleCnt="0"/>
      <dgm:spPr/>
    </dgm:pt>
    <dgm:pt modelId="{B56A7A3E-D03B-41AD-A51B-7A5486B66B1A}" type="pres">
      <dgm:prSet presAssocID="{03D651A6-5039-486D-B6A1-D78F1493DC5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88DB7E-9A75-440E-A465-90FC40CE6539}" type="pres">
      <dgm:prSet presAssocID="{89E979E1-5273-46A8-AAF3-DBB405AEF596}" presName="spacer" presStyleCnt="0"/>
      <dgm:spPr/>
    </dgm:pt>
    <dgm:pt modelId="{E64E5B3C-DBCF-46BA-B281-8971D01984B7}" type="pres">
      <dgm:prSet presAssocID="{002B318C-E82D-4EF7-94CA-EC11F02D7C0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7BBB00F-CEDB-423E-AA13-5D4880BDF490}" srcId="{DC2AD99C-568B-4BDA-879E-B1EA6EBAE80F}" destId="{002B318C-E82D-4EF7-94CA-EC11F02D7C09}" srcOrd="2" destOrd="0" parTransId="{26652FB2-824D-41E8-9A7C-A168F5793E7B}" sibTransId="{862AC650-75D0-46B4-8EFD-1C3D3B5D4D04}"/>
    <dgm:cxn modelId="{ACC5DD29-C574-4EF7-A064-B7E75483E458}" srcId="{DC2AD99C-568B-4BDA-879E-B1EA6EBAE80F}" destId="{68552007-F9CF-411D-9153-CCA5E422D8E6}" srcOrd="0" destOrd="0" parTransId="{45AB92F7-C356-417F-AA4D-183006771EBD}" sibTransId="{A0AD55B8-0C7D-44A6-94B8-69FAF46F2897}"/>
    <dgm:cxn modelId="{68CA043C-09BE-4EEB-A1C1-09DC9BCE0F58}" type="presOf" srcId="{002B318C-E82D-4EF7-94CA-EC11F02D7C09}" destId="{E64E5B3C-DBCF-46BA-B281-8971D01984B7}" srcOrd="0" destOrd="0" presId="urn:microsoft.com/office/officeart/2005/8/layout/vList2"/>
    <dgm:cxn modelId="{648DF265-5F34-4590-8E13-DCB26CC496ED}" type="presOf" srcId="{DC2AD99C-568B-4BDA-879E-B1EA6EBAE80F}" destId="{083301DB-4F1A-4A3B-B6A3-D54CBFA0243A}" srcOrd="0" destOrd="0" presId="urn:microsoft.com/office/officeart/2005/8/layout/vList2"/>
    <dgm:cxn modelId="{3CB0FA46-99FA-4F63-83FC-A98B19C781C3}" srcId="{DC2AD99C-568B-4BDA-879E-B1EA6EBAE80F}" destId="{03D651A6-5039-486D-B6A1-D78F1493DC5C}" srcOrd="1" destOrd="0" parTransId="{667080B4-28D3-49DB-9EBB-085166E0A1D8}" sibTransId="{89E979E1-5273-46A8-AAF3-DBB405AEF596}"/>
    <dgm:cxn modelId="{BDECEA4B-A301-4446-8974-80F52C39BD81}" type="presOf" srcId="{03D651A6-5039-486D-B6A1-D78F1493DC5C}" destId="{B56A7A3E-D03B-41AD-A51B-7A5486B66B1A}" srcOrd="0" destOrd="0" presId="urn:microsoft.com/office/officeart/2005/8/layout/vList2"/>
    <dgm:cxn modelId="{C62937FA-8DFF-478C-864D-8A0AC404BEAB}" type="presOf" srcId="{68552007-F9CF-411D-9153-CCA5E422D8E6}" destId="{80B3780C-DBAA-41DF-950D-FCA93B616B06}" srcOrd="0" destOrd="0" presId="urn:microsoft.com/office/officeart/2005/8/layout/vList2"/>
    <dgm:cxn modelId="{8DBB4400-B55C-4D29-9CFC-19097CB318D4}" type="presParOf" srcId="{083301DB-4F1A-4A3B-B6A3-D54CBFA0243A}" destId="{80B3780C-DBAA-41DF-950D-FCA93B616B06}" srcOrd="0" destOrd="0" presId="urn:microsoft.com/office/officeart/2005/8/layout/vList2"/>
    <dgm:cxn modelId="{3A96EEE9-60EC-4C26-B549-3F28606F2451}" type="presParOf" srcId="{083301DB-4F1A-4A3B-B6A3-D54CBFA0243A}" destId="{37F1B3CE-02DF-49D0-ADB4-3EB64345D809}" srcOrd="1" destOrd="0" presId="urn:microsoft.com/office/officeart/2005/8/layout/vList2"/>
    <dgm:cxn modelId="{94515AA4-66CA-4949-B0A3-377036479314}" type="presParOf" srcId="{083301DB-4F1A-4A3B-B6A3-D54CBFA0243A}" destId="{B56A7A3E-D03B-41AD-A51B-7A5486B66B1A}" srcOrd="2" destOrd="0" presId="urn:microsoft.com/office/officeart/2005/8/layout/vList2"/>
    <dgm:cxn modelId="{0347EF72-FB80-4372-B858-017455D3C80D}" type="presParOf" srcId="{083301DB-4F1A-4A3B-B6A3-D54CBFA0243A}" destId="{7588DB7E-9A75-440E-A465-90FC40CE6539}" srcOrd="3" destOrd="0" presId="urn:microsoft.com/office/officeart/2005/8/layout/vList2"/>
    <dgm:cxn modelId="{947E38C9-9ABC-46D8-802F-9823B6D74825}" type="presParOf" srcId="{083301DB-4F1A-4A3B-B6A3-D54CBFA0243A}" destId="{E64E5B3C-DBCF-46BA-B281-8971D01984B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88EEE7-42BD-4DC8-B733-63DCA690AC6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03BB68-05A3-42FE-9834-570317B63A4D}">
      <dgm:prSet/>
      <dgm:spPr/>
      <dgm:t>
        <a:bodyPr/>
        <a:lstStyle/>
        <a:p>
          <a:r>
            <a:rPr lang="en-GB" b="1"/>
            <a:t>TOWS can expand your SWOT analysis to discover some really useful potential strategies for the future</a:t>
          </a:r>
          <a:r>
            <a:rPr lang="en-GB"/>
            <a:t>. </a:t>
          </a:r>
          <a:endParaRPr lang="en-US"/>
        </a:p>
      </dgm:t>
    </dgm:pt>
    <dgm:pt modelId="{13DDC745-9899-4AC5-937B-1A1282CF41D7}" type="parTrans" cxnId="{724DEE83-554D-47CB-B4CB-DCE4A962963F}">
      <dgm:prSet/>
      <dgm:spPr/>
      <dgm:t>
        <a:bodyPr/>
        <a:lstStyle/>
        <a:p>
          <a:endParaRPr lang="en-US"/>
        </a:p>
      </dgm:t>
    </dgm:pt>
    <dgm:pt modelId="{42721654-3CEC-4E4F-9E01-78164125A5D6}" type="sibTrans" cxnId="{724DEE83-554D-47CB-B4CB-DCE4A962963F}">
      <dgm:prSet/>
      <dgm:spPr/>
      <dgm:t>
        <a:bodyPr/>
        <a:lstStyle/>
        <a:p>
          <a:endParaRPr lang="en-US"/>
        </a:p>
      </dgm:t>
    </dgm:pt>
    <dgm:pt modelId="{78A1320E-4222-4547-99C1-31E95179553D}">
      <dgm:prSet/>
      <dgm:spPr/>
      <dgm:t>
        <a:bodyPr/>
        <a:lstStyle/>
        <a:p>
          <a:r>
            <a:rPr lang="en-GB" b="1"/>
            <a:t>See examples on the next slides</a:t>
          </a:r>
          <a:endParaRPr lang="en-US"/>
        </a:p>
      </dgm:t>
    </dgm:pt>
    <dgm:pt modelId="{4DE41EDF-3CCA-4E20-AB26-89C1FF6349BF}" type="parTrans" cxnId="{30D1E0B9-F564-4C3C-80ED-8FA2533445A9}">
      <dgm:prSet/>
      <dgm:spPr/>
      <dgm:t>
        <a:bodyPr/>
        <a:lstStyle/>
        <a:p>
          <a:endParaRPr lang="en-US"/>
        </a:p>
      </dgm:t>
    </dgm:pt>
    <dgm:pt modelId="{94F297A2-6986-4FD6-AC1A-8DC54CED2ECC}" type="sibTrans" cxnId="{30D1E0B9-F564-4C3C-80ED-8FA2533445A9}">
      <dgm:prSet/>
      <dgm:spPr/>
      <dgm:t>
        <a:bodyPr/>
        <a:lstStyle/>
        <a:p>
          <a:endParaRPr lang="en-US"/>
        </a:p>
      </dgm:t>
    </dgm:pt>
    <dgm:pt modelId="{303B7EC6-5456-4A73-B9A3-9DB48049939D}" type="pres">
      <dgm:prSet presAssocID="{C488EEE7-42BD-4DC8-B733-63DCA690AC6F}" presName="linear" presStyleCnt="0">
        <dgm:presLayoutVars>
          <dgm:animLvl val="lvl"/>
          <dgm:resizeHandles val="exact"/>
        </dgm:presLayoutVars>
      </dgm:prSet>
      <dgm:spPr/>
    </dgm:pt>
    <dgm:pt modelId="{2B39DFDF-3972-4A5B-94BB-8877B6E47F2C}" type="pres">
      <dgm:prSet presAssocID="{F103BB68-05A3-42FE-9834-570317B63A4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3CE80E9-13C3-43EA-8A0D-5F508B661886}" type="pres">
      <dgm:prSet presAssocID="{42721654-3CEC-4E4F-9E01-78164125A5D6}" presName="spacer" presStyleCnt="0"/>
      <dgm:spPr/>
    </dgm:pt>
    <dgm:pt modelId="{399D6E15-5EB0-4714-9405-29E164E1171D}" type="pres">
      <dgm:prSet presAssocID="{78A1320E-4222-4547-99C1-31E95179553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7ADF31-EA85-423F-A2BB-BA2D12EE609B}" type="presOf" srcId="{C488EEE7-42BD-4DC8-B733-63DCA690AC6F}" destId="{303B7EC6-5456-4A73-B9A3-9DB48049939D}" srcOrd="0" destOrd="0" presId="urn:microsoft.com/office/officeart/2005/8/layout/vList2"/>
    <dgm:cxn modelId="{724DEE83-554D-47CB-B4CB-DCE4A962963F}" srcId="{C488EEE7-42BD-4DC8-B733-63DCA690AC6F}" destId="{F103BB68-05A3-42FE-9834-570317B63A4D}" srcOrd="0" destOrd="0" parTransId="{13DDC745-9899-4AC5-937B-1A1282CF41D7}" sibTransId="{42721654-3CEC-4E4F-9E01-78164125A5D6}"/>
    <dgm:cxn modelId="{A3FB02AC-7ADA-44A9-8542-E75E8482DA3C}" type="presOf" srcId="{78A1320E-4222-4547-99C1-31E95179553D}" destId="{399D6E15-5EB0-4714-9405-29E164E1171D}" srcOrd="0" destOrd="0" presId="urn:microsoft.com/office/officeart/2005/8/layout/vList2"/>
    <dgm:cxn modelId="{30D1E0B9-F564-4C3C-80ED-8FA2533445A9}" srcId="{C488EEE7-42BD-4DC8-B733-63DCA690AC6F}" destId="{78A1320E-4222-4547-99C1-31E95179553D}" srcOrd="1" destOrd="0" parTransId="{4DE41EDF-3CCA-4E20-AB26-89C1FF6349BF}" sibTransId="{94F297A2-6986-4FD6-AC1A-8DC54CED2ECC}"/>
    <dgm:cxn modelId="{CB766BE7-2724-417B-9736-F801CCBC8F78}" type="presOf" srcId="{F103BB68-05A3-42FE-9834-570317B63A4D}" destId="{2B39DFDF-3972-4A5B-94BB-8877B6E47F2C}" srcOrd="0" destOrd="0" presId="urn:microsoft.com/office/officeart/2005/8/layout/vList2"/>
    <dgm:cxn modelId="{A9AB4565-3EF0-4341-A589-4C13D0573452}" type="presParOf" srcId="{303B7EC6-5456-4A73-B9A3-9DB48049939D}" destId="{2B39DFDF-3972-4A5B-94BB-8877B6E47F2C}" srcOrd="0" destOrd="0" presId="urn:microsoft.com/office/officeart/2005/8/layout/vList2"/>
    <dgm:cxn modelId="{8AE00C6F-F4E9-4D8D-AFED-F24980139E3D}" type="presParOf" srcId="{303B7EC6-5456-4A73-B9A3-9DB48049939D}" destId="{F3CE80E9-13C3-43EA-8A0D-5F508B661886}" srcOrd="1" destOrd="0" presId="urn:microsoft.com/office/officeart/2005/8/layout/vList2"/>
    <dgm:cxn modelId="{E9BE35F9-6F83-4E2A-8086-9733BA7FB001}" type="presParOf" srcId="{303B7EC6-5456-4A73-B9A3-9DB48049939D}" destId="{399D6E15-5EB0-4714-9405-29E164E1171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3780C-DBAA-41DF-950D-FCA93B616B06}">
      <dsp:nvSpPr>
        <dsp:cNvPr id="0" name=""/>
        <dsp:cNvSpPr/>
      </dsp:nvSpPr>
      <dsp:spPr>
        <a:xfrm>
          <a:off x="0" y="90435"/>
          <a:ext cx="7012370" cy="14671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A TOWS analysis takes a SWOT analysis one step further to help you take action with your findings. </a:t>
          </a:r>
          <a:endParaRPr lang="en-US" sz="2200" kern="1200"/>
        </a:p>
      </dsp:txBody>
      <dsp:txXfrm>
        <a:off x="71622" y="162057"/>
        <a:ext cx="6869126" cy="1323936"/>
      </dsp:txXfrm>
    </dsp:sp>
    <dsp:sp modelId="{B56A7A3E-D03B-41AD-A51B-7A5486B66B1A}">
      <dsp:nvSpPr>
        <dsp:cNvPr id="0" name=""/>
        <dsp:cNvSpPr/>
      </dsp:nvSpPr>
      <dsp:spPr>
        <a:xfrm>
          <a:off x="0" y="1620975"/>
          <a:ext cx="7012370" cy="1467180"/>
        </a:xfrm>
        <a:prstGeom prst="roundRect">
          <a:avLst/>
        </a:prstGeom>
        <a:gradFill rotWithShape="0">
          <a:gsLst>
            <a:gs pos="0">
              <a:schemeClr val="accent2">
                <a:hueOff val="-661686"/>
                <a:satOff val="746"/>
                <a:lumOff val="1765"/>
                <a:alphaOff val="0"/>
                <a:tint val="98000"/>
                <a:lumMod val="110000"/>
              </a:schemeClr>
            </a:gs>
            <a:gs pos="84000">
              <a:schemeClr val="accent2">
                <a:hueOff val="-661686"/>
                <a:satOff val="746"/>
                <a:lumOff val="176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The TOWS acronym uses the same elements as </a:t>
          </a:r>
          <a:r>
            <a:rPr lang="en-GB" sz="2200" kern="1200"/>
            <a:t>SWOT</a:t>
          </a:r>
          <a:r>
            <a:rPr lang="en-GB" sz="2200" b="0" i="0" kern="1200"/>
            <a:t>, but in reverse order. It combines internal and external forces to come up with productive ideas of how to best use the information. </a:t>
          </a:r>
          <a:endParaRPr lang="en-US" sz="2200" kern="1200"/>
        </a:p>
      </dsp:txBody>
      <dsp:txXfrm>
        <a:off x="71622" y="1692597"/>
        <a:ext cx="6869126" cy="1323936"/>
      </dsp:txXfrm>
    </dsp:sp>
    <dsp:sp modelId="{E64E5B3C-DBCF-46BA-B281-8971D01984B7}">
      <dsp:nvSpPr>
        <dsp:cNvPr id="0" name=""/>
        <dsp:cNvSpPr/>
      </dsp:nvSpPr>
      <dsp:spPr>
        <a:xfrm>
          <a:off x="0" y="3151515"/>
          <a:ext cx="7012370" cy="1467180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The main purpose of a TOWS is to reduce threats, take advantage of opportunities, exploit strengths, and remove weaknesses.  </a:t>
          </a:r>
          <a:endParaRPr lang="en-US" sz="2200" kern="1200"/>
        </a:p>
      </dsp:txBody>
      <dsp:txXfrm>
        <a:off x="71622" y="3223137"/>
        <a:ext cx="6869126" cy="13239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39DFDF-3972-4A5B-94BB-8877B6E47F2C}">
      <dsp:nvSpPr>
        <dsp:cNvPr id="0" name=""/>
        <dsp:cNvSpPr/>
      </dsp:nvSpPr>
      <dsp:spPr>
        <a:xfrm>
          <a:off x="0" y="38145"/>
          <a:ext cx="7012370" cy="22674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TOWS can expand your SWOT analysis to discover some really useful potential strategies for the future</a:t>
          </a:r>
          <a:r>
            <a:rPr lang="en-GB" sz="3400" kern="1200"/>
            <a:t>. </a:t>
          </a:r>
          <a:endParaRPr lang="en-US" sz="3400" kern="1200"/>
        </a:p>
      </dsp:txBody>
      <dsp:txXfrm>
        <a:off x="110688" y="148833"/>
        <a:ext cx="6790994" cy="2046084"/>
      </dsp:txXfrm>
    </dsp:sp>
    <dsp:sp modelId="{399D6E15-5EB0-4714-9405-29E164E1171D}">
      <dsp:nvSpPr>
        <dsp:cNvPr id="0" name=""/>
        <dsp:cNvSpPr/>
      </dsp:nvSpPr>
      <dsp:spPr>
        <a:xfrm>
          <a:off x="0" y="2403525"/>
          <a:ext cx="7012370" cy="2267460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/>
            <a:t>See examples on the next slides</a:t>
          </a:r>
          <a:endParaRPr lang="en-US" sz="3400" kern="1200"/>
        </a:p>
      </dsp:txBody>
      <dsp:txXfrm>
        <a:off x="110688" y="2514213"/>
        <a:ext cx="6790994" cy="2046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Slide Image Placeholder 1">
            <a:extLst>
              <a:ext uri="{FF2B5EF4-FFF2-40B4-BE49-F238E27FC236}">
                <a16:creationId xmlns:a16="http://schemas.microsoft.com/office/drawing/2014/main" id="{D8467FF9-645C-E42C-1ED2-65F3556B5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Notes Placeholder 2">
            <a:extLst>
              <a:ext uri="{FF2B5EF4-FFF2-40B4-BE49-F238E27FC236}">
                <a16:creationId xmlns:a16="http://schemas.microsoft.com/office/drawing/2014/main" id="{521D47C3-FB49-F4A6-0913-D2BC8F1A3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21860" name="Slide Number Placeholder 3">
            <a:extLst>
              <a:ext uri="{FF2B5EF4-FFF2-40B4-BE49-F238E27FC236}">
                <a16:creationId xmlns:a16="http://schemas.microsoft.com/office/drawing/2014/main" id="{0B5072EF-9489-7CF7-A23C-76663BBCC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EE6941-6CBC-4F51-82D8-AC5D6878CF6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1B75DA-6C03-F5C5-A5C2-AF1B477F2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00ED275A-3FD5-1F08-2849-065420C6425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4FD933E5-99C3-6B62-B59C-8190307CC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IN" altLang="en-US" b="1">
                <a:latin typeface="Arial" panose="020B0604020202020204" pitchFamily="34" charset="0"/>
              </a:rPr>
              <a:t>Figure 3.4  </a:t>
            </a:r>
            <a:r>
              <a:rPr lang="en-GB" altLang="en-US" b="1">
                <a:latin typeface="Arial" panose="020B0604020202020204" pitchFamily="34" charset="0"/>
              </a:rPr>
              <a:t>The industry life cycle</a:t>
            </a:r>
            <a:endParaRPr lang="en-IN" altLang="en-US" b="1">
              <a:latin typeface="Arial" panose="020B0604020202020204" pitchFamily="34" charset="0"/>
            </a:endParaRPr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7911A87E-810A-F0F5-0BBF-DA2764B7EB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64EBFB9-9637-457A-BD38-A30208DDB8C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487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2/24/2026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bl6b71H2Mc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bl6b71H2Mc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I5lYaZaUlg?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UTZ6NOWeYs?si=eXDbJf81REf4iU6T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UTZ6NOWeYs?start=44&amp;feature=oembed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jpe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jpeg"/><Relationship Id="rId9" Type="http://schemas.openxmlformats.org/officeDocument/2006/relationships/image" Target="../media/image54.png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0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Leading digital &amp; strategic change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BMSW7003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February 2026</a:t>
            </a:r>
          </a:p>
          <a:p>
            <a:endParaRPr lang="en-US" dirty="0">
              <a:solidFill>
                <a:srgbClr val="FFFFFF">
                  <a:alpha val="75000"/>
                </a:srgbClr>
              </a:solidFill>
            </a:endParaRP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4908884" y="4261282"/>
            <a:ext cx="6497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Competitive Strategy &amp; </a:t>
            </a:r>
          </a:p>
          <a:p>
            <a:pPr algn="ctr"/>
            <a:r>
              <a:rPr lang="en-GB" sz="3200" b="1" dirty="0">
                <a:solidFill>
                  <a:srgbClr val="FFC000"/>
                </a:solidFill>
              </a:rPr>
              <a:t>Managing Capabilities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B56F4-E239-2FCE-E789-AF50683CE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recap from our last session…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3F1B5-4715-9F9F-141E-578822C884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CF6164-F883-4B4E-3452-EE52B77A8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377D85-5537-41DE-CA2F-DD7BB6D4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913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7C179-224E-9CB4-4192-20D745B62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Layers of business environment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8F38F-1E11-F3E5-31E3-8829F6832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 organisation is surrounded by several layers of business environment</a:t>
            </a:r>
          </a:p>
          <a:p>
            <a:r>
              <a:rPr lang="en-GB" dirty="0">
                <a:solidFill>
                  <a:srgbClr val="FFFFFF"/>
                </a:solidFill>
              </a:rPr>
              <a:t>The outer layer is the </a:t>
            </a:r>
            <a:r>
              <a:rPr lang="en-GB" b="1" dirty="0">
                <a:solidFill>
                  <a:srgbClr val="00B0F0"/>
                </a:solidFill>
              </a:rPr>
              <a:t>Macro-Environment</a:t>
            </a:r>
          </a:p>
          <a:p>
            <a:r>
              <a:rPr lang="en-GB" dirty="0">
                <a:solidFill>
                  <a:srgbClr val="FFFFFF"/>
                </a:solidFill>
              </a:rPr>
              <a:t>Elements that are close to the organisation and affect its performance and decision-making such as Customers, Competitors, Suppliers, Employees, Shareholders etc. are defined as the</a:t>
            </a:r>
            <a:r>
              <a:rPr lang="en-GB" b="1" dirty="0">
                <a:solidFill>
                  <a:srgbClr val="00B0F0"/>
                </a:solidFill>
              </a:rPr>
              <a:t> Micro-Environment</a:t>
            </a:r>
          </a:p>
        </p:txBody>
      </p:sp>
      <p:pic>
        <p:nvPicPr>
          <p:cNvPr id="6" name="Picture 16" descr="G:\Powerpoint\Pe_Uk\PE133-Johnson\Final files\Gif\ch02\C02NE001.gif">
            <a:extLst>
              <a:ext uri="{FF2B5EF4-FFF2-40B4-BE49-F238E27FC236}">
                <a16:creationId xmlns:a16="http://schemas.microsoft.com/office/drawing/2014/main" id="{77B4D780-581C-7EE7-BF5D-640B335C18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" r="2" b="2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058922-2B72-77C1-AFFB-283F4838F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62966D-1618-EECE-79FF-604FEE975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3BA07B-D677-D7FB-5AB6-9BBA0AE514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28" t="40925" r="23274" b="10417"/>
          <a:stretch/>
        </p:blipFill>
        <p:spPr>
          <a:xfrm>
            <a:off x="4237088" y="604758"/>
            <a:ext cx="7867678" cy="575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650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Title 1">
            <a:extLst>
              <a:ext uri="{FF2B5EF4-FFF2-40B4-BE49-F238E27FC236}">
                <a16:creationId xmlns:a16="http://schemas.microsoft.com/office/drawing/2014/main" id="{26408B68-CCE2-CC81-ABBC-D96A6BF002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702156"/>
            <a:ext cx="11029616" cy="5170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Opportunities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A996B-0DBC-278F-7CBC-83AABB29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41" y="1310640"/>
            <a:ext cx="11584538" cy="5120640"/>
          </a:xfrm>
        </p:spPr>
        <p:txBody>
          <a:bodyPr rtlCol="0">
            <a:normAutofit/>
          </a:bodyPr>
          <a:lstStyle/>
          <a:p>
            <a:pPr>
              <a:spcAft>
                <a:spcPts val="0"/>
              </a:spcAft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critical issue in undertaking macro-environmental analysis (e.g. PESTEL) and industry analysis (e.g. Porter’s Five Forces) is the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that are drawn from this understanding in guiding strategic decisions and choices.	</a:t>
            </a:r>
          </a:p>
          <a:p>
            <a:pPr>
              <a:spcAft>
                <a:spcPts val="0"/>
              </a:spcAft>
              <a:defRPr/>
            </a:pP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Identifying 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extremely valuable when thinking about strategic choices.</a:t>
            </a:r>
          </a:p>
          <a:p>
            <a:pPr>
              <a:spcAft>
                <a:spcPts val="0"/>
              </a:spcAft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Opportunities and threats come from the external environment. </a:t>
            </a: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threats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also form part of another strategic analysis tool: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57AC0-10E8-96E6-3667-BC6EBC188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441" y="3604453"/>
            <a:ext cx="1771825" cy="1521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E0E961-D191-2D74-9D3C-82E05629A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81519" y="3855098"/>
            <a:ext cx="1487569" cy="124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5A8AC6-6C8D-F010-F764-D454AD7E832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89647" y="3888845"/>
            <a:ext cx="1713204" cy="1212092"/>
          </a:xfrm>
          <a:prstGeom prst="rect">
            <a:avLst/>
          </a:prstGeom>
        </p:spPr>
      </p:pic>
      <p:pic>
        <p:nvPicPr>
          <p:cNvPr id="9" name="Picture 2" descr="Y:\08VOL4\Graphics\Powerpoint\PE_UK\PE528-JOHNSON\Final files\GIF\ch02\M02UF002.gif">
            <a:extLst>
              <a:ext uri="{FF2B5EF4-FFF2-40B4-BE49-F238E27FC236}">
                <a16:creationId xmlns:a16="http://schemas.microsoft.com/office/drawing/2014/main" id="{BCC2B798-A236-7E5D-621C-67FDCB069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166" y="3931915"/>
            <a:ext cx="1771825" cy="1169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7C179-224E-9CB4-4192-20D745B62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650033"/>
            <a:ext cx="4460746" cy="137180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internal business environment (Marketing audit)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8F38F-1E11-F3E5-31E3-8829F6832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34" y="2135515"/>
            <a:ext cx="3862329" cy="4072452"/>
          </a:xfrm>
        </p:spPr>
        <p:txBody>
          <a:bodyPr anchor="t">
            <a:no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Factors inside the company that are unique to the organisation. </a:t>
            </a:r>
          </a:p>
          <a:p>
            <a:r>
              <a:rPr lang="en-GB" sz="1800" b="0" i="0" dirty="0">
                <a:solidFill>
                  <a:schemeClr val="tx1"/>
                </a:solidFill>
                <a:effectLst/>
              </a:rPr>
              <a:t>Analysis of the internal environment is critical in the development of </a:t>
            </a:r>
            <a:r>
              <a:rPr lang="en-GB" sz="1800" dirty="0">
                <a:solidFill>
                  <a:schemeClr val="tx1"/>
                </a:solidFill>
              </a:rPr>
              <a:t>business</a:t>
            </a:r>
            <a:r>
              <a:rPr lang="en-GB" sz="1800" b="0" i="0" dirty="0">
                <a:solidFill>
                  <a:schemeClr val="tx1"/>
                </a:solidFill>
                <a:effectLst/>
              </a:rPr>
              <a:t> strategy to ensure that the firm’s strategy is based upon its situation, resources and goals.</a:t>
            </a:r>
          </a:p>
          <a:p>
            <a:r>
              <a:rPr lang="en-GB" sz="1800" dirty="0">
                <a:solidFill>
                  <a:schemeClr val="tx1"/>
                </a:solidFill>
              </a:rPr>
              <a:t>SWOT Strengths and Weaknesses are always drawn from the internal environment.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058922-2B72-77C1-AFFB-283F4838F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62966D-1618-EECE-79FF-604FEE975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Internal environmental factors">
            <a:extLst>
              <a:ext uri="{FF2B5EF4-FFF2-40B4-BE49-F238E27FC236}">
                <a16:creationId xmlns:a16="http://schemas.microsoft.com/office/drawing/2014/main" id="{C96CD58C-9A28-263E-6FCE-3ED97551F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520" y="536358"/>
            <a:ext cx="7477760" cy="607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2555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BFABBCE0-E08C-4BBE-9FD2-E2B253D4D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A87EE02-13D8-9594-7161-98006C02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624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ANALYSING</a:t>
            </a:r>
            <a:r>
              <a:rPr lang="en-US" sz="2800" b="0" kern="1200" cap="all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THE INTERNAL ENVIRONMENT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426BAC-43D6-468E-B6FF-167034D5C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B02D80E-5995-4C54-8387-5893C2C89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96083C8-1401-4950-AF56-E2FAFE42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DAA0D0-A3E3-EA83-40C4-FF165DD3C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(Source: Blythe &amp; Megicks (2019)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2ECD7-5DC4-1BF3-13DD-2B3548690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6" name="Content Placeholder 7">
            <a:extLst>
              <a:ext uri="{FF2B5EF4-FFF2-40B4-BE49-F238E27FC236}">
                <a16:creationId xmlns:a16="http://schemas.microsoft.com/office/drawing/2014/main" id="{5CA80DC1-5FC8-9936-10EF-5C854576FC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764494"/>
              </p:ext>
            </p:extLst>
          </p:nvPr>
        </p:nvGraphicFramePr>
        <p:xfrm>
          <a:off x="581192" y="2021840"/>
          <a:ext cx="11245048" cy="40538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49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501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17286">
                <a:tc>
                  <a:txBody>
                    <a:bodyPr/>
                    <a:lstStyle/>
                    <a:p>
                      <a:r>
                        <a:rPr lang="en-GB" sz="2100" b="1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Element</a:t>
                      </a:r>
                    </a:p>
                  </a:txBody>
                  <a:tcPr marL="127306" marR="127306" marT="63617" marB="63617"/>
                </a:tc>
                <a:tc>
                  <a:txBody>
                    <a:bodyPr/>
                    <a:lstStyle/>
                    <a:p>
                      <a:r>
                        <a:rPr lang="en-GB" sz="2100" dirty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Examples</a:t>
                      </a:r>
                    </a:p>
                  </a:txBody>
                  <a:tcPr marL="127306" marR="127306" marT="63617" marB="6361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4698"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Physical</a:t>
                      </a:r>
                      <a:r>
                        <a:rPr lang="en-GB" sz="2100" baseline="0">
                          <a:latin typeface="Arial" pitchFamily="34" charset="0"/>
                          <a:cs typeface="Arial" pitchFamily="34" charset="0"/>
                        </a:rPr>
                        <a:t> resources</a:t>
                      </a:r>
                      <a:endParaRPr lang="en-GB" sz="21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27306" marR="127306" marT="63617" marB="63617"/>
                </a:tc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List</a:t>
                      </a:r>
                      <a:r>
                        <a:rPr lang="en-GB" sz="2100" baseline="0">
                          <a:latin typeface="Arial" pitchFamily="34" charset="0"/>
                          <a:cs typeface="Arial" pitchFamily="34" charset="0"/>
                        </a:rPr>
                        <a:t> of fixed assets e.g. machinery, buildings and equipment and their age, condition, financial value</a:t>
                      </a:r>
                      <a:endParaRPr lang="en-GB" sz="21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27306" marR="127306" marT="63617" marB="6361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7286"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Human resources</a:t>
                      </a:r>
                    </a:p>
                  </a:txBody>
                  <a:tcPr marL="127306" marR="127306" marT="63617" marB="63617"/>
                </a:tc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Staff, their motivation,</a:t>
                      </a:r>
                      <a:r>
                        <a:rPr lang="en-GB" sz="2100" baseline="0">
                          <a:latin typeface="Arial" pitchFamily="34" charset="0"/>
                          <a:cs typeface="Arial" pitchFamily="34" charset="0"/>
                        </a:rPr>
                        <a:t> commitment, capabilities etc.</a:t>
                      </a:r>
                      <a:endParaRPr lang="en-GB" sz="21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27306" marR="127306" marT="63617" marB="636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7286"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Financial resources</a:t>
                      </a:r>
                    </a:p>
                  </a:txBody>
                  <a:tcPr marL="127306" marR="127306" marT="63617" marB="63617"/>
                </a:tc>
                <a:tc>
                  <a:txBody>
                    <a:bodyPr/>
                    <a:lstStyle/>
                    <a:p>
                      <a:r>
                        <a:rPr lang="en-GB" sz="2100" dirty="0">
                          <a:latin typeface="Arial" pitchFamily="34" charset="0"/>
                          <a:cs typeface="Arial" pitchFamily="34" charset="0"/>
                        </a:rPr>
                        <a:t>Sources</a:t>
                      </a:r>
                      <a:r>
                        <a:rPr lang="en-GB" sz="2100" baseline="0" dirty="0">
                          <a:latin typeface="Arial" pitchFamily="34" charset="0"/>
                          <a:cs typeface="Arial" pitchFamily="34" charset="0"/>
                        </a:rPr>
                        <a:t> of money e.g. equity or loan, funding sources</a:t>
                      </a:r>
                      <a:endParaRPr lang="en-GB" sz="2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27306" marR="127306" marT="63617" marB="636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7286">
                <a:tc>
                  <a:txBody>
                    <a:bodyPr/>
                    <a:lstStyle/>
                    <a:p>
                      <a:r>
                        <a:rPr lang="en-GB" sz="2100">
                          <a:latin typeface="Arial" pitchFamily="34" charset="0"/>
                          <a:cs typeface="Arial" pitchFamily="34" charset="0"/>
                        </a:rPr>
                        <a:t>Intangibles</a:t>
                      </a:r>
                    </a:p>
                  </a:txBody>
                  <a:tcPr marL="127306" marR="127306" marT="63617" marB="63617"/>
                </a:tc>
                <a:tc>
                  <a:txBody>
                    <a:bodyPr/>
                    <a:lstStyle/>
                    <a:p>
                      <a:r>
                        <a:rPr lang="en-GB" sz="2100" dirty="0">
                          <a:latin typeface="Arial" pitchFamily="34" charset="0"/>
                          <a:cs typeface="Arial" pitchFamily="34" charset="0"/>
                        </a:rPr>
                        <a:t>Brands, patents, reputation and relationships</a:t>
                      </a:r>
                      <a:r>
                        <a:rPr lang="en-GB" sz="2100" baseline="0" dirty="0">
                          <a:latin typeface="Arial" pitchFamily="34" charset="0"/>
                          <a:cs typeface="Arial" pitchFamily="34" charset="0"/>
                        </a:rPr>
                        <a:t> (e.g. with customers)</a:t>
                      </a:r>
                      <a:endParaRPr lang="en-GB" sz="2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27306" marR="127306" marT="63617" marB="636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49555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B080-E6A0-93DF-09B0-C09881B76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89764"/>
          </a:xfrm>
        </p:spPr>
        <p:txBody>
          <a:bodyPr/>
          <a:lstStyle/>
          <a:p>
            <a:r>
              <a:rPr lang="en-GB" dirty="0"/>
              <a:t>Strategic capabilities – resources &amp; competences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57F0B9-9182-CE60-23BA-6FF19DDB2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z="900" dirty="0"/>
              <a:t>(Johnson et al (2011), 9e)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00D6D-EA29-791E-572E-DA7611E7B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12" descr="Table-3-1">
            <a:extLst>
              <a:ext uri="{FF2B5EF4-FFF2-40B4-BE49-F238E27FC236}">
                <a16:creationId xmlns:a16="http://schemas.microsoft.com/office/drawing/2014/main" id="{B9CE8F3E-75D8-F775-FD2C-A75362060A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0" y="1778000"/>
            <a:ext cx="10604970" cy="4995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2479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37B37-B35A-1B57-3FEB-E3478207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7185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Core competencies / capabilities</a:t>
            </a:r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928F4-FDD4-21C2-F518-87B786BAF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817" y="1993344"/>
            <a:ext cx="6836585" cy="4140757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400" b="1" dirty="0">
                <a:solidFill>
                  <a:srgbClr val="00B0F0"/>
                </a:solidFill>
              </a:rPr>
              <a:t>Core competences</a:t>
            </a:r>
            <a:r>
              <a:rPr lang="en-GB" altLang="en-US" sz="2400" b="1" baseline="30000" dirty="0">
                <a:solidFill>
                  <a:srgbClr val="00B0F0"/>
                </a:solidFill>
              </a:rPr>
              <a:t>1</a:t>
            </a:r>
            <a:r>
              <a:rPr lang="en-GB" altLang="en-US" sz="2400" b="1" dirty="0">
                <a:solidFill>
                  <a:srgbClr val="00B0F0"/>
                </a:solidFill>
              </a:rPr>
              <a:t> </a:t>
            </a:r>
            <a:r>
              <a:rPr lang="en-GB" altLang="en-US" sz="2400" dirty="0">
                <a:solidFill>
                  <a:srgbClr val="FFFFFF"/>
                </a:solidFill>
              </a:rPr>
              <a:t>are the</a:t>
            </a:r>
            <a:r>
              <a:rPr lang="en-GB" altLang="en-US" sz="2400" i="1" dirty="0">
                <a:solidFill>
                  <a:srgbClr val="FFFFFF"/>
                </a:solidFill>
              </a:rPr>
              <a:t> </a:t>
            </a:r>
            <a:r>
              <a:rPr lang="en-GB" altLang="en-US" sz="2400" b="1" i="1" dirty="0">
                <a:solidFill>
                  <a:srgbClr val="FFFFFF"/>
                </a:solidFill>
              </a:rPr>
              <a:t>linked set </a:t>
            </a:r>
            <a:r>
              <a:rPr lang="en-GB" altLang="en-US" sz="2400" dirty="0">
                <a:solidFill>
                  <a:srgbClr val="FFFFFF"/>
                </a:solidFill>
              </a:rPr>
              <a:t>of skills, activities and resources that together:</a:t>
            </a:r>
          </a:p>
          <a:p>
            <a:pPr eaLnBrk="1" hangingPunct="1"/>
            <a:r>
              <a:rPr lang="en-GB" altLang="en-US" sz="2400" dirty="0">
                <a:solidFill>
                  <a:srgbClr val="FFFFFF"/>
                </a:solidFill>
              </a:rPr>
              <a:t>Deliver customer value</a:t>
            </a:r>
          </a:p>
          <a:p>
            <a:pPr eaLnBrk="1" hangingPunct="1"/>
            <a:r>
              <a:rPr lang="en-GB" altLang="en-US" sz="2400" dirty="0">
                <a:solidFill>
                  <a:srgbClr val="FFFFFF"/>
                </a:solidFill>
              </a:rPr>
              <a:t>Differentiate a business from its competitors</a:t>
            </a:r>
          </a:p>
          <a:p>
            <a:pPr eaLnBrk="1" hangingPunct="1"/>
            <a:r>
              <a:rPr lang="en-GB" altLang="en-US" sz="2400" dirty="0">
                <a:solidFill>
                  <a:srgbClr val="FFFFFF"/>
                </a:solidFill>
              </a:rPr>
              <a:t>Potentially, can be extended and developed as markets change or new opportunities arise. </a:t>
            </a:r>
          </a:p>
        </p:txBody>
      </p:sp>
      <p:pic>
        <p:nvPicPr>
          <p:cNvPr id="7" name="Picture 6" descr="Long ladder glowing among shorter dull ladders">
            <a:extLst>
              <a:ext uri="{FF2B5EF4-FFF2-40B4-BE49-F238E27FC236}">
                <a16:creationId xmlns:a16="http://schemas.microsoft.com/office/drawing/2014/main" id="{E0EAB5C7-8686-B67A-73A2-B029924D358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6761" y="2431032"/>
            <a:ext cx="3053422" cy="2290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E6B89C-6B50-DAD6-857D-B19520083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7664450" cy="365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1G. Hamel and C.K. Prahalad, ‘The core competence of the corporation’, Harvard Business Review, vol. 68, no. 3 (1990), pp. 79–91.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3C506-06EB-FC1C-4A07-5AC3E17A8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8606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A9370-9CFD-ECFA-65CF-E7385037E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Redundant capabilities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9D029-8F66-4B39-5FE5-A565E6EDF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899"/>
            <a:ext cx="7183597" cy="3480061"/>
          </a:xfrm>
        </p:spPr>
        <p:txBody>
          <a:bodyPr>
            <a:noAutofit/>
          </a:bodyPr>
          <a:lstStyle/>
          <a:p>
            <a:pPr marL="304800" indent="-304800" eaLnBrk="1" hangingPunct="1"/>
            <a:r>
              <a:rPr lang="en-GB" altLang="en-US" sz="2400" dirty="0"/>
              <a:t>Capabilities, however effective in the past, can become less relevant as industries evolve and change.</a:t>
            </a:r>
          </a:p>
          <a:p>
            <a:pPr marL="304800" indent="-304800" eaLnBrk="1" hangingPunct="1"/>
            <a:r>
              <a:rPr lang="en-GB" altLang="en-US" sz="2400" dirty="0"/>
              <a:t>Such ‘capabilities’ can become </a:t>
            </a:r>
            <a:r>
              <a:rPr lang="en-GB" altLang="en-US" sz="2400" b="1" i="1" dirty="0"/>
              <a:t>‘rigidities’</a:t>
            </a:r>
            <a:r>
              <a:rPr lang="en-GB" altLang="en-US" sz="2400" i="1" dirty="0"/>
              <a:t> </a:t>
            </a:r>
            <a:r>
              <a:rPr lang="en-GB" altLang="en-US" sz="2400" dirty="0"/>
              <a:t>that inhibit change and become a weakness.</a:t>
            </a:r>
          </a:p>
          <a:p>
            <a:pPr marL="304800" indent="-304800" eaLnBrk="1" hangingPunct="1"/>
            <a:r>
              <a:rPr lang="en-GB" sz="2400" dirty="0"/>
              <a:t>It is important for an organisation to recognise such redundant capabilities and to eliminate them.</a:t>
            </a:r>
          </a:p>
        </p:txBody>
      </p:sp>
      <p:pic>
        <p:nvPicPr>
          <p:cNvPr id="7" name="Picture 6" descr="Vintage yellow TV on top of a wood plank with blue background">
            <a:extLst>
              <a:ext uri="{FF2B5EF4-FFF2-40B4-BE49-F238E27FC236}">
                <a16:creationId xmlns:a16="http://schemas.microsoft.com/office/drawing/2014/main" id="{CAD61A94-5FC1-BB9F-4519-CB3FF00B26B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6192" y="4386524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7AA3E-F7BB-8100-F98E-557BCE626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ED9C1B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0C5EDD-670B-6EFA-614C-BD256E121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D9C1B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ED9C1B"/>
              </a:solidFill>
            </a:endParaRPr>
          </a:p>
        </p:txBody>
      </p:sp>
      <p:pic>
        <p:nvPicPr>
          <p:cNvPr id="1026" name="Picture 2" descr="Should you keep that old PC after you ...">
            <a:extLst>
              <a:ext uri="{FF2B5EF4-FFF2-40B4-BE49-F238E27FC236}">
                <a16:creationId xmlns:a16="http://schemas.microsoft.com/office/drawing/2014/main" id="{EB1CE1F5-9116-EFF0-47AC-242CDB99F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756" y="4386525"/>
            <a:ext cx="3229946" cy="219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493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BB53F82-F191-4EEB-AB7B-F69E634FA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Core competencies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16AA08-3831-473D-B61B-89484A33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B918-3A1C-46BA-9430-CAD97D9DA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400935A-2F82-4DC4-A4E1-E12EFB8C2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5D599-1CAE-4C92-B5AE-8E51AF6D4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solidFill>
            <a:schemeClr val="bg1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125B5B-8DB5-828B-1139-7B94F53FA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8" y="3111404"/>
            <a:ext cx="4748741" cy="21806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dirty="0"/>
              <a:t>What are Core Competencies?</a:t>
            </a:r>
          </a:p>
          <a:p>
            <a:r>
              <a:rPr lang="en-GB" dirty="0"/>
              <a:t>Watch this video and take notes:</a:t>
            </a:r>
          </a:p>
          <a:p>
            <a:pPr lvl="1"/>
            <a:r>
              <a:rPr lang="en-GB" dirty="0"/>
              <a:t>What are the key messages that you take away from this?</a:t>
            </a:r>
          </a:p>
          <a:p>
            <a:pPr lvl="1"/>
            <a:r>
              <a:rPr lang="en-GB" dirty="0"/>
              <a:t>We will discuss this together after the video.</a:t>
            </a:r>
          </a:p>
          <a:p>
            <a:r>
              <a:rPr lang="en-GB" dirty="0">
                <a:hlinkClick r:id="rId3"/>
              </a:rPr>
              <a:t>https://youtu.be/Abl6b71H2Mc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2:15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D1F1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D1F1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54037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4F7DA-7D1B-0DC5-D5A4-3F4463349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The Explainer: Finding Your Company's Core Competencies">
            <a:hlinkClick r:id="" action="ppaction://media"/>
            <a:extLst>
              <a:ext uri="{FF2B5EF4-FFF2-40B4-BE49-F238E27FC236}">
                <a16:creationId xmlns:a16="http://schemas.microsoft.com/office/drawing/2014/main" id="{FF1D4FC5-7EBD-A538-EA34-86C14F6AC75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42369"/>
            <a:ext cx="12212059" cy="690036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06E43A-CBB4-DFFE-DE3B-A8463FA20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B83B8B-9058-991F-3A16-EC80FA50E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9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823E-A1B1-B4E4-6034-C5CA6400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30404"/>
          </a:xfrm>
        </p:spPr>
        <p:txBody>
          <a:bodyPr/>
          <a:lstStyle/>
          <a:p>
            <a:r>
              <a:rPr lang="en-GB" dirty="0"/>
              <a:t>Summary of Key Points from 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232A3-B851-5735-CA1B-E37D43877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20" y="1574800"/>
            <a:ext cx="11133287" cy="5029200"/>
          </a:xfrm>
        </p:spPr>
        <p:txBody>
          <a:bodyPr>
            <a:normAutofit fontScale="850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Competence</a:t>
            </a:r>
            <a:r>
              <a:rPr lang="en-GB" dirty="0">
                <a:solidFill>
                  <a:srgbClr val="242424"/>
                </a:solidFill>
                <a:latin typeface="Segoe UI" panose="020B0502040204020203" pitchFamily="34" charset="0"/>
              </a:rPr>
              <a:t> 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is crucial for strategists and companies with multiple business units or product lines. It refers to what an organisation knows about coordinating production and technology.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Analogy of a Tree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Prahalad and Hamel describe a diversified corporation as a tree: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products are the trunk and major limbs.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Business units are smaller branches.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End products are the leaves.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Core competence is the root system providing nourishment and stability.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Identifying Core Competencies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Companies should identify 5-6 core competencies that they excel at. These competencies should: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Provide access to a wide variety of markets (e.g., Honda's engine expertise).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Contribute to the perceived benefits of the product by customers.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 difficult for competitors to imitate.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Importance of Core Competencies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Core competencies bind existing businesses and nourish new lines of business. For example, Honda leveraged its engine knowledge from motorcycles to cars.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Avoiding Outsourcing Mistakes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Understanding core competencies can prevent outsourcing mistakes. For instance, Chrysler's decision to outsource engines to Mitsubishi and Hyundai was not successful.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Sustainable Advantage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: In a competitive global market, understanding core competence helps create a sustainable advantage beyond just the sum of current products.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ABB528-0D27-AD27-FD76-7446708D4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EC3BAA-B44A-6D08-E524-99D85AC41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01974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999B30-0CB8-06DA-ED11-998A5DE6E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Resources and capabilities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4D2BD-0DE5-D635-561A-D22BBC0A1C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The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resources and capabilities </a:t>
            </a: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of an organisation contribute to its long-term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survival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</a:rPr>
              <a:t>and potentially to </a:t>
            </a:r>
            <a:r>
              <a:rPr lang="en-GB" b="1" i="1" dirty="0">
                <a:solidFill>
                  <a:srgbClr val="00B0F0"/>
                </a:solidFill>
                <a:latin typeface="Calibri" panose="020F0502020204030204" pitchFamily="34" charset="0"/>
              </a:rPr>
              <a:t>competitive advantage</a:t>
            </a:r>
            <a:r>
              <a:rPr lang="en-GB" b="1" i="1" dirty="0">
                <a:solidFill>
                  <a:srgbClr val="FFFFFF"/>
                </a:solidFill>
                <a:latin typeface="Calibri" panose="020F0502020204030204" pitchFamily="34" charset="0"/>
              </a:rPr>
              <a:t>.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altLang="en-US" b="1" i="1" dirty="0">
              <a:solidFill>
                <a:srgbClr val="FFFFFF"/>
              </a:solidFill>
              <a:latin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Resources</a:t>
            </a:r>
            <a:r>
              <a:rPr lang="en-GB" altLang="en-US" b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are the assets that organisations have or can call upon (e.g. from partners or suppliers), that is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‘what we </a:t>
            </a:r>
            <a:r>
              <a:rPr lang="en-GB" altLang="en-US" b="1" i="1" u="sng" dirty="0">
                <a:solidFill>
                  <a:srgbClr val="00B0F0"/>
                </a:solidFill>
                <a:latin typeface="Calibri" panose="020F0502020204030204" pitchFamily="34" charset="0"/>
              </a:rPr>
              <a:t>have</a:t>
            </a:r>
            <a:r>
              <a:rPr lang="en-GB" altLang="en-US" b="1" dirty="0">
                <a:solidFill>
                  <a:srgbClr val="00B0F0"/>
                </a:solidFill>
                <a:latin typeface="Calibri" panose="020F0502020204030204" pitchFamily="34" charset="0"/>
              </a:rPr>
              <a:t>’</a:t>
            </a:r>
            <a:r>
              <a:rPr lang="en-GB" altLang="en-US" dirty="0">
                <a:solidFill>
                  <a:srgbClr val="00B0F0"/>
                </a:solidFill>
                <a:latin typeface="Calibri" panose="020F0502020204030204" pitchFamily="34" charset="0"/>
              </a:rPr>
              <a:t>.</a:t>
            </a:r>
            <a:r>
              <a:rPr lang="en-GB" altLang="en-US" b="1" dirty="0">
                <a:solidFill>
                  <a:srgbClr val="00B0F0"/>
                </a:solidFill>
                <a:latin typeface="Calibri" panose="020F0502020204030204" pitchFamily="34" charset="0"/>
              </a:rPr>
              <a:t> </a:t>
            </a:r>
          </a:p>
          <a:p>
            <a:pPr marL="0" indent="-304950">
              <a:spcAft>
                <a:spcPts val="0"/>
              </a:spcAft>
              <a:defRPr/>
            </a:pPr>
            <a:endParaRPr lang="en-GB" altLang="en-US" b="1" i="1" u="sng" dirty="0">
              <a:solidFill>
                <a:srgbClr val="FFFFFF"/>
              </a:solidFill>
              <a:latin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Capabilities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(sometimes referred to as </a:t>
            </a:r>
            <a:r>
              <a:rPr lang="en-GB" altLang="en-US" dirty="0">
                <a:solidFill>
                  <a:srgbClr val="00B0F0"/>
                </a:solidFill>
                <a:latin typeface="Calibri" panose="020F0502020204030204" pitchFamily="34" charset="0"/>
              </a:rPr>
              <a:t>competences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)</a:t>
            </a: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are the ways those assets are used or deployed,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that is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‘what we </a:t>
            </a:r>
            <a:r>
              <a:rPr lang="en-GB" altLang="en-US" b="1" i="1" u="sng" dirty="0">
                <a:solidFill>
                  <a:srgbClr val="00B0F0"/>
                </a:solidFill>
                <a:latin typeface="Calibri" panose="020F0502020204030204" pitchFamily="34" charset="0"/>
              </a:rPr>
              <a:t>do</a:t>
            </a: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 well’ </a:t>
            </a:r>
            <a:r>
              <a:rPr lang="en-GB" altLang="en-US" i="1" dirty="0">
                <a:solidFill>
                  <a:srgbClr val="00B0F0"/>
                </a:solidFill>
                <a:latin typeface="Calibri" panose="020F0502020204030204" pitchFamily="34" charset="0"/>
              </a:rPr>
              <a:t>.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7" name="Picture 6" descr="Green environment containing rocks with wind power turbines">
            <a:extLst>
              <a:ext uri="{FF2B5EF4-FFF2-40B4-BE49-F238E27FC236}">
                <a16:creationId xmlns:a16="http://schemas.microsoft.com/office/drawing/2014/main" id="{A8F8356B-7EF2-EB4C-205C-93D52E547ED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231" y="1029267"/>
            <a:ext cx="6831503" cy="478205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F33C0E-BAD0-D16E-630D-2AEC47B35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srgbClr val="D237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EF8C3-951D-73DB-1196-989F187A0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D237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D237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33308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63F73-5EC8-8764-071D-3B3232EC9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resource-based view (rbv) of strategy and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Achieving sustainable 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9294D-0ED0-44A0-8E72-704BE7EFA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marL="0" indent="0">
              <a:buNone/>
              <a:tabLst>
                <a:tab pos="273050" algn="l"/>
              </a:tabLst>
              <a:defRPr/>
            </a:pPr>
            <a:r>
              <a:rPr lang="en-GB" altLang="en-US" b="1" i="1"/>
              <a:t>The resource-based view (RBV) </a:t>
            </a:r>
            <a:r>
              <a:rPr lang="en-GB" altLang="en-US"/>
              <a:t>of strategy asserts that the competitive advantage and superior performance of an organisation is explained by the distinctiveness of its capabilities.</a:t>
            </a:r>
            <a:endParaRPr lang="en-GB"/>
          </a:p>
          <a:p>
            <a:pPr marL="0" indent="0" eaLnBrk="1" hangingPunct="1">
              <a:buFont typeface="Arial" charset="0"/>
              <a:buNone/>
              <a:tabLst>
                <a:tab pos="273050" algn="l"/>
              </a:tabLst>
              <a:defRPr/>
            </a:pPr>
            <a:endParaRPr lang="en-GB" altLang="en-US"/>
          </a:p>
          <a:p>
            <a:pPr marL="0" indent="0" eaLnBrk="1" hangingPunct="1">
              <a:buFont typeface="Arial" charset="0"/>
              <a:buNone/>
              <a:tabLst>
                <a:tab pos="273050" algn="l"/>
              </a:tabLst>
              <a:defRPr/>
            </a:pPr>
            <a:r>
              <a:rPr lang="en-GB" altLang="en-US"/>
              <a:t>The four key criteria by which capabilities can be assessed in terms of providing a basis for achieving </a:t>
            </a:r>
            <a:r>
              <a:rPr lang="en-GB" altLang="en-US" b="1" i="1"/>
              <a:t>sustainable</a:t>
            </a:r>
            <a:r>
              <a:rPr lang="en-GB" altLang="en-US"/>
              <a:t> competitive advantage are: </a:t>
            </a:r>
          </a:p>
        </p:txBody>
      </p:sp>
      <p:pic>
        <p:nvPicPr>
          <p:cNvPr id="6" name="Picture 4" descr="Y:\08VOL4\Graphics\Powerpoint\PE_UK\PE528-JOHNSON\Final files\GIF\ch04\M04NF002.gif">
            <a:extLst>
              <a:ext uri="{FF2B5EF4-FFF2-40B4-BE49-F238E27FC236}">
                <a16:creationId xmlns:a16="http://schemas.microsoft.com/office/drawing/2014/main" id="{7D98BCBF-915F-EAB2-5452-E2684C3E6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14065" y="3581417"/>
            <a:ext cx="7079207" cy="219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439B00-82C6-D64F-8837-8358F31F0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 baseline="30000">
                <a:solidFill>
                  <a:srgbClr val="01B9E4"/>
                </a:solidFill>
              </a:rPr>
              <a:t>VRIO was developed in 1995 by Jay Barney</a:t>
            </a:r>
            <a:endParaRPr lang="en-GB" altLang="en-US" b="1">
              <a:solidFill>
                <a:srgbClr val="01B9E4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8F523-3A39-5CB7-11BF-E502CB46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01B9E4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01B9E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541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08341-C2AC-0FAB-BCC2-937544C63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 –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574E4-67DB-4D72-51C6-9C5CFE95F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sz="1800" b="1" i="1" dirty="0">
                <a:solidFill>
                  <a:srgbClr val="0070C0"/>
                </a:solidFill>
              </a:rPr>
              <a:t>V – Value of resources and capabilities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endParaRPr lang="en-GB" altLang="en-US" b="1" i="1" dirty="0"/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sz="2000" dirty="0"/>
              <a:t>Strategic capabilities are of value when they: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tabLst>
                <a:tab pos="284163" algn="l"/>
              </a:tabLst>
              <a:defRPr/>
            </a:pPr>
            <a:r>
              <a:rPr lang="en-GB" altLang="en-US" sz="2000" dirty="0"/>
              <a:t> 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sz="2000" dirty="0"/>
              <a:t>	take</a:t>
            </a:r>
            <a:r>
              <a:rPr lang="en-GB" altLang="en-US" sz="2000" b="1" i="1" dirty="0"/>
              <a:t> </a:t>
            </a:r>
            <a:r>
              <a:rPr lang="en-GB" altLang="en-US" sz="2000" dirty="0"/>
              <a:t>advantage of </a:t>
            </a:r>
            <a:r>
              <a:rPr lang="en-GB" altLang="en-US" sz="2000" b="1" i="1" dirty="0"/>
              <a:t>opportunities </a:t>
            </a:r>
            <a:r>
              <a:rPr lang="en-GB" altLang="en-US" sz="2000" dirty="0"/>
              <a:t>and 	neutralise</a:t>
            </a:r>
            <a:r>
              <a:rPr lang="en-GB" altLang="en-US" sz="2000" b="1" i="1" dirty="0"/>
              <a:t> threats;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sz="2000" dirty="0"/>
              <a:t>	provide </a:t>
            </a:r>
            <a:r>
              <a:rPr lang="en-GB" altLang="en-US" sz="2000" b="1" i="1" dirty="0"/>
              <a:t>value to customers;</a:t>
            </a:r>
          </a:p>
          <a:p>
            <a:pPr marL="76200" indent="-76200" eaLnBrk="1" fontAlgn="auto" hangingPunct="1">
              <a:spcAft>
                <a:spcPts val="0"/>
              </a:spcAft>
              <a:tabLst>
                <a:tab pos="284163" algn="l"/>
              </a:tabLst>
              <a:defRPr/>
            </a:pPr>
            <a:r>
              <a:rPr lang="en-GB" altLang="en-US" sz="2000" dirty="0"/>
              <a:t>	are provided at a </a:t>
            </a:r>
            <a:r>
              <a:rPr lang="en-GB" altLang="en-US" sz="2000" b="1" i="1" dirty="0"/>
              <a:t>cost</a:t>
            </a:r>
            <a:r>
              <a:rPr lang="en-GB" altLang="en-US" sz="2000" dirty="0"/>
              <a:t> that still allows an organisation to make an acceptable return.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F2142753-512A-7749-806F-7208958F656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F02B9F-6E9A-DDA2-BE97-766754D93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8E7654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B3449B-1558-1F3C-20F6-D234A5048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E7654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8E76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414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D622E2-C05C-1EBD-FAD3-43A60FF74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 – rarity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69EC9-07C4-81AD-B675-4306F87D6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15236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altLang="en-US" sz="2000" b="1" i="1" dirty="0">
                <a:solidFill>
                  <a:srgbClr val="0070C0"/>
                </a:solidFill>
              </a:rPr>
              <a:t>R – Rarity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altLang="en-US" sz="2000" b="1" i="1" dirty="0">
              <a:solidFill>
                <a:srgbClr val="0070C0"/>
              </a:solidFill>
            </a:endParaRPr>
          </a:p>
          <a:p>
            <a:pPr marL="280988" indent="-280988" eaLnBrk="1" fontAlgn="auto" hangingPunct="1">
              <a:spcAft>
                <a:spcPts val="0"/>
              </a:spcAft>
              <a:defRPr/>
            </a:pPr>
            <a:r>
              <a:rPr lang="en-GB" altLang="en-US" sz="2000" b="1" i="1" dirty="0"/>
              <a:t>Rare capabilities are those possessed uniquely by one organisation</a:t>
            </a:r>
            <a:r>
              <a:rPr lang="en-GB" altLang="en-US" sz="2000" dirty="0"/>
              <a:t> or only by a few others. </a:t>
            </a:r>
            <a:br>
              <a:rPr lang="en-GB" altLang="en-US" sz="2000" dirty="0"/>
            </a:br>
            <a:r>
              <a:rPr lang="en-GB" altLang="en-US" sz="2000" dirty="0"/>
              <a:t>(e.g. a company may have patented products, have supremely talented people or a powerful brand.)</a:t>
            </a:r>
          </a:p>
          <a:p>
            <a:pPr marL="280988" indent="-280988" eaLnBrk="1" fontAlgn="auto" hangingPunct="1">
              <a:spcAft>
                <a:spcPts val="0"/>
              </a:spcAft>
              <a:defRPr/>
            </a:pPr>
            <a:r>
              <a:rPr lang="en-GB" altLang="en-US" sz="2000" b="1" i="1" dirty="0"/>
              <a:t>Rarity could be temporary</a:t>
            </a:r>
            <a:r>
              <a:rPr lang="en-GB" altLang="en-US" sz="2000" dirty="0"/>
              <a:t>.</a:t>
            </a:r>
          </a:p>
          <a:p>
            <a:pPr marL="280988" indent="-280988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altLang="en-US" sz="2000" dirty="0"/>
              <a:t>	(e.g. patents expire, key individuals can leave or brands can be de-valued by adverse publicity.)</a:t>
            </a:r>
            <a:endParaRPr lang="en-GB" sz="2000" dirty="0"/>
          </a:p>
        </p:txBody>
      </p:sp>
      <p:pic>
        <p:nvPicPr>
          <p:cNvPr id="7" name="Picture 6" descr="Sun shining through four-leaf clover">
            <a:extLst>
              <a:ext uri="{FF2B5EF4-FFF2-40B4-BE49-F238E27FC236}">
                <a16:creationId xmlns:a16="http://schemas.microsoft.com/office/drawing/2014/main" id="{680FC99D-B3CB-CEB3-AF2E-A0FA5ADBEEB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8097" y="4149588"/>
            <a:ext cx="3291143" cy="21968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F81D56-5477-B53E-CD86-529B23F96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srgbClr val="B0771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34EF76-1F1B-8A7C-8723-40D96F241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B0771B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B0771B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5518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F8DC1D0D-E529-2431-B798-BF19C2655C67}"/>
              </a:ext>
            </a:extLst>
          </p:cNvPr>
          <p:cNvSpPr txBox="1">
            <a:spLocks/>
          </p:cNvSpPr>
          <p:nvPr/>
        </p:nvSpPr>
        <p:spPr>
          <a:xfrm>
            <a:off x="803189" y="1209184"/>
            <a:ext cx="3089189" cy="4734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2800" b="0" kern="1200" cap="all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I – inimitability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0711120-464E-8C41-2BF2-009DB67E963E}"/>
              </a:ext>
            </a:extLst>
          </p:cNvPr>
          <p:cNvSpPr txBox="1">
            <a:spLocks/>
          </p:cNvSpPr>
          <p:nvPr/>
        </p:nvSpPr>
        <p:spPr>
          <a:xfrm>
            <a:off x="4561870" y="1463040"/>
            <a:ext cx="7183597" cy="241322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06000" marR="0" lvl="0" indent="-306000" fontAlgn="auto">
              <a:lnSpc>
                <a:spcPct val="100000"/>
              </a:lnSpc>
              <a:tabLst/>
              <a:defRPr/>
            </a:pPr>
            <a:r>
              <a:rPr kumimoji="0" lang="en-US" altLang="en-US" sz="2000" b="1" i="1" u="none" strike="noStrike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I – Inimitability</a:t>
            </a:r>
          </a:p>
          <a:p>
            <a:pPr marL="306000" marR="0" lvl="0" indent="-306000" fontAlgn="auto">
              <a:lnSpc>
                <a:spcPct val="100000"/>
              </a:lnSpc>
              <a:tabLst/>
              <a:defRPr/>
            </a:pPr>
            <a:endParaRPr kumimoji="0" lang="en-US" altLang="en-US" sz="2000" b="1" i="1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>
              <a:lnSpc>
                <a:spcPct val="100000"/>
              </a:lnSpc>
              <a:defRPr/>
            </a:pPr>
            <a:r>
              <a:rPr kumimoji="0" lang="en-US" altLang="en-US" sz="20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Inimitable capabilities are those that competitors find difficult and costly to imitate</a:t>
            </a:r>
            <a:r>
              <a:rPr kumimoji="0" lang="en-US" altLang="en-US" sz="20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, to obtain or to substitute.</a:t>
            </a:r>
          </a:p>
          <a:p>
            <a:pPr>
              <a:lnSpc>
                <a:spcPct val="100000"/>
              </a:lnSpc>
              <a:defRPr/>
            </a:pPr>
            <a:r>
              <a:rPr kumimoji="0" lang="en-US" altLang="en-US" sz="20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Competitive advantage can be built on unique resources </a:t>
            </a:r>
            <a:r>
              <a:rPr kumimoji="0" lang="en-US" altLang="en-US" sz="20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(a key individual or IT system) but these may not always be sustainable (key people leave or others acquire the same systems).</a:t>
            </a:r>
          </a:p>
          <a:p>
            <a:pPr>
              <a:lnSpc>
                <a:spcPct val="100000"/>
              </a:lnSpc>
              <a:defRPr/>
            </a:pPr>
            <a:r>
              <a:rPr kumimoji="0" lang="en-US" altLang="en-US" sz="2000" b="1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Sustainable advantage is more often found in competences </a:t>
            </a:r>
            <a:r>
              <a:rPr kumimoji="0" lang="en-US" altLang="en-US" sz="20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(the way resources are managed, developed and deployed) and the way competences are linked together and integrated.</a:t>
            </a:r>
          </a:p>
        </p:txBody>
      </p:sp>
      <p:pic>
        <p:nvPicPr>
          <p:cNvPr id="27" name="Picture 26" descr="Father and son putting on clothes">
            <a:extLst>
              <a:ext uri="{FF2B5EF4-FFF2-40B4-BE49-F238E27FC236}">
                <a16:creationId xmlns:a16="http://schemas.microsoft.com/office/drawing/2014/main" id="{D29DFE2E-F432-8DBD-C64B-074543A2E98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75238" y="4754880"/>
            <a:ext cx="2856189" cy="190650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8AA459-2F9D-04A7-AD82-54BE5A71A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altLang="en-US" kern="1200" cap="all">
                <a:solidFill>
                  <a:srgbClr val="B7BA6A"/>
                </a:solidFill>
                <a:latin typeface="+mn-lt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4734AC-4EC6-E08C-1D1A-D36E45051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B7BA6A"/>
                </a:solidFill>
              </a:rPr>
              <a:pPr defTabSz="457200">
                <a:spcAft>
                  <a:spcPts val="600"/>
                </a:spcAft>
              </a:pPr>
              <a:t>17</a:t>
            </a:fld>
            <a:endParaRPr lang="en-US">
              <a:solidFill>
                <a:srgbClr val="B7BA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8558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B36E3-6149-7F4A-854E-531B74F07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 – organisational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B212F-BC82-7DFF-0F66-B70DF4A0E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2082800"/>
            <a:ext cx="7183597" cy="2235200"/>
          </a:xfrm>
        </p:spPr>
        <p:txBody>
          <a:bodyPr>
            <a:noAutofit/>
          </a:bodyPr>
          <a:lstStyle/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GB" altLang="en-US" sz="2000" b="1" i="1" dirty="0">
                <a:solidFill>
                  <a:srgbClr val="0070C0"/>
                </a:solidFill>
              </a:rPr>
              <a:t>O – Organisational support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r>
              <a:rPr lang="en-GB" altLang="en-US" sz="2000" dirty="0"/>
              <a:t>	The organisation must be suitably organised to support the valuable, rare and inimitable capabilities that it has. This includes appropriate processes and systems.</a:t>
            </a:r>
          </a:p>
          <a:p>
            <a:pPr eaLnBrk="1" hangingPunct="1">
              <a:lnSpc>
                <a:spcPct val="100000"/>
              </a:lnSpc>
              <a:buFontTx/>
              <a:buNone/>
            </a:pPr>
            <a:endParaRPr lang="en-GB" altLang="en-US" sz="2000" b="1" dirty="0"/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2000" b="1" i="1" dirty="0">
                <a:latin typeface="Calibri" panose="020F0502020204030204" pitchFamily="34" charset="0"/>
              </a:rPr>
              <a:t>Organisational knowledge </a:t>
            </a:r>
            <a:r>
              <a:rPr lang="en-GB" altLang="en-US" sz="2000" dirty="0">
                <a:latin typeface="Calibri" panose="020F0502020204030204" pitchFamily="34" charset="0"/>
              </a:rPr>
              <a:t>is organisation-specific, collective intelligence, accumulated through both formal systems and people’s shared experience.</a:t>
            </a:r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2000" b="1" i="1" dirty="0">
                <a:latin typeface="Calibri" panose="020F0502020204030204" pitchFamily="34" charset="0"/>
              </a:rPr>
              <a:t>‘Explicit’ knowledge </a:t>
            </a:r>
            <a:r>
              <a:rPr lang="en-GB" altLang="en-US" sz="2000" dirty="0">
                <a:latin typeface="Calibri" panose="020F0502020204030204" pitchFamily="34" charset="0"/>
              </a:rPr>
              <a:t>or ‘objective’ knowledge is transmitted in formal systematic ways, e.g. systems manuals or market research.</a:t>
            </a:r>
            <a:endParaRPr lang="en-GB" altLang="en-US" sz="2000" b="1" i="1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15000"/>
              </a:spcBef>
            </a:pPr>
            <a:r>
              <a:rPr lang="en-GB" altLang="en-US" sz="2000" b="1" i="1" dirty="0">
                <a:latin typeface="Calibri" panose="020F0502020204030204" pitchFamily="34" charset="0"/>
              </a:rPr>
              <a:t>‘Tacit’ knowledge </a:t>
            </a:r>
            <a:r>
              <a:rPr lang="en-GB" altLang="en-US" sz="2000" dirty="0">
                <a:latin typeface="Calibri" panose="020F0502020204030204" pitchFamily="34" charset="0"/>
              </a:rPr>
              <a:t>is more personal, context-specific, hard to formalise and communicate and is difficult to imitate, e.g. the knowledge and relationships in a top R&amp;D team. </a:t>
            </a:r>
            <a:endParaRPr lang="en-GB" sz="2000" dirty="0"/>
          </a:p>
        </p:txBody>
      </p:sp>
      <p:pic>
        <p:nvPicPr>
          <p:cNvPr id="7" name="Picture 6" descr="Rowers carrying boat over heads on a dock">
            <a:extLst>
              <a:ext uri="{FF2B5EF4-FFF2-40B4-BE49-F238E27FC236}">
                <a16:creationId xmlns:a16="http://schemas.microsoft.com/office/drawing/2014/main" id="{8B56A520-2BD6-EEC1-7CFA-8BFA67637FF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77366" y="5562964"/>
            <a:ext cx="2514633" cy="129503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87FE86-AC19-6DD0-77EE-E1721D313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altLang="en-US">
                <a:solidFill>
                  <a:srgbClr val="FFF474"/>
                </a:solidFill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C0A257-7129-316E-2976-BB58A14AE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FF474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FFF47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7979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1EF3-3A03-02A0-004F-1A60490B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20" y="365125"/>
            <a:ext cx="1087628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THE VRIO FRAMEWORK</a:t>
            </a:r>
          </a:p>
        </p:txBody>
      </p:sp>
      <p:pic>
        <p:nvPicPr>
          <p:cNvPr id="4" name="Picture 2" descr="VRIO Model">
            <a:extLst>
              <a:ext uri="{FF2B5EF4-FFF2-40B4-BE49-F238E27FC236}">
                <a16:creationId xmlns:a16="http://schemas.microsoft.com/office/drawing/2014/main" id="{0FE09DCC-7081-016B-D7DC-AE085256A1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" t="19402" r="7" b="9868"/>
          <a:stretch/>
        </p:blipFill>
        <p:spPr bwMode="auto">
          <a:xfrm>
            <a:off x="318974" y="1690688"/>
            <a:ext cx="11395506" cy="48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750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RIO Framework">
            <a:extLst>
              <a:ext uri="{FF2B5EF4-FFF2-40B4-BE49-F238E27FC236}">
                <a16:creationId xmlns:a16="http://schemas.microsoft.com/office/drawing/2014/main" id="{4791B792-71FB-6F36-B289-E479237A00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3" b="-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911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D541204-B666-420C-9DF1-C06950D2F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44A9A-0789-0C85-6EBC-C1A8B1EE5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Vrio framework – levels of competitive advantage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C0E6C8D-508A-44F8-BB9B-7911B0118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4847AE-0FEA-43E8-8AA1-4169A6FD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487790A-E9D7-438A-90BB-9361BEF14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2" descr="Image result for vrio framework images">
            <a:extLst>
              <a:ext uri="{FF2B5EF4-FFF2-40B4-BE49-F238E27FC236}">
                <a16:creationId xmlns:a16="http://schemas.microsoft.com/office/drawing/2014/main" id="{F5130FC6-6085-5DD1-1533-454AC47C9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371" y="2333807"/>
            <a:ext cx="5825935" cy="4092720"/>
          </a:xfrm>
          <a:prstGeom prst="rect">
            <a:avLst/>
          </a:prstGeom>
          <a:noFill/>
        </p:spPr>
      </p:pic>
      <p:pic>
        <p:nvPicPr>
          <p:cNvPr id="6" name="Picture 2" descr="VRIO Framework is illustrated, which tests if a resource or capability is valuable, rare, costly to imitate and if a company is organized to catpure value from it. If an answer is yes to all of the questions than the resource can bring sustained competitive advantage.">
            <a:extLst>
              <a:ext uri="{FF2B5EF4-FFF2-40B4-BE49-F238E27FC236}">
                <a16:creationId xmlns:a16="http://schemas.microsoft.com/office/drawing/2014/main" id="{B1BBF2A2-E98B-EA49-41AD-90A1AC9AF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79594" y="702155"/>
            <a:ext cx="3069928" cy="574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CAF2A4-719C-7617-E87E-539B0681C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B12D5F-D2F4-8FED-0545-649A4E284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21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9118BB-23C6-EDC7-E8D8-71CF8CC12E65}"/>
              </a:ext>
            </a:extLst>
          </p:cNvPr>
          <p:cNvSpPr txBox="1"/>
          <p:nvPr/>
        </p:nvSpPr>
        <p:spPr>
          <a:xfrm>
            <a:off x="581193" y="4064877"/>
            <a:ext cx="3415074" cy="6164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2D7B539-9015-F296-B0B9-C5A8B1F3A5FF}"/>
              </a:ext>
            </a:extLst>
          </p:cNvPr>
          <p:cNvSpPr txBox="1"/>
          <p:nvPr/>
        </p:nvSpPr>
        <p:spPr>
          <a:xfrm>
            <a:off x="3112585" y="1853910"/>
            <a:ext cx="44495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US" b="1" dirty="0">
                <a:solidFill>
                  <a:srgbClr val="0070C0"/>
                </a:solidFill>
              </a:rPr>
              <a:t>Example of framework applied to Starbucks</a:t>
            </a:r>
          </a:p>
        </p:txBody>
      </p:sp>
    </p:spTree>
    <p:extLst>
      <p:ext uri="{BB962C8B-B14F-4D97-AF65-F5344CB8AC3E}">
        <p14:creationId xmlns:p14="http://schemas.microsoft.com/office/powerpoint/2010/main" val="2814537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3B9B1-5BF4-DEE4-E41D-EE1B277C3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863695"/>
            <a:ext cx="3511233" cy="37799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dirty="0">
                <a:solidFill>
                  <a:schemeClr val="tx1"/>
                </a:solidFill>
              </a:rPr>
              <a:t>Porter’s Value Chain Analysis</a:t>
            </a:r>
            <a:br>
              <a:rPr lang="en-US" sz="2300" dirty="0">
                <a:solidFill>
                  <a:schemeClr val="tx1"/>
                </a:solidFill>
              </a:rPr>
            </a:br>
            <a:br>
              <a:rPr lang="en-US" sz="2300" dirty="0">
                <a:solidFill>
                  <a:schemeClr val="tx1"/>
                </a:solidFill>
              </a:rPr>
            </a:br>
            <a:r>
              <a:rPr lang="en-US" sz="2300" dirty="0">
                <a:solidFill>
                  <a:schemeClr val="tx1"/>
                </a:solidFill>
              </a:rPr>
              <a:t>A powerful tool for splitting a company into its strategically relevant activities to focus on the sources of competitive advantage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3" name="Picture 4" descr="Michael Porter - Wikiquote">
            <a:extLst>
              <a:ext uri="{FF2B5EF4-FFF2-40B4-BE49-F238E27FC236}">
                <a16:creationId xmlns:a16="http://schemas.microsoft.com/office/drawing/2014/main" id="{C7A50780-BE0C-BECA-1CFF-70408BB55D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9" b="34360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278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253" name="Rectangle 10252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5" name="Rectangle 10254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57" name="Rectangle 10256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59" name="Rectangle 10258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61" name="Rectangle 10260">
            <a:extLst>
              <a:ext uri="{FF2B5EF4-FFF2-40B4-BE49-F238E27FC236}">
                <a16:creationId xmlns:a16="http://schemas.microsoft.com/office/drawing/2014/main" id="{7B89EEFD-93BC-4ACF-962C-E6279E72B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8237FC-726D-8D13-F4B0-6430ED7F3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Porter’s Value Chain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79A17F-EE6D-821D-466E-86BD9DE84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61870" y="913892"/>
            <a:ext cx="7183597" cy="2962370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US" sz="2400" dirty="0"/>
              <a:t>A company is a collection of activities that are performed to transform inputs (raw materials) into outputs (products) with a goal to produce goods of greater value to customers than the cost of producing them.</a:t>
            </a:r>
          </a:p>
          <a:p>
            <a:endParaRPr lang="en-US" sz="2400" dirty="0"/>
          </a:p>
          <a:p>
            <a:r>
              <a:rPr lang="en-US" sz="2400" dirty="0"/>
              <a:t>The added value is the profit or margin</a:t>
            </a:r>
          </a:p>
          <a:p>
            <a:endParaRPr lang="en-US" dirty="0"/>
          </a:p>
        </p:txBody>
      </p:sp>
      <p:pic>
        <p:nvPicPr>
          <p:cNvPr id="10242" name="Picture 2" descr="SIPOC - The complete guide - Quality Engineer Stuff">
            <a:extLst>
              <a:ext uri="{FF2B5EF4-FFF2-40B4-BE49-F238E27FC236}">
                <a16:creationId xmlns:a16="http://schemas.microsoft.com/office/drawing/2014/main" id="{8FBBDA33-B32D-196C-EF5A-403439E2D7E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1575" y="4149588"/>
            <a:ext cx="7144186" cy="219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5207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5C242-27F8-E889-991F-17B3BC3A8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EFF"/>
                </a:solidFill>
                <a:latin typeface="+mn-lt"/>
              </a:rPr>
              <a:t>Components of a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14EA9-D3E0-7D4F-7359-BBC814385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7072865" cy="5578732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</a:rPr>
              <a:t>According to Porter’s definition, activities within a company make up a firm's </a:t>
            </a:r>
            <a:r>
              <a:rPr lang="en-GB" sz="2000" b="1" i="0" dirty="0">
                <a:effectLst/>
              </a:rPr>
              <a:t>value chain. </a:t>
            </a:r>
            <a:r>
              <a:rPr lang="en-GB" sz="2000" b="0" i="0" dirty="0">
                <a:effectLst/>
              </a:rPr>
              <a:t>These can be split into two categories that contribute to its margin: primary activities and support activities.</a:t>
            </a:r>
          </a:p>
          <a:p>
            <a:endParaRPr lang="en-GB" sz="2000" b="0" i="0" dirty="0">
              <a:effectLst/>
            </a:endParaRPr>
          </a:p>
          <a:p>
            <a:r>
              <a:rPr lang="en-GB" sz="2000" b="1" dirty="0"/>
              <a:t>Primary activities </a:t>
            </a:r>
            <a:r>
              <a:rPr lang="en-GB" sz="2000" dirty="0"/>
              <a:t>are directly involved in the creation of products</a:t>
            </a:r>
          </a:p>
          <a:p>
            <a:endParaRPr lang="en-GB" sz="2000" dirty="0"/>
          </a:p>
          <a:p>
            <a:r>
              <a:rPr lang="en-GB" sz="2000" b="1" dirty="0"/>
              <a:t>Support activities </a:t>
            </a:r>
            <a:r>
              <a:rPr lang="en-GB" sz="2000" dirty="0"/>
              <a:t>which support primary activities and each other</a:t>
            </a:r>
          </a:p>
          <a:p>
            <a:endParaRPr lang="en-GB" sz="2000" dirty="0"/>
          </a:p>
          <a:p>
            <a:r>
              <a:rPr lang="en-GB" sz="2000" dirty="0"/>
              <a:t>All the activities that a company does should be identified as a primary or support activity.</a:t>
            </a:r>
            <a:endParaRPr lang="en-GB" sz="2000" b="0" i="0" dirty="0"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190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D7404-DA76-7D3D-CF6E-1990338F3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55768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+mn-lt"/>
              </a:rPr>
              <a:t>Porter’s Value Chain</a:t>
            </a:r>
            <a:endParaRPr lang="en-GB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DA551-9E50-E0F4-5B97-5E322B291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" y="1656080"/>
            <a:ext cx="6981994" cy="4744719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Understanding </a:t>
            </a:r>
            <a:r>
              <a:rPr lang="en-GB" sz="2000" b="0" i="0" dirty="0">
                <a:solidFill>
                  <a:schemeClr val="tx1"/>
                </a:solidFill>
                <a:effectLst/>
              </a:rPr>
              <a:t>the processes that comprise your company’s value chain can help you gain insight into what goes into each of its transactions &amp;</a:t>
            </a:r>
            <a:r>
              <a:rPr lang="en-GB" sz="2000" dirty="0">
                <a:solidFill>
                  <a:schemeClr val="tx1"/>
                </a:solidFill>
              </a:rPr>
              <a:t> lets you identify where true value is added and where improvements can be made.</a:t>
            </a:r>
          </a:p>
          <a:p>
            <a:pPr marL="0" indent="0">
              <a:buNone/>
            </a:pPr>
            <a:endParaRPr lang="en-GB" sz="2000" b="0" i="0" dirty="0">
              <a:solidFill>
                <a:schemeClr val="tx1"/>
              </a:solidFill>
              <a:effectLst/>
            </a:endParaRPr>
          </a:p>
          <a:p>
            <a:r>
              <a:rPr lang="en-GB" sz="2000" b="0" i="0" dirty="0">
                <a:solidFill>
                  <a:schemeClr val="tx1"/>
                </a:solidFill>
                <a:effectLst/>
              </a:rPr>
              <a:t>By maximizing the value created at each point in the chain, your company can be better positioned to share more value with customers while capturing a greater share for itself. </a:t>
            </a:r>
          </a:p>
          <a:p>
            <a:endParaRPr lang="en-GB" sz="2000" b="0" i="0" dirty="0">
              <a:solidFill>
                <a:schemeClr val="tx1"/>
              </a:solidFill>
              <a:effectLst/>
            </a:endParaRPr>
          </a:p>
          <a:p>
            <a:r>
              <a:rPr lang="en-GB" sz="2000" b="0" i="0" dirty="0">
                <a:solidFill>
                  <a:schemeClr val="tx1"/>
                </a:solidFill>
                <a:effectLst/>
              </a:rPr>
              <a:t>Knowing how your firm creates value can enable you to develop a greater understanding of its </a:t>
            </a:r>
            <a:r>
              <a:rPr lang="en-GB" sz="2000" b="1" i="0" dirty="0">
                <a:solidFill>
                  <a:schemeClr val="tx1"/>
                </a:solidFill>
                <a:effectLst/>
              </a:rPr>
              <a:t>competitive advantage</a:t>
            </a:r>
            <a:r>
              <a:rPr lang="en-GB" sz="2000" b="0" i="0" dirty="0">
                <a:solidFill>
                  <a:schemeClr val="tx1"/>
                </a:solidFill>
                <a:effectLst/>
              </a:rPr>
              <a:t>.</a:t>
            </a:r>
          </a:p>
        </p:txBody>
      </p:sp>
      <p:pic>
        <p:nvPicPr>
          <p:cNvPr id="5" name="Picture 4" descr="Orange chains">
            <a:extLst>
              <a:ext uri="{FF2B5EF4-FFF2-40B4-BE49-F238E27FC236}">
                <a16:creationId xmlns:a16="http://schemas.microsoft.com/office/drawing/2014/main" id="{1CE986FA-1F49-293D-9004-5BB070E90C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20" r="23977" b="2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573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55810-D9E9-6C43-2AC2-58D8905E5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5678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F6ADB-F4B7-C0C8-0DF5-BB8591468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574800"/>
            <a:ext cx="3409782" cy="4425949"/>
          </a:xfrm>
        </p:spPr>
        <p:txBody>
          <a:bodyPr>
            <a:normAutofit/>
          </a:bodyPr>
          <a:lstStyle/>
          <a:p>
            <a:pPr marL="390525" indent="-304800">
              <a:lnSpc>
                <a:spcPct val="100000"/>
              </a:lnSpc>
            </a:pPr>
            <a:r>
              <a:rPr lang="en-GB" altLang="en-US" sz="1400" i="1" dirty="0">
                <a:solidFill>
                  <a:srgbClr val="FFFFFF"/>
                </a:solidFill>
                <a:cs typeface="Arial" panose="020B0604020202020204" pitchFamily="34" charset="0"/>
              </a:rPr>
              <a:t>Selling organisations compete for business by trying to offer enhanced value, and they do this through a coordinated chain of activities.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b="1" dirty="0">
                <a:solidFill>
                  <a:srgbClr val="FFFFFF"/>
                </a:solidFill>
              </a:rPr>
              <a:t>D</a:t>
            </a:r>
            <a:r>
              <a:rPr lang="en-GB" altLang="en-US" sz="1400" dirty="0">
                <a:solidFill>
                  <a:srgbClr val="FFFFFF"/>
                </a:solidFill>
              </a:rPr>
              <a:t>escribes the categories of activities within an organisation, which, together, create a product or service.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five primary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are directly concerned with the creation or delivery of a product or service) 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Also consists of </a:t>
            </a:r>
            <a:r>
              <a:rPr lang="en-GB" altLang="en-US" sz="1400" b="1" i="1" dirty="0">
                <a:solidFill>
                  <a:srgbClr val="00B0F0"/>
                </a:solidFill>
              </a:rPr>
              <a:t>four support activities </a:t>
            </a:r>
            <a:r>
              <a:rPr lang="en-GB" altLang="en-US" sz="1400" dirty="0">
                <a:solidFill>
                  <a:srgbClr val="FFFFFF"/>
                </a:solidFill>
              </a:rPr>
              <a:t>(which help to improve the effectiveness or efficiency of primary activities).</a:t>
            </a:r>
          </a:p>
          <a:p>
            <a:pPr marL="390525" indent="-304800" eaLnBrk="1" hangingPunct="1">
              <a:lnSpc>
                <a:spcPct val="100000"/>
              </a:lnSpc>
            </a:pPr>
            <a:r>
              <a:rPr lang="en-GB" altLang="en-US" sz="1400" dirty="0">
                <a:solidFill>
                  <a:srgbClr val="FFFFFF"/>
                </a:solidFill>
              </a:rPr>
              <a:t>Competitive advantage can be analysed in any of these activities.</a:t>
            </a:r>
            <a:endParaRPr lang="en-GB" sz="140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065F01-BFBB-3080-E94E-D44CA9E10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1578" y="650949"/>
            <a:ext cx="7780421" cy="581512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B56272-BA80-64C5-5C49-3420E31DA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online.hbs.edu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CFD052-C45B-B7EB-2AAF-8F46B0C36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F355C"/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US">
              <a:solidFill>
                <a:srgbClr val="CF355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76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D6E6-2F5B-6E74-7B67-A587CD86C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294538"/>
            <a:ext cx="10619850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+mn-lt"/>
              </a:rPr>
              <a:t>Porter’s Value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0A625-70AE-80A3-CD6A-64103E391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400" y="1842052"/>
            <a:ext cx="11647557" cy="4812747"/>
          </a:xfrm>
        </p:spPr>
        <p:txBody>
          <a:bodyPr anchor="ctr">
            <a:normAutofit/>
          </a:bodyPr>
          <a:lstStyle/>
          <a:p>
            <a:r>
              <a:rPr lang="en-GB" sz="2200" dirty="0"/>
              <a:t>A company gains competitive advantage by performing strategically relevant activities more cheaply or better than its competitors.</a:t>
            </a:r>
          </a:p>
          <a:p>
            <a:endParaRPr lang="en-GB" sz="1000" dirty="0"/>
          </a:p>
          <a:p>
            <a:r>
              <a:rPr lang="en-GB" sz="2200" dirty="0"/>
              <a:t>Then evaluate how they communicate and interact with each other – Porter calls these interactions linkages</a:t>
            </a:r>
            <a:r>
              <a:rPr lang="en-GB" sz="2400" dirty="0"/>
              <a:t>. </a:t>
            </a:r>
          </a:p>
          <a:p>
            <a:endParaRPr lang="en-GB" sz="1000" dirty="0"/>
          </a:p>
          <a:p>
            <a:r>
              <a:rPr lang="en-GB" sz="2200" dirty="0"/>
              <a:t>Linkages can lead to a competitive advantage in two ways </a:t>
            </a:r>
          </a:p>
          <a:p>
            <a:pPr lvl="1"/>
            <a:r>
              <a:rPr lang="en-GB" sz="2000" dirty="0"/>
              <a:t>Optimisation - A decision in one area directly affects another area either positively or negatively</a:t>
            </a:r>
          </a:p>
          <a:p>
            <a:pPr lvl="1"/>
            <a:r>
              <a:rPr lang="en-GB" sz="2000" dirty="0"/>
              <a:t>Coordination – keeps coordination running smoothly and more competitive with higher profit margins</a:t>
            </a:r>
          </a:p>
          <a:p>
            <a:r>
              <a:rPr lang="en-GB" sz="2000" dirty="0"/>
              <a:t>If optimisation and coordination are weak or inefficient it may lead to miscommunications, misalignments, increased work and higher costs resulting in lower margins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807712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C6DF-0CE2-145D-0B79-72B85CD8A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value system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C1D9-7733-D255-9EC8-CE2392D2E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Understanding cost/price structures </a:t>
            </a:r>
            <a:r>
              <a:rPr lang="en-GB" altLang="en-US" sz="1800" dirty="0">
                <a:latin typeface="Calibri" panose="020F0502020204030204" pitchFamily="34" charset="0"/>
              </a:rPr>
              <a:t>across the value system</a:t>
            </a:r>
            <a:r>
              <a:rPr lang="en-GB" altLang="en-US" sz="1800" i="1" dirty="0">
                <a:latin typeface="Calibri" panose="020F0502020204030204" pitchFamily="34" charset="0"/>
              </a:rPr>
              <a:t> </a:t>
            </a:r>
            <a:r>
              <a:rPr lang="en-GB" altLang="en-US" sz="1800" dirty="0">
                <a:latin typeface="Calibri" panose="020F0502020204030204" pitchFamily="34" charset="0"/>
              </a:rPr>
              <a:t>– analysing the best area of focus and the best business model.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Identifying ‘profit pools</a:t>
            </a:r>
            <a:r>
              <a:rPr lang="en-GB" altLang="en-US" sz="1800" b="1" dirty="0">
                <a:latin typeface="Calibri" panose="020F0502020204030204" pitchFamily="34" charset="0"/>
              </a:rPr>
              <a:t>’</a:t>
            </a:r>
            <a:r>
              <a:rPr lang="en-GB" altLang="en-US" sz="1800" dirty="0">
                <a:latin typeface="Calibri" panose="020F0502020204030204" pitchFamily="34" charset="0"/>
              </a:rPr>
              <a:t> (i.e. levels of profit in different parts of the system) – seeking ways to use existing capabilities in order to exploit these.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The ‘make or buy’ decision </a:t>
            </a:r>
            <a:r>
              <a:rPr lang="en-GB" altLang="en-US" sz="1600" dirty="0">
                <a:latin typeface="Calibri" panose="020F0502020204030204" pitchFamily="34" charset="0"/>
              </a:rPr>
              <a:t>–</a:t>
            </a:r>
            <a:r>
              <a:rPr lang="en-GB" altLang="en-US" sz="1800" dirty="0">
                <a:latin typeface="Calibri" panose="020F0502020204030204" pitchFamily="34" charset="0"/>
              </a:rPr>
              <a:t> which activities to do ‘in-house’ and which to outsource.</a:t>
            </a:r>
          </a:p>
          <a:p>
            <a:pPr eaLnBrk="1" hangingPunct="1">
              <a:lnSpc>
                <a:spcPts val="3000"/>
              </a:lnSpc>
            </a:pPr>
            <a:r>
              <a:rPr lang="en-GB" altLang="en-US" sz="1800" b="1" i="1" dirty="0">
                <a:latin typeface="Calibri" panose="020F0502020204030204" pitchFamily="34" charset="0"/>
              </a:rPr>
              <a:t>Partnering </a:t>
            </a:r>
            <a:r>
              <a:rPr lang="en-GB" altLang="en-US" sz="1800" dirty="0">
                <a:latin typeface="Calibri" panose="020F0502020204030204" pitchFamily="34" charset="0"/>
              </a:rPr>
              <a:t>– deciding who to work with and the nature of these relationships.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20C847-E8E1-8729-EBB0-04D555A10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 sz="900" dirty="0"/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14290-9B44-2CD2-0EE0-A97CDCD2E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28</a:t>
            </a:fld>
            <a:endParaRPr lang="en-US" dirty="0"/>
          </a:p>
        </p:txBody>
      </p:sp>
      <p:pic>
        <p:nvPicPr>
          <p:cNvPr id="6" name="Picture 11" descr="Shape, polygon&#10;&#10;Description automatically generated">
            <a:extLst>
              <a:ext uri="{FF2B5EF4-FFF2-40B4-BE49-F238E27FC236}">
                <a16:creationId xmlns:a16="http://schemas.microsoft.com/office/drawing/2014/main" id="{46D510A6-5E7C-4A53-FBB1-406EC1BDA6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863263" y="983973"/>
            <a:ext cx="2680907" cy="134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172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Ryanair Value Chain Analysis 2021 - 123 Writing |Exam Revision |Assignment  Help |Study Guides | Get High Grade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312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8779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347" y="294538"/>
            <a:ext cx="10808204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  <a:latin typeface="+mn-lt"/>
              </a:rPr>
              <a:t>Real Life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47" y="1885278"/>
            <a:ext cx="11288153" cy="4515521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600" dirty="0"/>
              <a:t>The video on the following slide discusses the elements of the Value Chain from within a real business.</a:t>
            </a:r>
          </a:p>
          <a:p>
            <a:endParaRPr lang="en-GB" sz="1400" dirty="0"/>
          </a:p>
          <a:p>
            <a:r>
              <a:rPr lang="en-GB" sz="2600" dirty="0"/>
              <a:t>Note each element of the value chain as the presenter visits the various departments within the business</a:t>
            </a:r>
          </a:p>
          <a:p>
            <a:endParaRPr lang="en-GB" sz="1300" dirty="0"/>
          </a:p>
          <a:p>
            <a:r>
              <a:rPr lang="en-GB" sz="2600" dirty="0"/>
              <a:t>Note which departments deal with primary activities and which deal with secondary activities</a:t>
            </a:r>
          </a:p>
          <a:p>
            <a:endParaRPr lang="en-GB" sz="1300" dirty="0"/>
          </a:p>
          <a:p>
            <a:r>
              <a:rPr lang="en-GB" sz="2600" dirty="0"/>
              <a:t>Note the contribution to the value and overall competitiveness of the business each department adds </a:t>
            </a:r>
          </a:p>
          <a:p>
            <a:endParaRPr lang="en-GB" sz="1300" dirty="0"/>
          </a:p>
          <a:p>
            <a:r>
              <a:rPr lang="en-GB" sz="2600" dirty="0"/>
              <a:t>Note how internal linkages between departments strengthen operations and efficiencies 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550505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97C49-846A-30FF-F3D7-FA3B0FEEC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Value Chain Analysis EXPLAINED | B2U | Business To You">
            <a:hlinkClick r:id="" action="ppaction://media"/>
            <a:extLst>
              <a:ext uri="{FF2B5EF4-FFF2-40B4-BE49-F238E27FC236}">
                <a16:creationId xmlns:a16="http://schemas.microsoft.com/office/drawing/2014/main" id="{F35701D9-1C73-751A-76F8-8349F015F86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0946"/>
            <a:ext cx="12192000" cy="688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74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>
            <a:normAutofit fontScale="90000"/>
          </a:bodyPr>
          <a:lstStyle/>
          <a:p>
            <a:r>
              <a:rPr lang="en-GB" dirty="0"/>
              <a:t>Swot analysis: Strengths, weaknesses, opportunities and threats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577498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STRENGTHS &amp; WEAKNESSES: </a:t>
            </a:r>
            <a:endParaRPr lang="en-GB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What are we best / worst at?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Specific skills / training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Financial resources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Partnerships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Intellectual property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OPPORTUNITIES &amp; THREATS: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Market changes to exploit or to defend against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Competitors weaknesses / strengths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Technology developments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New markets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Etc.</a:t>
            </a:r>
          </a:p>
          <a:p>
            <a:pPr lvl="1"/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E63F94-7033-40FA-BE80-05EA2A797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702" y="1233996"/>
            <a:ext cx="5848804" cy="5023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284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9683-9AAC-E3E3-29DD-08FFAEB3C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46541"/>
          </a:xfrm>
        </p:spPr>
        <p:txBody>
          <a:bodyPr/>
          <a:lstStyle/>
          <a:p>
            <a:r>
              <a:rPr lang="en-GB" dirty="0"/>
              <a:t>SWOT Analysis – example questions to ask yourself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064FB1-A0E5-CDCA-BADB-2889FC8A1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38DE8B-DC80-B719-3194-B6EB5F310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60FE93C-9CAC-7358-F823-2A0197677B2E}"/>
              </a:ext>
            </a:extLst>
          </p:cNvPr>
          <p:cNvGraphicFramePr>
            <a:graphicFrameLocks noGrp="1"/>
          </p:cNvGraphicFramePr>
          <p:nvPr/>
        </p:nvGraphicFramePr>
        <p:xfrm>
          <a:off x="1236518" y="1215733"/>
          <a:ext cx="9944100" cy="5496572"/>
        </p:xfrm>
        <a:graphic>
          <a:graphicData uri="http://schemas.openxmlformats.org/drawingml/2006/table">
            <a:tbl>
              <a:tblPr/>
              <a:tblGrid>
                <a:gridCol w="1971384">
                  <a:extLst>
                    <a:ext uri="{9D8B030D-6E8A-4147-A177-3AD203B41FA5}">
                      <a16:colId xmlns:a16="http://schemas.microsoft.com/office/drawing/2014/main" val="4097621980"/>
                    </a:ext>
                  </a:extLst>
                </a:gridCol>
                <a:gridCol w="7972716">
                  <a:extLst>
                    <a:ext uri="{9D8B030D-6E8A-4147-A177-3AD203B41FA5}">
                      <a16:colId xmlns:a16="http://schemas.microsoft.com/office/drawing/2014/main" val="2603432574"/>
                    </a:ext>
                  </a:extLst>
                </a:gridCol>
              </a:tblGrid>
              <a:tr h="918929">
                <a:tc>
                  <a:txBody>
                    <a:bodyPr/>
                    <a:lstStyle/>
                    <a:p>
                      <a:pPr fontAlgn="t"/>
                      <a:r>
                        <a:rPr lang="en-GB" sz="2000" b="1" dirty="0">
                          <a:solidFill>
                            <a:srgbClr val="0070C0"/>
                          </a:solidFill>
                          <a:effectLst/>
                        </a:rPr>
                        <a:t>Strengths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What does your company do particularly well? 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Do you have a strong brand?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Large market share?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High quality?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Low prices?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Strong supplier relations?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Loyal customers?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0150666"/>
                  </a:ext>
                </a:extLst>
              </a:tr>
              <a:tr h="1142452">
                <a:tc>
                  <a:txBody>
                    <a:bodyPr/>
                    <a:lstStyle/>
                    <a:p>
                      <a:pPr fontAlgn="t"/>
                      <a:r>
                        <a:rPr lang="en-GB" sz="2000" b="1" dirty="0">
                          <a:solidFill>
                            <a:srgbClr val="0070C0"/>
                          </a:solidFill>
                          <a:effectLst/>
                        </a:rPr>
                        <a:t>Weaknesses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What are your failings?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Are you slow to react to change?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Cumbersome management structure?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Poor supplier relations?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High production costs?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Poor customer satisfaction?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8192184"/>
                  </a:ext>
                </a:extLst>
              </a:tr>
              <a:tr h="918929">
                <a:tc>
                  <a:txBody>
                    <a:bodyPr/>
                    <a:lstStyle/>
                    <a:p>
                      <a:pPr fontAlgn="t"/>
                      <a:r>
                        <a:rPr lang="en-GB" sz="2000" b="1" dirty="0">
                          <a:solidFill>
                            <a:srgbClr val="0070C0"/>
                          </a:solidFill>
                          <a:effectLst/>
                        </a:rPr>
                        <a:t>Opportunities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What are the opportunities in the market?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How can your strengths be used to exploit these?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Which weaknesses should you address to do so more efficiently?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3665504"/>
                  </a:ext>
                </a:extLst>
              </a:tr>
              <a:tr h="1365975">
                <a:tc>
                  <a:txBody>
                    <a:bodyPr/>
                    <a:lstStyle/>
                    <a:p>
                      <a:pPr fontAlgn="t"/>
                      <a:r>
                        <a:rPr lang="en-GB" sz="2000" b="1" dirty="0">
                          <a:solidFill>
                            <a:srgbClr val="0070C0"/>
                          </a:solidFill>
                          <a:effectLst/>
                        </a:rPr>
                        <a:t>Threats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What are the main threats facing your company?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How can you use your strengths to address them?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Which strengths should you build on to secure and build on your position?</a:t>
                      </a:r>
                    </a:p>
                    <a:p>
                      <a:pPr fontAlgn="t"/>
                      <a:r>
                        <a:rPr lang="en-GB" sz="1600" dirty="0">
                          <a:solidFill>
                            <a:srgbClr val="595959"/>
                          </a:solidFill>
                          <a:effectLst/>
                        </a:rPr>
                        <a:t>Which weaknesses pose the greatest hazard?</a:t>
                      </a:r>
                    </a:p>
                  </a:txBody>
                  <a:tcPr marL="10437" marR="10437" marT="10437" marB="10437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67801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19862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404"/>
          </a:xfrm>
        </p:spPr>
        <p:txBody>
          <a:bodyPr>
            <a:normAutofit/>
          </a:bodyPr>
          <a:lstStyle/>
          <a:p>
            <a:r>
              <a:rPr lang="en-GB" dirty="0"/>
              <a:t>Swot analysis – example of </a:t>
            </a:r>
            <a:r>
              <a:rPr lang="en-GB" dirty="0" err="1"/>
              <a:t>netflix</a:t>
            </a:r>
            <a:endParaRPr lang="en-GB" dirty="0"/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F7F90F9-4D35-EB0B-EC7A-9798A3DB0C1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0698" y="3418207"/>
            <a:ext cx="4748741" cy="15670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805" y="2180496"/>
            <a:ext cx="5275001" cy="4045683"/>
          </a:xfrm>
        </p:spPr>
        <p:txBody>
          <a:bodyPr>
            <a:normAutofit/>
          </a:bodyPr>
          <a:lstStyle/>
          <a:p>
            <a:r>
              <a:rPr lang="en-GB" sz="2200" dirty="0"/>
              <a:t>Watch this video and take notes:</a:t>
            </a:r>
          </a:p>
          <a:p>
            <a:pPr lvl="1"/>
            <a:r>
              <a:rPr lang="en-GB" sz="2200" dirty="0"/>
              <a:t>What are the key messages that you take away from this?</a:t>
            </a:r>
          </a:p>
          <a:p>
            <a:pPr lvl="1"/>
            <a:r>
              <a:rPr lang="en-GB" sz="2200" dirty="0"/>
              <a:t>We will discuss this together after the video.</a:t>
            </a:r>
          </a:p>
          <a:p>
            <a:r>
              <a:rPr lang="en-GB" sz="2200" dirty="0">
                <a:hlinkClick r:id="rId3"/>
              </a:rPr>
              <a:t>https://youtu.be/pUTZ6NOWeYs?si=eXDbJf81REf4iU6T</a:t>
            </a:r>
            <a:endParaRPr lang="en-GB" sz="2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srgbClr val="AE9162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6:16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AE9162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AE9162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63958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7EFA7-B621-2C1C-3CEA-0E620F697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Online Media 5" title="SWOT Analysis – Swot makes Netflix so successful anyway?">
            <a:hlinkClick r:id="" action="ppaction://media"/>
            <a:extLst>
              <a:ext uri="{FF2B5EF4-FFF2-40B4-BE49-F238E27FC236}">
                <a16:creationId xmlns:a16="http://schemas.microsoft.com/office/drawing/2014/main" id="{2385FBEC-0769-F69A-EA7B-E3912406F6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1035"/>
            <a:ext cx="12192000" cy="688903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191422-ED85-A457-8024-5373CB92A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88803-AEBD-607A-F2F6-27185EFCF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95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Swot analysis – the next steps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341642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After the previous SWOT framework, this one helps with pairing strengths, weaknesses, opportunities and threats with each other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Remember, during discussions with your teams, you might end up moving things around (e.g. what you previously thought was a strength becomes a weakness)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F61ED18-AE3D-4C0E-AEC7-9F26E613D385}"/>
              </a:ext>
            </a:extLst>
          </p:cNvPr>
          <p:cNvGrpSpPr/>
          <p:nvPr/>
        </p:nvGrpSpPr>
        <p:grpSpPr>
          <a:xfrm>
            <a:off x="4421177" y="937066"/>
            <a:ext cx="6917210" cy="4954688"/>
            <a:chOff x="2693541" y="966524"/>
            <a:chExt cx="8156575" cy="5297412"/>
          </a:xfrm>
        </p:grpSpPr>
        <p:sp>
          <p:nvSpPr>
            <p:cNvPr id="8" name="Rectangle 2">
              <a:extLst>
                <a:ext uri="{FF2B5EF4-FFF2-40B4-BE49-F238E27FC236}">
                  <a16:creationId xmlns:a16="http://schemas.microsoft.com/office/drawing/2014/main" id="{7D89EFFF-42EF-486B-AA30-3E5D137AF08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216" y="2719049"/>
              <a:ext cx="2133600" cy="1762125"/>
            </a:xfrm>
            <a:prstGeom prst="rect">
              <a:avLst/>
            </a:prstGeom>
            <a:solidFill>
              <a:srgbClr val="517496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Globalisation of market place / client base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Internal cost cutting leads to outsourcing 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Innovation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Etc.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9" name="Rectangle 3">
              <a:extLst>
                <a:ext uri="{FF2B5EF4-FFF2-40B4-BE49-F238E27FC236}">
                  <a16:creationId xmlns:a16="http://schemas.microsoft.com/office/drawing/2014/main" id="{165F0C32-9E03-45EF-8B17-AAA805A60D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41216" y="4558961"/>
              <a:ext cx="2133600" cy="1676400"/>
            </a:xfrm>
            <a:prstGeom prst="rect">
              <a:avLst/>
            </a:prstGeom>
            <a:solidFill>
              <a:srgbClr val="517496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Many of our competitors moving to subscription model 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Etc.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B26B0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0" name="Rectangle 4">
              <a:extLst>
                <a:ext uri="{FF2B5EF4-FFF2-40B4-BE49-F238E27FC236}">
                  <a16:creationId xmlns:a16="http://schemas.microsoft.com/office/drawing/2014/main" id="{4C2B1E7B-29DE-4F70-8180-276C1BA8EA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82766" y="1544713"/>
              <a:ext cx="2635250" cy="1109247"/>
            </a:xfrm>
            <a:prstGeom prst="rect">
              <a:avLst/>
            </a:prstGeom>
            <a:solidFill>
              <a:srgbClr val="517496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 Unicode MS" pitchFamily="34" charset="-128"/>
                  <a:cs typeface="+mn-cs"/>
                </a:rPr>
                <a:t> Committed and loyal teams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 Unicode MS" pitchFamily="34" charset="-128"/>
                  <a:cs typeface="+mn-cs"/>
                </a:rPr>
                <a:t> Our unique positioning in market x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 Unicode MS" pitchFamily="34" charset="-128"/>
                  <a:cs typeface="+mn-cs"/>
                </a:rPr>
                <a:t> Generally high quality products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 Unicode MS" pitchFamily="34" charset="-128"/>
                  <a:cs typeface="+mn-cs"/>
                </a:rPr>
                <a:t> etc.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alt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Arial Unicode MS" pitchFamily="34" charset="-128"/>
                <a:cs typeface="+mn-cs"/>
              </a:endParaRPr>
            </a:p>
          </p:txBody>
        </p:sp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27CC3FC3-9BEF-4AF4-B269-63848861B7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5654" y="1525684"/>
              <a:ext cx="2684462" cy="1120340"/>
            </a:xfrm>
            <a:prstGeom prst="rect">
              <a:avLst/>
            </a:prstGeom>
            <a:solidFill>
              <a:srgbClr val="517496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 We start initiatives but don’t finish them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 Lack of resources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 Market coverage (too broad?)</a:t>
              </a: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r>
                <a:rPr kumimoji="0" lang="en-GB" altLang="en-US" sz="11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 etc.</a:t>
              </a:r>
            </a:p>
          </p:txBody>
        </p:sp>
        <p:sp>
          <p:nvSpPr>
            <p:cNvPr id="12" name="Text Box 8">
              <a:extLst>
                <a:ext uri="{FF2B5EF4-FFF2-40B4-BE49-F238E27FC236}">
                  <a16:creationId xmlns:a16="http://schemas.microsoft.com/office/drawing/2014/main" id="{3CF3C110-695A-4902-BABE-41E2DC2DC4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23704" y="3328649"/>
              <a:ext cx="286297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pattFill prst="pct50">
                    <a:fgClr>
                      <a:srgbClr val="99CCFF"/>
                    </a:fgClr>
                    <a:bgClr>
                      <a:schemeClr val="bg1"/>
                    </a:bgClr>
                  </a:patt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45720" rIns="4572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Times New Roman" panose="02020603050405020304" pitchFamily="18" charset="0"/>
                </a:rPr>
                <a:t>O</a:t>
              </a:r>
            </a:p>
          </p:txBody>
        </p:sp>
        <p:sp>
          <p:nvSpPr>
            <p:cNvPr id="13" name="Text Box 9">
              <a:extLst>
                <a:ext uri="{FF2B5EF4-FFF2-40B4-BE49-F238E27FC236}">
                  <a16:creationId xmlns:a16="http://schemas.microsoft.com/office/drawing/2014/main" id="{45C2B4BF-5B6A-40FC-AC48-440B4508BD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93541" y="5014574"/>
              <a:ext cx="241413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pattFill prst="pct50">
                    <a:fgClr>
                      <a:srgbClr val="99CCFF"/>
                    </a:fgClr>
                    <a:bgClr>
                      <a:schemeClr val="bg1"/>
                    </a:bgClr>
                  </a:patt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45720" rIns="4572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Times New Roman" panose="02020603050405020304" pitchFamily="18" charset="0"/>
                </a:rPr>
                <a:t>T</a:t>
              </a:r>
            </a:p>
          </p:txBody>
        </p:sp>
        <p:sp>
          <p:nvSpPr>
            <p:cNvPr id="14" name="Rectangle 10">
              <a:extLst>
                <a:ext uri="{FF2B5EF4-FFF2-40B4-BE49-F238E27FC236}">
                  <a16:creationId xmlns:a16="http://schemas.microsoft.com/office/drawing/2014/main" id="{9A76C263-6914-4B30-8D58-1EA6CA31C1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60541" y="4558961"/>
              <a:ext cx="2647950" cy="17049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sng" strike="noStrike" kern="1200" cap="none" spc="0" normalizeH="0" baseline="0" noProof="0">
                  <a:ln>
                    <a:noFill/>
                  </a:ln>
                  <a:solidFill>
                    <a:srgbClr val="214D79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DEFEND</a:t>
              </a:r>
              <a:endPara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5" name="Rectangle 11">
              <a:extLst>
                <a:ext uri="{FF2B5EF4-FFF2-40B4-BE49-F238E27FC236}">
                  <a16:creationId xmlns:a16="http://schemas.microsoft.com/office/drawing/2014/main" id="{A2B278BE-4800-469A-AF11-995008EAC2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70066" y="2730161"/>
              <a:ext cx="2647950" cy="1752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sng" strike="noStrike" kern="1200" cap="none" spc="0" normalizeH="0" baseline="0" noProof="0">
                  <a:ln>
                    <a:noFill/>
                  </a:ln>
                  <a:solidFill>
                    <a:srgbClr val="214D79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ATTACK </a:t>
              </a:r>
              <a:endPara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6" name="Rectangle 12">
              <a:extLst>
                <a:ext uri="{FF2B5EF4-FFF2-40B4-BE49-F238E27FC236}">
                  <a16:creationId xmlns:a16="http://schemas.microsoft.com/office/drawing/2014/main" id="{FDA395AE-9528-4D22-A61E-85F8FFFD46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5654" y="2741274"/>
              <a:ext cx="2671762" cy="1752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 dirty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 dirty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sng" strike="noStrike" kern="1200" cap="none" spc="0" normalizeH="0" baseline="0" noProof="0" dirty="0">
                  <a:ln>
                    <a:noFill/>
                  </a:ln>
                  <a:solidFill>
                    <a:srgbClr val="214D79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REINFORCE</a:t>
              </a:r>
              <a:endPara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Char char="•"/>
                <a:tabLst/>
                <a:defRPr/>
              </a:pPr>
              <a:endPara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17" name="Rectangle 13">
              <a:extLst>
                <a:ext uri="{FF2B5EF4-FFF2-40B4-BE49-F238E27FC236}">
                  <a16:creationId xmlns:a16="http://schemas.microsoft.com/office/drawing/2014/main" id="{DA526100-3761-459F-8F10-C019261D6E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5654" y="4558961"/>
              <a:ext cx="2671762" cy="17049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marL="90488" indent="-90488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1pPr>
              <a:lvl2pPr marL="361950" indent="-92075"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anose="02020603050405020304" pitchFamily="18" charset="0"/>
                </a:defRPr>
              </a:lvl9pPr>
            </a:lstStyle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altLang="en-US" sz="1800" b="0" i="0" u="sng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  <a:p>
              <a:pPr marL="90488" marR="0" lvl="0" indent="-90488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1800" b="0" i="0" u="sng" strike="noStrike" kern="1200" cap="none" spc="0" normalizeH="0" baseline="0" noProof="0">
                  <a:ln>
                    <a:noFill/>
                  </a:ln>
                  <a:solidFill>
                    <a:srgbClr val="214D79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Times New Roman" panose="02020603050405020304" pitchFamily="18" charset="0"/>
                </a:rPr>
                <a:t>RETREAT</a:t>
              </a:r>
              <a:endPara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214D7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endParaRPr>
            </a:p>
          </p:txBody>
        </p:sp>
        <p:sp>
          <p:nvSpPr>
            <p:cNvPr id="20" name="Text Box 6">
              <a:extLst>
                <a:ext uri="{FF2B5EF4-FFF2-40B4-BE49-F238E27FC236}">
                  <a16:creationId xmlns:a16="http://schemas.microsoft.com/office/drawing/2014/main" id="{C16DC1AF-2772-4EE7-BE52-D9C6E644AA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69476" y="966524"/>
              <a:ext cx="305192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pattFill prst="pct50">
                    <a:fgClr>
                      <a:srgbClr val="99CCFF"/>
                    </a:fgClr>
                    <a:bgClr>
                      <a:schemeClr val="bg1"/>
                    </a:bgClr>
                  </a:patt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45720" rIns="4572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Times New Roman" panose="02020603050405020304" pitchFamily="18" charset="0"/>
                </a:rPr>
                <a:t>S</a:t>
              </a:r>
            </a:p>
          </p:txBody>
        </p:sp>
        <p:sp>
          <p:nvSpPr>
            <p:cNvPr id="21" name="Text Box 7">
              <a:extLst>
                <a:ext uri="{FF2B5EF4-FFF2-40B4-BE49-F238E27FC236}">
                  <a16:creationId xmlns:a16="http://schemas.microsoft.com/office/drawing/2014/main" id="{1ACC7A01-A469-4E33-A3E8-64007F4D14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71528" y="966524"/>
              <a:ext cx="393122" cy="461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pattFill prst="pct50">
                    <a:fgClr>
                      <a:srgbClr val="99CCFF"/>
                    </a:fgClr>
                    <a:bgClr>
                      <a:schemeClr val="bg1"/>
                    </a:bgClr>
                  </a:patt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214D79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45720" rIns="4572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en-US" sz="2400" b="1" i="0" u="none" strike="noStrike" kern="1200" cap="none" spc="0" normalizeH="0" baseline="0" noProof="0" dirty="0">
                  <a:ln>
                    <a:noFill/>
                  </a:ln>
                  <a:solidFill>
                    <a:srgbClr val="C00000"/>
                  </a:solidFill>
                  <a:effectLst/>
                  <a:uLnTx/>
                  <a:uFillTx/>
                  <a:latin typeface="Franklin Gothic Book" panose="020B0502020104020203"/>
                  <a:ea typeface="+mn-ea"/>
                  <a:cs typeface="Times New Roman" panose="02020603050405020304" pitchFamily="18" charset="0"/>
                </a:rPr>
                <a:t>W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975925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solidFill>
            <a:srgbClr val="9999FF"/>
          </a:solidFill>
        </p:spPr>
        <p:txBody>
          <a:bodyPr>
            <a:normAutofit/>
          </a:bodyPr>
          <a:lstStyle/>
          <a:p>
            <a:r>
              <a:rPr lang="en-GB" sz="6000" b="1" dirty="0">
                <a:latin typeface="+mn-lt"/>
              </a:rPr>
              <a:t>Going </a:t>
            </a:r>
            <a:r>
              <a:rPr lang="en-GB" sz="6000" b="1" dirty="0">
                <a:solidFill>
                  <a:srgbClr val="FF0000"/>
                </a:solidFill>
                <a:latin typeface="+mn-lt"/>
              </a:rPr>
              <a:t>Beyond</a:t>
            </a:r>
            <a:r>
              <a:rPr lang="en-GB" sz="6000" b="1" dirty="0">
                <a:latin typeface="+mn-lt"/>
              </a:rPr>
              <a:t> a SWOT Analysis</a:t>
            </a:r>
          </a:p>
        </p:txBody>
      </p:sp>
      <p:pic>
        <p:nvPicPr>
          <p:cNvPr id="9218" name="Picture 2" descr="Vertica 10.1.1 Goes Beyond Analytics with Support for Azure Cloud,  Kubernetes, and Containers | Vertic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689"/>
            <a:ext cx="12192000" cy="529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5997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723897"/>
            <a:ext cx="3665659" cy="5581903"/>
          </a:xfrm>
          <a:solidFill>
            <a:schemeClr val="accent2">
              <a:lumMod val="50000"/>
            </a:schemeClr>
          </a:solidFill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TOWS Analysis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9B3289A5-9F0E-D120-0207-A6F583659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671995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70257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5A9E-A476-641A-2811-42DB35C9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894080"/>
            <a:ext cx="4317999" cy="4998720"/>
          </a:xfrm>
          <a:solidFill>
            <a:schemeClr val="accent2">
              <a:lumMod val="50000"/>
            </a:schemeClr>
          </a:solidFill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the difference between TOWS and SWOT?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27BD-3983-191D-CADF-7CFDE3C84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900" y="485678"/>
            <a:ext cx="6659519" cy="5888772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2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Although TOWS uses the same elements as a SWOT analysis, it is more of an </a:t>
            </a:r>
            <a:r>
              <a:rPr lang="en-GB" sz="2200" b="1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action tool </a:t>
            </a:r>
            <a:r>
              <a:rPr lang="en-GB" sz="22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rather than an analysis one. TOWS is best used as an addition to the analytical SWOT tool to help you decide what to do with your findings.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6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2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is it important?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TOWS helps bridge the gap between research and forward thinking strategic directions.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6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very quickly define key focal points for actions.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6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It covers all bases by taking into account positive and negative influences.</a:t>
            </a:r>
          </a:p>
          <a:p>
            <a:pPr>
              <a:lnSpc>
                <a:spcPct val="1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312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does TOWS Analysis 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7731" y="1236372"/>
            <a:ext cx="11230376" cy="94015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SWOT analysis will  give you a list of Strengths, Weaknesses, Opportunities, and Threats. Number these as S1, S2, W1, W2, and so on. This will make it easier to identify them later.</a:t>
            </a:r>
          </a:p>
        </p:txBody>
      </p:sp>
      <p:pic>
        <p:nvPicPr>
          <p:cNvPr id="2050" name="Picture 2" descr="An Introduction to the TOWS matrix: Putting SWOT into action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" t="10346" r="1466" b="4720"/>
          <a:stretch/>
        </p:blipFill>
        <p:spPr bwMode="auto">
          <a:xfrm>
            <a:off x="502275" y="2331078"/>
            <a:ext cx="10122795" cy="434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122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BD9BA-DF98-58CE-9A61-A3FF20C0C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723899"/>
            <a:ext cx="3556506" cy="5676900"/>
          </a:xfrm>
          <a:solidFill>
            <a:schemeClr val="accent2">
              <a:lumMod val="50000"/>
            </a:schemeClr>
          </a:solidFill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to Use</a:t>
            </a:r>
            <a:r>
              <a:rPr lang="en-GB" b="1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TOWS</a:t>
            </a:r>
            <a:endParaRPr lang="en-GB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4CBD8C-FFFA-6BCA-69A8-4A178DAABC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1846906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52053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TOWS Analysis: A Comprehensive Gui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797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730" y="365126"/>
            <a:ext cx="11006070" cy="793974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TOWS - Reebok</a:t>
            </a:r>
          </a:p>
        </p:txBody>
      </p:sp>
      <p:pic>
        <p:nvPicPr>
          <p:cNvPr id="3074" name="Picture 2" descr="https://understandingreebokhome.files.wordpress.com/2020/03/image-3.png?w=102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8" y="1247014"/>
            <a:ext cx="11664850" cy="570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9962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B82883-1DC0-4BE1-A607-009095F33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Blue arrows pointing at a red button">
            <a:extLst>
              <a:ext uri="{FF2B5EF4-FFF2-40B4-BE49-F238E27FC236}">
                <a16:creationId xmlns:a16="http://schemas.microsoft.com/office/drawing/2014/main" id="{CFC77A43-D6FA-623E-6660-ADC9FC976C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826" b="49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FA98EAA-A866-4C95-A2A8-44E46FBA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56000">
                <a:schemeClr val="tx1">
                  <a:alpha val="39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79B1A0-6458-BA7F-31BC-D02B8E73E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>
                <a:solidFill>
                  <a:schemeClr val="bg1"/>
                </a:solidFill>
              </a:rPr>
              <a:t>STRATEGIC CHOICE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29A97-868F-3861-6F7F-5873FE143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4415CC-505D-F3CC-8724-04AEFF4D9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44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00177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competitive advantage</a:t>
            </a: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807559" y="2340864"/>
            <a:ext cx="6690843" cy="37932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b="1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Competitive Advantage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Competitive advantage grows fundamentally out of value a firm is able to create for its buyers that exceeds the firm's cost of creating it. 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Value is what buyers are willing to pay, and superior value stems from offering lower prices than competitors for equivalent benefits or providing unique benefits that more than offset a higher price.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rgbClr val="FFFFFF"/>
                </a:solidFill>
              </a:rPr>
              <a:t>There are </a:t>
            </a:r>
            <a:r>
              <a:rPr lang="en-US" b="1" i="1" dirty="0">
                <a:solidFill>
                  <a:srgbClr val="00B0F0"/>
                </a:solidFill>
              </a:rPr>
              <a:t>two basic types of competitive advantage: cost leadership and differentiation</a:t>
            </a:r>
            <a:r>
              <a:rPr lang="en-US" dirty="0">
                <a:solidFill>
                  <a:srgbClr val="FFFFFF"/>
                </a:solidFill>
              </a:rPr>
              <a:t>. </a:t>
            </a:r>
          </a:p>
        </p:txBody>
      </p:sp>
      <p:pic>
        <p:nvPicPr>
          <p:cNvPr id="1026" name="Picture 2" descr="Competitive Advantage">
            <a:extLst>
              <a:ext uri="{FF2B5EF4-FFF2-40B4-BE49-F238E27FC236}">
                <a16:creationId xmlns:a16="http://schemas.microsoft.com/office/drawing/2014/main" id="{A0069B38-2825-99D8-3D67-B81DD41C9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6761" y="1302241"/>
            <a:ext cx="3053422" cy="454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Competitive Advantage: Creating and Sustaining Superior Performance By Michael E. Porter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227832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solidFill>
                  <a:srgbClr val="FFFFFF"/>
                </a:solidFill>
              </a:rPr>
              <a:t>Porter's Generic Competitive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601255" y="2177142"/>
            <a:ext cx="3409782" cy="38236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Key question: How is the </a:t>
            </a:r>
            <a:r>
              <a:rPr kumimoji="0" lang="en-US" sz="15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organisation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positioned in competitive environment?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These choices of ‘generic strategy’ are at the broadest level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Organisation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 chooses the type and scope of its operations and market appeal</a:t>
            </a:r>
          </a:p>
          <a:p>
            <a:pPr marL="285750" marR="0" lvl="0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1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The relative position in the industry is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determined by: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Choice of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competitive advantage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cost leadership vs. differentiation</a:t>
            </a:r>
          </a:p>
          <a:p>
            <a:pPr marL="742950" marR="0" lvl="1" indent="-285750" defTabSz="457200" fontAlgn="auto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Choice of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/>
                <a:uLnTx/>
                <a:uFillTx/>
              </a:rPr>
              <a:t>competitive scope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: </a:t>
            </a:r>
            <a:r>
              <a:rPr kumimoji="0" lang="en-US" sz="1500" b="0" i="0" u="none" strike="noStrike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</a:rPr>
              <a:t>broad vs. narrow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1C11C15-1177-4FBF-93F7-E6D6719E7F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6425" y="944847"/>
            <a:ext cx="5161875" cy="496830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b="0" i="0" kern="1200" cap="all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Porter, Michael E., "Competitive Advantage". 1985, Ch. 1, pp 11-15. The Free Press. New York.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defTabSz="45720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rgbClr val="31C2EB"/>
                </a:solidFill>
                <a:effectLst/>
                <a:uLnTx/>
                <a:uFillTx/>
              </a:rPr>
              <a:pPr marR="0" lvl="0" indent="0" defTabSz="45720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rgbClr val="31C2EB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883753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cost leadership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Leadership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 price-driven strategy based on basic products/services offered to a broad market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Leader in cost in industry or market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Achieved by: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Increasing profits by reducing costs while charging industry-average prices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Increasing market share through charging lower prices, while still making reasonable profit due to cost reduction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reduction sources are not unique to your company and competitors can copy cost reduction strategies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7374836" y="894522"/>
            <a:ext cx="3001616" cy="25344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05609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cost leadership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9888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Cost Drivers: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critical ways of cost reduction for product/service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D9CF2-1ECE-4AC8-8EB8-B9245B2E6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918" y="2257015"/>
            <a:ext cx="11126164" cy="3795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0176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Differentiation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Differentiation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Products/services are different and more attractive than competitors’, e.g. through features, functionality, durability etc.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Requires: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Great Research &amp; Development and innovation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Ability to deliver high quality products/services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Effective sales and marketing functions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Agile approach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Understanding core value drivers of a given product/service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9623395" y="1589103"/>
            <a:ext cx="2164612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20215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differentiation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9888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Value Drivers: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Four critical ways for an organisation to increase the perceived value of their product/service and achieve differentiation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1D9523E-2BE3-4227-8FAE-222A3D9B6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349" y="2476141"/>
            <a:ext cx="11103302" cy="400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9410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Focus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60" y="1499186"/>
            <a:ext cx="64614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Strategies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niche markets and their unique needs of customers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unique low-cost or well-specified products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Result in strong brand loyalty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Less attractive to competitors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Note: </a:t>
            </a:r>
            <a:r>
              <a:rPr kumimoji="0" lang="en-GB" sz="18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Strategies are not successful on their own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Company needs to decide on Cost Leadership vs. Differentiation first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Must add something ‘extra’ to serve only that niche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This ‘extra’ can: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Reduce costs (e.g. through your knowledge of specialist suppliers) or</a:t>
            </a:r>
          </a:p>
          <a:p>
            <a:pPr marL="1200150" marR="0" lvl="2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Increase differentiation (e.g. through your deep understanding of customers’ needs or design edge)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5976CF-0E03-46AE-A24B-7434B785F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594" y="1159431"/>
            <a:ext cx="4710596" cy="453913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8823C352-A9CB-4028-9165-1108EB9054D6}"/>
              </a:ext>
            </a:extLst>
          </p:cNvPr>
          <p:cNvSpPr/>
          <p:nvPr/>
        </p:nvSpPr>
        <p:spPr>
          <a:xfrm>
            <a:off x="7998778" y="3338004"/>
            <a:ext cx="1714717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54CB65-F8B4-4B7E-BAB7-2D11BB279E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871" y="4556464"/>
            <a:ext cx="647630" cy="3626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074FC1-AAC6-4143-95E5-33CBBC7CB7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3139" y="4605088"/>
            <a:ext cx="749384" cy="3140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AC95C2-D45D-4057-B0EF-36A4316E1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82135" y="4459848"/>
            <a:ext cx="647630" cy="43096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0ADF3536-92B0-E61D-CCF3-49E0D0878B8B}"/>
              </a:ext>
            </a:extLst>
          </p:cNvPr>
          <p:cNvSpPr/>
          <p:nvPr/>
        </p:nvSpPr>
        <p:spPr>
          <a:xfrm>
            <a:off x="9837353" y="3338004"/>
            <a:ext cx="1714717" cy="12184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36125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EA4A3-87CE-4317-71B3-293865A03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4044"/>
          </a:xfrm>
        </p:spPr>
        <p:txBody>
          <a:bodyPr/>
          <a:lstStyle/>
          <a:p>
            <a:r>
              <a:rPr lang="en-GB" dirty="0"/>
              <a:t>Bowman’s strategic clock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FAEC4-D1A4-FFA4-5483-AF67C400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05000"/>
            <a:ext cx="4041607" cy="4070350"/>
          </a:xfrm>
        </p:spPr>
        <p:txBody>
          <a:bodyPr>
            <a:normAutofit/>
          </a:bodyPr>
          <a:lstStyle/>
          <a:p>
            <a:r>
              <a:rPr lang="en-GB" altLang="en-US" sz="2200" dirty="0"/>
              <a:t>A strategic framework developed by Bowman and  Faulkner</a:t>
            </a:r>
          </a:p>
          <a:p>
            <a:r>
              <a:rPr lang="en-GB" sz="2200" dirty="0"/>
              <a:t>Builds on Porter’s Generic Strategies</a:t>
            </a:r>
          </a:p>
          <a:p>
            <a:r>
              <a:rPr lang="en-GB" sz="2200" dirty="0"/>
              <a:t>Offers a more nuanced view of how firms can position themselves based on </a:t>
            </a:r>
            <a:r>
              <a:rPr lang="en-GB" sz="2200" b="1" dirty="0"/>
              <a:t>price</a:t>
            </a:r>
            <a:r>
              <a:rPr lang="en-GB" sz="2200" dirty="0"/>
              <a:t> and </a:t>
            </a:r>
            <a:r>
              <a:rPr lang="en-GB" sz="2200" b="1" dirty="0"/>
              <a:t>perceived value</a:t>
            </a:r>
            <a:r>
              <a:rPr lang="en-GB" sz="2200" dirty="0"/>
              <a:t>.</a:t>
            </a:r>
            <a:endParaRPr lang="en-GB" altLang="en-US" sz="2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F05F1-EA9C-0C4C-0C6C-64EA85CB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900" b="0" i="1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</a:t>
            </a:r>
            <a:r>
              <a:rPr kumimoji="0" lang="en-US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: Adapted from D. Faulkner and C. Bowman, </a:t>
            </a:r>
            <a:r>
              <a:rPr kumimoji="0" lang="en-US" altLang="en-US" sz="900" b="0" i="1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 Essence of Competitive Strategy</a:t>
            </a:r>
            <a:r>
              <a:rPr kumimoji="0" lang="en-US" altLang="en-US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Prentice Hall, 1995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6AD96-9B56-2EA8-CEC6-8FD62529E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9" descr="M06NF006">
            <a:extLst>
              <a:ext uri="{FF2B5EF4-FFF2-40B4-BE49-F238E27FC236}">
                <a16:creationId xmlns:a16="http://schemas.microsoft.com/office/drawing/2014/main" id="{DEB32131-55D2-87E8-0160-572179938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51095" y="2052112"/>
            <a:ext cx="5149014" cy="4210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507285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73F7A-223F-3B52-643B-8EA4FAD1A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Bowman’s strategic clock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81394-5202-6A06-B546-704D2C558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212574"/>
            <a:ext cx="3409782" cy="4788175"/>
          </a:xfrm>
        </p:spPr>
        <p:txBody>
          <a:bodyPr>
            <a:normAutofit fontScale="77500" lnSpcReduction="200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Consists of eight positions across the clock – indicating a different market strategy</a:t>
            </a:r>
          </a:p>
          <a:p>
            <a:endParaRPr lang="en-GB" sz="1300" dirty="0">
              <a:solidFill>
                <a:schemeClr val="tx1"/>
              </a:solidFill>
            </a:endParaRPr>
          </a:p>
          <a:p>
            <a:r>
              <a:rPr lang="en-GB" sz="2800" b="1" dirty="0"/>
              <a:t>The Two Key Dimensions</a:t>
            </a:r>
          </a:p>
          <a:p>
            <a:pPr lvl="1"/>
            <a:r>
              <a:rPr lang="en-GB" sz="2500" b="1" dirty="0"/>
              <a:t>Price</a:t>
            </a:r>
            <a:r>
              <a:rPr lang="en-GB" sz="2500" dirty="0"/>
              <a:t> (low to high)</a:t>
            </a:r>
          </a:p>
          <a:p>
            <a:pPr lvl="1"/>
            <a:r>
              <a:rPr lang="en-GB" sz="2500" b="1" dirty="0"/>
              <a:t>Perceived Value</a:t>
            </a:r>
            <a:r>
              <a:rPr lang="en-GB" sz="2500" dirty="0"/>
              <a:t> (low to high)</a:t>
            </a:r>
          </a:p>
          <a:p>
            <a:pPr lvl="1"/>
            <a:endParaRPr lang="en-GB" sz="1300" dirty="0"/>
          </a:p>
          <a:p>
            <a:r>
              <a:rPr lang="en-GB" sz="2800" dirty="0"/>
              <a:t>Competitive advantage comes from aligning these two effectively.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A436F1-77B4-092C-7F94-343184D85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Adapted from 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DE689E-F458-0B8D-CAE8-827CD70C4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24406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AutoShape 4" descr="Bowman's Strategy Clock | Creately">
            <a:extLst>
              <a:ext uri="{FF2B5EF4-FFF2-40B4-BE49-F238E27FC236}">
                <a16:creationId xmlns:a16="http://schemas.microsoft.com/office/drawing/2014/main" id="{8FC9CF5B-3809-5EE0-BA12-B61C5F1DC5E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8C43250-F48E-B324-E170-BF7B739483B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59037" y="1212574"/>
            <a:ext cx="7794964" cy="496126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E865E9-5419-6FEE-FA4B-31472C95D3E7}"/>
              </a:ext>
            </a:extLst>
          </p:cNvPr>
          <p:cNvSpPr txBox="1"/>
          <p:nvPr/>
        </p:nvSpPr>
        <p:spPr>
          <a:xfrm>
            <a:off x="10366389" y="3276600"/>
            <a:ext cx="1756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Risky High Margins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416DA9-312D-A76A-F77E-BEDA48B2FD4E}"/>
              </a:ext>
            </a:extLst>
          </p:cNvPr>
          <p:cNvSpPr txBox="1"/>
          <p:nvPr/>
        </p:nvSpPr>
        <p:spPr>
          <a:xfrm>
            <a:off x="9442814" y="4213976"/>
            <a:ext cx="2302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Monopoly Pricing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BECC8F-7AAB-86ED-A7FE-238CDCC7F872}"/>
              </a:ext>
            </a:extLst>
          </p:cNvPr>
          <p:cNvSpPr txBox="1"/>
          <p:nvPr/>
        </p:nvSpPr>
        <p:spPr>
          <a:xfrm>
            <a:off x="7018518" y="5060651"/>
            <a:ext cx="1853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Loss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Share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03A054-9994-CAC6-20D6-C94ABE03AD26}"/>
              </a:ext>
            </a:extLst>
          </p:cNvPr>
          <p:cNvSpPr txBox="1"/>
          <p:nvPr/>
        </p:nvSpPr>
        <p:spPr>
          <a:xfrm>
            <a:off x="6576569" y="6232722"/>
            <a:ext cx="35645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Note: Perceived sacrifice = price</a:t>
            </a:r>
          </a:p>
        </p:txBody>
      </p:sp>
    </p:spTree>
    <p:extLst>
      <p:ext uri="{BB962C8B-B14F-4D97-AF65-F5344CB8AC3E}">
        <p14:creationId xmlns:p14="http://schemas.microsoft.com/office/powerpoint/2010/main" val="378369350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71EB30-CF76-7449-31BD-1B9A93939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5A5A5-175B-C8D9-8945-A37F31EA2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Bowman’s strategic clock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3DED10-D865-3079-DBA3-40A6EB803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Consists of eight positions across the clock – indicating a different market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84774E-3C64-5A6F-1CE8-653C64942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Adapted from Researchgate.net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DA1E79-F5EF-8797-4858-7976A37A2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24406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24406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AutoShape 4" descr="Bowman's Strategy Clock | Creately">
            <a:extLst>
              <a:ext uri="{FF2B5EF4-FFF2-40B4-BE49-F238E27FC236}">
                <a16:creationId xmlns:a16="http://schemas.microsoft.com/office/drawing/2014/main" id="{9D4F0E5D-8DA4-60D7-6B9D-25682BAE14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3F7AE0-DC12-62F1-14D1-A7C00C012F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9037" y="1212574"/>
            <a:ext cx="7794964" cy="4961265"/>
          </a:xfrm>
          <a:prstGeom prst="rect">
            <a:avLst/>
          </a:prstGeom>
        </p:spPr>
      </p:pic>
      <p:pic>
        <p:nvPicPr>
          <p:cNvPr id="3082" name="Picture 10" descr="Poundland - Clayton Street - Eldon Square">
            <a:extLst>
              <a:ext uri="{FF2B5EF4-FFF2-40B4-BE49-F238E27FC236}">
                <a16:creationId xmlns:a16="http://schemas.microsoft.com/office/drawing/2014/main" id="{734BA729-413C-9D82-974E-D37A6C1DFD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9154" y="4793974"/>
            <a:ext cx="1658491" cy="72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Ryanair – The Logo Ref">
            <a:extLst>
              <a:ext uri="{FF2B5EF4-FFF2-40B4-BE49-F238E27FC236}">
                <a16:creationId xmlns:a16="http://schemas.microsoft.com/office/drawing/2014/main" id="{DB567CA0-0E42-5BC5-7F95-2245D6EAB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57570" y="3877125"/>
            <a:ext cx="671839" cy="50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IKEA logo made &quot;future proof&quot; in subtle redesign by Seventy Agency">
            <a:extLst>
              <a:ext uri="{FF2B5EF4-FFF2-40B4-BE49-F238E27FC236}">
                <a16:creationId xmlns:a16="http://schemas.microsoft.com/office/drawing/2014/main" id="{AA6564F5-E325-6934-C69F-5CBA7BC4D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11050" y="2666912"/>
            <a:ext cx="824688" cy="46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Adidas Logo History And Meaning: Exploring The Adidas Symbol">
            <a:extLst>
              <a:ext uri="{FF2B5EF4-FFF2-40B4-BE49-F238E27FC236}">
                <a16:creationId xmlns:a16="http://schemas.microsoft.com/office/drawing/2014/main" id="{5CF5D33D-79C4-9227-E473-BE0E5F6A7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3311" y="1865499"/>
            <a:ext cx="671839" cy="37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>
            <a:extLst>
              <a:ext uri="{FF2B5EF4-FFF2-40B4-BE49-F238E27FC236}">
                <a16:creationId xmlns:a16="http://schemas.microsoft.com/office/drawing/2014/main" id="{BE0472FA-865E-B257-807E-72C1EC2E4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084554" y="2002520"/>
            <a:ext cx="824688" cy="52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522ACD2-020A-FD69-3EEF-44A6339E3D83}"/>
              </a:ext>
            </a:extLst>
          </p:cNvPr>
          <p:cNvSpPr txBox="1"/>
          <p:nvPr/>
        </p:nvSpPr>
        <p:spPr>
          <a:xfrm>
            <a:off x="10475572" y="3848153"/>
            <a:ext cx="16474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Fitness Centres</a:t>
            </a:r>
          </a:p>
        </p:txBody>
      </p:sp>
      <p:pic>
        <p:nvPicPr>
          <p:cNvPr id="13" name="Picture 20" descr="Microsoft Unveils a New Look - The Official Microsoft Blog">
            <a:extLst>
              <a:ext uri="{FF2B5EF4-FFF2-40B4-BE49-F238E27FC236}">
                <a16:creationId xmlns:a16="http://schemas.microsoft.com/office/drawing/2014/main" id="{53286CCD-D076-8CDD-7D4B-31A68E1C2A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893807" y="4874353"/>
            <a:ext cx="1085324" cy="39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The IIAR&gt; Institute of Influencer &amp; Analyst Relations / [JOB POSTING]  Director of Analyst Relations / Blackberry, San Ramon, California, USA">
            <a:extLst>
              <a:ext uri="{FF2B5EF4-FFF2-40B4-BE49-F238E27FC236}">
                <a16:creationId xmlns:a16="http://schemas.microsoft.com/office/drawing/2014/main" id="{60191C8E-DD14-F11A-CE25-C07AC49CA9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516814" y="5194315"/>
            <a:ext cx="688315" cy="51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BFEFCF-5E69-AFC6-9844-673ADE936A0A}"/>
              </a:ext>
            </a:extLst>
          </p:cNvPr>
          <p:cNvSpPr txBox="1"/>
          <p:nvPr/>
        </p:nvSpPr>
        <p:spPr>
          <a:xfrm>
            <a:off x="6576569" y="6232722"/>
            <a:ext cx="35645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Note: Perceived sacrifice = price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8DD628-F58B-A9B8-C1B6-0C6514BB9A4D}"/>
              </a:ext>
            </a:extLst>
          </p:cNvPr>
          <p:cNvSpPr txBox="1"/>
          <p:nvPr/>
        </p:nvSpPr>
        <p:spPr>
          <a:xfrm>
            <a:off x="10366389" y="3276600"/>
            <a:ext cx="1756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Risky High Margins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C7E53A-3549-8622-BBB3-A1CB85F56A0F}"/>
              </a:ext>
            </a:extLst>
          </p:cNvPr>
          <p:cNvSpPr txBox="1"/>
          <p:nvPr/>
        </p:nvSpPr>
        <p:spPr>
          <a:xfrm>
            <a:off x="9442814" y="4213976"/>
            <a:ext cx="2302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Monopoly Pricing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4265F2D-E0B2-83A9-272E-0E2AA247BCE1}"/>
              </a:ext>
            </a:extLst>
          </p:cNvPr>
          <p:cNvSpPr txBox="1"/>
          <p:nvPr/>
        </p:nvSpPr>
        <p:spPr>
          <a:xfrm>
            <a:off x="7018518" y="5060651"/>
            <a:ext cx="1853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Loss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Share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03510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ED987-ED40-550E-9072-9B7DDF33A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Corporate strategy direction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FDEA8-1238-F7F2-DB72-0F6383D021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The ANSOFF MATRIX:</a:t>
            </a:r>
          </a:p>
          <a:p>
            <a:r>
              <a:rPr lang="en-US" sz="2000" b="1" dirty="0">
                <a:solidFill>
                  <a:srgbClr val="FFFFFF"/>
                </a:solidFill>
              </a:rPr>
              <a:t>A </a:t>
            </a:r>
            <a:r>
              <a:rPr lang="en-US" sz="2000" b="1" dirty="0">
                <a:solidFill>
                  <a:schemeClr val="tx1"/>
                </a:solidFill>
              </a:rPr>
              <a:t>strategic framework to support the development of future growth strategies in relation to products and markets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Developed in the 1950s by Russian American Igor Ansoff, who was a mathematician and business manager</a:t>
            </a:r>
            <a:endParaRPr lang="en-US" sz="2000" b="1" dirty="0">
              <a:solidFill>
                <a:schemeClr val="tx1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85905A-A628-5DE0-850D-8D82883A0D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2231" y="2124850"/>
            <a:ext cx="6831503" cy="36206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7994A-906A-CC46-2675-8CDA4B040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4FC0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26CE9-A4E2-E0D5-C3EC-B16BD60AF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4FC04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4FC04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EAD465-54CF-1E31-11DC-A26A7DA9D7B8}"/>
              </a:ext>
            </a:extLst>
          </p:cNvPr>
          <p:cNvSpPr txBox="1"/>
          <p:nvPr/>
        </p:nvSpPr>
        <p:spPr>
          <a:xfrm>
            <a:off x="5157926" y="994299"/>
            <a:ext cx="6010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Ansoff Matrix</a:t>
            </a:r>
          </a:p>
        </p:txBody>
      </p:sp>
    </p:spTree>
    <p:extLst>
      <p:ext uri="{BB962C8B-B14F-4D97-AF65-F5344CB8AC3E}">
        <p14:creationId xmlns:p14="http://schemas.microsoft.com/office/powerpoint/2010/main" val="205953987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E43D-0849-B1F0-9CFA-199C777CA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388"/>
          </a:xfrm>
        </p:spPr>
        <p:txBody>
          <a:bodyPr/>
          <a:lstStyle/>
          <a:p>
            <a:r>
              <a:rPr lang="en-GB" dirty="0"/>
              <a:t>THE ANSOFF MATRIX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308CA-890D-2A70-B0AC-39993931B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118E9-C5CD-79EE-744E-BDF2010B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56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F768D3-E213-3AAA-B799-7E73F9A83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829" y="2522169"/>
            <a:ext cx="4321255" cy="22902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CBA8C9-3C64-DC57-598E-D20747EC8873}"/>
              </a:ext>
            </a:extLst>
          </p:cNvPr>
          <p:cNvSpPr txBox="1"/>
          <p:nvPr/>
        </p:nvSpPr>
        <p:spPr>
          <a:xfrm>
            <a:off x="489705" y="1668113"/>
            <a:ext cx="329865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Penetration: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penetrating your existing market with your existing products (e.g. increase of marketing efforts, increase of product/service use)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Lowest risk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be limiting (e.g. with regards to market size)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D02BB8-A7A1-9430-9BA0-9D438EE5488F}"/>
              </a:ext>
            </a:extLst>
          </p:cNvPr>
          <p:cNvSpPr txBox="1"/>
          <p:nvPr/>
        </p:nvSpPr>
        <p:spPr>
          <a:xfrm>
            <a:off x="516465" y="4187534"/>
            <a:ext cx="329865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Development: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new markets for your existing products (e.g. adding new market segments, geographical expansion, development of new channels of distribution)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More risky, as you need to develop a thorough understanding of the new markets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4EBB685-181B-A396-15BE-3C23DFB841FC}"/>
              </a:ext>
            </a:extLst>
          </p:cNvPr>
          <p:cNvSpPr txBox="1"/>
          <p:nvPr/>
        </p:nvSpPr>
        <p:spPr>
          <a:xfrm>
            <a:off x="7938551" y="1668113"/>
            <a:ext cx="376374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Development: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new products for your existing markets (e.g. re-design packaging, adding new features)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Less risky than moving into new markets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1B08D1-054B-47D1-6EDA-2264F88FED58}"/>
              </a:ext>
            </a:extLst>
          </p:cNvPr>
          <p:cNvSpPr txBox="1"/>
          <p:nvPr/>
        </p:nvSpPr>
        <p:spPr>
          <a:xfrm>
            <a:off x="8088811" y="4115590"/>
            <a:ext cx="361348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Diversification: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Entering new markets with new products (e.g. Richard Branson - Virgin Vie cosmetics)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Most risky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generate big rewards, but can also be a huge failure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Should be done with a risk management strategy in place</a:t>
            </a:r>
          </a:p>
        </p:txBody>
      </p:sp>
    </p:spTree>
    <p:extLst>
      <p:ext uri="{BB962C8B-B14F-4D97-AF65-F5344CB8AC3E}">
        <p14:creationId xmlns:p14="http://schemas.microsoft.com/office/powerpoint/2010/main" val="5402387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E43D-0849-B1F0-9CFA-199C777CA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4423"/>
          </a:xfrm>
        </p:spPr>
        <p:txBody>
          <a:bodyPr/>
          <a:lstStyle/>
          <a:p>
            <a:r>
              <a:rPr lang="en-GB" dirty="0"/>
              <a:t>Your task for next week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308CA-890D-2A70-B0AC-39993931B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118E9-C5CD-79EE-744E-BDF2010B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F768D3-E213-3AAA-B799-7E73F9A83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359" y="3124748"/>
            <a:ext cx="4321255" cy="22902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CBA8C9-3C64-DC57-598E-D20747EC8873}"/>
              </a:ext>
            </a:extLst>
          </p:cNvPr>
          <p:cNvSpPr txBox="1"/>
          <p:nvPr/>
        </p:nvSpPr>
        <p:spPr>
          <a:xfrm>
            <a:off x="493782" y="2211996"/>
            <a:ext cx="3298657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Penetration: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Focus on penetrating your existing market with your existing products (e.g. increase of marketing efforts, increase of product/service use)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Lowest risk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be limiting (e.g. with regards to market size)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D02BB8-A7A1-9430-9BA0-9D438EE5488F}"/>
              </a:ext>
            </a:extLst>
          </p:cNvPr>
          <p:cNvSpPr txBox="1"/>
          <p:nvPr/>
        </p:nvSpPr>
        <p:spPr>
          <a:xfrm>
            <a:off x="462082" y="4432856"/>
            <a:ext cx="329865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Market Development: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new markets for your existing products (e.g. adding new market segments, geographical expansion, development of new channels of distribution)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More risky, as you need to develop a thorough understanding of the new markets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4EBB685-181B-A396-15BE-3C23DFB841FC}"/>
              </a:ext>
            </a:extLst>
          </p:cNvPr>
          <p:cNvSpPr txBox="1"/>
          <p:nvPr/>
        </p:nvSpPr>
        <p:spPr>
          <a:xfrm>
            <a:off x="8061801" y="2290219"/>
            <a:ext cx="361348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Development: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Develop new products for your existing markets (e.g. re-design packaging, adding new features)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Less risky than moving into new markets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1B08D1-054B-47D1-6EDA-2264F88FED58}"/>
              </a:ext>
            </a:extLst>
          </p:cNvPr>
          <p:cNvSpPr txBox="1"/>
          <p:nvPr/>
        </p:nvSpPr>
        <p:spPr>
          <a:xfrm>
            <a:off x="8061801" y="4235316"/>
            <a:ext cx="361348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.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Diversification: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Entering new markets with new products (e.g. Richard Branson - Virgin Vie cosmetics)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Most risky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generate big rewards, but can also be a huge failure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Should be done with a risk management strategy in place</a:t>
            </a:r>
          </a:p>
        </p:txBody>
      </p:sp>
      <p:pic>
        <p:nvPicPr>
          <p:cNvPr id="3" name="Picture 2" descr="Cup of coffee 3D pattern">
            <a:extLst>
              <a:ext uri="{FF2B5EF4-FFF2-40B4-BE49-F238E27FC236}">
                <a16:creationId xmlns:a16="http://schemas.microsoft.com/office/drawing/2014/main" id="{8E365771-768F-F068-8324-C4A4428BCA5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12008" y="160893"/>
            <a:ext cx="797599" cy="996800"/>
          </a:xfrm>
          <a:prstGeom prst="rect">
            <a:avLst/>
          </a:prstGeom>
        </p:spPr>
      </p:pic>
      <p:pic>
        <p:nvPicPr>
          <p:cNvPr id="1026" name="Picture 2" descr="McDonald's - Home | Facebook">
            <a:extLst>
              <a:ext uri="{FF2B5EF4-FFF2-40B4-BE49-F238E27FC236}">
                <a16:creationId xmlns:a16="http://schemas.microsoft.com/office/drawing/2014/main" id="{C19F4454-AEC3-E7CC-2C51-BCCB7FA8E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719" y="2115847"/>
            <a:ext cx="960561" cy="960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4210EC-A2A5-DB13-81CA-DF12DC85C4D2}"/>
              </a:ext>
            </a:extLst>
          </p:cNvPr>
          <p:cNvSpPr txBox="1"/>
          <p:nvPr/>
        </p:nvSpPr>
        <p:spPr>
          <a:xfrm>
            <a:off x="659764" y="1516422"/>
            <a:ext cx="980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Using McDonald’s as a case study, think what they did across the four Ansoff Matrix areas.</a:t>
            </a:r>
          </a:p>
        </p:txBody>
      </p:sp>
    </p:spTree>
    <p:extLst>
      <p:ext uri="{BB962C8B-B14F-4D97-AF65-F5344CB8AC3E}">
        <p14:creationId xmlns:p14="http://schemas.microsoft.com/office/powerpoint/2010/main" val="286016602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competitive role strategies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9186"/>
            <a:ext cx="10662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Competitive Role Strategies: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An organisation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must decide how to best position itself in </a:t>
            </a: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a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strategic context: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Will they be a </a:t>
            </a:r>
            <a:r>
              <a:rPr lang="en-GB" b="1" dirty="0">
                <a:solidFill>
                  <a:srgbClr val="C00000"/>
                </a:solidFill>
                <a:latin typeface="Franklin Gothic Book" panose="020B0502020104020203"/>
              </a:rPr>
              <a:t>Leader, Follower, Challenger or a Specialist / Niche Player</a:t>
            </a:r>
            <a:r>
              <a:rPr lang="en-GB" dirty="0">
                <a:solidFill>
                  <a:prstClr val="black"/>
                </a:solidFill>
                <a:latin typeface="Franklin Gothic Book" panose="020B0502020104020203"/>
              </a:rPr>
              <a:t>?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They must considered their position relative to all competitors and their market share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58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9B40198-DDA5-43F1-AA3E-F8813E57641E}"/>
              </a:ext>
            </a:extLst>
          </p:cNvPr>
          <p:cNvGraphicFramePr>
            <a:graphicFrameLocks noGrp="1"/>
          </p:cNvGraphicFramePr>
          <p:nvPr/>
        </p:nvGraphicFramePr>
        <p:xfrm>
          <a:off x="575894" y="3443450"/>
          <a:ext cx="1102961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854">
                  <a:extLst>
                    <a:ext uri="{9D8B030D-6E8A-4147-A177-3AD203B41FA5}">
                      <a16:colId xmlns:a16="http://schemas.microsoft.com/office/drawing/2014/main" val="2408847184"/>
                    </a:ext>
                  </a:extLst>
                </a:gridCol>
                <a:gridCol w="9119762">
                  <a:extLst>
                    <a:ext uri="{9D8B030D-6E8A-4147-A177-3AD203B41FA5}">
                      <a16:colId xmlns:a16="http://schemas.microsoft.com/office/drawing/2014/main" val="1702356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Challenge: constantly defending business, protecting market share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Benefits: securing share, first choice of customers, high market credibility, seen as dominant player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87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Follower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Capitalises on competitor's errors, sometimes not willing/able to innovate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Watch problems arise and then tackle them with own offering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Enjoys lower costs, and R&amp;D expense, lower cost to serve customers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Seen as unwilling to take major risks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3178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Challenger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Capitalises on mistakes of Market Leaders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Allows R&amp;D cost reduction and therefor often faster go-to-market lead times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685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Specialist / niche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Able to concentrate on select number of target segments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Suitable for high-end products or where premium price strategy can be exploited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Aiming to gain competitive advantage through effectiveness rather than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9653597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AA6A3C9D-5E2B-4459-85EA-19B0E0E901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8309" y="3561954"/>
            <a:ext cx="402778" cy="4027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2EE6E52-5BF8-42EA-B7AD-F48D45E767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727" y="4201996"/>
            <a:ext cx="566987" cy="57461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1294C32-A907-4D8B-980F-81CA3D0BECEC}"/>
              </a:ext>
            </a:extLst>
          </p:cNvPr>
          <p:cNvSpPr/>
          <p:nvPr/>
        </p:nvSpPr>
        <p:spPr>
          <a:xfrm>
            <a:off x="10513910" y="5610684"/>
            <a:ext cx="868740" cy="5049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Independent Premium Restaurants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716951-D756-4961-B6A5-82935A7B32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0389" y="4996581"/>
            <a:ext cx="1098797" cy="50306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415A28E-698D-FD6B-DB7E-06C523F3740A}"/>
              </a:ext>
            </a:extLst>
          </p:cNvPr>
          <p:cNvSpPr txBox="1"/>
          <p:nvPr/>
        </p:nvSpPr>
        <p:spPr>
          <a:xfrm>
            <a:off x="479641" y="279078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There are four Competitive Role Strategies:</a:t>
            </a:r>
          </a:p>
        </p:txBody>
      </p:sp>
    </p:spTree>
    <p:extLst>
      <p:ext uri="{BB962C8B-B14F-4D97-AF65-F5344CB8AC3E}">
        <p14:creationId xmlns:p14="http://schemas.microsoft.com/office/powerpoint/2010/main" val="413838265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D9C547-056E-E4B6-E50C-8D6E819FB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Rectangle 85000">
            <a:extLst>
              <a:ext uri="{FF2B5EF4-FFF2-40B4-BE49-F238E27FC236}">
                <a16:creationId xmlns:a16="http://schemas.microsoft.com/office/drawing/2014/main" id="{F94AA7EC-C926-A50E-0CCA-4D834AFAA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5003" name="Rectangle 85002">
            <a:extLst>
              <a:ext uri="{FF2B5EF4-FFF2-40B4-BE49-F238E27FC236}">
                <a16:creationId xmlns:a16="http://schemas.microsoft.com/office/drawing/2014/main" id="{735C90D3-3B56-3339-8DE5-E29DED04D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5005" name="Rectangle 85004">
            <a:extLst>
              <a:ext uri="{FF2B5EF4-FFF2-40B4-BE49-F238E27FC236}">
                <a16:creationId xmlns:a16="http://schemas.microsoft.com/office/drawing/2014/main" id="{A3CAFAF4-1043-B8B3-88B9-1E42A318E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85007" name="Rectangle 85006">
            <a:extLst>
              <a:ext uri="{FF2B5EF4-FFF2-40B4-BE49-F238E27FC236}">
                <a16:creationId xmlns:a16="http://schemas.microsoft.com/office/drawing/2014/main" id="{D8C7868A-2DD8-7AA6-7C77-B872061EF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 useBgFill="1">
        <p:nvSpPr>
          <p:cNvPr id="85009" name="Rectangle 85008">
            <a:extLst>
              <a:ext uri="{FF2B5EF4-FFF2-40B4-BE49-F238E27FC236}">
                <a16:creationId xmlns:a16="http://schemas.microsoft.com/office/drawing/2014/main" id="{778980E0-9D6A-BC9A-7B54-42A4D776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pSp>
        <p:nvGrpSpPr>
          <p:cNvPr id="85011" name="Group 85010">
            <a:extLst>
              <a:ext uri="{FF2B5EF4-FFF2-40B4-BE49-F238E27FC236}">
                <a16:creationId xmlns:a16="http://schemas.microsoft.com/office/drawing/2014/main" id="{DFA5945D-4832-95C5-B803-6588CEADC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85012" name="Rectangle 85011">
              <a:extLst>
                <a:ext uri="{FF2B5EF4-FFF2-40B4-BE49-F238E27FC236}">
                  <a16:creationId xmlns:a16="http://schemas.microsoft.com/office/drawing/2014/main" id="{A485299C-767D-8B7F-4189-B5B2DF2FF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  <p:sp>
          <p:nvSpPr>
            <p:cNvPr id="85013" name="Rectangle 85012">
              <a:extLst>
                <a:ext uri="{FF2B5EF4-FFF2-40B4-BE49-F238E27FC236}">
                  <a16:creationId xmlns:a16="http://schemas.microsoft.com/office/drawing/2014/main" id="{DF658F50-81D0-CA46-CE77-1EDADB5A8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endParaRPr>
            </a:p>
          </p:txBody>
        </p:sp>
      </p:grpSp>
      <p:sp>
        <p:nvSpPr>
          <p:cNvPr id="84994" name="Title 1">
            <a:extLst>
              <a:ext uri="{FF2B5EF4-FFF2-40B4-BE49-F238E27FC236}">
                <a16:creationId xmlns:a16="http://schemas.microsoft.com/office/drawing/2014/main" id="{C804BB1A-14E4-865D-5589-2250BB3EFA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>
                <a:solidFill>
                  <a:srgbClr val="FFFFFF"/>
                </a:solidFill>
              </a:rPr>
              <a:t>The industry life cycle</a:t>
            </a:r>
          </a:p>
        </p:txBody>
      </p:sp>
      <p:sp>
        <p:nvSpPr>
          <p:cNvPr id="84996" name="Footer Placeholder 1">
            <a:extLst>
              <a:ext uri="{FF2B5EF4-FFF2-40B4-BE49-F238E27FC236}">
                <a16:creationId xmlns:a16="http://schemas.microsoft.com/office/drawing/2014/main" id="{AB08BB1C-D113-3F52-5940-B214E781D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900" b="0" i="0" u="none" strike="noStrike" kern="1200" cap="all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Regner (2017)</a:t>
            </a:r>
          </a:p>
        </p:txBody>
      </p:sp>
      <p:pic>
        <p:nvPicPr>
          <p:cNvPr id="84995" name="Picture 9">
            <a:extLst>
              <a:ext uri="{FF2B5EF4-FFF2-40B4-BE49-F238E27FC236}">
                <a16:creationId xmlns:a16="http://schemas.microsoft.com/office/drawing/2014/main" id="{BF0DB2DA-418A-207D-197F-DAFEFAA47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334" y="1361180"/>
            <a:ext cx="7840590" cy="417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570860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Understanding of Industry structure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1029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It is important to understand the industry structure, in particular in relation to competitive strategies.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03F59C-9F6F-400D-871E-65B923D6F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277" y="2446906"/>
            <a:ext cx="11549446" cy="3499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33302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5C3D9-DE2D-7652-7E5A-464C350B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78917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benchmarking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EA138-8800-EF69-F7DA-F849DB92B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559" y="1950720"/>
            <a:ext cx="6690843" cy="4183381"/>
          </a:xfrm>
        </p:spPr>
        <p:txBody>
          <a:bodyPr>
            <a:normAutofit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b="1" i="1" dirty="0">
                <a:solidFill>
                  <a:srgbClr val="FFFFFF"/>
                </a:solidFill>
                <a:latin typeface="Calibri" panose="020F0502020204030204" pitchFamily="34" charset="0"/>
              </a:rPr>
              <a:t>Benchmarking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is a means of understanding how an organisation compares with others – typically competitors.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Two approaches to benchmarking:</a:t>
            </a:r>
          </a:p>
          <a:p>
            <a:pPr marL="304800" indent="-304800" eaLnBrk="1" hangingPunct="1">
              <a:buFont typeface="Arial" charset="0"/>
              <a:buChar char="•"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Industry/sector benchmarking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–</a:t>
            </a:r>
            <a:r>
              <a:rPr lang="en-GB" altLang="en-US" i="1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comparing performance against other organisations in the same industry/sector against a set of performance indicators.</a:t>
            </a:r>
          </a:p>
          <a:p>
            <a:pPr marL="304800" indent="-304800" eaLnBrk="1" hangingPunct="1">
              <a:buFont typeface="Arial" charset="0"/>
              <a:buChar char="•"/>
              <a:defRPr/>
            </a:pPr>
            <a:r>
              <a:rPr lang="en-GB" altLang="en-US" b="1" i="1" dirty="0">
                <a:solidFill>
                  <a:srgbClr val="00B0F0"/>
                </a:solidFill>
                <a:latin typeface="Calibri" panose="020F0502020204030204" pitchFamily="34" charset="0"/>
              </a:rPr>
              <a:t>Best-in-class benchmarking 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– comparing an organisation’s performance or capabilities against ‘best-in-</a:t>
            </a:r>
            <a:r>
              <a:rPr lang="en-GB" altLang="en-US" dirty="0" err="1">
                <a:solidFill>
                  <a:srgbClr val="FFFFFF"/>
                </a:solidFill>
                <a:latin typeface="Calibri" panose="020F0502020204030204" pitchFamily="34" charset="0"/>
              </a:rPr>
              <a:t>class’</a:t>
            </a:r>
            <a:r>
              <a:rPr lang="en-GB" altLang="en-US" dirty="0">
                <a:solidFill>
                  <a:srgbClr val="FFFFFF"/>
                </a:solidFill>
                <a:latin typeface="Calibri" panose="020F0502020204030204" pitchFamily="34" charset="0"/>
              </a:rPr>
              <a:t> performance – wherever that is found even in a very different industry. (e.g. BA benchmarked its refuelling operations against Formula 1).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City lights focused in magnifying glass">
            <a:extLst>
              <a:ext uri="{FF2B5EF4-FFF2-40B4-BE49-F238E27FC236}">
                <a16:creationId xmlns:a16="http://schemas.microsoft.com/office/drawing/2014/main" id="{ADCA481D-0DC7-366E-4077-40A40848A76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6761" y="2556986"/>
            <a:ext cx="3053422" cy="203815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6BD1F7-732D-385C-8F82-2915FD3E1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(Johnson et al, 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9B4A3-D3EE-82E0-E06E-27F9C4222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5361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FF4F9-B2F0-F9B5-86BE-018EC3E66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1933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30AEE-954F-6B3E-CF28-418C6DA06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72653"/>
            <a:ext cx="11029615" cy="4202697"/>
          </a:xfrm>
        </p:spPr>
        <p:txBody>
          <a:bodyPr>
            <a:noAutofit/>
          </a:bodyPr>
          <a:lstStyle/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r>
              <a:rPr lang="en-GB" altLang="en-US" sz="1800" dirty="0">
                <a:latin typeface="Calibri" panose="020F0502020204030204" pitchFamily="34" charset="0"/>
              </a:rPr>
              <a:t>To be able to achieve sustained competitive advantage resources / capabilities need to be </a:t>
            </a:r>
            <a:r>
              <a:rPr lang="en-GB" altLang="en-US" sz="1800" b="1" i="1" dirty="0">
                <a:latin typeface="Calibri" panose="020F0502020204030204" pitchFamily="34" charset="0"/>
              </a:rPr>
              <a:t>unique and distinctive. </a:t>
            </a:r>
            <a:endParaRPr lang="en-GB" altLang="en-US" sz="1800" dirty="0">
              <a:latin typeface="Calibri" panose="020F0502020204030204" pitchFamily="34" charset="0"/>
            </a:endParaRPr>
          </a:p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r>
              <a:rPr lang="en-GB" altLang="en-US" sz="1800" dirty="0">
                <a:latin typeface="Calibri" panose="020F0502020204030204" pitchFamily="34" charset="0"/>
              </a:rPr>
              <a:t>To be distinctive and provide for sustainable competitive advantage, resources and capabilities need to fulfil the </a:t>
            </a:r>
            <a:r>
              <a:rPr lang="en-GB" altLang="en-US" sz="1800" b="1" i="1" dirty="0">
                <a:latin typeface="Calibri" panose="020F0502020204030204" pitchFamily="34" charset="0"/>
              </a:rPr>
              <a:t>VRIO criteria </a:t>
            </a:r>
            <a:r>
              <a:rPr lang="en-GB" altLang="en-US" sz="1800" dirty="0">
                <a:latin typeface="Calibri" panose="020F0502020204030204" pitchFamily="34" charset="0"/>
              </a:rPr>
              <a:t>of being </a:t>
            </a:r>
            <a:r>
              <a:rPr lang="en-GB" altLang="en-US" sz="1800" b="1" i="1" dirty="0">
                <a:latin typeface="Calibri" panose="020F0502020204030204" pitchFamily="34" charset="0"/>
              </a:rPr>
              <a:t>Valuable, Rare, Inimitable and supported by the Organisation.</a:t>
            </a:r>
          </a:p>
          <a:p>
            <a:pPr marL="295275" indent="-295275" eaLnBrk="1" hangingPunct="1">
              <a:spcBef>
                <a:spcPct val="20000"/>
              </a:spcBef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1800" b="1" i="1" dirty="0">
              <a:latin typeface="Calibri" panose="020F0502020204030204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Clr>
                <a:srgbClr val="0070C0"/>
              </a:buClr>
              <a:buFont typeface="Arial" charset="0"/>
              <a:buNone/>
              <a:defRPr/>
            </a:pPr>
            <a:r>
              <a:rPr lang="en-IN" altLang="en-US" sz="1800" b="1" i="1" dirty="0">
                <a:latin typeface="Calibri" panose="020F0502020204030204" pitchFamily="34" charset="0"/>
              </a:rPr>
              <a:t>Ways of diagnosing organisational resources and capabilities include: </a:t>
            </a:r>
          </a:p>
          <a:p>
            <a:pPr marL="314325" indent="-314325" eaLnBrk="1" fontAlgn="auto" hangingPunct="1">
              <a:spcAft>
                <a:spcPts val="0"/>
              </a:spcAft>
              <a:buClr>
                <a:schemeClr val="tx1"/>
              </a:buClr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VRIO analysis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of resources and capabilities to evaluate if they contribute to competitive advantage.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dirty="0">
                <a:latin typeface="Calibri" panose="020F0502020204030204" pitchFamily="34" charset="0"/>
              </a:rPr>
              <a:t>Analysing an organisation’s </a:t>
            </a:r>
            <a:r>
              <a:rPr lang="en-GB" sz="1800" b="1" i="1" dirty="0">
                <a:latin typeface="Calibri" panose="020F0502020204030204" pitchFamily="34" charset="0"/>
              </a:rPr>
              <a:t>value chain</a:t>
            </a:r>
            <a:r>
              <a:rPr lang="en-GB" sz="1800" b="1" dirty="0">
                <a:latin typeface="Calibri" panose="020F0502020204030204" pitchFamily="34" charset="0"/>
              </a:rPr>
              <a:t> and </a:t>
            </a:r>
            <a:r>
              <a:rPr lang="en-GB" sz="1800" b="1" i="1" dirty="0">
                <a:latin typeface="Calibri" panose="020F0502020204030204" pitchFamily="34" charset="0"/>
              </a:rPr>
              <a:t>value system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to understand how value to a customer is created and can be developed.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Strategic analysis frameworks such as PESTEL, SWOT etc.</a:t>
            </a:r>
            <a:r>
              <a:rPr lang="en-GB" sz="1800" b="1" dirty="0">
                <a:latin typeface="Calibri" panose="020F0502020204030204" pitchFamily="34" charset="0"/>
              </a:rPr>
              <a:t> </a:t>
            </a:r>
            <a:r>
              <a:rPr lang="en-GB" sz="1800" dirty="0">
                <a:latin typeface="Calibri" panose="020F0502020204030204" pitchFamily="34" charset="0"/>
              </a:rPr>
              <a:t>drawing together an understanding of the strengths, weaknesses, opportunities and threats an organisation faces.</a:t>
            </a:r>
          </a:p>
          <a:p>
            <a:pPr marL="304800" indent="-304800" eaLnBrk="1" fontAlgn="auto" hangingPunct="1">
              <a:spcAft>
                <a:spcPts val="0"/>
              </a:spcAft>
              <a:defRPr/>
            </a:pPr>
            <a:r>
              <a:rPr lang="en-GB" sz="1800" b="1" i="1" dirty="0">
                <a:latin typeface="Calibri" panose="020F0502020204030204" pitchFamily="34" charset="0"/>
              </a:rPr>
              <a:t>Benchmarking</a:t>
            </a:r>
            <a:r>
              <a:rPr lang="en-GB" sz="1800" dirty="0">
                <a:latin typeface="Calibri" panose="020F0502020204030204" pitchFamily="34" charset="0"/>
              </a:rPr>
              <a:t> to understand the relative performance of organisations.</a:t>
            </a:r>
          </a:p>
          <a:p>
            <a:pPr marL="304800" indent="-304800">
              <a:spcAft>
                <a:spcPts val="0"/>
              </a:spcAft>
              <a:defRPr/>
            </a:pPr>
            <a:r>
              <a:rPr lang="en-GB" sz="1800" dirty="0"/>
              <a:t>It is important for an organisation to recognise such </a:t>
            </a:r>
            <a:r>
              <a:rPr lang="en-GB" sz="1800" b="1" i="1" dirty="0"/>
              <a:t>redundant capabilities </a:t>
            </a:r>
            <a:r>
              <a:rPr lang="en-GB" sz="1800" dirty="0"/>
              <a:t>and to eliminate them.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B5BE8-AF67-BAC1-3391-28F17768D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1D88E-6219-DC6E-70F7-5344E4525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24938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74DA3-EB08-F7C9-C263-180EBC396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564"/>
          </a:xfrm>
        </p:spPr>
        <p:txBody>
          <a:bodyPr/>
          <a:lstStyle/>
          <a:p>
            <a:r>
              <a:rPr lang="en-GB" dirty="0"/>
              <a:t>Your task for reading week (w/c 16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february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2DD6E-2620-E174-A9CC-9DD55B9A3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635760"/>
            <a:ext cx="11029615" cy="4339590"/>
          </a:xfrm>
        </p:spPr>
        <p:txBody>
          <a:bodyPr>
            <a:noAutofit/>
          </a:bodyPr>
          <a:lstStyle/>
          <a:p>
            <a:r>
              <a:rPr lang="en-GB" sz="2400" dirty="0"/>
              <a:t>Identify an organisation that is on a digital strategy journey.</a:t>
            </a:r>
          </a:p>
          <a:p>
            <a:r>
              <a:rPr lang="en-GB" sz="2400" dirty="0"/>
              <a:t>Provide a brief background to the organisation.</a:t>
            </a:r>
          </a:p>
          <a:p>
            <a:r>
              <a:rPr lang="en-GB" sz="2400" dirty="0"/>
              <a:t>Describe their rationale for their strategy. Why are they doing this?</a:t>
            </a:r>
          </a:p>
          <a:p>
            <a:r>
              <a:rPr lang="en-GB" sz="2400" dirty="0"/>
              <a:t>Describe their strategy. What are they doing?</a:t>
            </a:r>
          </a:p>
          <a:p>
            <a:r>
              <a:rPr lang="en-GB" sz="2400" dirty="0"/>
              <a:t>Describe their objectives / target  / benefits. What will they gain from this?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Summarise your findings on 2 PowerPoint slides</a:t>
            </a:r>
            <a:endParaRPr lang="en-GB" sz="2400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7A3C4-4F09-F9EF-0A1A-2F728A886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A2ADD-6E33-257D-949A-697D89B90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1524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</a:t>
            </a:r>
            <a:br>
              <a:rPr lang="en-GB" dirty="0"/>
            </a:br>
            <a:r>
              <a:rPr lang="en-GB" dirty="0"/>
              <a:t>strategic capabilities &amp; Competitive strategy session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4132</Words>
  <Application>Microsoft Office PowerPoint</Application>
  <PresentationFormat>Widescreen</PresentationFormat>
  <Paragraphs>485</Paragraphs>
  <Slides>64</Slides>
  <Notes>2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3" baseType="lpstr">
      <vt:lpstr>Arial</vt:lpstr>
      <vt:lpstr>Calibri</vt:lpstr>
      <vt:lpstr>Franklin Gothic Book</vt:lpstr>
      <vt:lpstr>Franklin Gothic Demi</vt:lpstr>
      <vt:lpstr>Gill Sans MT</vt:lpstr>
      <vt:lpstr>Segoe UI</vt:lpstr>
      <vt:lpstr>Wingdings</vt:lpstr>
      <vt:lpstr>Wingdings 2</vt:lpstr>
      <vt:lpstr>DividendVTI</vt:lpstr>
      <vt:lpstr>Leading digital &amp; strategic change BMSW7003</vt:lpstr>
      <vt:lpstr>A brief recap from our last session…</vt:lpstr>
      <vt:lpstr>Layers of business environment</vt:lpstr>
      <vt:lpstr>Opportunities and threats</vt:lpstr>
      <vt:lpstr>The internal business environment (Marketing audit)</vt:lpstr>
      <vt:lpstr>ANALYSING THE INTERNAL ENVIRONMENT</vt:lpstr>
      <vt:lpstr>Strategic capabilities – resources &amp; competences</vt:lpstr>
      <vt:lpstr>Core competencies / capabilities</vt:lpstr>
      <vt:lpstr>Redundant capabilities</vt:lpstr>
      <vt:lpstr>Core competencies</vt:lpstr>
      <vt:lpstr>PowerPoint Presentation</vt:lpstr>
      <vt:lpstr>Summary of Key Points from the Video</vt:lpstr>
      <vt:lpstr>Resources and capabilities</vt:lpstr>
      <vt:lpstr>The resource-based view (rbv) of strategy and Achieving sustainable competitive advantage</vt:lpstr>
      <vt:lpstr>V – Value</vt:lpstr>
      <vt:lpstr>R – rarity</vt:lpstr>
      <vt:lpstr>PowerPoint Presentation</vt:lpstr>
      <vt:lpstr>O – organisational support</vt:lpstr>
      <vt:lpstr>THE VRIO FRAMEWORK</vt:lpstr>
      <vt:lpstr>PowerPoint Presentation</vt:lpstr>
      <vt:lpstr>Vrio framework – levels of competitive advantage</vt:lpstr>
      <vt:lpstr>Porter’s Value Chain Analysis  A powerful tool for splitting a company into its strategically relevant activities to focus on the sources of competitive advantage</vt:lpstr>
      <vt:lpstr>Porter’s Value Chain</vt:lpstr>
      <vt:lpstr>Components of a Value Chain</vt:lpstr>
      <vt:lpstr>Porter’s Value Chain</vt:lpstr>
      <vt:lpstr>The value chain</vt:lpstr>
      <vt:lpstr>Porter’s Value Chain</vt:lpstr>
      <vt:lpstr>Benefits of value system analysis</vt:lpstr>
      <vt:lpstr>PowerPoint Presentation</vt:lpstr>
      <vt:lpstr>Real Life Example</vt:lpstr>
      <vt:lpstr>PowerPoint Presentation</vt:lpstr>
      <vt:lpstr>Swot analysis: Strengths, weaknesses, opportunities and threats</vt:lpstr>
      <vt:lpstr>SWOT Analysis – example questions to ask yourself</vt:lpstr>
      <vt:lpstr>Swot analysis – example of netflix</vt:lpstr>
      <vt:lpstr>PowerPoint Presentation</vt:lpstr>
      <vt:lpstr>Swot analysis – the next steps</vt:lpstr>
      <vt:lpstr>Going Beyond a SWOT Analysis</vt:lpstr>
      <vt:lpstr>TOWS Analysis</vt:lpstr>
      <vt:lpstr>What is the difference between TOWS and SWOT?</vt:lpstr>
      <vt:lpstr>How does TOWS Analysis Work?</vt:lpstr>
      <vt:lpstr>How to Use TOWS</vt:lpstr>
      <vt:lpstr>PowerPoint Presentation</vt:lpstr>
      <vt:lpstr>Example TOWS - Reebok</vt:lpstr>
      <vt:lpstr>STRATEGIC CHOICE</vt:lpstr>
      <vt:lpstr>competitive advantage</vt:lpstr>
      <vt:lpstr>Porter's Generic Competitive Strategies</vt:lpstr>
      <vt:lpstr>cost leadership strategies</vt:lpstr>
      <vt:lpstr>cost leadership</vt:lpstr>
      <vt:lpstr>Differentiation strategies</vt:lpstr>
      <vt:lpstr>differentiation</vt:lpstr>
      <vt:lpstr>Focus strategies</vt:lpstr>
      <vt:lpstr>Bowman’s strategic clock</vt:lpstr>
      <vt:lpstr>Bowman’s strategic clock</vt:lpstr>
      <vt:lpstr>Bowman’s strategic clock</vt:lpstr>
      <vt:lpstr>Corporate strategy direction</vt:lpstr>
      <vt:lpstr>THE ANSOFF MATRIX</vt:lpstr>
      <vt:lpstr>Your task for next week</vt:lpstr>
      <vt:lpstr>competitive role strategies</vt:lpstr>
      <vt:lpstr>The industry life cycle</vt:lpstr>
      <vt:lpstr>Understanding of Industry structure</vt:lpstr>
      <vt:lpstr>benchmarking</vt:lpstr>
      <vt:lpstr>summary</vt:lpstr>
      <vt:lpstr>Your task for reading week (w/c 16th february)</vt:lpstr>
      <vt:lpstr>This is the end of our strategic capabilities &amp; Competitive strategy session 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219</cp:revision>
  <dcterms:created xsi:type="dcterms:W3CDTF">2021-11-30T09:35:50Z</dcterms:created>
  <dcterms:modified xsi:type="dcterms:W3CDTF">2026-02-24T00:31:30Z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