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57" r:id="rId3"/>
    <p:sldId id="273" r:id="rId4"/>
    <p:sldId id="303" r:id="rId5"/>
    <p:sldId id="278" r:id="rId6"/>
    <p:sldId id="311" r:id="rId7"/>
    <p:sldId id="280" r:id="rId8"/>
    <p:sldId id="312" r:id="rId9"/>
    <p:sldId id="310" r:id="rId10"/>
    <p:sldId id="283" r:id="rId11"/>
    <p:sldId id="313" r:id="rId12"/>
    <p:sldId id="309" r:id="rId13"/>
    <p:sldId id="286" r:id="rId14"/>
    <p:sldId id="314" r:id="rId15"/>
    <p:sldId id="308" r:id="rId16"/>
    <p:sldId id="304" r:id="rId17"/>
    <p:sldId id="315" r:id="rId18"/>
    <p:sldId id="307" r:id="rId19"/>
    <p:sldId id="292" r:id="rId20"/>
    <p:sldId id="316" r:id="rId21"/>
    <p:sldId id="306" r:id="rId22"/>
    <p:sldId id="295" r:id="rId23"/>
    <p:sldId id="317" r:id="rId24"/>
    <p:sldId id="305" r:id="rId25"/>
    <p:sldId id="298" r:id="rId26"/>
    <p:sldId id="318" r:id="rId27"/>
    <p:sldId id="288" r:id="rId28"/>
    <p:sldId id="271" r:id="rId29"/>
    <p:sldId id="262" r:id="rId30"/>
    <p:sldId id="261" r:id="rId31"/>
    <p:sldId id="27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7F94136-C148-F51E-1CD4-C25D916AFA32}" name="Michael Lewis" initials="ML" userId="S::michael.lewis5@mail.bcu.ac.uk::f0b624b5-6bb5-4e77-9a67-b46577273e68"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BE3D6"/>
    <a:srgbClr val="4A81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9608" autoAdjust="0"/>
  </p:normalViewPr>
  <p:slideViewPr>
    <p:cSldViewPr snapToGrid="0">
      <p:cViewPr varScale="1">
        <p:scale>
          <a:sx n="65" d="100"/>
          <a:sy n="65" d="100"/>
        </p:scale>
        <p:origin x="1330"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8/10/relationships/authors" Target="authors.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uh Elmitwally" userId="a29b39aa-01e3-4357-bbe7-ec1bfa1a0218" providerId="ADAL" clId="{723217B5-F2AC-4D2D-B464-3B4348ED67ED}"/>
    <pc:docChg chg="modSld">
      <pc:chgData name="Nouh Elmitwally" userId="a29b39aa-01e3-4357-bbe7-ec1bfa1a0218" providerId="ADAL" clId="{723217B5-F2AC-4D2D-B464-3B4348ED67ED}" dt="2025-05-20T05:04:43.666" v="43" actId="20577"/>
      <pc:docMkLst>
        <pc:docMk/>
      </pc:docMkLst>
      <pc:sldChg chg="modSp mod modNotesTx">
        <pc:chgData name="Nouh Elmitwally" userId="a29b39aa-01e3-4357-bbe7-ec1bfa1a0218" providerId="ADAL" clId="{723217B5-F2AC-4D2D-B464-3B4348ED67ED}" dt="2025-05-20T05:01:56.263" v="15" actId="20577"/>
        <pc:sldMkLst>
          <pc:docMk/>
          <pc:sldMk cId="852485083" sldId="256"/>
        </pc:sldMkLst>
        <pc:spChg chg="mod">
          <ac:chgData name="Nouh Elmitwally" userId="a29b39aa-01e3-4357-bbe7-ec1bfa1a0218" providerId="ADAL" clId="{723217B5-F2AC-4D2D-B464-3B4348ED67ED}" dt="2025-05-20T05:01:36.945" v="14" actId="20577"/>
          <ac:spMkLst>
            <pc:docMk/>
            <pc:sldMk cId="852485083" sldId="256"/>
            <ac:spMk id="5" creationId="{94C9F175-0120-2E7F-9356-F0CF8E6D4055}"/>
          </ac:spMkLst>
        </pc:spChg>
      </pc:sldChg>
      <pc:sldChg chg="modNotesTx">
        <pc:chgData name="Nouh Elmitwally" userId="a29b39aa-01e3-4357-bbe7-ec1bfa1a0218" providerId="ADAL" clId="{723217B5-F2AC-4D2D-B464-3B4348ED67ED}" dt="2025-05-20T05:02:09.843" v="16" actId="6549"/>
        <pc:sldMkLst>
          <pc:docMk/>
          <pc:sldMk cId="23166540" sldId="257"/>
        </pc:sldMkLst>
      </pc:sldChg>
      <pc:sldChg chg="modNotesTx">
        <pc:chgData name="Nouh Elmitwally" userId="a29b39aa-01e3-4357-bbe7-ec1bfa1a0218" providerId="ADAL" clId="{723217B5-F2AC-4D2D-B464-3B4348ED67ED}" dt="2025-05-20T05:04:43.666" v="43" actId="20577"/>
        <pc:sldMkLst>
          <pc:docMk/>
          <pc:sldMk cId="4043821809" sldId="262"/>
        </pc:sldMkLst>
      </pc:sldChg>
      <pc:sldChg chg="modNotesTx">
        <pc:chgData name="Nouh Elmitwally" userId="a29b39aa-01e3-4357-bbe7-ec1bfa1a0218" providerId="ADAL" clId="{723217B5-F2AC-4D2D-B464-3B4348ED67ED}" dt="2025-05-20T05:04:39.279" v="42" actId="20577"/>
        <pc:sldMkLst>
          <pc:docMk/>
          <pc:sldMk cId="879229407" sldId="271"/>
        </pc:sldMkLst>
      </pc:sldChg>
      <pc:sldChg chg="modNotesTx">
        <pc:chgData name="Nouh Elmitwally" userId="a29b39aa-01e3-4357-bbe7-ec1bfa1a0218" providerId="ADAL" clId="{723217B5-F2AC-4D2D-B464-3B4348ED67ED}" dt="2025-05-20T05:02:23.254" v="17" actId="6549"/>
        <pc:sldMkLst>
          <pc:docMk/>
          <pc:sldMk cId="2636322156" sldId="273"/>
        </pc:sldMkLst>
      </pc:sldChg>
      <pc:sldChg chg="modNotesTx">
        <pc:chgData name="Nouh Elmitwally" userId="a29b39aa-01e3-4357-bbe7-ec1bfa1a0218" providerId="ADAL" clId="{723217B5-F2AC-4D2D-B464-3B4348ED67ED}" dt="2025-05-20T05:02:45.003" v="19" actId="20577"/>
        <pc:sldMkLst>
          <pc:docMk/>
          <pc:sldMk cId="2718808668" sldId="278"/>
        </pc:sldMkLst>
      </pc:sldChg>
      <pc:sldChg chg="modNotesTx">
        <pc:chgData name="Nouh Elmitwally" userId="a29b39aa-01e3-4357-bbe7-ec1bfa1a0218" providerId="ADAL" clId="{723217B5-F2AC-4D2D-B464-3B4348ED67ED}" dt="2025-05-20T05:02:56.215" v="21" actId="20577"/>
        <pc:sldMkLst>
          <pc:docMk/>
          <pc:sldMk cId="4246338933" sldId="280"/>
        </pc:sldMkLst>
      </pc:sldChg>
      <pc:sldChg chg="modNotesTx">
        <pc:chgData name="Nouh Elmitwally" userId="a29b39aa-01e3-4357-bbe7-ec1bfa1a0218" providerId="ADAL" clId="{723217B5-F2AC-4D2D-B464-3B4348ED67ED}" dt="2025-05-20T05:03:14.645" v="24" actId="20577"/>
        <pc:sldMkLst>
          <pc:docMk/>
          <pc:sldMk cId="3572241768" sldId="283"/>
        </pc:sldMkLst>
      </pc:sldChg>
      <pc:sldChg chg="modNotesTx">
        <pc:chgData name="Nouh Elmitwally" userId="a29b39aa-01e3-4357-bbe7-ec1bfa1a0218" providerId="ADAL" clId="{723217B5-F2AC-4D2D-B464-3B4348ED67ED}" dt="2025-05-20T05:03:28.589" v="27" actId="20577"/>
        <pc:sldMkLst>
          <pc:docMk/>
          <pc:sldMk cId="1301402415" sldId="286"/>
        </pc:sldMkLst>
      </pc:sldChg>
      <pc:sldChg chg="modNotesTx">
        <pc:chgData name="Nouh Elmitwally" userId="a29b39aa-01e3-4357-bbe7-ec1bfa1a0218" providerId="ADAL" clId="{723217B5-F2AC-4D2D-B464-3B4348ED67ED}" dt="2025-05-20T05:04:34.272" v="41" actId="20577"/>
        <pc:sldMkLst>
          <pc:docMk/>
          <pc:sldMk cId="175809649" sldId="288"/>
        </pc:sldMkLst>
      </pc:sldChg>
      <pc:sldChg chg="modNotesTx">
        <pc:chgData name="Nouh Elmitwally" userId="a29b39aa-01e3-4357-bbe7-ec1bfa1a0218" providerId="ADAL" clId="{723217B5-F2AC-4D2D-B464-3B4348ED67ED}" dt="2025-05-20T05:03:55.317" v="33" actId="20577"/>
        <pc:sldMkLst>
          <pc:docMk/>
          <pc:sldMk cId="2765304285" sldId="292"/>
        </pc:sldMkLst>
      </pc:sldChg>
      <pc:sldChg chg="modNotesTx">
        <pc:chgData name="Nouh Elmitwally" userId="a29b39aa-01e3-4357-bbe7-ec1bfa1a0218" providerId="ADAL" clId="{723217B5-F2AC-4D2D-B464-3B4348ED67ED}" dt="2025-05-20T05:04:09.961" v="36" actId="20577"/>
        <pc:sldMkLst>
          <pc:docMk/>
          <pc:sldMk cId="2799298749" sldId="295"/>
        </pc:sldMkLst>
      </pc:sldChg>
      <pc:sldChg chg="modNotesTx">
        <pc:chgData name="Nouh Elmitwally" userId="a29b39aa-01e3-4357-bbe7-ec1bfa1a0218" providerId="ADAL" clId="{723217B5-F2AC-4D2D-B464-3B4348ED67ED}" dt="2025-05-20T05:04:23.453" v="39" actId="20577"/>
        <pc:sldMkLst>
          <pc:docMk/>
          <pc:sldMk cId="2961226405" sldId="298"/>
        </pc:sldMkLst>
      </pc:sldChg>
      <pc:sldChg chg="modNotesTx">
        <pc:chgData name="Nouh Elmitwally" userId="a29b39aa-01e3-4357-bbe7-ec1bfa1a0218" providerId="ADAL" clId="{723217B5-F2AC-4D2D-B464-3B4348ED67ED}" dt="2025-05-20T05:02:29.517" v="18" actId="20577"/>
        <pc:sldMkLst>
          <pc:docMk/>
          <pc:sldMk cId="3591084755" sldId="303"/>
        </pc:sldMkLst>
      </pc:sldChg>
      <pc:sldChg chg="modNotesTx">
        <pc:chgData name="Nouh Elmitwally" userId="a29b39aa-01e3-4357-bbe7-ec1bfa1a0218" providerId="ADAL" clId="{723217B5-F2AC-4D2D-B464-3B4348ED67ED}" dt="2025-05-20T05:03:41.808" v="30" actId="20577"/>
        <pc:sldMkLst>
          <pc:docMk/>
          <pc:sldMk cId="980235659" sldId="304"/>
        </pc:sldMkLst>
      </pc:sldChg>
      <pc:sldChg chg="modNotesTx">
        <pc:chgData name="Nouh Elmitwally" userId="a29b39aa-01e3-4357-bbe7-ec1bfa1a0218" providerId="ADAL" clId="{723217B5-F2AC-4D2D-B464-3B4348ED67ED}" dt="2025-05-20T05:04:19.012" v="38" actId="20577"/>
        <pc:sldMkLst>
          <pc:docMk/>
          <pc:sldMk cId="3040770148" sldId="305"/>
        </pc:sldMkLst>
      </pc:sldChg>
      <pc:sldChg chg="modNotesTx">
        <pc:chgData name="Nouh Elmitwally" userId="a29b39aa-01e3-4357-bbe7-ec1bfa1a0218" providerId="ADAL" clId="{723217B5-F2AC-4D2D-B464-3B4348ED67ED}" dt="2025-05-20T05:04:04.683" v="35" actId="20577"/>
        <pc:sldMkLst>
          <pc:docMk/>
          <pc:sldMk cId="462502622" sldId="306"/>
        </pc:sldMkLst>
      </pc:sldChg>
      <pc:sldChg chg="modNotesTx">
        <pc:chgData name="Nouh Elmitwally" userId="a29b39aa-01e3-4357-bbe7-ec1bfa1a0218" providerId="ADAL" clId="{723217B5-F2AC-4D2D-B464-3B4348ED67ED}" dt="2025-05-20T05:03:51.130" v="32" actId="20577"/>
        <pc:sldMkLst>
          <pc:docMk/>
          <pc:sldMk cId="3348184603" sldId="307"/>
        </pc:sldMkLst>
      </pc:sldChg>
      <pc:sldChg chg="modNotesTx">
        <pc:chgData name="Nouh Elmitwally" userId="a29b39aa-01e3-4357-bbe7-ec1bfa1a0218" providerId="ADAL" clId="{723217B5-F2AC-4D2D-B464-3B4348ED67ED}" dt="2025-05-20T05:03:37.584" v="29" actId="20577"/>
        <pc:sldMkLst>
          <pc:docMk/>
          <pc:sldMk cId="3333395801" sldId="308"/>
        </pc:sldMkLst>
      </pc:sldChg>
      <pc:sldChg chg="modNotesTx">
        <pc:chgData name="Nouh Elmitwally" userId="a29b39aa-01e3-4357-bbe7-ec1bfa1a0218" providerId="ADAL" clId="{723217B5-F2AC-4D2D-B464-3B4348ED67ED}" dt="2025-05-20T05:03:24.176" v="26" actId="20577"/>
        <pc:sldMkLst>
          <pc:docMk/>
          <pc:sldMk cId="1549665707" sldId="309"/>
        </pc:sldMkLst>
      </pc:sldChg>
      <pc:sldChg chg="modNotesTx">
        <pc:chgData name="Nouh Elmitwally" userId="a29b39aa-01e3-4357-bbe7-ec1bfa1a0218" providerId="ADAL" clId="{723217B5-F2AC-4D2D-B464-3B4348ED67ED}" dt="2025-05-20T05:03:07.134" v="23" actId="20577"/>
        <pc:sldMkLst>
          <pc:docMk/>
          <pc:sldMk cId="542513108" sldId="310"/>
        </pc:sldMkLst>
      </pc:sldChg>
      <pc:sldChg chg="modNotesTx">
        <pc:chgData name="Nouh Elmitwally" userId="a29b39aa-01e3-4357-bbe7-ec1bfa1a0218" providerId="ADAL" clId="{723217B5-F2AC-4D2D-B464-3B4348ED67ED}" dt="2025-05-20T05:02:50.360" v="20" actId="20577"/>
        <pc:sldMkLst>
          <pc:docMk/>
          <pc:sldMk cId="677602960" sldId="311"/>
        </pc:sldMkLst>
      </pc:sldChg>
      <pc:sldChg chg="modNotesTx">
        <pc:chgData name="Nouh Elmitwally" userId="a29b39aa-01e3-4357-bbe7-ec1bfa1a0218" providerId="ADAL" clId="{723217B5-F2AC-4D2D-B464-3B4348ED67ED}" dt="2025-05-20T05:03:02.107" v="22" actId="20577"/>
        <pc:sldMkLst>
          <pc:docMk/>
          <pc:sldMk cId="2010050822" sldId="312"/>
        </pc:sldMkLst>
      </pc:sldChg>
      <pc:sldChg chg="modNotesTx">
        <pc:chgData name="Nouh Elmitwally" userId="a29b39aa-01e3-4357-bbe7-ec1bfa1a0218" providerId="ADAL" clId="{723217B5-F2AC-4D2D-B464-3B4348ED67ED}" dt="2025-05-20T05:03:19.418" v="25" actId="20577"/>
        <pc:sldMkLst>
          <pc:docMk/>
          <pc:sldMk cId="3615174166" sldId="313"/>
        </pc:sldMkLst>
      </pc:sldChg>
      <pc:sldChg chg="modNotesTx">
        <pc:chgData name="Nouh Elmitwally" userId="a29b39aa-01e3-4357-bbe7-ec1bfa1a0218" providerId="ADAL" clId="{723217B5-F2AC-4D2D-B464-3B4348ED67ED}" dt="2025-05-20T05:03:33.194" v="28" actId="20577"/>
        <pc:sldMkLst>
          <pc:docMk/>
          <pc:sldMk cId="1811814659" sldId="314"/>
        </pc:sldMkLst>
      </pc:sldChg>
      <pc:sldChg chg="modNotesTx">
        <pc:chgData name="Nouh Elmitwally" userId="a29b39aa-01e3-4357-bbe7-ec1bfa1a0218" providerId="ADAL" clId="{723217B5-F2AC-4D2D-B464-3B4348ED67ED}" dt="2025-05-20T05:03:46.666" v="31" actId="20577"/>
        <pc:sldMkLst>
          <pc:docMk/>
          <pc:sldMk cId="3914818301" sldId="315"/>
        </pc:sldMkLst>
      </pc:sldChg>
      <pc:sldChg chg="modNotesTx">
        <pc:chgData name="Nouh Elmitwally" userId="a29b39aa-01e3-4357-bbe7-ec1bfa1a0218" providerId="ADAL" clId="{723217B5-F2AC-4D2D-B464-3B4348ED67ED}" dt="2025-05-20T05:03:59.858" v="34" actId="20577"/>
        <pc:sldMkLst>
          <pc:docMk/>
          <pc:sldMk cId="306749191" sldId="316"/>
        </pc:sldMkLst>
      </pc:sldChg>
      <pc:sldChg chg="modNotesTx">
        <pc:chgData name="Nouh Elmitwally" userId="a29b39aa-01e3-4357-bbe7-ec1bfa1a0218" providerId="ADAL" clId="{723217B5-F2AC-4D2D-B464-3B4348ED67ED}" dt="2025-05-20T05:04:14.230" v="37" actId="20577"/>
        <pc:sldMkLst>
          <pc:docMk/>
          <pc:sldMk cId="3466313058" sldId="317"/>
        </pc:sldMkLst>
      </pc:sldChg>
      <pc:sldChg chg="modNotesTx">
        <pc:chgData name="Nouh Elmitwally" userId="a29b39aa-01e3-4357-bbe7-ec1bfa1a0218" providerId="ADAL" clId="{723217B5-F2AC-4D2D-B464-3B4348ED67ED}" dt="2025-05-20T05:04:28.887" v="40" actId="20577"/>
        <pc:sldMkLst>
          <pc:docMk/>
          <pc:sldMk cId="3535189341" sldId="31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FA8834-F3C2-4C30-B361-5C1F18DBBD0F}" type="datetimeFigureOut">
              <a:rPr lang="en-GB" smtClean="0"/>
              <a:t>20/05/2025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C3ECFA-74CA-40DE-9F76-21A5F38D5A35}" type="slidenum">
              <a:rPr lang="en-GB" smtClean="0"/>
              <a:t>‹#›</a:t>
            </a:fld>
            <a:endParaRPr lang="en-GB"/>
          </a:p>
        </p:txBody>
      </p:sp>
    </p:spTree>
    <p:extLst>
      <p:ext uri="{BB962C8B-B14F-4D97-AF65-F5344CB8AC3E}">
        <p14:creationId xmlns:p14="http://schemas.microsoft.com/office/powerpoint/2010/main" val="1540317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46C3ECFA-74CA-40DE-9F76-21A5F38D5A35}" type="slidenum">
              <a:rPr lang="en-GB" smtClean="0"/>
              <a:t>1</a:t>
            </a:fld>
            <a:endParaRPr lang="en-GB"/>
          </a:p>
        </p:txBody>
      </p:sp>
    </p:spTree>
    <p:extLst>
      <p:ext uri="{BB962C8B-B14F-4D97-AF65-F5344CB8AC3E}">
        <p14:creationId xmlns:p14="http://schemas.microsoft.com/office/powerpoint/2010/main" val="2613842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GB" dirty="0"/>
              <a:t>Autonomous weapon systems are “A weapon system that, once activated, can select and engage targets without further intervention by a human operator.”</a:t>
            </a:r>
          </a:p>
          <a:p>
            <a:pPr>
              <a:buFont typeface="Arial"/>
              <a:buChar char="•"/>
            </a:pPr>
            <a:r>
              <a:rPr lang="en-GB" dirty="0"/>
              <a:t>The autonomous weapons market is projected to reach over 30 billion dollars by 20230 </a:t>
            </a:r>
          </a:p>
          <a:p>
            <a:pPr>
              <a:buFont typeface="Arial"/>
              <a:buChar char="•"/>
            </a:pPr>
            <a:r>
              <a:rPr lang="en-GB" dirty="0"/>
              <a:t>Several countries are funding activities in the research and development of autonomous weapons (Reaching Critical Will, n.d.).</a:t>
            </a:r>
          </a:p>
          <a:p>
            <a:pPr>
              <a:buFont typeface="Arial"/>
              <a:buChar char="•"/>
            </a:pPr>
            <a:r>
              <a:rPr lang="en-GB" dirty="0"/>
              <a:t>As the development of these systems accelerates, the debate intensifies: Are autonomous weapons a step forward or a dangerous escalation?</a:t>
            </a:r>
          </a:p>
        </p:txBody>
      </p:sp>
      <p:sp>
        <p:nvSpPr>
          <p:cNvPr id="4" name="Slide Number Placeholder 3"/>
          <p:cNvSpPr>
            <a:spLocks noGrp="1"/>
          </p:cNvSpPr>
          <p:nvPr>
            <p:ph type="sldNum" sz="quarter" idx="5"/>
          </p:nvPr>
        </p:nvSpPr>
        <p:spPr/>
        <p:txBody>
          <a:bodyPr/>
          <a:lstStyle/>
          <a:p>
            <a:fld id="{46C3ECFA-74CA-40DE-9F76-21A5F38D5A35}" type="slidenum">
              <a:rPr lang="en-GB" smtClean="0"/>
              <a:t>2</a:t>
            </a:fld>
            <a:endParaRPr lang="en-GB"/>
          </a:p>
        </p:txBody>
      </p:sp>
    </p:spTree>
    <p:extLst>
      <p:ext uri="{BB962C8B-B14F-4D97-AF65-F5344CB8AC3E}">
        <p14:creationId xmlns:p14="http://schemas.microsoft.com/office/powerpoint/2010/main" val="1411375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C01E45-644B-8290-85DD-14002E8376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FA92D0-A46D-7D42-8712-9A399C0182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071D6B-EEFB-78B1-B1E4-1197D1D98FD8}"/>
              </a:ext>
            </a:extLst>
          </p:cNvPr>
          <p:cNvSpPr>
            <a:spLocks noGrp="1"/>
          </p:cNvSpPr>
          <p:nvPr>
            <p:ph type="body" idx="1"/>
          </p:nvPr>
        </p:nvSpPr>
        <p:spPr/>
        <p:txBody>
          <a:bodyPr/>
          <a:lstStyle/>
          <a:p>
            <a:r>
              <a:rPr lang="en-GB" dirty="0"/>
              <a:t>The most significant use of autonomous weapons in recent years has been following the Russian invasion of Ukraine</a:t>
            </a:r>
          </a:p>
          <a:p>
            <a:r>
              <a:rPr lang="en-GB" dirty="0"/>
              <a:t>Here we see examples of air, land and sea weapons used in that conflict.</a:t>
            </a:r>
          </a:p>
          <a:p>
            <a:r>
              <a:rPr lang="en-GB" dirty="0"/>
              <a:t>Although Russia and Ukraine are doing the actual fighting, other countries have been involved in supplying the weapons.</a:t>
            </a:r>
          </a:p>
          <a:p>
            <a:r>
              <a:rPr lang="en-GB" dirty="0"/>
              <a:t>It is significant that 70-80% of casualties in Ukraine are from autonomous weapons.</a:t>
            </a:r>
          </a:p>
        </p:txBody>
      </p:sp>
      <p:sp>
        <p:nvSpPr>
          <p:cNvPr id="4" name="Slide Number Placeholder 3">
            <a:extLst>
              <a:ext uri="{FF2B5EF4-FFF2-40B4-BE49-F238E27FC236}">
                <a16:creationId xmlns:a16="http://schemas.microsoft.com/office/drawing/2014/main" id="{43395DBD-A033-BB9A-B001-4021915B48ED}"/>
              </a:ext>
            </a:extLst>
          </p:cNvPr>
          <p:cNvSpPr>
            <a:spLocks noGrp="1"/>
          </p:cNvSpPr>
          <p:nvPr>
            <p:ph type="sldNum" sz="quarter" idx="5"/>
          </p:nvPr>
        </p:nvSpPr>
        <p:spPr/>
        <p:txBody>
          <a:bodyPr/>
          <a:lstStyle/>
          <a:p>
            <a:fld id="{46C3ECFA-74CA-40DE-9F76-21A5F38D5A35}" type="slidenum">
              <a:rPr lang="en-GB" smtClean="0"/>
              <a:t>3</a:t>
            </a:fld>
            <a:endParaRPr lang="en-GB"/>
          </a:p>
        </p:txBody>
      </p:sp>
    </p:spTree>
    <p:extLst>
      <p:ext uri="{BB962C8B-B14F-4D97-AF65-F5344CB8AC3E}">
        <p14:creationId xmlns:p14="http://schemas.microsoft.com/office/powerpoint/2010/main" val="589675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C3ECFA-74CA-40DE-9F76-21A5F38D5A35}" type="slidenum">
              <a:rPr lang="en-GB" smtClean="0"/>
              <a:t>4</a:t>
            </a:fld>
            <a:endParaRPr lang="en-GB"/>
          </a:p>
        </p:txBody>
      </p:sp>
    </p:spTree>
    <p:extLst>
      <p:ext uri="{BB962C8B-B14F-4D97-AF65-F5344CB8AC3E}">
        <p14:creationId xmlns:p14="http://schemas.microsoft.com/office/powerpoint/2010/main" val="1369036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Autonomous weapons can be used to reduce risks to soldiers as they can operate in dangerous environments without putting human lives at risk. This can lead to a reduction in fatalities as less soldiers will be needed.</a:t>
            </a:r>
          </a:p>
          <a:p>
            <a:r>
              <a:rPr lang="en-GB" dirty="0"/>
              <a:t>They can also improve efficiency and reduce costs because once they are developed they can reduce costs regarding soldier training, salaries and human fatigue. Machines do not require rest which means they can operate without breaks improving efficiency.</a:t>
            </a:r>
          </a:p>
          <a:p>
            <a:r>
              <a:rPr lang="en-GB" dirty="0"/>
              <a:t>Machine performance will also not suffer due to fatigue meaning they can operate more efficiently.</a:t>
            </a:r>
          </a:p>
        </p:txBody>
      </p:sp>
      <p:sp>
        <p:nvSpPr>
          <p:cNvPr id="4" name="Slide Number Placeholder 3"/>
          <p:cNvSpPr>
            <a:spLocks noGrp="1"/>
          </p:cNvSpPr>
          <p:nvPr>
            <p:ph type="sldNum" sz="quarter" idx="5"/>
          </p:nvPr>
        </p:nvSpPr>
        <p:spPr/>
        <p:txBody>
          <a:bodyPr/>
          <a:lstStyle/>
          <a:p>
            <a:fld id="{46C3ECFA-74CA-40DE-9F76-21A5F38D5A35}" type="slidenum">
              <a:rPr lang="en-GB" smtClean="0"/>
              <a:t>5</a:t>
            </a:fld>
            <a:endParaRPr lang="en-GB"/>
          </a:p>
        </p:txBody>
      </p:sp>
    </p:spTree>
    <p:extLst>
      <p:ext uri="{BB962C8B-B14F-4D97-AF65-F5344CB8AC3E}">
        <p14:creationId xmlns:p14="http://schemas.microsoft.com/office/powerpoint/2010/main" val="2507898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9C1D7C-48E4-9B94-895E-AA5E4AF2EB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D17F9F-8720-233D-88D6-6B7B79B192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657F00-240D-C6D9-B11B-251DD02215F0}"/>
              </a:ext>
            </a:extLst>
          </p:cNvPr>
          <p:cNvSpPr>
            <a:spLocks noGrp="1"/>
          </p:cNvSpPr>
          <p:nvPr>
            <p:ph type="body" idx="1"/>
          </p:nvPr>
        </p:nvSpPr>
        <p:spPr/>
        <p:txBody>
          <a:bodyPr/>
          <a:lstStyle/>
          <a:p>
            <a:endParaRPr lang="en-GB" dirty="0"/>
          </a:p>
          <a:p>
            <a:r>
              <a:rPr lang="en-GB" dirty="0"/>
              <a:t>Autonomous weapons can be very cheap to produce in large numbers, and it is inevitable that they will be used by aggressive states and terrorists, increasing the risk of conflict.</a:t>
            </a:r>
          </a:p>
          <a:p>
            <a:r>
              <a:rPr lang="en-GB" dirty="0"/>
              <a:t>It is possible that war will come to seem less costly when fought with such weapons</a:t>
            </a:r>
          </a:p>
          <a:p>
            <a:r>
              <a:rPr lang="en-GB" dirty="0"/>
              <a:t>However, no matter how good the technical developments, mistakes are inevitable, leading to more conflict and civilian casualties.</a:t>
            </a:r>
          </a:p>
        </p:txBody>
      </p:sp>
      <p:sp>
        <p:nvSpPr>
          <p:cNvPr id="4" name="Slide Number Placeholder 3">
            <a:extLst>
              <a:ext uri="{FF2B5EF4-FFF2-40B4-BE49-F238E27FC236}">
                <a16:creationId xmlns:a16="http://schemas.microsoft.com/office/drawing/2014/main" id="{D2A149E3-654D-8A9A-CA8D-4DEA968E9C90}"/>
              </a:ext>
            </a:extLst>
          </p:cNvPr>
          <p:cNvSpPr>
            <a:spLocks noGrp="1"/>
          </p:cNvSpPr>
          <p:nvPr>
            <p:ph type="sldNum" sz="quarter" idx="5"/>
          </p:nvPr>
        </p:nvSpPr>
        <p:spPr/>
        <p:txBody>
          <a:bodyPr/>
          <a:lstStyle/>
          <a:p>
            <a:fld id="{46C3ECFA-74CA-40DE-9F76-21A5F38D5A35}" type="slidenum">
              <a:rPr lang="en-GB" smtClean="0"/>
              <a:t>6</a:t>
            </a:fld>
            <a:endParaRPr lang="en-GB"/>
          </a:p>
        </p:txBody>
      </p:sp>
    </p:spTree>
    <p:extLst>
      <p:ext uri="{BB962C8B-B14F-4D97-AF65-F5344CB8AC3E}">
        <p14:creationId xmlns:p14="http://schemas.microsoft.com/office/powerpoint/2010/main" val="1186777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C3ECFA-74CA-40DE-9F76-21A5F38D5A35}" type="slidenum">
              <a:rPr lang="en-GB" smtClean="0"/>
              <a:t>7</a:t>
            </a:fld>
            <a:endParaRPr lang="en-GB"/>
          </a:p>
        </p:txBody>
      </p:sp>
    </p:spTree>
    <p:extLst>
      <p:ext uri="{BB962C8B-B14F-4D97-AF65-F5344CB8AC3E}">
        <p14:creationId xmlns:p14="http://schemas.microsoft.com/office/powerpoint/2010/main" val="1282266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5D7ADB-5407-AB85-A5E1-1BC3C427DA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574835-6700-673C-330E-90A3E31951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13F365-805C-6FB2-4AA7-8CF84DABA5A2}"/>
              </a:ext>
            </a:extLst>
          </p:cNvPr>
          <p:cNvSpPr>
            <a:spLocks noGrp="1"/>
          </p:cNvSpPr>
          <p:nvPr>
            <p:ph type="body" idx="1"/>
          </p:nvPr>
        </p:nvSpPr>
        <p:spPr/>
        <p:txBody>
          <a:bodyPr/>
          <a:lstStyle/>
          <a:p>
            <a:r>
              <a:rPr lang="en-GB" dirty="0"/>
              <a:t>Speed and data processing capabilities do justify their use within combat due to faster decision making in comparison to humans and so there will be reduced collateral damage as well as time being saved in the battleground if decisions are made by using AI and would be far more precise. Also, it is justifiable as it can allow  for enemy movements to be predicted as well as patterns to be identified. </a:t>
            </a:r>
          </a:p>
        </p:txBody>
      </p:sp>
      <p:sp>
        <p:nvSpPr>
          <p:cNvPr id="4" name="Slide Number Placeholder 3">
            <a:extLst>
              <a:ext uri="{FF2B5EF4-FFF2-40B4-BE49-F238E27FC236}">
                <a16:creationId xmlns:a16="http://schemas.microsoft.com/office/drawing/2014/main" id="{BFBBCB19-20BD-970F-AAB0-FD2699EE1EFE}"/>
              </a:ext>
            </a:extLst>
          </p:cNvPr>
          <p:cNvSpPr>
            <a:spLocks noGrp="1"/>
          </p:cNvSpPr>
          <p:nvPr>
            <p:ph type="sldNum" sz="quarter" idx="5"/>
          </p:nvPr>
        </p:nvSpPr>
        <p:spPr/>
        <p:txBody>
          <a:bodyPr/>
          <a:lstStyle/>
          <a:p>
            <a:fld id="{46C3ECFA-74CA-40DE-9F76-21A5F38D5A35}" type="slidenum">
              <a:rPr lang="en-GB" smtClean="0"/>
              <a:t>8</a:t>
            </a:fld>
            <a:endParaRPr lang="en-GB"/>
          </a:p>
        </p:txBody>
      </p:sp>
    </p:spTree>
    <p:extLst>
      <p:ext uri="{BB962C8B-B14F-4D97-AF65-F5344CB8AC3E}">
        <p14:creationId xmlns:p14="http://schemas.microsoft.com/office/powerpoint/2010/main" val="3226710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0824B-BAA2-556F-0684-958C9A27B3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0DAB29-02E0-D611-D2C3-D00E256754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950B71-9A7C-B03E-4EE8-18C0988E6DFD}"/>
              </a:ext>
            </a:extLst>
          </p:cNvPr>
          <p:cNvSpPr>
            <a:spLocks noGrp="1"/>
          </p:cNvSpPr>
          <p:nvPr>
            <p:ph type="body" idx="1"/>
          </p:nvPr>
        </p:nvSpPr>
        <p:spPr/>
        <p:txBody>
          <a:bodyPr/>
          <a:lstStyle/>
          <a:p>
            <a:pPr marL="171450" indent="-171450">
              <a:buFont typeface="Arial,Sans-Serif"/>
              <a:buChar char="•"/>
            </a:pPr>
            <a:r>
              <a:rPr lang="en-GB" dirty="0"/>
              <a:t>On the other hand, the speed of </a:t>
            </a:r>
            <a:r>
              <a:rPr lang="en-GB" dirty="0" err="1"/>
              <a:t>autnomous</a:t>
            </a:r>
            <a:r>
              <a:rPr lang="en-GB" dirty="0"/>
              <a:t> weapons reduces the window for decision making, meaning there is less time to consider de-escalation</a:t>
            </a:r>
          </a:p>
          <a:p>
            <a:pPr marL="171450" indent="-171450">
              <a:buFont typeface="Arial,Sans-Serif"/>
              <a:buChar char="•"/>
            </a:pPr>
            <a:r>
              <a:rPr lang="en-GB" dirty="0"/>
              <a:t>Also, since machine learning algorithms interact with dynamic operational contexts, it is </a:t>
            </a:r>
            <a:r>
              <a:rPr lang="en-GB" dirty="0" err="1"/>
              <a:t>challneging</a:t>
            </a:r>
            <a:r>
              <a:rPr lang="en-GB" dirty="0"/>
              <a:t> to predict how autonomous weapons will </a:t>
            </a:r>
            <a:r>
              <a:rPr lang="en-GB" dirty="0" err="1"/>
              <a:t>bheave</a:t>
            </a:r>
            <a:r>
              <a:rPr lang="en-GB" dirty="0"/>
              <a:t> in real world settings.</a:t>
            </a:r>
            <a:endParaRPr lang="en-US" dirty="0"/>
          </a:p>
          <a:p>
            <a:pPr marL="171450" indent="-171450">
              <a:buFont typeface="Arial,Sans-Serif"/>
              <a:buChar char="•"/>
            </a:pPr>
            <a:r>
              <a:rPr lang="en-GB" dirty="0"/>
              <a:t>Finally, over-reliance on AI can lead to </a:t>
            </a:r>
            <a:r>
              <a:rPr lang="en-GB" dirty="0" err="1"/>
              <a:t>misjudgments</a:t>
            </a:r>
            <a:r>
              <a:rPr lang="en-GB" dirty="0"/>
              <a:t> and a reduction in human oversight.</a:t>
            </a:r>
            <a:endParaRPr lang="en-US" dirty="0"/>
          </a:p>
        </p:txBody>
      </p:sp>
      <p:sp>
        <p:nvSpPr>
          <p:cNvPr id="4" name="Slide Number Placeholder 3">
            <a:extLst>
              <a:ext uri="{FF2B5EF4-FFF2-40B4-BE49-F238E27FC236}">
                <a16:creationId xmlns:a16="http://schemas.microsoft.com/office/drawing/2014/main" id="{554F38E7-2B53-772B-8DE3-985463439A9F}"/>
              </a:ext>
            </a:extLst>
          </p:cNvPr>
          <p:cNvSpPr>
            <a:spLocks noGrp="1"/>
          </p:cNvSpPr>
          <p:nvPr>
            <p:ph type="sldNum" sz="quarter" idx="5"/>
          </p:nvPr>
        </p:nvSpPr>
        <p:spPr/>
        <p:txBody>
          <a:bodyPr/>
          <a:lstStyle/>
          <a:p>
            <a:fld id="{46C3ECFA-74CA-40DE-9F76-21A5F38D5A35}" type="slidenum">
              <a:rPr lang="en-GB" smtClean="0"/>
              <a:t>9</a:t>
            </a:fld>
            <a:endParaRPr lang="en-GB"/>
          </a:p>
        </p:txBody>
      </p:sp>
    </p:spTree>
    <p:extLst>
      <p:ext uri="{BB962C8B-B14F-4D97-AF65-F5344CB8AC3E}">
        <p14:creationId xmlns:p14="http://schemas.microsoft.com/office/powerpoint/2010/main" val="772569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C3ECFA-74CA-40DE-9F76-21A5F38D5A35}" type="slidenum">
              <a:rPr lang="en-GB" smtClean="0"/>
              <a:t>10</a:t>
            </a:fld>
            <a:endParaRPr lang="en-GB"/>
          </a:p>
        </p:txBody>
      </p:sp>
    </p:spTree>
    <p:extLst>
      <p:ext uri="{BB962C8B-B14F-4D97-AF65-F5344CB8AC3E}">
        <p14:creationId xmlns:p14="http://schemas.microsoft.com/office/powerpoint/2010/main" val="33767395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758F4-5275-BFCA-87B1-D25570E62A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78BF3F-2E71-6BAB-0CBD-F9C18871E7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D840C4-890D-6A42-919E-96442BBCC120}"/>
              </a:ext>
            </a:extLst>
          </p:cNvPr>
          <p:cNvSpPr>
            <a:spLocks noGrp="1"/>
          </p:cNvSpPr>
          <p:nvPr>
            <p:ph type="body" idx="1"/>
          </p:nvPr>
        </p:nvSpPr>
        <p:spPr/>
        <p:txBody>
          <a:bodyPr/>
          <a:lstStyle/>
          <a:p>
            <a:r>
              <a:rPr lang="en-GB" dirty="0"/>
              <a:t>They could offer an advantage without endangering global stability because countries with the best advancements in autonomous weapons can deter aggression by projecting technological dominance and their military capabilities. Their ability to operate faster, coordinate large scale operations and adjust tactics may prevent conflicts from starting in the first place therefore supporting global stability.</a:t>
            </a:r>
          </a:p>
        </p:txBody>
      </p:sp>
      <p:sp>
        <p:nvSpPr>
          <p:cNvPr id="4" name="Slide Number Placeholder 3">
            <a:extLst>
              <a:ext uri="{FF2B5EF4-FFF2-40B4-BE49-F238E27FC236}">
                <a16:creationId xmlns:a16="http://schemas.microsoft.com/office/drawing/2014/main" id="{DCEB1B26-9C3C-4F63-48C0-F2548AB02F71}"/>
              </a:ext>
            </a:extLst>
          </p:cNvPr>
          <p:cNvSpPr>
            <a:spLocks noGrp="1"/>
          </p:cNvSpPr>
          <p:nvPr>
            <p:ph type="sldNum" sz="quarter" idx="5"/>
          </p:nvPr>
        </p:nvSpPr>
        <p:spPr/>
        <p:txBody>
          <a:bodyPr/>
          <a:lstStyle/>
          <a:p>
            <a:fld id="{46C3ECFA-74CA-40DE-9F76-21A5F38D5A35}" type="slidenum">
              <a:rPr lang="en-GB" smtClean="0"/>
              <a:t>11</a:t>
            </a:fld>
            <a:endParaRPr lang="en-GB"/>
          </a:p>
        </p:txBody>
      </p:sp>
    </p:spTree>
    <p:extLst>
      <p:ext uri="{BB962C8B-B14F-4D97-AF65-F5344CB8AC3E}">
        <p14:creationId xmlns:p14="http://schemas.microsoft.com/office/powerpoint/2010/main" val="4259002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28AD46-EA35-A15D-CBAA-6C9AFDFF9D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EBF786-88F9-969D-1185-97A4FD5A2A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670E6A-7C2B-FECC-D6D8-1A4E4E1D0223}"/>
              </a:ext>
            </a:extLst>
          </p:cNvPr>
          <p:cNvSpPr>
            <a:spLocks noGrp="1"/>
          </p:cNvSpPr>
          <p:nvPr>
            <p:ph type="body" idx="1"/>
          </p:nvPr>
        </p:nvSpPr>
        <p:spPr/>
        <p:txBody>
          <a:bodyPr/>
          <a:lstStyle/>
          <a:p>
            <a:pPr marL="171450" indent="-171450">
              <a:buFont typeface="Arial,Sans-Serif"/>
              <a:buChar char="•"/>
            </a:pPr>
            <a:r>
              <a:rPr lang="en-GB" dirty="0"/>
              <a:t>However, proliferation is a huge risk. For example, </a:t>
            </a:r>
            <a:r>
              <a:rPr lang="en-GB" dirty="0" err="1"/>
              <a:t>slaughterbots</a:t>
            </a:r>
            <a:r>
              <a:rPr lang="en-GB" dirty="0"/>
              <a:t> are inexpensive to mass-produce and </a:t>
            </a:r>
            <a:r>
              <a:rPr lang="en-GB" dirty="0" err="1"/>
              <a:t>difficualt</a:t>
            </a:r>
            <a:r>
              <a:rPr lang="en-GB" dirty="0"/>
              <a:t> to detect. This makes them likely to be on the black market, putting them in the hands of terrorists, dictators or warlords</a:t>
            </a:r>
          </a:p>
          <a:p>
            <a:pPr marL="171450" indent="-171450">
              <a:buFont typeface="Arial,Sans-Serif"/>
              <a:buChar char="•"/>
            </a:pPr>
            <a:r>
              <a:rPr lang="en-GB" dirty="0"/>
              <a:t>Also, </a:t>
            </a:r>
            <a:r>
              <a:rPr lang="en-GB" dirty="0" err="1"/>
              <a:t>profileration</a:t>
            </a:r>
            <a:r>
              <a:rPr lang="en-GB" dirty="0"/>
              <a:t> along with the ease of scalability threatens mass destruction </a:t>
            </a:r>
          </a:p>
          <a:p>
            <a:pPr marL="171450" indent="-171450">
              <a:buFont typeface="Arial,Sans-Serif"/>
              <a:buChar char="•"/>
            </a:pPr>
            <a:r>
              <a:rPr lang="en-GB" dirty="0"/>
              <a:t>Furthermore, the increased access to autonomous weapons can embolden aggressive states leading to global instability</a:t>
            </a:r>
            <a:endParaRPr lang="en-US" dirty="0"/>
          </a:p>
        </p:txBody>
      </p:sp>
      <p:sp>
        <p:nvSpPr>
          <p:cNvPr id="4" name="Slide Number Placeholder 3">
            <a:extLst>
              <a:ext uri="{FF2B5EF4-FFF2-40B4-BE49-F238E27FC236}">
                <a16:creationId xmlns:a16="http://schemas.microsoft.com/office/drawing/2014/main" id="{45263297-FA79-66A5-ADF4-07CDF131CB2F}"/>
              </a:ext>
            </a:extLst>
          </p:cNvPr>
          <p:cNvSpPr>
            <a:spLocks noGrp="1"/>
          </p:cNvSpPr>
          <p:nvPr>
            <p:ph type="sldNum" sz="quarter" idx="5"/>
          </p:nvPr>
        </p:nvSpPr>
        <p:spPr/>
        <p:txBody>
          <a:bodyPr/>
          <a:lstStyle/>
          <a:p>
            <a:fld id="{46C3ECFA-74CA-40DE-9F76-21A5F38D5A35}" type="slidenum">
              <a:rPr lang="en-GB" smtClean="0"/>
              <a:t>12</a:t>
            </a:fld>
            <a:endParaRPr lang="en-GB"/>
          </a:p>
        </p:txBody>
      </p:sp>
    </p:spTree>
    <p:extLst>
      <p:ext uri="{BB962C8B-B14F-4D97-AF65-F5344CB8AC3E}">
        <p14:creationId xmlns:p14="http://schemas.microsoft.com/office/powerpoint/2010/main" val="1980355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C3ECFA-74CA-40DE-9F76-21A5F38D5A35}" type="slidenum">
              <a:rPr lang="en-GB" smtClean="0"/>
              <a:t>13</a:t>
            </a:fld>
            <a:endParaRPr lang="en-GB"/>
          </a:p>
        </p:txBody>
      </p:sp>
    </p:spTree>
    <p:extLst>
      <p:ext uri="{BB962C8B-B14F-4D97-AF65-F5344CB8AC3E}">
        <p14:creationId xmlns:p14="http://schemas.microsoft.com/office/powerpoint/2010/main" val="1104350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30847-19E1-1726-2B2B-C02C4ED01D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621EEB-4763-2416-1459-2F39D58F72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AA4FC3-52AE-5D33-6773-DD5BDB8A218C}"/>
              </a:ext>
            </a:extLst>
          </p:cNvPr>
          <p:cNvSpPr>
            <a:spLocks noGrp="1"/>
          </p:cNvSpPr>
          <p:nvPr>
            <p:ph type="body" idx="1"/>
          </p:nvPr>
        </p:nvSpPr>
        <p:spPr/>
        <p:txBody>
          <a:bodyPr/>
          <a:lstStyle/>
          <a:p>
            <a:r>
              <a:rPr lang="en-GB" dirty="0"/>
              <a:t>It is ethical for machines to be making life and death decisions as humans make errors and would have emotional influence and so using autonomous systems will be following strict rules. Also, the systems can be programmed to ensure that they engage and behave lawfully as well as bias and </a:t>
            </a:r>
            <a:r>
              <a:rPr lang="en-GB" dirty="0" err="1"/>
              <a:t>and</a:t>
            </a:r>
            <a:r>
              <a:rPr lang="en-GB" dirty="0"/>
              <a:t> </a:t>
            </a:r>
            <a:r>
              <a:rPr lang="en-GB" dirty="0" err="1"/>
              <a:t>faireness</a:t>
            </a:r>
            <a:r>
              <a:rPr lang="en-GB" dirty="0"/>
              <a:t> used within the design. </a:t>
            </a:r>
            <a:endParaRPr lang="en-US" dirty="0"/>
          </a:p>
        </p:txBody>
      </p:sp>
      <p:sp>
        <p:nvSpPr>
          <p:cNvPr id="4" name="Slide Number Placeholder 3">
            <a:extLst>
              <a:ext uri="{FF2B5EF4-FFF2-40B4-BE49-F238E27FC236}">
                <a16:creationId xmlns:a16="http://schemas.microsoft.com/office/drawing/2014/main" id="{2B7AB92D-F7DB-08D4-2FDB-8CD0F330FA11}"/>
              </a:ext>
            </a:extLst>
          </p:cNvPr>
          <p:cNvSpPr>
            <a:spLocks noGrp="1"/>
          </p:cNvSpPr>
          <p:nvPr>
            <p:ph type="sldNum" sz="quarter" idx="5"/>
          </p:nvPr>
        </p:nvSpPr>
        <p:spPr/>
        <p:txBody>
          <a:bodyPr/>
          <a:lstStyle/>
          <a:p>
            <a:fld id="{46C3ECFA-74CA-40DE-9F76-21A5F38D5A35}" type="slidenum">
              <a:rPr lang="en-GB" smtClean="0"/>
              <a:t>14</a:t>
            </a:fld>
            <a:endParaRPr lang="en-GB"/>
          </a:p>
        </p:txBody>
      </p:sp>
    </p:spTree>
    <p:extLst>
      <p:ext uri="{BB962C8B-B14F-4D97-AF65-F5344CB8AC3E}">
        <p14:creationId xmlns:p14="http://schemas.microsoft.com/office/powerpoint/2010/main" val="986565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FA4BCB-100C-8139-92AE-D1A2A573C7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5D9712-B7BF-E49A-E68B-BBEF0D04F7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3134E2-CDB7-5BF6-A6F8-51C0D974145A}"/>
              </a:ext>
            </a:extLst>
          </p:cNvPr>
          <p:cNvSpPr>
            <a:spLocks noGrp="1"/>
          </p:cNvSpPr>
          <p:nvPr>
            <p:ph type="body" idx="1"/>
          </p:nvPr>
        </p:nvSpPr>
        <p:spPr/>
        <p:txBody>
          <a:bodyPr/>
          <a:lstStyle/>
          <a:p>
            <a:r>
              <a:rPr lang="en-GB" dirty="0"/>
              <a:t>The experience in Ukraine is that AWS technical development is fast but risky, leading to fatal mistakes.</a:t>
            </a:r>
          </a:p>
          <a:p>
            <a:r>
              <a:rPr lang="en-GB" dirty="0"/>
              <a:t>Specialist drone plots are rare and heavily targeted by both sides, inexperienced pilots are much less capable.</a:t>
            </a:r>
          </a:p>
          <a:p>
            <a:r>
              <a:rPr lang="en-GB" dirty="0"/>
              <a:t>Ukraine is very dependent on independent and often small and vulnerable development and manufacturing teams</a:t>
            </a:r>
          </a:p>
        </p:txBody>
      </p:sp>
      <p:sp>
        <p:nvSpPr>
          <p:cNvPr id="4" name="Slide Number Placeholder 3">
            <a:extLst>
              <a:ext uri="{FF2B5EF4-FFF2-40B4-BE49-F238E27FC236}">
                <a16:creationId xmlns:a16="http://schemas.microsoft.com/office/drawing/2014/main" id="{0D423747-61D0-96DB-A54C-1F89C014A212}"/>
              </a:ext>
            </a:extLst>
          </p:cNvPr>
          <p:cNvSpPr>
            <a:spLocks noGrp="1"/>
          </p:cNvSpPr>
          <p:nvPr>
            <p:ph type="sldNum" sz="quarter" idx="5"/>
          </p:nvPr>
        </p:nvSpPr>
        <p:spPr/>
        <p:txBody>
          <a:bodyPr/>
          <a:lstStyle/>
          <a:p>
            <a:fld id="{46C3ECFA-74CA-40DE-9F76-21A5F38D5A35}" type="slidenum">
              <a:rPr lang="en-GB" smtClean="0"/>
              <a:t>15</a:t>
            </a:fld>
            <a:endParaRPr lang="en-GB"/>
          </a:p>
        </p:txBody>
      </p:sp>
    </p:spTree>
    <p:extLst>
      <p:ext uri="{BB962C8B-B14F-4D97-AF65-F5344CB8AC3E}">
        <p14:creationId xmlns:p14="http://schemas.microsoft.com/office/powerpoint/2010/main" val="20318868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A6CAA1-917B-BC8E-9937-8275D753C7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88A099-8BC5-FC2E-D40C-DEDEB83C1F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D80415-5027-23BF-CC4D-FDE6B18B07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46DB8C-3AA6-DC27-7D2A-85C422A35282}"/>
              </a:ext>
            </a:extLst>
          </p:cNvPr>
          <p:cNvSpPr>
            <a:spLocks noGrp="1"/>
          </p:cNvSpPr>
          <p:nvPr>
            <p:ph type="sldNum" sz="quarter" idx="5"/>
          </p:nvPr>
        </p:nvSpPr>
        <p:spPr/>
        <p:txBody>
          <a:bodyPr/>
          <a:lstStyle/>
          <a:p>
            <a:fld id="{46C3ECFA-74CA-40DE-9F76-21A5F38D5A35}" type="slidenum">
              <a:rPr lang="en-GB" smtClean="0"/>
              <a:t>16</a:t>
            </a:fld>
            <a:endParaRPr lang="en-GB"/>
          </a:p>
        </p:txBody>
      </p:sp>
    </p:spTree>
    <p:extLst>
      <p:ext uri="{BB962C8B-B14F-4D97-AF65-F5344CB8AC3E}">
        <p14:creationId xmlns:p14="http://schemas.microsoft.com/office/powerpoint/2010/main" val="25962988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644DD-5329-9463-6129-D4E4FEFB0D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489423-F49B-BA3A-6FDA-E79C0147FA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8E5F3F-FC02-C6B8-B577-01286DF07B20}"/>
              </a:ext>
            </a:extLst>
          </p:cNvPr>
          <p:cNvSpPr>
            <a:spLocks noGrp="1"/>
          </p:cNvSpPr>
          <p:nvPr>
            <p:ph type="body" idx="1"/>
          </p:nvPr>
        </p:nvSpPr>
        <p:spPr/>
        <p:txBody>
          <a:bodyPr/>
          <a:lstStyle/>
          <a:p>
            <a:r>
              <a:rPr lang="en-GB" dirty="0"/>
              <a:t>Autonomous weapons follow rules as they are programmed to so they will not act based on emotions which makes them more trustworthy to complete missions more logically and therefore more lawfully.</a:t>
            </a:r>
          </a:p>
          <a:p>
            <a:r>
              <a:rPr lang="en-GB" dirty="0"/>
              <a:t>They are also more precise in their strikes which would ensure they are complying with International Humanitarian Law by reducing errors and keeping civilians safer. It can be argued that this would reduce court cases related to human error allowing legal systems to focus more on broader violations of International Law.</a:t>
            </a:r>
          </a:p>
        </p:txBody>
      </p:sp>
      <p:sp>
        <p:nvSpPr>
          <p:cNvPr id="4" name="Slide Number Placeholder 3">
            <a:extLst>
              <a:ext uri="{FF2B5EF4-FFF2-40B4-BE49-F238E27FC236}">
                <a16:creationId xmlns:a16="http://schemas.microsoft.com/office/drawing/2014/main" id="{65253027-9A19-2294-10E6-8FAF8E6BA487}"/>
              </a:ext>
            </a:extLst>
          </p:cNvPr>
          <p:cNvSpPr>
            <a:spLocks noGrp="1"/>
          </p:cNvSpPr>
          <p:nvPr>
            <p:ph type="sldNum" sz="quarter" idx="5"/>
          </p:nvPr>
        </p:nvSpPr>
        <p:spPr/>
        <p:txBody>
          <a:bodyPr/>
          <a:lstStyle/>
          <a:p>
            <a:fld id="{46C3ECFA-74CA-40DE-9F76-21A5F38D5A35}" type="slidenum">
              <a:rPr lang="en-GB" smtClean="0"/>
              <a:t>17</a:t>
            </a:fld>
            <a:endParaRPr lang="en-GB"/>
          </a:p>
        </p:txBody>
      </p:sp>
    </p:spTree>
    <p:extLst>
      <p:ext uri="{BB962C8B-B14F-4D97-AF65-F5344CB8AC3E}">
        <p14:creationId xmlns:p14="http://schemas.microsoft.com/office/powerpoint/2010/main" val="21291867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7669E-0832-9C6C-F141-C561E109EF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CBDE2F-43BF-9926-3E16-92DF274EAD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026B86-B83D-ADC6-5A63-5AD7FFFD22A1}"/>
              </a:ext>
            </a:extLst>
          </p:cNvPr>
          <p:cNvSpPr>
            <a:spLocks noGrp="1"/>
          </p:cNvSpPr>
          <p:nvPr>
            <p:ph type="body" idx="1"/>
          </p:nvPr>
        </p:nvSpPr>
        <p:spPr/>
        <p:txBody>
          <a:bodyPr/>
          <a:lstStyle/>
          <a:p>
            <a:endParaRPr lang="en-GB" dirty="0"/>
          </a:p>
          <a:p>
            <a:r>
              <a:rPr lang="en-GB" dirty="0"/>
              <a:t>AWS algorithms will inevitably contain errors, especially when they coded quickly during wartime.</a:t>
            </a:r>
          </a:p>
          <a:p>
            <a:r>
              <a:rPr lang="en-GB" dirty="0"/>
              <a:t>Also during wartime the hacking of AWS is inevitable. These errors, whether accidental or deliberate, must lead to unintended consequences, such as civilian casualties.</a:t>
            </a:r>
          </a:p>
          <a:p>
            <a:r>
              <a:rPr lang="en-GB" dirty="0"/>
              <a:t>It has also been seen in Ukraine that Russia is deliberately targeting civilians with AWS (</a:t>
            </a:r>
            <a:r>
              <a:rPr lang="en-GB" dirty="0" err="1"/>
              <a:t>eg</a:t>
            </a:r>
            <a:r>
              <a:rPr lang="en-GB" dirty="0"/>
              <a:t> the recent attack on Sumy) in clear violation of humanitarian law.</a:t>
            </a:r>
          </a:p>
          <a:p>
            <a:endParaRPr lang="en-GB" dirty="0"/>
          </a:p>
        </p:txBody>
      </p:sp>
      <p:sp>
        <p:nvSpPr>
          <p:cNvPr id="4" name="Slide Number Placeholder 3">
            <a:extLst>
              <a:ext uri="{FF2B5EF4-FFF2-40B4-BE49-F238E27FC236}">
                <a16:creationId xmlns:a16="http://schemas.microsoft.com/office/drawing/2014/main" id="{AB7933D3-9FFF-9AA2-211A-1585DDD5CD22}"/>
              </a:ext>
            </a:extLst>
          </p:cNvPr>
          <p:cNvSpPr>
            <a:spLocks noGrp="1"/>
          </p:cNvSpPr>
          <p:nvPr>
            <p:ph type="sldNum" sz="quarter" idx="5"/>
          </p:nvPr>
        </p:nvSpPr>
        <p:spPr/>
        <p:txBody>
          <a:bodyPr/>
          <a:lstStyle/>
          <a:p>
            <a:fld id="{46C3ECFA-74CA-40DE-9F76-21A5F38D5A35}" type="slidenum">
              <a:rPr lang="en-GB" smtClean="0"/>
              <a:t>18</a:t>
            </a:fld>
            <a:endParaRPr lang="en-GB"/>
          </a:p>
        </p:txBody>
      </p:sp>
    </p:spTree>
    <p:extLst>
      <p:ext uri="{BB962C8B-B14F-4D97-AF65-F5344CB8AC3E}">
        <p14:creationId xmlns:p14="http://schemas.microsoft.com/office/powerpoint/2010/main" val="27429627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C3ECFA-74CA-40DE-9F76-21A5F38D5A35}" type="slidenum">
              <a:rPr lang="en-GB" smtClean="0"/>
              <a:t>19</a:t>
            </a:fld>
            <a:endParaRPr lang="en-GB"/>
          </a:p>
        </p:txBody>
      </p:sp>
    </p:spTree>
    <p:extLst>
      <p:ext uri="{BB962C8B-B14F-4D97-AF65-F5344CB8AC3E}">
        <p14:creationId xmlns:p14="http://schemas.microsoft.com/office/powerpoint/2010/main" val="39806340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1487DC-EAF1-4A5E-ACBB-4502540CA8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2984AD-75F8-D884-25C8-49759D9283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BFB246-A25C-9434-AEF5-9331C290935A}"/>
              </a:ext>
            </a:extLst>
          </p:cNvPr>
          <p:cNvSpPr>
            <a:spLocks noGrp="1"/>
          </p:cNvSpPr>
          <p:nvPr>
            <p:ph type="body" idx="1"/>
          </p:nvPr>
        </p:nvSpPr>
        <p:spPr/>
        <p:txBody>
          <a:bodyPr/>
          <a:lstStyle/>
          <a:p>
            <a:endParaRPr lang="en-US" dirty="0"/>
          </a:p>
          <a:p>
            <a:r>
              <a:rPr lang="en-GB" dirty="0"/>
              <a:t>Accountability issues are not created due to accountability being able to be traceable to commanders or the developers as well as legal frameworks can be made and used to address it. </a:t>
            </a:r>
            <a:endParaRPr lang="en-US" dirty="0"/>
          </a:p>
        </p:txBody>
      </p:sp>
      <p:sp>
        <p:nvSpPr>
          <p:cNvPr id="4" name="Slide Number Placeholder 3">
            <a:extLst>
              <a:ext uri="{FF2B5EF4-FFF2-40B4-BE49-F238E27FC236}">
                <a16:creationId xmlns:a16="http://schemas.microsoft.com/office/drawing/2014/main" id="{3BD78C67-0657-C805-2107-FD4DB9D23A47}"/>
              </a:ext>
            </a:extLst>
          </p:cNvPr>
          <p:cNvSpPr>
            <a:spLocks noGrp="1"/>
          </p:cNvSpPr>
          <p:nvPr>
            <p:ph type="sldNum" sz="quarter" idx="5"/>
          </p:nvPr>
        </p:nvSpPr>
        <p:spPr/>
        <p:txBody>
          <a:bodyPr/>
          <a:lstStyle/>
          <a:p>
            <a:fld id="{46C3ECFA-74CA-40DE-9F76-21A5F38D5A35}" type="slidenum">
              <a:rPr lang="en-GB" smtClean="0"/>
              <a:t>20</a:t>
            </a:fld>
            <a:endParaRPr lang="en-GB"/>
          </a:p>
        </p:txBody>
      </p:sp>
    </p:spTree>
    <p:extLst>
      <p:ext uri="{BB962C8B-B14F-4D97-AF65-F5344CB8AC3E}">
        <p14:creationId xmlns:p14="http://schemas.microsoft.com/office/powerpoint/2010/main" val="23413260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7B7AC8-18AD-F41F-DDA6-051CC4778C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D4BD-AC2D-01BF-39F4-4171E29DE4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CCC294-6ABA-9943-444F-DB4D3E1C220D}"/>
              </a:ext>
            </a:extLst>
          </p:cNvPr>
          <p:cNvSpPr>
            <a:spLocks noGrp="1"/>
          </p:cNvSpPr>
          <p:nvPr>
            <p:ph type="body" idx="1"/>
          </p:nvPr>
        </p:nvSpPr>
        <p:spPr/>
        <p:txBody>
          <a:bodyPr/>
          <a:lstStyle/>
          <a:p>
            <a:pPr marL="171450" indent="-171450">
              <a:buFont typeface="Arial,Sans-Serif"/>
              <a:buChar char="•"/>
            </a:pPr>
            <a:r>
              <a:rPr lang="en-GB" dirty="0"/>
              <a:t>However, if an autonomous weapons makes a mistake, who is actually liable? This creates an accountability gap.</a:t>
            </a:r>
            <a:endParaRPr lang="en-US" dirty="0"/>
          </a:p>
          <a:p>
            <a:pPr marL="171450" indent="-171450">
              <a:buFont typeface="Arial,Sans-Serif"/>
              <a:buChar char="•"/>
            </a:pPr>
            <a:r>
              <a:rPr lang="en-GB" dirty="0"/>
              <a:t>Also, current laws are not designed for Autonomous weapons since this is emerging and evolving technology, creating a lack a legal clarity </a:t>
            </a:r>
          </a:p>
        </p:txBody>
      </p:sp>
      <p:sp>
        <p:nvSpPr>
          <p:cNvPr id="4" name="Slide Number Placeholder 3">
            <a:extLst>
              <a:ext uri="{FF2B5EF4-FFF2-40B4-BE49-F238E27FC236}">
                <a16:creationId xmlns:a16="http://schemas.microsoft.com/office/drawing/2014/main" id="{F39D0E52-80CB-30E3-5076-97CA09C95DB0}"/>
              </a:ext>
            </a:extLst>
          </p:cNvPr>
          <p:cNvSpPr>
            <a:spLocks noGrp="1"/>
          </p:cNvSpPr>
          <p:nvPr>
            <p:ph type="sldNum" sz="quarter" idx="5"/>
          </p:nvPr>
        </p:nvSpPr>
        <p:spPr/>
        <p:txBody>
          <a:bodyPr/>
          <a:lstStyle/>
          <a:p>
            <a:fld id="{46C3ECFA-74CA-40DE-9F76-21A5F38D5A35}" type="slidenum">
              <a:rPr lang="en-GB" smtClean="0"/>
              <a:t>21</a:t>
            </a:fld>
            <a:endParaRPr lang="en-GB"/>
          </a:p>
        </p:txBody>
      </p:sp>
    </p:spTree>
    <p:extLst>
      <p:ext uri="{BB962C8B-B14F-4D97-AF65-F5344CB8AC3E}">
        <p14:creationId xmlns:p14="http://schemas.microsoft.com/office/powerpoint/2010/main" val="2050407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C3ECFA-74CA-40DE-9F76-21A5F38D5A35}" type="slidenum">
              <a:rPr lang="en-GB" smtClean="0"/>
              <a:t>22</a:t>
            </a:fld>
            <a:endParaRPr lang="en-GB"/>
          </a:p>
        </p:txBody>
      </p:sp>
    </p:spTree>
    <p:extLst>
      <p:ext uri="{BB962C8B-B14F-4D97-AF65-F5344CB8AC3E}">
        <p14:creationId xmlns:p14="http://schemas.microsoft.com/office/powerpoint/2010/main" val="29575539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06189-D612-C44D-1452-1A43E93CDB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B5BE28-1338-9FAC-5C1C-EE45ED80FF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B0A0C9-0B60-6729-A75A-35261D44E509}"/>
              </a:ext>
            </a:extLst>
          </p:cNvPr>
          <p:cNvSpPr>
            <a:spLocks noGrp="1"/>
          </p:cNvSpPr>
          <p:nvPr>
            <p:ph type="body" idx="1"/>
          </p:nvPr>
        </p:nvSpPr>
        <p:spPr/>
        <p:txBody>
          <a:bodyPr/>
          <a:lstStyle/>
          <a:p>
            <a:r>
              <a:rPr lang="en-GB" dirty="0"/>
              <a:t>It can be argued that autonomous weapons should be regulated more however they should not be banned. This is because countries become at risk of falling behind and limiting their own developments. It raises a concern that if other countries carry on developing their technology unchecked they will be at an unfair advantage.</a:t>
            </a:r>
          </a:p>
          <a:p>
            <a:r>
              <a:rPr lang="en-GB" dirty="0"/>
              <a:t>Alongside this AI weapons are diverse and can vary in function and design therefore creating standards for this would be difficult</a:t>
            </a:r>
          </a:p>
          <a:p>
            <a:r>
              <a:rPr lang="en-GB" dirty="0"/>
              <a:t>Also autonomous weapons have already been highly developed and many countries like China are further investing in their development therefore creating a global ban becomes unrealistic and it can leave less powerful countries more vulnerable.</a:t>
            </a:r>
          </a:p>
        </p:txBody>
      </p:sp>
      <p:sp>
        <p:nvSpPr>
          <p:cNvPr id="4" name="Slide Number Placeholder 3">
            <a:extLst>
              <a:ext uri="{FF2B5EF4-FFF2-40B4-BE49-F238E27FC236}">
                <a16:creationId xmlns:a16="http://schemas.microsoft.com/office/drawing/2014/main" id="{AE678E30-913D-4C35-A6C6-CA120AD3BA60}"/>
              </a:ext>
            </a:extLst>
          </p:cNvPr>
          <p:cNvSpPr>
            <a:spLocks noGrp="1"/>
          </p:cNvSpPr>
          <p:nvPr>
            <p:ph type="sldNum" sz="quarter" idx="5"/>
          </p:nvPr>
        </p:nvSpPr>
        <p:spPr/>
        <p:txBody>
          <a:bodyPr/>
          <a:lstStyle/>
          <a:p>
            <a:fld id="{46C3ECFA-74CA-40DE-9F76-21A5F38D5A35}" type="slidenum">
              <a:rPr lang="en-GB" smtClean="0"/>
              <a:t>23</a:t>
            </a:fld>
            <a:endParaRPr lang="en-GB"/>
          </a:p>
        </p:txBody>
      </p:sp>
    </p:spTree>
    <p:extLst>
      <p:ext uri="{BB962C8B-B14F-4D97-AF65-F5344CB8AC3E}">
        <p14:creationId xmlns:p14="http://schemas.microsoft.com/office/powerpoint/2010/main" val="13872750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FA1633-CEDE-36A2-F34E-BFB37ED2EA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AB33EB-28EB-A7DF-C4DC-A9CFA14893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DAD5AB-A0AE-77F7-C0A6-840059C797DB}"/>
              </a:ext>
            </a:extLst>
          </p:cNvPr>
          <p:cNvSpPr>
            <a:spLocks noGrp="1"/>
          </p:cNvSpPr>
          <p:nvPr>
            <p:ph type="body" idx="1"/>
          </p:nvPr>
        </p:nvSpPr>
        <p:spPr/>
        <p:txBody>
          <a:bodyPr/>
          <a:lstStyle/>
          <a:p>
            <a:endParaRPr lang="en-GB" dirty="0"/>
          </a:p>
          <a:p>
            <a:r>
              <a:rPr lang="en-GB" dirty="0"/>
              <a:t>Any attempt to regulate AWS is likely to fail as the technical developments are so fast - both AWS and underpinning AI – that they will always outstrip global governance attempts.</a:t>
            </a:r>
          </a:p>
          <a:p>
            <a:r>
              <a:rPr lang="en-GB" dirty="0"/>
              <a:t>As the history of the </a:t>
            </a:r>
            <a:r>
              <a:rPr lang="en-GB" dirty="0" err="1"/>
              <a:t>Ottowa</a:t>
            </a:r>
            <a:r>
              <a:rPr lang="en-GB" dirty="0"/>
              <a:t> Treaty on landmines shows, however strong the moral case, practical necessity will dictate what happens on the ground.</a:t>
            </a:r>
          </a:p>
        </p:txBody>
      </p:sp>
      <p:sp>
        <p:nvSpPr>
          <p:cNvPr id="4" name="Slide Number Placeholder 3">
            <a:extLst>
              <a:ext uri="{FF2B5EF4-FFF2-40B4-BE49-F238E27FC236}">
                <a16:creationId xmlns:a16="http://schemas.microsoft.com/office/drawing/2014/main" id="{920F1FE9-D9D6-03E5-23BD-EFC674361563}"/>
              </a:ext>
            </a:extLst>
          </p:cNvPr>
          <p:cNvSpPr>
            <a:spLocks noGrp="1"/>
          </p:cNvSpPr>
          <p:nvPr>
            <p:ph type="sldNum" sz="quarter" idx="5"/>
          </p:nvPr>
        </p:nvSpPr>
        <p:spPr/>
        <p:txBody>
          <a:bodyPr/>
          <a:lstStyle/>
          <a:p>
            <a:fld id="{46C3ECFA-74CA-40DE-9F76-21A5F38D5A35}" type="slidenum">
              <a:rPr lang="en-GB" smtClean="0"/>
              <a:t>24</a:t>
            </a:fld>
            <a:endParaRPr lang="en-GB"/>
          </a:p>
        </p:txBody>
      </p:sp>
    </p:spTree>
    <p:extLst>
      <p:ext uri="{BB962C8B-B14F-4D97-AF65-F5344CB8AC3E}">
        <p14:creationId xmlns:p14="http://schemas.microsoft.com/office/powerpoint/2010/main" val="17261440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C3ECFA-74CA-40DE-9F76-21A5F38D5A35}" type="slidenum">
              <a:rPr lang="en-GB" smtClean="0"/>
              <a:t>25</a:t>
            </a:fld>
            <a:endParaRPr lang="en-GB"/>
          </a:p>
        </p:txBody>
      </p:sp>
    </p:spTree>
    <p:extLst>
      <p:ext uri="{BB962C8B-B14F-4D97-AF65-F5344CB8AC3E}">
        <p14:creationId xmlns:p14="http://schemas.microsoft.com/office/powerpoint/2010/main" val="33064183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A7DB3-09B7-6D70-D60C-7864EBB029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487AEB-498A-006C-B9AC-7C4A555AB9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0068A4-9CDD-B19F-2FEC-3BBF243BF299}"/>
              </a:ext>
            </a:extLst>
          </p:cNvPr>
          <p:cNvSpPr>
            <a:spLocks noGrp="1"/>
          </p:cNvSpPr>
          <p:nvPr>
            <p:ph type="body" idx="1"/>
          </p:nvPr>
        </p:nvSpPr>
        <p:spPr/>
        <p:txBody>
          <a:bodyPr/>
          <a:lstStyle/>
          <a:p>
            <a:r>
              <a:rPr lang="en-GB" dirty="0"/>
              <a:t>Military institutions are prepared to manage the systems where external expertise can be contacted and provide training and guidance. Further investments and increased training can be done which will help to gain more knowledge and familiarity. </a:t>
            </a:r>
            <a:endParaRPr lang="en-US" dirty="0"/>
          </a:p>
        </p:txBody>
      </p:sp>
      <p:sp>
        <p:nvSpPr>
          <p:cNvPr id="4" name="Slide Number Placeholder 3">
            <a:extLst>
              <a:ext uri="{FF2B5EF4-FFF2-40B4-BE49-F238E27FC236}">
                <a16:creationId xmlns:a16="http://schemas.microsoft.com/office/drawing/2014/main" id="{FFC9B300-9573-9B12-5006-668545E62767}"/>
              </a:ext>
            </a:extLst>
          </p:cNvPr>
          <p:cNvSpPr>
            <a:spLocks noGrp="1"/>
          </p:cNvSpPr>
          <p:nvPr>
            <p:ph type="sldNum" sz="quarter" idx="5"/>
          </p:nvPr>
        </p:nvSpPr>
        <p:spPr/>
        <p:txBody>
          <a:bodyPr/>
          <a:lstStyle/>
          <a:p>
            <a:fld id="{46C3ECFA-74CA-40DE-9F76-21A5F38D5A35}" type="slidenum">
              <a:rPr lang="en-GB" smtClean="0"/>
              <a:t>26</a:t>
            </a:fld>
            <a:endParaRPr lang="en-GB"/>
          </a:p>
        </p:txBody>
      </p:sp>
    </p:spTree>
    <p:extLst>
      <p:ext uri="{BB962C8B-B14F-4D97-AF65-F5344CB8AC3E}">
        <p14:creationId xmlns:p14="http://schemas.microsoft.com/office/powerpoint/2010/main" val="7179096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Who is responsible? Robert Sparrow argued in 2007 that no human can be considered fully responsible when a machine kills, so moral responsibility is undermined, as a machine cannot be held accountable.</a:t>
            </a:r>
          </a:p>
          <a:p>
            <a:r>
              <a:rPr lang="en-GB" dirty="0"/>
              <a:t>AWS also undermine the concept of a Just War, which can be fought only by moral agents making moral decisions.</a:t>
            </a:r>
          </a:p>
          <a:p>
            <a:endParaRPr lang="en-GB" dirty="0"/>
          </a:p>
        </p:txBody>
      </p:sp>
      <p:sp>
        <p:nvSpPr>
          <p:cNvPr id="4" name="Slide Number Placeholder 3"/>
          <p:cNvSpPr>
            <a:spLocks noGrp="1"/>
          </p:cNvSpPr>
          <p:nvPr>
            <p:ph type="sldNum" sz="quarter" idx="5"/>
          </p:nvPr>
        </p:nvSpPr>
        <p:spPr/>
        <p:txBody>
          <a:bodyPr/>
          <a:lstStyle/>
          <a:p>
            <a:fld id="{46C3ECFA-74CA-40DE-9F76-21A5F38D5A35}" type="slidenum">
              <a:rPr lang="en-GB" smtClean="0"/>
              <a:t>27</a:t>
            </a:fld>
            <a:endParaRPr lang="en-GB"/>
          </a:p>
        </p:txBody>
      </p:sp>
    </p:spTree>
    <p:extLst>
      <p:ext uri="{BB962C8B-B14F-4D97-AF65-F5344CB8AC3E}">
        <p14:creationId xmlns:p14="http://schemas.microsoft.com/office/powerpoint/2010/main" val="5914389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7F89B-4E63-4344-C1E7-8EBEB9CBA0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C7B428-3C80-EE3A-E188-36EF55DD75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D5D931-E446-F1AD-418B-84CD032A3975}"/>
              </a:ext>
            </a:extLst>
          </p:cNvPr>
          <p:cNvSpPr>
            <a:spLocks noGrp="1"/>
          </p:cNvSpPr>
          <p:nvPr>
            <p:ph type="body" idx="1"/>
          </p:nvPr>
        </p:nvSpPr>
        <p:spPr/>
        <p:txBody>
          <a:bodyPr/>
          <a:lstStyle/>
          <a:p>
            <a:pPr marL="171450" indent="-171450">
              <a:buFont typeface="Arial"/>
              <a:buChar char="•"/>
            </a:pPr>
            <a:r>
              <a:rPr lang="en-GB" dirty="0"/>
              <a:t>Overall there are many ethical concerns regarding autonomous weapons which we have covered in this debate. </a:t>
            </a:r>
          </a:p>
          <a:p>
            <a:pPr marL="171450" indent="-171450">
              <a:buFont typeface="Arial"/>
              <a:buChar char="•"/>
            </a:pPr>
            <a:r>
              <a:rPr lang="en-GB" dirty="0"/>
              <a:t>On this slide you can see the main points regarding ethical concerns such as who takes accountability, putting too much trust into autonomous weapons and autonomous weapons not understanding the value or loss of human life </a:t>
            </a:r>
            <a:endParaRPr lang="en-GB" i="1" dirty="0"/>
          </a:p>
          <a:p>
            <a:pPr marL="171450" indent="-171450">
              <a:buFont typeface="Arial"/>
              <a:buChar char="•"/>
            </a:pPr>
            <a:endParaRPr lang="en-GB" dirty="0"/>
          </a:p>
        </p:txBody>
      </p:sp>
      <p:sp>
        <p:nvSpPr>
          <p:cNvPr id="4" name="Slide Number Placeholder 3">
            <a:extLst>
              <a:ext uri="{FF2B5EF4-FFF2-40B4-BE49-F238E27FC236}">
                <a16:creationId xmlns:a16="http://schemas.microsoft.com/office/drawing/2014/main" id="{53D9F320-B6DB-F26D-9D00-32FA9F3E690D}"/>
              </a:ext>
            </a:extLst>
          </p:cNvPr>
          <p:cNvSpPr>
            <a:spLocks noGrp="1"/>
          </p:cNvSpPr>
          <p:nvPr>
            <p:ph type="sldNum" sz="quarter" idx="5"/>
          </p:nvPr>
        </p:nvSpPr>
        <p:spPr/>
        <p:txBody>
          <a:bodyPr/>
          <a:lstStyle/>
          <a:p>
            <a:fld id="{46C3ECFA-74CA-40DE-9F76-21A5F38D5A35}" type="slidenum">
              <a:rPr lang="en-GB" smtClean="0"/>
              <a:t>28</a:t>
            </a:fld>
            <a:endParaRPr lang="en-GB"/>
          </a:p>
        </p:txBody>
      </p:sp>
    </p:spTree>
    <p:extLst>
      <p:ext uri="{BB962C8B-B14F-4D97-AF65-F5344CB8AC3E}">
        <p14:creationId xmlns:p14="http://schemas.microsoft.com/office/powerpoint/2010/main" val="20683602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autonomous weapons are being used and will continue to advance. There are many arguments that have explored why autonomous weapons should be used such as putting less human lives at risk, which would be beneficial in current situations in the UK where personnel numbers have dropped by 20%.  On the other hand there have been arguments against such as malfunctions and bias which could lead to putting human lives at risk. Based on the debate, both sides are justifiable, as autonomous weapons are still new and global discussions are ongoing about how to use them ethically.</a:t>
            </a:r>
          </a:p>
        </p:txBody>
      </p:sp>
      <p:sp>
        <p:nvSpPr>
          <p:cNvPr id="4" name="Slide Number Placeholder 3"/>
          <p:cNvSpPr>
            <a:spLocks noGrp="1"/>
          </p:cNvSpPr>
          <p:nvPr>
            <p:ph type="sldNum" sz="quarter" idx="5"/>
          </p:nvPr>
        </p:nvSpPr>
        <p:spPr/>
        <p:txBody>
          <a:bodyPr/>
          <a:lstStyle/>
          <a:p>
            <a:fld id="{46C3ECFA-74CA-40DE-9F76-21A5F38D5A35}" type="slidenum">
              <a:rPr lang="en-GB" smtClean="0"/>
              <a:t>29</a:t>
            </a:fld>
            <a:endParaRPr lang="en-GB"/>
          </a:p>
        </p:txBody>
      </p:sp>
    </p:spTree>
    <p:extLst>
      <p:ext uri="{BB962C8B-B14F-4D97-AF65-F5344CB8AC3E}">
        <p14:creationId xmlns:p14="http://schemas.microsoft.com/office/powerpoint/2010/main" val="2836206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CA5B-582E-E0D7-66DB-C807D6BDCA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12A95B7-523D-CF30-0691-602E8EF1B2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D384B48-F9F0-96D3-0527-5CAECE459CEE}"/>
              </a:ext>
            </a:extLst>
          </p:cNvPr>
          <p:cNvSpPr>
            <a:spLocks noGrp="1"/>
          </p:cNvSpPr>
          <p:nvPr>
            <p:ph type="dt" sz="half" idx="10"/>
          </p:nvPr>
        </p:nvSpPr>
        <p:spPr/>
        <p:txBody>
          <a:bodyPr/>
          <a:lstStyle/>
          <a:p>
            <a:fld id="{4B565B66-A5B0-45D4-8633-E3D4937B0F95}" type="datetimeFigureOut">
              <a:rPr lang="en-GB" smtClean="0"/>
              <a:t>20/05/2025</a:t>
            </a:fld>
            <a:endParaRPr lang="en-GB"/>
          </a:p>
        </p:txBody>
      </p:sp>
      <p:sp>
        <p:nvSpPr>
          <p:cNvPr id="5" name="Footer Placeholder 4">
            <a:extLst>
              <a:ext uri="{FF2B5EF4-FFF2-40B4-BE49-F238E27FC236}">
                <a16:creationId xmlns:a16="http://schemas.microsoft.com/office/drawing/2014/main" id="{3444D075-1E65-F541-1A9C-86E159193E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FA4359-EA20-99F6-507B-C4037C161B15}"/>
              </a:ext>
            </a:extLst>
          </p:cNvPr>
          <p:cNvSpPr>
            <a:spLocks noGrp="1"/>
          </p:cNvSpPr>
          <p:nvPr>
            <p:ph type="sldNum" sz="quarter" idx="12"/>
          </p:nvPr>
        </p:nvSpPr>
        <p:spPr/>
        <p:txBody>
          <a:bodyPr/>
          <a:lstStyle/>
          <a:p>
            <a:fld id="{3BEDD952-2437-488B-AD92-DB3D6DD9ED6D}" type="slidenum">
              <a:rPr lang="en-GB" smtClean="0"/>
              <a:t>‹#›</a:t>
            </a:fld>
            <a:endParaRPr lang="en-GB"/>
          </a:p>
        </p:txBody>
      </p:sp>
    </p:spTree>
    <p:extLst>
      <p:ext uri="{BB962C8B-B14F-4D97-AF65-F5344CB8AC3E}">
        <p14:creationId xmlns:p14="http://schemas.microsoft.com/office/powerpoint/2010/main" val="4010956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6D9D0-276B-6250-1E25-E14D3337ACE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DD5C7A7-D3E8-B4BB-4F42-CD50FCCA9FF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476F11-D22B-1616-EEE1-10A338C434BD}"/>
              </a:ext>
            </a:extLst>
          </p:cNvPr>
          <p:cNvSpPr>
            <a:spLocks noGrp="1"/>
          </p:cNvSpPr>
          <p:nvPr>
            <p:ph type="dt" sz="half" idx="10"/>
          </p:nvPr>
        </p:nvSpPr>
        <p:spPr/>
        <p:txBody>
          <a:bodyPr/>
          <a:lstStyle/>
          <a:p>
            <a:fld id="{4B565B66-A5B0-45D4-8633-E3D4937B0F95}" type="datetimeFigureOut">
              <a:rPr lang="en-GB" smtClean="0"/>
              <a:t>20/05/2025</a:t>
            </a:fld>
            <a:endParaRPr lang="en-GB"/>
          </a:p>
        </p:txBody>
      </p:sp>
      <p:sp>
        <p:nvSpPr>
          <p:cNvPr id="5" name="Footer Placeholder 4">
            <a:extLst>
              <a:ext uri="{FF2B5EF4-FFF2-40B4-BE49-F238E27FC236}">
                <a16:creationId xmlns:a16="http://schemas.microsoft.com/office/drawing/2014/main" id="{202A13F6-7A6F-40C3-7046-5F61E5D5D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9AD4F-A72A-D808-36E0-66CD5F41E063}"/>
              </a:ext>
            </a:extLst>
          </p:cNvPr>
          <p:cNvSpPr>
            <a:spLocks noGrp="1"/>
          </p:cNvSpPr>
          <p:nvPr>
            <p:ph type="sldNum" sz="quarter" idx="12"/>
          </p:nvPr>
        </p:nvSpPr>
        <p:spPr/>
        <p:txBody>
          <a:bodyPr/>
          <a:lstStyle/>
          <a:p>
            <a:fld id="{3BEDD952-2437-488B-AD92-DB3D6DD9ED6D}" type="slidenum">
              <a:rPr lang="en-GB" smtClean="0"/>
              <a:t>‹#›</a:t>
            </a:fld>
            <a:endParaRPr lang="en-GB"/>
          </a:p>
        </p:txBody>
      </p:sp>
    </p:spTree>
    <p:extLst>
      <p:ext uri="{BB962C8B-B14F-4D97-AF65-F5344CB8AC3E}">
        <p14:creationId xmlns:p14="http://schemas.microsoft.com/office/powerpoint/2010/main" val="356902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606F4-C936-9746-3FAB-C4F853A9B8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F5D2E66-AE18-79C9-53CC-7174C620CF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307310A-796F-4D4B-8485-FAF267CF9650}"/>
              </a:ext>
            </a:extLst>
          </p:cNvPr>
          <p:cNvSpPr>
            <a:spLocks noGrp="1"/>
          </p:cNvSpPr>
          <p:nvPr>
            <p:ph type="dt" sz="half" idx="10"/>
          </p:nvPr>
        </p:nvSpPr>
        <p:spPr/>
        <p:txBody>
          <a:bodyPr/>
          <a:lstStyle/>
          <a:p>
            <a:fld id="{4B565B66-A5B0-45D4-8633-E3D4937B0F95}" type="datetimeFigureOut">
              <a:rPr lang="en-GB" smtClean="0"/>
              <a:t>20/05/2025</a:t>
            </a:fld>
            <a:endParaRPr lang="en-GB"/>
          </a:p>
        </p:txBody>
      </p:sp>
      <p:sp>
        <p:nvSpPr>
          <p:cNvPr id="5" name="Footer Placeholder 4">
            <a:extLst>
              <a:ext uri="{FF2B5EF4-FFF2-40B4-BE49-F238E27FC236}">
                <a16:creationId xmlns:a16="http://schemas.microsoft.com/office/drawing/2014/main" id="{042FA3DF-5A47-D673-9AA0-A8236447B3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E6E11E-6BE0-C8B2-65DB-DA4FCE6496E5}"/>
              </a:ext>
            </a:extLst>
          </p:cNvPr>
          <p:cNvSpPr>
            <a:spLocks noGrp="1"/>
          </p:cNvSpPr>
          <p:nvPr>
            <p:ph type="sldNum" sz="quarter" idx="12"/>
          </p:nvPr>
        </p:nvSpPr>
        <p:spPr/>
        <p:txBody>
          <a:bodyPr/>
          <a:lstStyle/>
          <a:p>
            <a:fld id="{3BEDD952-2437-488B-AD92-DB3D6DD9ED6D}" type="slidenum">
              <a:rPr lang="en-GB" smtClean="0"/>
              <a:t>‹#›</a:t>
            </a:fld>
            <a:endParaRPr lang="en-GB"/>
          </a:p>
        </p:txBody>
      </p:sp>
    </p:spTree>
    <p:extLst>
      <p:ext uri="{BB962C8B-B14F-4D97-AF65-F5344CB8AC3E}">
        <p14:creationId xmlns:p14="http://schemas.microsoft.com/office/powerpoint/2010/main" val="620145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469F2-5F20-2B95-C54F-D85A9584D8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76FAF85-2E08-540F-8E2D-95008065DF4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4AA3B41-AFB5-389C-B2C9-A0BFB19FCF6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D2ACFEC-98D5-F2DB-AED1-6AFAF5DA6B5E}"/>
              </a:ext>
            </a:extLst>
          </p:cNvPr>
          <p:cNvSpPr>
            <a:spLocks noGrp="1"/>
          </p:cNvSpPr>
          <p:nvPr>
            <p:ph type="dt" sz="half" idx="10"/>
          </p:nvPr>
        </p:nvSpPr>
        <p:spPr/>
        <p:txBody>
          <a:bodyPr/>
          <a:lstStyle/>
          <a:p>
            <a:fld id="{4B565B66-A5B0-45D4-8633-E3D4937B0F95}" type="datetimeFigureOut">
              <a:rPr lang="en-GB" smtClean="0"/>
              <a:t>20/05/2025</a:t>
            </a:fld>
            <a:endParaRPr lang="en-GB"/>
          </a:p>
        </p:txBody>
      </p:sp>
      <p:sp>
        <p:nvSpPr>
          <p:cNvPr id="6" name="Footer Placeholder 5">
            <a:extLst>
              <a:ext uri="{FF2B5EF4-FFF2-40B4-BE49-F238E27FC236}">
                <a16:creationId xmlns:a16="http://schemas.microsoft.com/office/drawing/2014/main" id="{2F16F7B4-D550-DB61-C0F2-C99C72DD8A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EDA1A1-AEA5-1C46-1F47-78EAD4C259A5}"/>
              </a:ext>
            </a:extLst>
          </p:cNvPr>
          <p:cNvSpPr>
            <a:spLocks noGrp="1"/>
          </p:cNvSpPr>
          <p:nvPr>
            <p:ph type="sldNum" sz="quarter" idx="12"/>
          </p:nvPr>
        </p:nvSpPr>
        <p:spPr/>
        <p:txBody>
          <a:bodyPr/>
          <a:lstStyle/>
          <a:p>
            <a:fld id="{3BEDD952-2437-488B-AD92-DB3D6DD9ED6D}" type="slidenum">
              <a:rPr lang="en-GB" smtClean="0"/>
              <a:t>‹#›</a:t>
            </a:fld>
            <a:endParaRPr lang="en-GB"/>
          </a:p>
        </p:txBody>
      </p:sp>
    </p:spTree>
    <p:extLst>
      <p:ext uri="{BB962C8B-B14F-4D97-AF65-F5344CB8AC3E}">
        <p14:creationId xmlns:p14="http://schemas.microsoft.com/office/powerpoint/2010/main" val="2956153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91BEF-9E09-6E9B-04A0-A0AAA0BF645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A5E8D94-87A9-3B1D-A338-9541C35859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CD5EF0-76E0-EC40-AE5E-13E39CF9444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C0992C3-DC98-6D3E-1ABC-AF57433E91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BCE7B21-7902-CD62-35A5-DB0DB41F4B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785CBD4-34A0-6909-597B-81AB5C42089F}"/>
              </a:ext>
            </a:extLst>
          </p:cNvPr>
          <p:cNvSpPr>
            <a:spLocks noGrp="1"/>
          </p:cNvSpPr>
          <p:nvPr>
            <p:ph type="dt" sz="half" idx="10"/>
          </p:nvPr>
        </p:nvSpPr>
        <p:spPr/>
        <p:txBody>
          <a:bodyPr/>
          <a:lstStyle/>
          <a:p>
            <a:fld id="{4B565B66-A5B0-45D4-8633-E3D4937B0F95}" type="datetimeFigureOut">
              <a:rPr lang="en-GB" smtClean="0"/>
              <a:t>20/05/2025</a:t>
            </a:fld>
            <a:endParaRPr lang="en-GB"/>
          </a:p>
        </p:txBody>
      </p:sp>
      <p:sp>
        <p:nvSpPr>
          <p:cNvPr id="8" name="Footer Placeholder 7">
            <a:extLst>
              <a:ext uri="{FF2B5EF4-FFF2-40B4-BE49-F238E27FC236}">
                <a16:creationId xmlns:a16="http://schemas.microsoft.com/office/drawing/2014/main" id="{BFC80D9D-F57B-E75C-5E21-9D50C5669D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6C28FF-289E-ED74-C6A6-68353AC34D11}"/>
              </a:ext>
            </a:extLst>
          </p:cNvPr>
          <p:cNvSpPr>
            <a:spLocks noGrp="1"/>
          </p:cNvSpPr>
          <p:nvPr>
            <p:ph type="sldNum" sz="quarter" idx="12"/>
          </p:nvPr>
        </p:nvSpPr>
        <p:spPr/>
        <p:txBody>
          <a:bodyPr/>
          <a:lstStyle/>
          <a:p>
            <a:fld id="{3BEDD952-2437-488B-AD92-DB3D6DD9ED6D}" type="slidenum">
              <a:rPr lang="en-GB" smtClean="0"/>
              <a:t>‹#›</a:t>
            </a:fld>
            <a:endParaRPr lang="en-GB"/>
          </a:p>
        </p:txBody>
      </p:sp>
    </p:spTree>
    <p:extLst>
      <p:ext uri="{BB962C8B-B14F-4D97-AF65-F5344CB8AC3E}">
        <p14:creationId xmlns:p14="http://schemas.microsoft.com/office/powerpoint/2010/main" val="430881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D97E8-9507-45BB-05F1-2FE82E0FBCC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D913DF1-28D1-596C-9D1F-826169331FE2}"/>
              </a:ext>
            </a:extLst>
          </p:cNvPr>
          <p:cNvSpPr>
            <a:spLocks noGrp="1"/>
          </p:cNvSpPr>
          <p:nvPr>
            <p:ph type="dt" sz="half" idx="10"/>
          </p:nvPr>
        </p:nvSpPr>
        <p:spPr/>
        <p:txBody>
          <a:bodyPr/>
          <a:lstStyle/>
          <a:p>
            <a:fld id="{4B565B66-A5B0-45D4-8633-E3D4937B0F95}" type="datetimeFigureOut">
              <a:rPr lang="en-GB" smtClean="0"/>
              <a:t>20/05/2025</a:t>
            </a:fld>
            <a:endParaRPr lang="en-GB"/>
          </a:p>
        </p:txBody>
      </p:sp>
      <p:sp>
        <p:nvSpPr>
          <p:cNvPr id="4" name="Footer Placeholder 3">
            <a:extLst>
              <a:ext uri="{FF2B5EF4-FFF2-40B4-BE49-F238E27FC236}">
                <a16:creationId xmlns:a16="http://schemas.microsoft.com/office/drawing/2014/main" id="{34173435-90EB-FB62-E82D-83ACB65E4D5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36C181-9C51-4E67-8BDB-5C43CF7A380D}"/>
              </a:ext>
            </a:extLst>
          </p:cNvPr>
          <p:cNvSpPr>
            <a:spLocks noGrp="1"/>
          </p:cNvSpPr>
          <p:nvPr>
            <p:ph type="sldNum" sz="quarter" idx="12"/>
          </p:nvPr>
        </p:nvSpPr>
        <p:spPr/>
        <p:txBody>
          <a:bodyPr/>
          <a:lstStyle/>
          <a:p>
            <a:fld id="{3BEDD952-2437-488B-AD92-DB3D6DD9ED6D}" type="slidenum">
              <a:rPr lang="en-GB" smtClean="0"/>
              <a:t>‹#›</a:t>
            </a:fld>
            <a:endParaRPr lang="en-GB"/>
          </a:p>
        </p:txBody>
      </p:sp>
    </p:spTree>
    <p:extLst>
      <p:ext uri="{BB962C8B-B14F-4D97-AF65-F5344CB8AC3E}">
        <p14:creationId xmlns:p14="http://schemas.microsoft.com/office/powerpoint/2010/main" val="3856487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BF939D-8409-977A-22D2-A65C20895FBE}"/>
              </a:ext>
            </a:extLst>
          </p:cNvPr>
          <p:cNvSpPr>
            <a:spLocks noGrp="1"/>
          </p:cNvSpPr>
          <p:nvPr>
            <p:ph type="dt" sz="half" idx="10"/>
          </p:nvPr>
        </p:nvSpPr>
        <p:spPr/>
        <p:txBody>
          <a:bodyPr/>
          <a:lstStyle/>
          <a:p>
            <a:fld id="{4B565B66-A5B0-45D4-8633-E3D4937B0F95}" type="datetimeFigureOut">
              <a:rPr lang="en-GB" smtClean="0"/>
              <a:t>20/05/2025</a:t>
            </a:fld>
            <a:endParaRPr lang="en-GB"/>
          </a:p>
        </p:txBody>
      </p:sp>
      <p:sp>
        <p:nvSpPr>
          <p:cNvPr id="3" name="Footer Placeholder 2">
            <a:extLst>
              <a:ext uri="{FF2B5EF4-FFF2-40B4-BE49-F238E27FC236}">
                <a16:creationId xmlns:a16="http://schemas.microsoft.com/office/drawing/2014/main" id="{F98F25A9-FC71-7F84-8690-ACCE2F7FFB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A95D06-A0AA-CEA2-D3DC-0AEE1F1CF278}"/>
              </a:ext>
            </a:extLst>
          </p:cNvPr>
          <p:cNvSpPr>
            <a:spLocks noGrp="1"/>
          </p:cNvSpPr>
          <p:nvPr>
            <p:ph type="sldNum" sz="quarter" idx="12"/>
          </p:nvPr>
        </p:nvSpPr>
        <p:spPr/>
        <p:txBody>
          <a:bodyPr/>
          <a:lstStyle/>
          <a:p>
            <a:fld id="{3BEDD952-2437-488B-AD92-DB3D6DD9ED6D}" type="slidenum">
              <a:rPr lang="en-GB" smtClean="0"/>
              <a:t>‹#›</a:t>
            </a:fld>
            <a:endParaRPr lang="en-GB"/>
          </a:p>
        </p:txBody>
      </p:sp>
    </p:spTree>
    <p:extLst>
      <p:ext uri="{BB962C8B-B14F-4D97-AF65-F5344CB8AC3E}">
        <p14:creationId xmlns:p14="http://schemas.microsoft.com/office/powerpoint/2010/main" val="2467980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134B5-D08F-EC11-E5A0-5E6411D101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6C274F0-7874-670B-762B-1B12163661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1377AFC-8D57-39D7-C5A6-C9028A5CF9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6BD8A3-390C-3CA2-7941-E90DFB81D53F}"/>
              </a:ext>
            </a:extLst>
          </p:cNvPr>
          <p:cNvSpPr>
            <a:spLocks noGrp="1"/>
          </p:cNvSpPr>
          <p:nvPr>
            <p:ph type="dt" sz="half" idx="10"/>
          </p:nvPr>
        </p:nvSpPr>
        <p:spPr/>
        <p:txBody>
          <a:bodyPr/>
          <a:lstStyle/>
          <a:p>
            <a:fld id="{4B565B66-A5B0-45D4-8633-E3D4937B0F95}" type="datetimeFigureOut">
              <a:rPr lang="en-GB" smtClean="0"/>
              <a:t>20/05/2025</a:t>
            </a:fld>
            <a:endParaRPr lang="en-GB"/>
          </a:p>
        </p:txBody>
      </p:sp>
      <p:sp>
        <p:nvSpPr>
          <p:cNvPr id="6" name="Footer Placeholder 5">
            <a:extLst>
              <a:ext uri="{FF2B5EF4-FFF2-40B4-BE49-F238E27FC236}">
                <a16:creationId xmlns:a16="http://schemas.microsoft.com/office/drawing/2014/main" id="{C63C6110-0D63-1ECE-6EFE-E1FA2C23AE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B70BEC-9534-D0B3-75ED-66B9F736DBE6}"/>
              </a:ext>
            </a:extLst>
          </p:cNvPr>
          <p:cNvSpPr>
            <a:spLocks noGrp="1"/>
          </p:cNvSpPr>
          <p:nvPr>
            <p:ph type="sldNum" sz="quarter" idx="12"/>
          </p:nvPr>
        </p:nvSpPr>
        <p:spPr/>
        <p:txBody>
          <a:bodyPr/>
          <a:lstStyle/>
          <a:p>
            <a:fld id="{3BEDD952-2437-488B-AD92-DB3D6DD9ED6D}" type="slidenum">
              <a:rPr lang="en-GB" smtClean="0"/>
              <a:t>‹#›</a:t>
            </a:fld>
            <a:endParaRPr lang="en-GB"/>
          </a:p>
        </p:txBody>
      </p:sp>
    </p:spTree>
    <p:extLst>
      <p:ext uri="{BB962C8B-B14F-4D97-AF65-F5344CB8AC3E}">
        <p14:creationId xmlns:p14="http://schemas.microsoft.com/office/powerpoint/2010/main" val="1907407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2D6BA-B04C-CE96-9E7B-2835E957BC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2038A31-A7FE-2395-8A3B-75248AA38E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A15884-F344-2354-927B-B308951020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121DC9-10DE-43B8-8EE4-6314F74426F3}"/>
              </a:ext>
            </a:extLst>
          </p:cNvPr>
          <p:cNvSpPr>
            <a:spLocks noGrp="1"/>
          </p:cNvSpPr>
          <p:nvPr>
            <p:ph type="dt" sz="half" idx="10"/>
          </p:nvPr>
        </p:nvSpPr>
        <p:spPr/>
        <p:txBody>
          <a:bodyPr/>
          <a:lstStyle/>
          <a:p>
            <a:fld id="{4B565B66-A5B0-45D4-8633-E3D4937B0F95}" type="datetimeFigureOut">
              <a:rPr lang="en-GB" smtClean="0"/>
              <a:t>20/05/2025</a:t>
            </a:fld>
            <a:endParaRPr lang="en-GB"/>
          </a:p>
        </p:txBody>
      </p:sp>
      <p:sp>
        <p:nvSpPr>
          <p:cNvPr id="6" name="Footer Placeholder 5">
            <a:extLst>
              <a:ext uri="{FF2B5EF4-FFF2-40B4-BE49-F238E27FC236}">
                <a16:creationId xmlns:a16="http://schemas.microsoft.com/office/drawing/2014/main" id="{56817C7D-E116-02D5-88B0-67AF989056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C9D9EF-23DF-C5A6-0E1C-FD2A49262E08}"/>
              </a:ext>
            </a:extLst>
          </p:cNvPr>
          <p:cNvSpPr>
            <a:spLocks noGrp="1"/>
          </p:cNvSpPr>
          <p:nvPr>
            <p:ph type="sldNum" sz="quarter" idx="12"/>
          </p:nvPr>
        </p:nvSpPr>
        <p:spPr/>
        <p:txBody>
          <a:bodyPr/>
          <a:lstStyle/>
          <a:p>
            <a:fld id="{3BEDD952-2437-488B-AD92-DB3D6DD9ED6D}" type="slidenum">
              <a:rPr lang="en-GB" smtClean="0"/>
              <a:t>‹#›</a:t>
            </a:fld>
            <a:endParaRPr lang="en-GB"/>
          </a:p>
        </p:txBody>
      </p:sp>
    </p:spTree>
    <p:extLst>
      <p:ext uri="{BB962C8B-B14F-4D97-AF65-F5344CB8AC3E}">
        <p14:creationId xmlns:p14="http://schemas.microsoft.com/office/powerpoint/2010/main" val="810290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F9257-49CD-21B8-469C-CE5BAC6C567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FAFA953-4BB4-5DAD-A99B-EE2B8EC6C9E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DE9760-64A2-3AA5-82A6-FE4C232074A4}"/>
              </a:ext>
            </a:extLst>
          </p:cNvPr>
          <p:cNvSpPr>
            <a:spLocks noGrp="1"/>
          </p:cNvSpPr>
          <p:nvPr>
            <p:ph type="dt" sz="half" idx="10"/>
          </p:nvPr>
        </p:nvSpPr>
        <p:spPr/>
        <p:txBody>
          <a:bodyPr/>
          <a:lstStyle/>
          <a:p>
            <a:fld id="{4B565B66-A5B0-45D4-8633-E3D4937B0F95}" type="datetimeFigureOut">
              <a:rPr lang="en-GB" smtClean="0"/>
              <a:t>20/05/2025</a:t>
            </a:fld>
            <a:endParaRPr lang="en-GB"/>
          </a:p>
        </p:txBody>
      </p:sp>
      <p:sp>
        <p:nvSpPr>
          <p:cNvPr id="5" name="Footer Placeholder 4">
            <a:extLst>
              <a:ext uri="{FF2B5EF4-FFF2-40B4-BE49-F238E27FC236}">
                <a16:creationId xmlns:a16="http://schemas.microsoft.com/office/drawing/2014/main" id="{02264A56-C2FE-4237-7E27-B26A626022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CB0D3D-F67F-BC27-35B9-9AB68145596D}"/>
              </a:ext>
            </a:extLst>
          </p:cNvPr>
          <p:cNvSpPr>
            <a:spLocks noGrp="1"/>
          </p:cNvSpPr>
          <p:nvPr>
            <p:ph type="sldNum" sz="quarter" idx="12"/>
          </p:nvPr>
        </p:nvSpPr>
        <p:spPr/>
        <p:txBody>
          <a:bodyPr/>
          <a:lstStyle/>
          <a:p>
            <a:fld id="{3BEDD952-2437-488B-AD92-DB3D6DD9ED6D}" type="slidenum">
              <a:rPr lang="en-GB" smtClean="0"/>
              <a:t>‹#›</a:t>
            </a:fld>
            <a:endParaRPr lang="en-GB"/>
          </a:p>
        </p:txBody>
      </p:sp>
    </p:spTree>
    <p:extLst>
      <p:ext uri="{BB962C8B-B14F-4D97-AF65-F5344CB8AC3E}">
        <p14:creationId xmlns:p14="http://schemas.microsoft.com/office/powerpoint/2010/main" val="3046309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261CE0-58AC-9A42-A435-B97C2748CB5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D661ED2-7644-467F-5B3D-D020C39F224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FFEFBD-31BA-EDA5-23F2-0EE6769E0055}"/>
              </a:ext>
            </a:extLst>
          </p:cNvPr>
          <p:cNvSpPr>
            <a:spLocks noGrp="1"/>
          </p:cNvSpPr>
          <p:nvPr>
            <p:ph type="dt" sz="half" idx="10"/>
          </p:nvPr>
        </p:nvSpPr>
        <p:spPr/>
        <p:txBody>
          <a:bodyPr/>
          <a:lstStyle/>
          <a:p>
            <a:fld id="{4B565B66-A5B0-45D4-8633-E3D4937B0F95}" type="datetimeFigureOut">
              <a:rPr lang="en-GB" smtClean="0"/>
              <a:t>20/05/2025</a:t>
            </a:fld>
            <a:endParaRPr lang="en-GB"/>
          </a:p>
        </p:txBody>
      </p:sp>
      <p:sp>
        <p:nvSpPr>
          <p:cNvPr id="5" name="Footer Placeholder 4">
            <a:extLst>
              <a:ext uri="{FF2B5EF4-FFF2-40B4-BE49-F238E27FC236}">
                <a16:creationId xmlns:a16="http://schemas.microsoft.com/office/drawing/2014/main" id="{2333A96E-268C-EAB7-85EF-284798210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91B461-3AEA-8DC0-ECF6-33A74138D496}"/>
              </a:ext>
            </a:extLst>
          </p:cNvPr>
          <p:cNvSpPr>
            <a:spLocks noGrp="1"/>
          </p:cNvSpPr>
          <p:nvPr>
            <p:ph type="sldNum" sz="quarter" idx="12"/>
          </p:nvPr>
        </p:nvSpPr>
        <p:spPr/>
        <p:txBody>
          <a:bodyPr/>
          <a:lstStyle/>
          <a:p>
            <a:fld id="{3BEDD952-2437-488B-AD92-DB3D6DD9ED6D}" type="slidenum">
              <a:rPr lang="en-GB" smtClean="0"/>
              <a:t>‹#›</a:t>
            </a:fld>
            <a:endParaRPr lang="en-GB"/>
          </a:p>
        </p:txBody>
      </p:sp>
    </p:spTree>
    <p:extLst>
      <p:ext uri="{BB962C8B-B14F-4D97-AF65-F5344CB8AC3E}">
        <p14:creationId xmlns:p14="http://schemas.microsoft.com/office/powerpoint/2010/main" val="1307439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A5810D-E2AD-5263-3804-024547C13E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395F3D2-D0DA-7F4B-A440-DF43A330F8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AC3DD2-B5BA-5333-B666-E9E13C3BBC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565B66-A5B0-45D4-8633-E3D4937B0F95}" type="datetimeFigureOut">
              <a:rPr lang="en-GB" smtClean="0"/>
              <a:t>20/05/2025</a:t>
            </a:fld>
            <a:endParaRPr lang="en-GB"/>
          </a:p>
        </p:txBody>
      </p:sp>
      <p:sp>
        <p:nvSpPr>
          <p:cNvPr id="5" name="Footer Placeholder 4">
            <a:extLst>
              <a:ext uri="{FF2B5EF4-FFF2-40B4-BE49-F238E27FC236}">
                <a16:creationId xmlns:a16="http://schemas.microsoft.com/office/drawing/2014/main" id="{E9FE40D7-AD6E-6BCB-5B9E-F980C2D8A6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885042-8082-4CB1-C7B8-6CDEBC19F4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EDD952-2437-488B-AD92-DB3D6DD9ED6D}" type="slidenum">
              <a:rPr lang="en-GB" smtClean="0"/>
              <a:t>‹#›</a:t>
            </a:fld>
            <a:endParaRPr lang="en-GB"/>
          </a:p>
        </p:txBody>
      </p:sp>
    </p:spTree>
    <p:extLst>
      <p:ext uri="{BB962C8B-B14F-4D97-AF65-F5344CB8AC3E}">
        <p14:creationId xmlns:p14="http://schemas.microsoft.com/office/powerpoint/2010/main" val="4224028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s://www.armyupress.army.mil/Journals/Military-Review/English-Edition-Archives/May-June-2017/Pros-and-Cons-of-Autonomous-Weapons-Systems/#:~:text=Based%20on%20the%20kind%20of,type%20already%20are%20in%20use" TargetMode="External"/><Relationship Id="rId3" Type="http://schemas.openxmlformats.org/officeDocument/2006/relationships/hyperlink" Target="https://inria.hal.science/hal-03762035v1/document" TargetMode="External"/><Relationship Id="rId7" Type="http://schemas.openxmlformats.org/officeDocument/2006/relationships/hyperlink" Target="https://www.edrmagazine.eu/milrem-robotics-themis-ugv" TargetMode="External"/><Relationship Id="rId2" Type="http://schemas.openxmlformats.org/officeDocument/2006/relationships/hyperlink" Target="https://www.19fortyfive.com/2022/10/shahed-136-russias-kamikaze-drone-from-iran/" TargetMode="External"/><Relationship Id="rId1" Type="http://schemas.openxmlformats.org/officeDocument/2006/relationships/slideLayout" Target="../slideLayouts/slideLayout2.xml"/><Relationship Id="rId6" Type="http://schemas.openxmlformats.org/officeDocument/2006/relationships/hyperlink" Target="https://hms.harvard.edu/news/risks-artificial-intelligence-weapons-design" TargetMode="External"/><Relationship Id="rId5" Type="http://schemas.openxmlformats.org/officeDocument/2006/relationships/hyperlink" Target="https://mwi.westpoint.edu/battlefield-drones-and-the-accelerating-autonomous-arms-race-in-ukraine/" TargetMode="External"/><Relationship Id="rId10" Type="http://schemas.openxmlformats.org/officeDocument/2006/relationships/hyperlink" Target="https://www.researchgate.net/publication/349467117_Ethics_of_Artificial_Intelligence" TargetMode="External"/><Relationship Id="rId4" Type="http://schemas.openxmlformats.org/officeDocument/2006/relationships/hyperlink" Target="https://autonomousweapons.org/the-risks/" TargetMode="External"/><Relationship Id="rId9" Type="http://schemas.openxmlformats.org/officeDocument/2006/relationships/hyperlink" Target="https://reachingcriticalwill.org/resources/fact-sheets/critical-issues/7972-fully-autonomous-weapons"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concordia.ca/content/dam/ginacody/research/spnet/Documents/BriefingNotes/EmergingTech-MilitaryApp/BN-85-Emerging-technology-and-military-application-Aug2021.pdf" TargetMode="External"/><Relationship Id="rId3" Type="http://schemas.openxmlformats.org/officeDocument/2006/relationships/hyperlink" Target="https://unu.edu/article/militarization-ai-has-severe-implications-global-security-and-warfare" TargetMode="External"/><Relationship Id="rId7" Type="http://schemas.openxmlformats.org/officeDocument/2006/relationships/hyperlink" Target="https://www.theguardian.com/world/2025/apr/12/people-were-burned-alive-in-their-cars-as-peace-talks-falter-ukrainians-resign-themselves-to-fighting-on" TargetMode="External"/><Relationship Id="rId2" Type="http://schemas.openxmlformats.org/officeDocument/2006/relationships/hyperlink" Target="https://www.alliedmarketresearch.com/autonomous-weapons-market-A13132#:~:text=The%20global%20autonomous%20weapons%20market,weapons%20choose%20and%20engage%20targets." TargetMode="External"/><Relationship Id="rId1" Type="http://schemas.openxmlformats.org/officeDocument/2006/relationships/slideLayout" Target="../slideLayouts/slideLayout2.xml"/><Relationship Id="rId6" Type="http://schemas.openxmlformats.org/officeDocument/2006/relationships/hyperlink" Target="https://www.dailymail.co.uk/sciencetech/article-2756847/Who-goes-Samsung-reveals-robot-sentry-set-eye-North-Korea.html" TargetMode="External"/><Relationship Id="rId5" Type="http://schemas.openxmlformats.org/officeDocument/2006/relationships/hyperlink" Target="https://www.asil.org/insights/volume/29/issue/1" TargetMode="External"/><Relationship Id="rId10" Type="http://schemas.openxmlformats.org/officeDocument/2006/relationships/hyperlink" Target="https://post.parliament.uk/war-and-the-future-of-war/" TargetMode="External"/><Relationship Id="rId4" Type="http://schemas.openxmlformats.org/officeDocument/2006/relationships/hyperlink" Target="https://www.navalnews.com/event-news/dsei-2023/2023/09/ukraines-magura-v5-usv-on-the-stage-at-dsei-2023/" TargetMode="External"/><Relationship Id="rId9" Type="http://schemas.openxmlformats.org/officeDocument/2006/relationships/hyperlink" Target="https://doi.org/10.1111/j.1468-5930.2007.00346.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A8BAC21B-7F37-023A-39C8-85F536378F90}"/>
              </a:ext>
            </a:extLst>
          </p:cNvPr>
          <p:cNvSpPr>
            <a:spLocks noGrp="1"/>
          </p:cNvSpPr>
          <p:nvPr>
            <p:ph type="ctrTitle"/>
          </p:nvPr>
        </p:nvSpPr>
        <p:spPr>
          <a:xfrm>
            <a:off x="1472608" y="1380564"/>
            <a:ext cx="4561369" cy="2346229"/>
          </a:xfrm>
        </p:spPr>
        <p:txBody>
          <a:bodyPr anchor="b">
            <a:normAutofit/>
          </a:bodyPr>
          <a:lstStyle/>
          <a:p>
            <a:r>
              <a:rPr lang="en-GB" sz="3200">
                <a:solidFill>
                  <a:srgbClr val="595959"/>
                </a:solidFill>
                <a:ea typeface="+mj-lt"/>
                <a:cs typeface="+mj-lt"/>
              </a:rPr>
              <a:t>Autonomous Weapons: Promise or Peril?</a:t>
            </a:r>
            <a:endParaRPr lang="en-US">
              <a:ea typeface="+mj-lt"/>
              <a:cs typeface="+mj-lt"/>
            </a:endParaRPr>
          </a:p>
        </p:txBody>
      </p:sp>
      <p:sp>
        <p:nvSpPr>
          <p:cNvPr id="3" name="Subtitle 2">
            <a:extLst>
              <a:ext uri="{FF2B5EF4-FFF2-40B4-BE49-F238E27FC236}">
                <a16:creationId xmlns:a16="http://schemas.microsoft.com/office/drawing/2014/main" id="{B9328B54-BA97-8D58-772B-1A7A07F7E2EE}"/>
              </a:ext>
            </a:extLst>
          </p:cNvPr>
          <p:cNvSpPr>
            <a:spLocks noGrp="1"/>
          </p:cNvSpPr>
          <p:nvPr>
            <p:ph type="subTitle" idx="1"/>
          </p:nvPr>
        </p:nvSpPr>
        <p:spPr>
          <a:xfrm>
            <a:off x="1472608" y="4061345"/>
            <a:ext cx="4561369" cy="1416090"/>
          </a:xfrm>
        </p:spPr>
        <p:txBody>
          <a:bodyPr anchor="t">
            <a:normAutofit/>
          </a:bodyPr>
          <a:lstStyle/>
          <a:p>
            <a:r>
              <a:rPr lang="en-GB" sz="1400">
                <a:solidFill>
                  <a:srgbClr val="595959"/>
                </a:solidFill>
                <a:ea typeface="+mn-lt"/>
                <a:cs typeface="+mn-lt"/>
              </a:rPr>
              <a:t>Evaluating the Ethical, Legal, and Strategic Arguments For and Against Lethal Autonomous Systems</a:t>
            </a:r>
            <a:r>
              <a:rPr lang="en-GB" sz="1400">
                <a:solidFill>
                  <a:srgbClr val="595959"/>
                </a:solidFill>
              </a:rPr>
              <a:t> </a:t>
            </a:r>
            <a:endParaRPr lang="en-US"/>
          </a:p>
        </p:txBody>
      </p:sp>
      <p:pic>
        <p:nvPicPr>
          <p:cNvPr id="4" name="Picture 3" descr="Generated image">
            <a:extLst>
              <a:ext uri="{FF2B5EF4-FFF2-40B4-BE49-F238E27FC236}">
                <a16:creationId xmlns:a16="http://schemas.microsoft.com/office/drawing/2014/main" id="{4E596DB1-6A54-F8BD-D83E-A60CDFCB43FC}"/>
              </a:ext>
            </a:extLst>
          </p:cNvPr>
          <p:cNvPicPr>
            <a:picLocks noChangeAspect="1"/>
          </p:cNvPicPr>
          <p:nvPr/>
        </p:nvPicPr>
        <p:blipFill>
          <a:blip r:embed="rId3"/>
          <a:stretch>
            <a:fillRect/>
          </a:stretch>
        </p:blipFill>
        <p:spPr>
          <a:xfrm>
            <a:off x="6810935" y="1419785"/>
            <a:ext cx="4018430" cy="4018430"/>
          </a:xfrm>
          <a:prstGeom prst="rect">
            <a:avLst/>
          </a:prstGeom>
        </p:spPr>
      </p:pic>
      <p:sp>
        <p:nvSpPr>
          <p:cNvPr id="5" name="TextBox 4">
            <a:extLst>
              <a:ext uri="{FF2B5EF4-FFF2-40B4-BE49-F238E27FC236}">
                <a16:creationId xmlns:a16="http://schemas.microsoft.com/office/drawing/2014/main" id="{94C9F175-0120-2E7F-9356-F0CF8E6D4055}"/>
              </a:ext>
            </a:extLst>
          </p:cNvPr>
          <p:cNvSpPr txBox="1"/>
          <p:nvPr/>
        </p:nvSpPr>
        <p:spPr>
          <a:xfrm>
            <a:off x="1716156" y="4728573"/>
            <a:ext cx="4227443" cy="276999"/>
          </a:xfrm>
          <a:prstGeom prst="rect">
            <a:avLst/>
          </a:prstGeom>
          <a:noFill/>
        </p:spPr>
        <p:txBody>
          <a:bodyPr wrap="square" rtlCol="0">
            <a:spAutoFit/>
          </a:bodyPr>
          <a:lstStyle/>
          <a:p>
            <a:pPr algn="ctr"/>
            <a:r>
              <a:rPr lang="en-GB" sz="1200" dirty="0">
                <a:solidFill>
                  <a:schemeClr val="bg2">
                    <a:lumMod val="50000"/>
                  </a:schemeClr>
                </a:solidFill>
              </a:rPr>
              <a:t>Nouh Elmitwally</a:t>
            </a:r>
          </a:p>
        </p:txBody>
      </p:sp>
    </p:spTree>
    <p:extLst>
      <p:ext uri="{BB962C8B-B14F-4D97-AF65-F5344CB8AC3E}">
        <p14:creationId xmlns:p14="http://schemas.microsoft.com/office/powerpoint/2010/main" val="852485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8274DC-6AC3-04CD-DBF3-5B8403B85146}"/>
              </a:ext>
            </a:extLst>
          </p:cNvPr>
          <p:cNvSpPr>
            <a:spLocks noGrp="1"/>
          </p:cNvSpPr>
          <p:nvPr>
            <p:ph type="title"/>
          </p:nvPr>
        </p:nvSpPr>
        <p:spPr>
          <a:xfrm>
            <a:off x="871442" y="-342900"/>
            <a:ext cx="4353116" cy="1474666"/>
          </a:xfrm>
        </p:spPr>
        <p:txBody>
          <a:bodyPr anchor="b">
            <a:normAutofit/>
          </a:bodyPr>
          <a:lstStyle/>
          <a:p>
            <a:pPr algn="ctr"/>
            <a:r>
              <a:rPr lang="en-GB" sz="3200">
                <a:solidFill>
                  <a:srgbClr val="595959"/>
                </a:solidFill>
              </a:rPr>
              <a:t>Introduction</a:t>
            </a:r>
          </a:p>
        </p:txBody>
      </p:sp>
      <p:sp>
        <p:nvSpPr>
          <p:cNvPr id="3" name="Content Placeholder 2">
            <a:extLst>
              <a:ext uri="{FF2B5EF4-FFF2-40B4-BE49-F238E27FC236}">
                <a16:creationId xmlns:a16="http://schemas.microsoft.com/office/drawing/2014/main" id="{B4637545-49C2-BA2D-1FE1-A190119DAEB8}"/>
              </a:ext>
            </a:extLst>
          </p:cNvPr>
          <p:cNvSpPr>
            <a:spLocks noGrp="1"/>
          </p:cNvSpPr>
          <p:nvPr>
            <p:ph idx="1"/>
          </p:nvPr>
        </p:nvSpPr>
        <p:spPr>
          <a:xfrm>
            <a:off x="410231" y="1499726"/>
            <a:ext cx="5275537" cy="3904117"/>
          </a:xfrm>
        </p:spPr>
        <p:txBody>
          <a:bodyPr vert="horz" lIns="91440" tIns="45720" rIns="91440" bIns="45720" rtlCol="0" anchor="t">
            <a:noAutofit/>
          </a:bodyPr>
          <a:lstStyle/>
          <a:p>
            <a:pPr>
              <a:spcBef>
                <a:spcPts val="0"/>
              </a:spcBef>
              <a:spcAft>
                <a:spcPts val="600"/>
              </a:spcAft>
            </a:pPr>
            <a:r>
              <a:rPr lang="en-GB" sz="1400"/>
              <a:t>Autonomous weapons are “A weapon system that, once activated, can select and engage targets without further intervention by a human operator.” (US DOD, 2023). There are two types of autonomous weapons:</a:t>
            </a:r>
            <a:endParaRPr lang="en-US" sz="1400"/>
          </a:p>
          <a:p>
            <a:pPr lvl="1">
              <a:spcBef>
                <a:spcPts val="0"/>
              </a:spcBef>
              <a:spcAft>
                <a:spcPts val="600"/>
              </a:spcAft>
              <a:buFont typeface="Courier New" panose="020B0604020202020204" pitchFamily="34" charset="0"/>
              <a:buChar char="o"/>
            </a:pPr>
            <a:r>
              <a:rPr lang="en-US" sz="1200"/>
              <a:t>Human-out-of-the-loop: no human action is involved – fully autonomous (Anderson and Fort, 2022)</a:t>
            </a:r>
          </a:p>
          <a:p>
            <a:pPr lvl="1">
              <a:spcBef>
                <a:spcPts val="0"/>
              </a:spcBef>
              <a:spcAft>
                <a:spcPts val="600"/>
              </a:spcAft>
              <a:buFont typeface="Courier New" panose="020B0604020202020204" pitchFamily="34" charset="0"/>
              <a:buChar char="o"/>
            </a:pPr>
            <a:r>
              <a:rPr lang="en-US" sz="1200"/>
              <a:t>Human-on-the-loop: a human may abort an action - semi autonomous (Anderson and Fort, 2022)</a:t>
            </a:r>
          </a:p>
          <a:p>
            <a:pPr lvl="1">
              <a:spcBef>
                <a:spcPts val="0"/>
              </a:spcBef>
              <a:spcAft>
                <a:spcPts val="600"/>
              </a:spcAft>
              <a:buFont typeface="Courier New" panose="020B0604020202020204" pitchFamily="34" charset="0"/>
              <a:buChar char="o"/>
            </a:pPr>
            <a:r>
              <a:rPr lang="en-US" sz="1200"/>
              <a:t>Note that human-on-the-loop weapons are not autonomous as a human must instigate action (Etzioni&amp; Etzioni, 2017)</a:t>
            </a:r>
            <a:endParaRPr lang="en-GB" sz="1200"/>
          </a:p>
          <a:p>
            <a:r>
              <a:rPr lang="en-GB" sz="1400"/>
              <a:t>Autonomous weapons have the potential to save lives as well as causing significant advancements in technology which will help improve our lives making the development of and usage of autonomous weapons inevitable (Noone G.P and Noone D.C, 2015).</a:t>
            </a:r>
          </a:p>
          <a:p>
            <a:r>
              <a:rPr lang="en-US" sz="1400"/>
              <a:t>The use of autonomous weapons has been growing worldwide, and the market is projected to reach over $30 billion by 2030 (Joshi and Katare, 2021).</a:t>
            </a:r>
            <a:endParaRPr lang="en-GB" sz="1400"/>
          </a:p>
          <a:p>
            <a:r>
              <a:rPr lang="en-GB" sz="1400"/>
              <a:t>Several countries are funding activities targeted at the development and research of fully autonomous weapons. These include China, Germany, India, Israel, Republic of Korea, Russia and the UK (Reaching Critical Will, n.d.)</a:t>
            </a:r>
          </a:p>
          <a:p>
            <a:endParaRPr lang="en-GB" sz="1200">
              <a:solidFill>
                <a:srgbClr val="595959"/>
              </a:solidFill>
            </a:endParaRPr>
          </a:p>
        </p:txBody>
      </p:sp>
      <p:pic>
        <p:nvPicPr>
          <p:cNvPr id="7" name="Picture 6" descr="A cartoon of robots on a scale&#10;&#10;AI-generated content may be incorrect.">
            <a:extLst>
              <a:ext uri="{FF2B5EF4-FFF2-40B4-BE49-F238E27FC236}">
                <a16:creationId xmlns:a16="http://schemas.microsoft.com/office/drawing/2014/main" id="{28AAD075-4C2D-F457-EF40-E3635BC15EEB}"/>
              </a:ext>
            </a:extLst>
          </p:cNvPr>
          <p:cNvPicPr>
            <a:picLocks noChangeAspect="1"/>
          </p:cNvPicPr>
          <p:nvPr/>
        </p:nvPicPr>
        <p:blipFill>
          <a:blip r:embed="rId3"/>
          <a:stretch>
            <a:fillRect/>
          </a:stretch>
        </p:blipFill>
        <p:spPr>
          <a:xfrm>
            <a:off x="6781801" y="1053257"/>
            <a:ext cx="4797056" cy="4797056"/>
          </a:xfrm>
          <a:prstGeom prst="rect">
            <a:avLst/>
          </a:prstGeom>
        </p:spPr>
      </p:pic>
    </p:spTree>
    <p:extLst>
      <p:ext uri="{BB962C8B-B14F-4D97-AF65-F5344CB8AC3E}">
        <p14:creationId xmlns:p14="http://schemas.microsoft.com/office/powerpoint/2010/main" val="23166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86E55F-0507-154D-80D3-F7812EA2D4B7}"/>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27D7A02-907B-496F-BA7E-AA3780733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FBA5268-0AE7-4CAD-9537-D0EB09E76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88D065B-39DA-4077-B9CF-E489CE4C0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929E5-7ECD-66C5-568F-D678D2915679}"/>
              </a:ext>
            </a:extLst>
          </p:cNvPr>
          <p:cNvSpPr>
            <a:spLocks noGrp="1"/>
          </p:cNvSpPr>
          <p:nvPr>
            <p:ph type="title"/>
          </p:nvPr>
        </p:nvSpPr>
        <p:spPr>
          <a:xfrm>
            <a:off x="2843774" y="0"/>
            <a:ext cx="6884895" cy="1496649"/>
          </a:xfrm>
        </p:spPr>
        <p:txBody>
          <a:bodyPr vert="horz" lIns="91440" tIns="45720" rIns="91440" bIns="45720" rtlCol="0" anchor="b">
            <a:normAutofit/>
          </a:bodyPr>
          <a:lstStyle/>
          <a:p>
            <a:pPr algn="ctr"/>
            <a:r>
              <a:rPr lang="en-US" sz="3200" kern="1200">
                <a:solidFill>
                  <a:schemeClr val="tx1">
                    <a:lumMod val="65000"/>
                    <a:lumOff val="35000"/>
                  </a:schemeClr>
                </a:solidFill>
                <a:latin typeface="+mj-lt"/>
                <a:ea typeface="+mj-ea"/>
                <a:cs typeface="+mj-cs"/>
              </a:rPr>
              <a:t>Widely Deployed Autonomous Weapons </a:t>
            </a:r>
          </a:p>
        </p:txBody>
      </p:sp>
      <p:pic>
        <p:nvPicPr>
          <p:cNvPr id="8" name="Content Placeholder 3" descr="Shahed-136: Russia's Kamikaze Drone (From Iran) - 19FortyFive">
            <a:extLst>
              <a:ext uri="{FF2B5EF4-FFF2-40B4-BE49-F238E27FC236}">
                <a16:creationId xmlns:a16="http://schemas.microsoft.com/office/drawing/2014/main" id="{8BFBCAC2-120E-87C3-048F-282986F7C367}"/>
              </a:ext>
            </a:extLst>
          </p:cNvPr>
          <p:cNvPicPr>
            <a:picLocks noGrp="1" noChangeAspect="1"/>
          </p:cNvPicPr>
          <p:nvPr>
            <p:ph idx="1"/>
          </p:nvPr>
        </p:nvPicPr>
        <p:blipFill>
          <a:blip r:embed="rId3"/>
          <a:stretch>
            <a:fillRect/>
          </a:stretch>
        </p:blipFill>
        <p:spPr>
          <a:xfrm>
            <a:off x="1718770" y="2328879"/>
            <a:ext cx="2497560" cy="1369134"/>
          </a:xfrm>
        </p:spPr>
      </p:pic>
      <p:sp>
        <p:nvSpPr>
          <p:cNvPr id="9" name="TextBox 8">
            <a:extLst>
              <a:ext uri="{FF2B5EF4-FFF2-40B4-BE49-F238E27FC236}">
                <a16:creationId xmlns:a16="http://schemas.microsoft.com/office/drawing/2014/main" id="{F1FB5453-5E28-6B18-696F-6D5BD9E901EB}"/>
              </a:ext>
            </a:extLst>
          </p:cNvPr>
          <p:cNvSpPr txBox="1"/>
          <p:nvPr/>
        </p:nvSpPr>
        <p:spPr>
          <a:xfrm>
            <a:off x="1536250" y="1907079"/>
            <a:ext cx="26150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Air</a:t>
            </a:r>
          </a:p>
        </p:txBody>
      </p:sp>
      <p:sp>
        <p:nvSpPr>
          <p:cNvPr id="10" name="TextBox 9">
            <a:extLst>
              <a:ext uri="{FF2B5EF4-FFF2-40B4-BE49-F238E27FC236}">
                <a16:creationId xmlns:a16="http://schemas.microsoft.com/office/drawing/2014/main" id="{5167DE92-639E-48E6-921A-53D3B1F2C596}"/>
              </a:ext>
            </a:extLst>
          </p:cNvPr>
          <p:cNvSpPr txBox="1"/>
          <p:nvPr/>
        </p:nvSpPr>
        <p:spPr>
          <a:xfrm>
            <a:off x="1728341" y="3873647"/>
            <a:ext cx="247841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a:t>Iranian Shahed-136 used by Russia in Ukraine (19FortyFive, 2022)</a:t>
            </a:r>
          </a:p>
        </p:txBody>
      </p:sp>
      <p:pic>
        <p:nvPicPr>
          <p:cNvPr id="11" name="Picture 10" descr="Milrem Robotics THeMIS UGV - EDR Magazine">
            <a:extLst>
              <a:ext uri="{FF2B5EF4-FFF2-40B4-BE49-F238E27FC236}">
                <a16:creationId xmlns:a16="http://schemas.microsoft.com/office/drawing/2014/main" id="{5DC82804-4557-0771-15B8-9846B9D7DF44}"/>
              </a:ext>
            </a:extLst>
          </p:cNvPr>
          <p:cNvPicPr>
            <a:picLocks noChangeAspect="1"/>
          </p:cNvPicPr>
          <p:nvPr/>
        </p:nvPicPr>
        <p:blipFill>
          <a:blip r:embed="rId4"/>
          <a:stretch>
            <a:fillRect/>
          </a:stretch>
        </p:blipFill>
        <p:spPr>
          <a:xfrm>
            <a:off x="4974061" y="3429000"/>
            <a:ext cx="2243878" cy="1496649"/>
          </a:xfrm>
          <a:prstGeom prst="rect">
            <a:avLst/>
          </a:prstGeom>
        </p:spPr>
      </p:pic>
      <p:sp>
        <p:nvSpPr>
          <p:cNvPr id="12" name="TextBox 11">
            <a:extLst>
              <a:ext uri="{FF2B5EF4-FFF2-40B4-BE49-F238E27FC236}">
                <a16:creationId xmlns:a16="http://schemas.microsoft.com/office/drawing/2014/main" id="{FDAABB1E-C1D1-42C2-CF7F-FB75B57CC042}"/>
              </a:ext>
            </a:extLst>
          </p:cNvPr>
          <p:cNvSpPr txBox="1"/>
          <p:nvPr/>
        </p:nvSpPr>
        <p:spPr>
          <a:xfrm>
            <a:off x="5055497" y="2934624"/>
            <a:ext cx="18703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Land</a:t>
            </a:r>
          </a:p>
        </p:txBody>
      </p:sp>
      <p:sp>
        <p:nvSpPr>
          <p:cNvPr id="13" name="TextBox 12">
            <a:extLst>
              <a:ext uri="{FF2B5EF4-FFF2-40B4-BE49-F238E27FC236}">
                <a16:creationId xmlns:a16="http://schemas.microsoft.com/office/drawing/2014/main" id="{0B5B6692-C575-9B4C-DCB6-FCD4876055F6}"/>
              </a:ext>
            </a:extLst>
          </p:cNvPr>
          <p:cNvSpPr txBox="1"/>
          <p:nvPr/>
        </p:nvSpPr>
        <p:spPr>
          <a:xfrm>
            <a:off x="4762500" y="5179592"/>
            <a:ext cx="266699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t>Estonian THeMIS, deployed by 18 countries, used by Ukraine (EDR Magazine, 2022)</a:t>
            </a:r>
          </a:p>
        </p:txBody>
      </p:sp>
      <p:pic>
        <p:nvPicPr>
          <p:cNvPr id="14" name="Picture 13" descr="Ukraine's Magura V5 USV on the stage at DSEI 2023 - Naval News">
            <a:extLst>
              <a:ext uri="{FF2B5EF4-FFF2-40B4-BE49-F238E27FC236}">
                <a16:creationId xmlns:a16="http://schemas.microsoft.com/office/drawing/2014/main" id="{AE08C84F-7473-586D-FA2D-0A7D4522AA9C}"/>
              </a:ext>
            </a:extLst>
          </p:cNvPr>
          <p:cNvPicPr>
            <a:picLocks noChangeAspect="1"/>
          </p:cNvPicPr>
          <p:nvPr/>
        </p:nvPicPr>
        <p:blipFill>
          <a:blip r:embed="rId5"/>
          <a:stretch>
            <a:fillRect/>
          </a:stretch>
        </p:blipFill>
        <p:spPr>
          <a:xfrm>
            <a:off x="8113289" y="2276412"/>
            <a:ext cx="2359941" cy="1623750"/>
          </a:xfrm>
          <a:prstGeom prst="rect">
            <a:avLst/>
          </a:prstGeom>
        </p:spPr>
      </p:pic>
      <p:sp>
        <p:nvSpPr>
          <p:cNvPr id="15" name="TextBox 14">
            <a:extLst>
              <a:ext uri="{FF2B5EF4-FFF2-40B4-BE49-F238E27FC236}">
                <a16:creationId xmlns:a16="http://schemas.microsoft.com/office/drawing/2014/main" id="{0A09F2CF-D775-FEFC-CE80-13CD29ED9CED}"/>
              </a:ext>
            </a:extLst>
          </p:cNvPr>
          <p:cNvSpPr txBox="1"/>
          <p:nvPr/>
        </p:nvSpPr>
        <p:spPr>
          <a:xfrm>
            <a:off x="8635168" y="1866476"/>
            <a:ext cx="13161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Sea</a:t>
            </a:r>
          </a:p>
        </p:txBody>
      </p:sp>
      <p:sp>
        <p:nvSpPr>
          <p:cNvPr id="16" name="TextBox 15">
            <a:extLst>
              <a:ext uri="{FF2B5EF4-FFF2-40B4-BE49-F238E27FC236}">
                <a16:creationId xmlns:a16="http://schemas.microsoft.com/office/drawing/2014/main" id="{BD6337C1-E310-4FBE-355D-6737EB4C6DF2}"/>
              </a:ext>
            </a:extLst>
          </p:cNvPr>
          <p:cNvSpPr txBox="1"/>
          <p:nvPr/>
        </p:nvSpPr>
        <p:spPr>
          <a:xfrm>
            <a:off x="8128550" y="4173164"/>
            <a:ext cx="233510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t>Model of the Ukrainian Magura V5, used in the Black Sea (Naval News, 2023) </a:t>
            </a:r>
          </a:p>
        </p:txBody>
      </p:sp>
    </p:spTree>
    <p:extLst>
      <p:ext uri="{BB962C8B-B14F-4D97-AF65-F5344CB8AC3E}">
        <p14:creationId xmlns:p14="http://schemas.microsoft.com/office/powerpoint/2010/main" val="2636322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E6C68068-84CB-D49C-A29C-CA36AA11CC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A8ACD1-AEAC-3E3B-472A-1743DBB41DDB}"/>
              </a:ext>
            </a:extLst>
          </p:cNvPr>
          <p:cNvSpPr>
            <a:spLocks noGrp="1"/>
          </p:cNvSpPr>
          <p:nvPr>
            <p:ph type="title"/>
          </p:nvPr>
        </p:nvSpPr>
        <p:spPr>
          <a:xfrm>
            <a:off x="838200" y="2425573"/>
            <a:ext cx="10515600" cy="1325563"/>
          </a:xfrm>
        </p:spPr>
        <p:txBody>
          <a:bodyPr>
            <a:normAutofit fontScale="90000"/>
          </a:bodyPr>
          <a:lstStyle/>
          <a:p>
            <a:pPr algn="ctr"/>
            <a:r>
              <a:rPr lang="en-US" b="1">
                <a:ea typeface="+mj-lt"/>
                <a:cs typeface="+mj-lt"/>
              </a:rPr>
              <a:t>Should autonomous weapons be used to reduce risks to soldiers and enhance battlefield efficiency?</a:t>
            </a:r>
            <a:endParaRPr lang="en-US" b="1"/>
          </a:p>
        </p:txBody>
      </p:sp>
    </p:spTree>
    <p:extLst>
      <p:ext uri="{BB962C8B-B14F-4D97-AF65-F5344CB8AC3E}">
        <p14:creationId xmlns:p14="http://schemas.microsoft.com/office/powerpoint/2010/main" val="3591084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E3D6"/>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C4C46-43BE-5C01-894B-F21F7B85BE10}"/>
              </a:ext>
            </a:extLst>
          </p:cNvPr>
          <p:cNvSpPr>
            <a:spLocks noGrp="1"/>
          </p:cNvSpPr>
          <p:nvPr>
            <p:ph type="title"/>
          </p:nvPr>
        </p:nvSpPr>
        <p:spPr>
          <a:xfrm>
            <a:off x="836679" y="723898"/>
            <a:ext cx="6002110" cy="1495425"/>
          </a:xfrm>
        </p:spPr>
        <p:txBody>
          <a:bodyPr>
            <a:normAutofit/>
          </a:bodyPr>
          <a:lstStyle/>
          <a:p>
            <a:r>
              <a:rPr lang="en-US" sz="4000"/>
              <a:t>For:</a:t>
            </a:r>
          </a:p>
        </p:txBody>
      </p:sp>
      <p:sp>
        <p:nvSpPr>
          <p:cNvPr id="3" name="Content Placeholder 2">
            <a:extLst>
              <a:ext uri="{FF2B5EF4-FFF2-40B4-BE49-F238E27FC236}">
                <a16:creationId xmlns:a16="http://schemas.microsoft.com/office/drawing/2014/main" id="{D4F31BA5-250E-EEC8-DD55-2567A124DAFD}"/>
              </a:ext>
            </a:extLst>
          </p:cNvPr>
          <p:cNvSpPr>
            <a:spLocks noGrp="1"/>
          </p:cNvSpPr>
          <p:nvPr>
            <p:ph idx="1"/>
          </p:nvPr>
        </p:nvSpPr>
        <p:spPr>
          <a:xfrm>
            <a:off x="769445" y="2219323"/>
            <a:ext cx="6002110" cy="3729034"/>
          </a:xfrm>
        </p:spPr>
        <p:txBody>
          <a:bodyPr vert="horz" lIns="91440" tIns="45720" rIns="91440" bIns="45720" rtlCol="0">
            <a:normAutofit/>
          </a:bodyPr>
          <a:lstStyle/>
          <a:p>
            <a:r>
              <a:rPr lang="en-GB" sz="2000" b="1" u="sng"/>
              <a:t>Reduced Risk to Human Soldiers:</a:t>
            </a:r>
            <a:br>
              <a:rPr lang="en-GB" sz="2000" b="1" u="sng"/>
            </a:br>
            <a:r>
              <a:rPr lang="en-GB" sz="2000"/>
              <a:t> Autonomous weapons can operate in dangerous environments</a:t>
            </a:r>
            <a:r>
              <a:rPr lang="en-GB" sz="2000" b="1" u="sng"/>
              <a:t> </a:t>
            </a:r>
            <a:r>
              <a:rPr lang="en-GB" sz="2000"/>
              <a:t>without putting soldiers at risk, potentially saving lives in combat and reducing the need for boots on the ground.</a:t>
            </a:r>
          </a:p>
          <a:p>
            <a:r>
              <a:rPr lang="en-GB" sz="2000" b="1" u="sng"/>
              <a:t>Operational Efficiency and Cost Reduction:</a:t>
            </a:r>
            <a:br>
              <a:rPr lang="en-GB" sz="2000" b="1" u="sng"/>
            </a:br>
            <a:r>
              <a:rPr lang="en-GB" sz="2000"/>
              <a:t>Once developed, autonomous systems may reduce long-term costs related to training, salaries, and human fatigue. They can operate continuously without the need for rest or moral considerations.</a:t>
            </a:r>
          </a:p>
          <a:p>
            <a:r>
              <a:rPr lang="en-GB" sz="2000" b="1" u="sng">
                <a:ea typeface="+mn-lt"/>
                <a:cs typeface="+mn-lt"/>
              </a:rPr>
              <a:t>Continuous operation:</a:t>
            </a:r>
            <a:r>
              <a:rPr lang="en-GB" sz="2000" u="sng">
                <a:ea typeface="+mn-lt"/>
                <a:cs typeface="+mn-lt"/>
              </a:rPr>
              <a:t> </a:t>
            </a:r>
            <a:r>
              <a:rPr lang="en-GB" sz="2000">
                <a:ea typeface="+mn-lt"/>
                <a:cs typeface="+mn-lt"/>
              </a:rPr>
              <a:t>Machines don’t suffer from fatigue like humans.</a:t>
            </a:r>
            <a:endParaRPr lang="en-GB" sz="2000"/>
          </a:p>
          <a:p>
            <a:endParaRPr lang="en-GB" sz="2000"/>
          </a:p>
        </p:txBody>
      </p:sp>
      <p:pic>
        <p:nvPicPr>
          <p:cNvPr id="5" name="Picture 4" descr="A cartoon of a robot&#10;&#10;AI-generated content may be incorrect.">
            <a:extLst>
              <a:ext uri="{FF2B5EF4-FFF2-40B4-BE49-F238E27FC236}">
                <a16:creationId xmlns:a16="http://schemas.microsoft.com/office/drawing/2014/main" id="{2586B847-0455-1650-9582-8216043E10B8}"/>
              </a:ext>
            </a:extLst>
          </p:cNvPr>
          <p:cNvPicPr>
            <a:picLocks noChangeAspect="1"/>
          </p:cNvPicPr>
          <p:nvPr/>
        </p:nvPicPr>
        <p:blipFill>
          <a:blip r:embed="rId3"/>
          <a:srcRect t="6878" r="1" b="1433"/>
          <a:stretch/>
        </p:blipFill>
        <p:spPr>
          <a:xfrm>
            <a:off x="7199440" y="10"/>
            <a:ext cx="4992560" cy="6857990"/>
          </a:xfrm>
          <a:prstGeom prst="rect">
            <a:avLst/>
          </a:prstGeom>
          <a:effectLst/>
        </p:spPr>
      </p:pic>
    </p:spTree>
    <p:extLst>
      <p:ext uri="{BB962C8B-B14F-4D97-AF65-F5344CB8AC3E}">
        <p14:creationId xmlns:p14="http://schemas.microsoft.com/office/powerpoint/2010/main" val="2718808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18B4D29E-7E65-0FC8-481F-47ED161A11B8}"/>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2062B4-455B-8427-C3D7-C72C1DBA1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cartoon of a robot holding an object&#10;&#10;AI-generated content may be incorrect.">
            <a:extLst>
              <a:ext uri="{FF2B5EF4-FFF2-40B4-BE49-F238E27FC236}">
                <a16:creationId xmlns:a16="http://schemas.microsoft.com/office/drawing/2014/main" id="{3789F38F-E2D2-1AD7-849E-2C4A9F0557A6}"/>
              </a:ext>
            </a:extLst>
          </p:cNvPr>
          <p:cNvPicPr>
            <a:picLocks noChangeAspect="1"/>
          </p:cNvPicPr>
          <p:nvPr/>
        </p:nvPicPr>
        <p:blipFill>
          <a:blip r:embed="rId3"/>
          <a:srcRect t="5723"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27B3CB72-DDDE-A942-43FB-E837919E59E6}"/>
              </a:ext>
            </a:extLst>
          </p:cNvPr>
          <p:cNvSpPr>
            <a:spLocks noGrp="1"/>
          </p:cNvSpPr>
          <p:nvPr>
            <p:ph type="title"/>
          </p:nvPr>
        </p:nvSpPr>
        <p:spPr>
          <a:xfrm>
            <a:off x="5827048" y="407987"/>
            <a:ext cx="5721484" cy="1325563"/>
          </a:xfrm>
        </p:spPr>
        <p:txBody>
          <a:bodyPr>
            <a:normAutofit/>
          </a:bodyPr>
          <a:lstStyle/>
          <a:p>
            <a:r>
              <a:rPr lang="en-US"/>
              <a:t>Against:</a:t>
            </a:r>
          </a:p>
        </p:txBody>
      </p:sp>
      <p:sp>
        <p:nvSpPr>
          <p:cNvPr id="3" name="Content Placeholder 2">
            <a:extLst>
              <a:ext uri="{FF2B5EF4-FFF2-40B4-BE49-F238E27FC236}">
                <a16:creationId xmlns:a16="http://schemas.microsoft.com/office/drawing/2014/main" id="{697AC416-BFD5-9CC3-DB56-69576F06D0BF}"/>
              </a:ext>
            </a:extLst>
          </p:cNvPr>
          <p:cNvSpPr>
            <a:spLocks noGrp="1"/>
          </p:cNvSpPr>
          <p:nvPr>
            <p:ph idx="1"/>
          </p:nvPr>
        </p:nvSpPr>
        <p:spPr>
          <a:xfrm>
            <a:off x="5827048" y="1868487"/>
            <a:ext cx="5721484" cy="4351338"/>
          </a:xfrm>
        </p:spPr>
        <p:txBody>
          <a:bodyPr vert="horz" lIns="91440" tIns="45720" rIns="91440" bIns="45720" rtlCol="0" anchor="t">
            <a:noAutofit/>
          </a:bodyPr>
          <a:lstStyle/>
          <a:p>
            <a:r>
              <a:rPr lang="en-US" sz="1800" b="1" u="sng"/>
              <a:t>Lower barriers to conflict: </a:t>
            </a:r>
            <a:r>
              <a:rPr lang="en-US" sz="1800"/>
              <a:t>Inexpensive and is scalable weapons which helps to protect human lives and so lowering barriers to conflict (Autonomous Weapons, n.d.). Another issue is by reducing human casualties may make leaders want to start more wars.</a:t>
            </a:r>
          </a:p>
          <a:p>
            <a:r>
              <a:rPr lang="en-GB" sz="1800" b="1" u="sng"/>
              <a:t>Destabilizing Global Security and Arms Races:</a:t>
            </a:r>
            <a:br>
              <a:rPr lang="en-GB" sz="1800" b="1" u="sng"/>
            </a:br>
            <a:r>
              <a:rPr lang="en-GB" sz="1800"/>
              <a:t> The proliferation of autonomous weapons could spark a new arms race and lower the threshold for war, as states may be more willing to engage if human lives are not directly at risk.</a:t>
            </a:r>
          </a:p>
          <a:p>
            <a:r>
              <a:rPr lang="en-US" sz="1800" b="1" u="sng"/>
              <a:t>Unintended Engagement: </a:t>
            </a:r>
            <a:r>
              <a:rPr lang="en-US" sz="1800"/>
              <a:t>Risk of autonomous weapons targeting something other than what was intended by the operator, and this can lead to escalation and civilian fatalities (Scharre, 2016)</a:t>
            </a:r>
            <a:endParaRPr lang="en-US"/>
          </a:p>
          <a:p>
            <a:endParaRPr lang="en-GB" sz="2000"/>
          </a:p>
        </p:txBody>
      </p:sp>
    </p:spTree>
    <p:extLst>
      <p:ext uri="{BB962C8B-B14F-4D97-AF65-F5344CB8AC3E}">
        <p14:creationId xmlns:p14="http://schemas.microsoft.com/office/powerpoint/2010/main" val="677602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E1EB359F-7702-F5B5-7C06-74B82044EC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14D479-672B-DDFA-3CDD-FA943413F47A}"/>
              </a:ext>
            </a:extLst>
          </p:cNvPr>
          <p:cNvSpPr>
            <a:spLocks noGrp="1"/>
          </p:cNvSpPr>
          <p:nvPr>
            <p:ph type="title"/>
          </p:nvPr>
        </p:nvSpPr>
        <p:spPr>
          <a:xfrm>
            <a:off x="838200" y="2425573"/>
            <a:ext cx="10515600" cy="1325563"/>
          </a:xfrm>
        </p:spPr>
        <p:txBody>
          <a:bodyPr>
            <a:normAutofit fontScale="90000"/>
          </a:bodyPr>
          <a:lstStyle/>
          <a:p>
            <a:pPr algn="ctr"/>
            <a:r>
              <a:rPr lang="en-US">
                <a:ea typeface="+mj-lt"/>
                <a:cs typeface="+mj-lt"/>
              </a:rPr>
              <a:t> </a:t>
            </a:r>
            <a:r>
              <a:rPr lang="en-US" b="1">
                <a:ea typeface="+mj-lt"/>
                <a:cs typeface="+mj-lt"/>
              </a:rPr>
              <a:t>Do speed, precision, and data-processing capabilities of autonomous weapons justify their use in combat?</a:t>
            </a:r>
            <a:endParaRPr lang="en-US"/>
          </a:p>
        </p:txBody>
      </p:sp>
    </p:spTree>
    <p:extLst>
      <p:ext uri="{BB962C8B-B14F-4D97-AF65-F5344CB8AC3E}">
        <p14:creationId xmlns:p14="http://schemas.microsoft.com/office/powerpoint/2010/main" val="4246338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E3D6"/>
        </a:solidFill>
        <a:effectLst/>
      </p:bgPr>
    </p:bg>
    <p:spTree>
      <p:nvGrpSpPr>
        <p:cNvPr id="1" name="">
          <a:extLst>
            <a:ext uri="{FF2B5EF4-FFF2-40B4-BE49-F238E27FC236}">
              <a16:creationId xmlns:a16="http://schemas.microsoft.com/office/drawing/2014/main" id="{BD143047-49A8-6FBF-F4FA-2C8E53C8E6C3}"/>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DC48354-10E0-6C24-EA1F-C8A6E164D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1E7B6C-4E5D-0E9B-F3C3-20D4263B34A2}"/>
              </a:ext>
            </a:extLst>
          </p:cNvPr>
          <p:cNvSpPr>
            <a:spLocks noGrp="1"/>
          </p:cNvSpPr>
          <p:nvPr>
            <p:ph type="title"/>
          </p:nvPr>
        </p:nvSpPr>
        <p:spPr>
          <a:xfrm>
            <a:off x="836679" y="723898"/>
            <a:ext cx="6002110" cy="1495425"/>
          </a:xfrm>
        </p:spPr>
        <p:txBody>
          <a:bodyPr>
            <a:normAutofit/>
          </a:bodyPr>
          <a:lstStyle/>
          <a:p>
            <a:r>
              <a:rPr lang="en-US" sz="4000"/>
              <a:t>For:</a:t>
            </a:r>
          </a:p>
        </p:txBody>
      </p:sp>
      <p:sp>
        <p:nvSpPr>
          <p:cNvPr id="3" name="Content Placeholder 2">
            <a:extLst>
              <a:ext uri="{FF2B5EF4-FFF2-40B4-BE49-F238E27FC236}">
                <a16:creationId xmlns:a16="http://schemas.microsoft.com/office/drawing/2014/main" id="{D6E7B97D-95C4-5613-F54F-19004CB2CE2E}"/>
              </a:ext>
            </a:extLst>
          </p:cNvPr>
          <p:cNvSpPr>
            <a:spLocks noGrp="1"/>
          </p:cNvSpPr>
          <p:nvPr>
            <p:ph idx="1"/>
          </p:nvPr>
        </p:nvSpPr>
        <p:spPr>
          <a:xfrm>
            <a:off x="817142" y="2082683"/>
            <a:ext cx="6021648" cy="4051418"/>
          </a:xfrm>
        </p:spPr>
        <p:txBody>
          <a:bodyPr vert="horz" lIns="91440" tIns="45720" rIns="91440" bIns="45720" rtlCol="0" anchor="t">
            <a:normAutofit/>
          </a:bodyPr>
          <a:lstStyle/>
          <a:p>
            <a:r>
              <a:rPr lang="en-GB" sz="1500" b="1" u="sng"/>
              <a:t>Faster Reaction Times and Precision:</a:t>
            </a:r>
            <a:br>
              <a:rPr lang="en-GB" sz="1500" b="1" u="sng"/>
            </a:br>
            <a:r>
              <a:rPr lang="en-GB" sz="1500" b="1" u="sng"/>
              <a:t>Machines can process data and make decisions faster than </a:t>
            </a:r>
            <a:r>
              <a:rPr lang="en-GB" sz="1500"/>
              <a:t>humans (Basuchoudhary, 2025), potentially leading to more precise targeting, reduced collateral damage, and quicker threat neutralisation.</a:t>
            </a:r>
            <a:endParaRPr lang="en-US" sz="1500"/>
          </a:p>
          <a:p>
            <a:r>
              <a:rPr lang="en-GB" sz="1500" b="1" u="sng"/>
              <a:t>Ability to use data analysis:</a:t>
            </a:r>
            <a:r>
              <a:rPr lang="en-GB" sz="1500"/>
              <a:t> AI can analyse data from various sources such as satellites to identify patterns and predict enemy movement. </a:t>
            </a:r>
            <a:endParaRPr lang="en-US" sz="1500"/>
          </a:p>
          <a:p>
            <a:r>
              <a:rPr lang="en-GB" sz="1500" b="1" u="sng"/>
              <a:t>Wargaming for adaptation:</a:t>
            </a:r>
            <a:r>
              <a:rPr lang="en-GB" sz="1500"/>
              <a:t> AI helps simulate tactical responses to shifting battlefield condition. (Basuchoudhary, 2025).</a:t>
            </a:r>
            <a:endParaRPr lang="en-US" sz="1500"/>
          </a:p>
          <a:p>
            <a:r>
              <a:rPr lang="en-GB" sz="1500" b="1" u="sng">
                <a:ea typeface="+mn-lt"/>
                <a:cs typeface="+mn-lt"/>
              </a:rPr>
              <a:t>Faster Decision Making :</a:t>
            </a:r>
            <a:r>
              <a:rPr lang="en-GB" sz="1500">
                <a:ea typeface="+mn-lt"/>
                <a:cs typeface="+mn-lt"/>
              </a:rPr>
              <a:t> The time it takes to make decisions especially in military operations can be difficult and so can take longer for humans to decide. By utilising AI in this sense will save time and allow for quicker, precise decisions to be made (Marwala,2023).</a:t>
            </a:r>
            <a:endParaRPr lang="en-GB"/>
          </a:p>
          <a:p>
            <a:endParaRPr lang="en-GB" sz="2000"/>
          </a:p>
        </p:txBody>
      </p:sp>
      <p:pic>
        <p:nvPicPr>
          <p:cNvPr id="5" name="Picture 4" descr="A cartoon of a robot&#10;&#10;AI-generated content may be incorrect.">
            <a:extLst>
              <a:ext uri="{FF2B5EF4-FFF2-40B4-BE49-F238E27FC236}">
                <a16:creationId xmlns:a16="http://schemas.microsoft.com/office/drawing/2014/main" id="{DCEE65E2-DB54-879F-7257-C67D4963E982}"/>
              </a:ext>
            </a:extLst>
          </p:cNvPr>
          <p:cNvPicPr>
            <a:picLocks noChangeAspect="1"/>
          </p:cNvPicPr>
          <p:nvPr/>
        </p:nvPicPr>
        <p:blipFill>
          <a:blip r:embed="rId3"/>
          <a:srcRect t="6878" r="1" b="1433"/>
          <a:stretch/>
        </p:blipFill>
        <p:spPr>
          <a:xfrm>
            <a:off x="7199440" y="10"/>
            <a:ext cx="4992560" cy="6857990"/>
          </a:xfrm>
          <a:prstGeom prst="rect">
            <a:avLst/>
          </a:prstGeom>
          <a:effectLst/>
        </p:spPr>
      </p:pic>
    </p:spTree>
    <p:extLst>
      <p:ext uri="{BB962C8B-B14F-4D97-AF65-F5344CB8AC3E}">
        <p14:creationId xmlns:p14="http://schemas.microsoft.com/office/powerpoint/2010/main" val="2010050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839ABBCA-AB4B-13F4-DAFD-77D5A0244E6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3186AC-59D9-D6FB-48FB-86604F984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cartoon of a robot holding an object&#10;&#10;AI-generated content may be incorrect.">
            <a:extLst>
              <a:ext uri="{FF2B5EF4-FFF2-40B4-BE49-F238E27FC236}">
                <a16:creationId xmlns:a16="http://schemas.microsoft.com/office/drawing/2014/main" id="{4364012E-F5AA-48A8-94CF-ACF8163CB977}"/>
              </a:ext>
            </a:extLst>
          </p:cNvPr>
          <p:cNvPicPr>
            <a:picLocks noChangeAspect="1"/>
          </p:cNvPicPr>
          <p:nvPr/>
        </p:nvPicPr>
        <p:blipFill>
          <a:blip r:embed="rId3"/>
          <a:srcRect t="5723"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89586364-C833-CEC7-20EA-708149789056}"/>
              </a:ext>
            </a:extLst>
          </p:cNvPr>
          <p:cNvSpPr>
            <a:spLocks noGrp="1"/>
          </p:cNvSpPr>
          <p:nvPr>
            <p:ph type="title"/>
          </p:nvPr>
        </p:nvSpPr>
        <p:spPr>
          <a:xfrm>
            <a:off x="5827048" y="407987"/>
            <a:ext cx="5721484" cy="1325563"/>
          </a:xfrm>
        </p:spPr>
        <p:txBody>
          <a:bodyPr>
            <a:normAutofit/>
          </a:bodyPr>
          <a:lstStyle/>
          <a:p>
            <a:r>
              <a:rPr lang="en-US"/>
              <a:t>Against:</a:t>
            </a:r>
          </a:p>
        </p:txBody>
      </p:sp>
      <p:sp>
        <p:nvSpPr>
          <p:cNvPr id="3" name="Content Placeholder 2">
            <a:extLst>
              <a:ext uri="{FF2B5EF4-FFF2-40B4-BE49-F238E27FC236}">
                <a16:creationId xmlns:a16="http://schemas.microsoft.com/office/drawing/2014/main" id="{84E33C50-30A9-9835-B496-20DAEDB83DB7}"/>
              </a:ext>
            </a:extLst>
          </p:cNvPr>
          <p:cNvSpPr>
            <a:spLocks noGrp="1"/>
          </p:cNvSpPr>
          <p:nvPr>
            <p:ph idx="1"/>
          </p:nvPr>
        </p:nvSpPr>
        <p:spPr>
          <a:xfrm>
            <a:off x="5827048" y="1868487"/>
            <a:ext cx="5721484" cy="4351338"/>
          </a:xfrm>
        </p:spPr>
        <p:txBody>
          <a:bodyPr vert="horz" lIns="91440" tIns="45720" rIns="91440" bIns="45720" rtlCol="0" anchor="t">
            <a:noAutofit/>
          </a:bodyPr>
          <a:lstStyle/>
          <a:p>
            <a:r>
              <a:rPr lang="en-US" sz="2000" b="1" u="sng"/>
              <a:t>Time Constraint:</a:t>
            </a:r>
            <a:r>
              <a:rPr lang="en-US" sz="2000"/>
              <a:t> Faster weapons mean less time to consider de-escalation (Autonomous Weapons, n.d.)</a:t>
            </a:r>
          </a:p>
          <a:p>
            <a:r>
              <a:rPr lang="en-US" sz="2000" b="1" u="sng"/>
              <a:t>Unpredictability :</a:t>
            </a:r>
            <a:r>
              <a:rPr lang="en-US" sz="2000"/>
              <a:t> Interactions between machine learning algorithms and 'dynamic operational context’ make it challenging to predict the behavior of autonomous weapons in real world settings (Autonomous Weapons, n.d.)</a:t>
            </a:r>
          </a:p>
          <a:p>
            <a:r>
              <a:rPr lang="en-US" sz="2000" b="1" u="sng"/>
              <a:t>Over-reliance on AI:</a:t>
            </a:r>
            <a:r>
              <a:rPr lang="en-US" sz="2000" u="sng"/>
              <a:t> </a:t>
            </a:r>
            <a:r>
              <a:rPr lang="en-US" sz="2000"/>
              <a:t>May lead to misinterpretations and less human oversight.</a:t>
            </a:r>
          </a:p>
          <a:p>
            <a:endParaRPr lang="en-GB" sz="2000"/>
          </a:p>
        </p:txBody>
      </p:sp>
    </p:spTree>
    <p:extLst>
      <p:ext uri="{BB962C8B-B14F-4D97-AF65-F5344CB8AC3E}">
        <p14:creationId xmlns:p14="http://schemas.microsoft.com/office/powerpoint/2010/main" val="542513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4407F890-54DF-6691-606E-B5081B12A8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0ECC1D-AC2F-517B-7860-D14F76202FAF}"/>
              </a:ext>
            </a:extLst>
          </p:cNvPr>
          <p:cNvSpPr>
            <a:spLocks noGrp="1"/>
          </p:cNvSpPr>
          <p:nvPr>
            <p:ph type="title"/>
          </p:nvPr>
        </p:nvSpPr>
        <p:spPr>
          <a:xfrm>
            <a:off x="838200" y="2425573"/>
            <a:ext cx="10515600" cy="1325563"/>
          </a:xfrm>
        </p:spPr>
        <p:txBody>
          <a:bodyPr>
            <a:normAutofit fontScale="90000"/>
          </a:bodyPr>
          <a:lstStyle/>
          <a:p>
            <a:pPr algn="ctr"/>
            <a:r>
              <a:rPr lang="en-US" b="1">
                <a:ea typeface="+mj-lt"/>
                <a:cs typeface="+mj-lt"/>
              </a:rPr>
              <a:t>Can autonomous weapons offer a strategic advantage without endangering global stability?</a:t>
            </a:r>
            <a:endParaRPr lang="en-US" b="1"/>
          </a:p>
        </p:txBody>
      </p:sp>
    </p:spTree>
    <p:extLst>
      <p:ext uri="{BB962C8B-B14F-4D97-AF65-F5344CB8AC3E}">
        <p14:creationId xmlns:p14="http://schemas.microsoft.com/office/powerpoint/2010/main" val="3572241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E3D6"/>
        </a:solidFill>
        <a:effectLst/>
      </p:bgPr>
    </p:bg>
    <p:spTree>
      <p:nvGrpSpPr>
        <p:cNvPr id="1" name="">
          <a:extLst>
            <a:ext uri="{FF2B5EF4-FFF2-40B4-BE49-F238E27FC236}">
              <a16:creationId xmlns:a16="http://schemas.microsoft.com/office/drawing/2014/main" id="{9B06172F-2226-48AF-93F7-A134CD423E6D}"/>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5294B135-4907-9546-BE67-8A6ADB44A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9245A-1E9E-A2D4-89BE-2D926EEEFD8D}"/>
              </a:ext>
            </a:extLst>
          </p:cNvPr>
          <p:cNvSpPr>
            <a:spLocks noGrp="1"/>
          </p:cNvSpPr>
          <p:nvPr>
            <p:ph type="title"/>
          </p:nvPr>
        </p:nvSpPr>
        <p:spPr>
          <a:xfrm>
            <a:off x="836679" y="723898"/>
            <a:ext cx="6002110" cy="1495425"/>
          </a:xfrm>
        </p:spPr>
        <p:txBody>
          <a:bodyPr>
            <a:normAutofit/>
          </a:bodyPr>
          <a:lstStyle/>
          <a:p>
            <a:r>
              <a:rPr lang="en-US" sz="4000"/>
              <a:t>For:</a:t>
            </a:r>
          </a:p>
        </p:txBody>
      </p:sp>
      <p:sp>
        <p:nvSpPr>
          <p:cNvPr id="3" name="Content Placeholder 2">
            <a:extLst>
              <a:ext uri="{FF2B5EF4-FFF2-40B4-BE49-F238E27FC236}">
                <a16:creationId xmlns:a16="http://schemas.microsoft.com/office/drawing/2014/main" id="{3C1D43CF-56CF-7CE1-32F2-8590658DA9EF}"/>
              </a:ext>
            </a:extLst>
          </p:cNvPr>
          <p:cNvSpPr>
            <a:spLocks noGrp="1"/>
          </p:cNvSpPr>
          <p:nvPr>
            <p:ph idx="1"/>
          </p:nvPr>
        </p:nvSpPr>
        <p:spPr>
          <a:xfrm>
            <a:off x="817142" y="2082683"/>
            <a:ext cx="6021648" cy="4051418"/>
          </a:xfrm>
        </p:spPr>
        <p:txBody>
          <a:bodyPr vert="horz" lIns="91440" tIns="45720" rIns="91440" bIns="45720" rtlCol="0" anchor="t">
            <a:normAutofit/>
          </a:bodyPr>
          <a:lstStyle/>
          <a:p>
            <a:r>
              <a:rPr lang="en-GB" sz="2000" b="1" u="sng"/>
              <a:t>Enhanced Strategic </a:t>
            </a:r>
            <a:r>
              <a:rPr lang="en-GB" sz="2000" b="1" u="sng">
                <a:ea typeface="+mn-lt"/>
                <a:cs typeface="+mn-lt"/>
              </a:rPr>
              <a:t>Superiority</a:t>
            </a:r>
            <a:r>
              <a:rPr lang="en-GB" sz="2000" b="1" u="sng"/>
              <a:t>:</a:t>
            </a:r>
            <a:br>
              <a:rPr lang="en-GB" sz="2000" b="1" u="sng"/>
            </a:br>
            <a:r>
              <a:rPr lang="en-GB" sz="2000"/>
              <a:t> States</a:t>
            </a:r>
            <a:r>
              <a:rPr lang="en-GB" sz="2000">
                <a:ea typeface="+mn-lt"/>
                <a:cs typeface="+mn-lt"/>
              </a:rPr>
              <a:t> with advanced autonomous</a:t>
            </a:r>
            <a:r>
              <a:rPr lang="en-GB" sz="2000" b="1" u="sng">
                <a:ea typeface="+mn-lt"/>
                <a:cs typeface="+mn-lt"/>
              </a:rPr>
              <a:t> </a:t>
            </a:r>
            <a:r>
              <a:rPr lang="en-GB" sz="2000">
                <a:ea typeface="+mn-lt"/>
                <a:cs typeface="+mn-lt"/>
              </a:rPr>
              <a:t>weapons could deter aggression. This is by projecting technological dominance</a:t>
            </a:r>
            <a:r>
              <a:rPr lang="en-GB" sz="2000"/>
              <a:t>, </a:t>
            </a:r>
            <a:r>
              <a:rPr lang="en-GB" sz="2000">
                <a:ea typeface="+mn-lt"/>
                <a:cs typeface="+mn-lt"/>
              </a:rPr>
              <a:t>maintaining battlefield superiority in terms of speed</a:t>
            </a:r>
            <a:r>
              <a:rPr lang="en-GB" sz="2000"/>
              <a:t>, </a:t>
            </a:r>
            <a:r>
              <a:rPr lang="en-GB" sz="2000">
                <a:ea typeface="+mn-lt"/>
                <a:cs typeface="+mn-lt"/>
              </a:rPr>
              <a:t>scale</a:t>
            </a:r>
            <a:r>
              <a:rPr lang="en-GB" sz="2000"/>
              <a:t>, and </a:t>
            </a:r>
            <a:r>
              <a:rPr lang="en-GB" sz="2000">
                <a:ea typeface="+mn-lt"/>
                <a:cs typeface="+mn-lt"/>
              </a:rPr>
              <a:t>adaptability</a:t>
            </a:r>
            <a:r>
              <a:rPr lang="en-GB" sz="2000"/>
              <a:t>.</a:t>
            </a:r>
            <a:endParaRPr lang="en-US" sz="2000"/>
          </a:p>
          <a:p>
            <a:r>
              <a:rPr lang="en-GB" sz="2000" b="1" u="sng"/>
              <a:t>Deterrence</a:t>
            </a:r>
            <a:r>
              <a:rPr lang="en-GB" sz="2000" b="1" u="sng">
                <a:ea typeface="+mn-lt"/>
                <a:cs typeface="+mn-lt"/>
              </a:rPr>
              <a:t>:</a:t>
            </a:r>
            <a:r>
              <a:rPr lang="en-GB" sz="2000">
                <a:ea typeface="+mn-lt"/>
                <a:cs typeface="+mn-lt"/>
              </a:rPr>
              <a:t> Countries may avoid conflict with AI-superior adversaries.</a:t>
            </a:r>
            <a:endParaRPr lang="en-GB" sz="2000"/>
          </a:p>
          <a:p>
            <a:endParaRPr lang="en-GB" sz="2000"/>
          </a:p>
        </p:txBody>
      </p:sp>
      <p:pic>
        <p:nvPicPr>
          <p:cNvPr id="5" name="Picture 4" descr="A cartoon of a robot&#10;&#10;AI-generated content may be incorrect.">
            <a:extLst>
              <a:ext uri="{FF2B5EF4-FFF2-40B4-BE49-F238E27FC236}">
                <a16:creationId xmlns:a16="http://schemas.microsoft.com/office/drawing/2014/main" id="{26063CFE-79AA-E116-C37F-C46F29D42CE3}"/>
              </a:ext>
            </a:extLst>
          </p:cNvPr>
          <p:cNvPicPr>
            <a:picLocks noChangeAspect="1"/>
          </p:cNvPicPr>
          <p:nvPr/>
        </p:nvPicPr>
        <p:blipFill>
          <a:blip r:embed="rId3"/>
          <a:srcRect t="6878" r="1" b="1433"/>
          <a:stretch/>
        </p:blipFill>
        <p:spPr>
          <a:xfrm>
            <a:off x="7199440" y="10"/>
            <a:ext cx="4992560" cy="6857990"/>
          </a:xfrm>
          <a:prstGeom prst="rect">
            <a:avLst/>
          </a:prstGeom>
          <a:effectLst/>
        </p:spPr>
      </p:pic>
    </p:spTree>
    <p:extLst>
      <p:ext uri="{BB962C8B-B14F-4D97-AF65-F5344CB8AC3E}">
        <p14:creationId xmlns:p14="http://schemas.microsoft.com/office/powerpoint/2010/main" val="3615174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0FA4BA0D-56B6-22CD-A415-747C046B9FA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FE7172-712C-ED1D-A957-0F0520655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cartoon of a robot holding an object&#10;&#10;AI-generated content may be incorrect.">
            <a:extLst>
              <a:ext uri="{FF2B5EF4-FFF2-40B4-BE49-F238E27FC236}">
                <a16:creationId xmlns:a16="http://schemas.microsoft.com/office/drawing/2014/main" id="{55B8B68F-4C64-713A-C14D-EE3E28790B39}"/>
              </a:ext>
            </a:extLst>
          </p:cNvPr>
          <p:cNvPicPr>
            <a:picLocks noChangeAspect="1"/>
          </p:cNvPicPr>
          <p:nvPr/>
        </p:nvPicPr>
        <p:blipFill>
          <a:blip r:embed="rId3"/>
          <a:srcRect t="5723"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4995D390-123D-4D52-FF6B-F17E12048063}"/>
              </a:ext>
            </a:extLst>
          </p:cNvPr>
          <p:cNvSpPr>
            <a:spLocks noGrp="1"/>
          </p:cNvSpPr>
          <p:nvPr>
            <p:ph type="title"/>
          </p:nvPr>
        </p:nvSpPr>
        <p:spPr>
          <a:xfrm>
            <a:off x="5827048" y="407987"/>
            <a:ext cx="5721484" cy="1325563"/>
          </a:xfrm>
        </p:spPr>
        <p:txBody>
          <a:bodyPr>
            <a:normAutofit/>
          </a:bodyPr>
          <a:lstStyle/>
          <a:p>
            <a:r>
              <a:rPr lang="en-US"/>
              <a:t>Against:</a:t>
            </a:r>
          </a:p>
        </p:txBody>
      </p:sp>
      <p:sp>
        <p:nvSpPr>
          <p:cNvPr id="3" name="Content Placeholder 2">
            <a:extLst>
              <a:ext uri="{FF2B5EF4-FFF2-40B4-BE49-F238E27FC236}">
                <a16:creationId xmlns:a16="http://schemas.microsoft.com/office/drawing/2014/main" id="{37662BDB-9C09-BAEC-D612-971E2965D3A4}"/>
              </a:ext>
            </a:extLst>
          </p:cNvPr>
          <p:cNvSpPr>
            <a:spLocks noGrp="1"/>
          </p:cNvSpPr>
          <p:nvPr>
            <p:ph idx="1"/>
          </p:nvPr>
        </p:nvSpPr>
        <p:spPr>
          <a:xfrm>
            <a:off x="5827048" y="1868487"/>
            <a:ext cx="5721484" cy="4351338"/>
          </a:xfrm>
        </p:spPr>
        <p:txBody>
          <a:bodyPr vert="horz" lIns="91440" tIns="45720" rIns="91440" bIns="45720" rtlCol="0" anchor="t">
            <a:noAutofit/>
          </a:bodyPr>
          <a:lstStyle/>
          <a:p>
            <a:r>
              <a:rPr lang="en-US" sz="1900" b="1" u="sng"/>
              <a:t>Proliferation: </a:t>
            </a:r>
            <a:r>
              <a:rPr lang="en-US" sz="1900"/>
              <a:t>Slaughter bots are very inexpensive to mass produce and hard to detect. They are likely to soon be on the black market and in the hands of terrorists, dictators or warlords (Autonomous Weapons, n.d.)</a:t>
            </a:r>
          </a:p>
          <a:p>
            <a:r>
              <a:rPr lang="en-US" sz="1900" b="1" u="sng"/>
              <a:t>Mass destruction: </a:t>
            </a:r>
            <a:r>
              <a:rPr lang="en-US" sz="1900"/>
              <a:t>Scalability along with proliferation threatens mass destruction (Autonomous Weapons, n.d.)</a:t>
            </a:r>
          </a:p>
          <a:p>
            <a:r>
              <a:rPr lang="en-US" sz="1900" b="1" u="sng"/>
              <a:t>Global instability:</a:t>
            </a:r>
            <a:r>
              <a:rPr lang="en-US" sz="1900" u="sng"/>
              <a:t> </a:t>
            </a:r>
            <a:r>
              <a:rPr lang="en-US" sz="1900"/>
              <a:t>Increased access to autonomous weapons may embolden aggressive states.</a:t>
            </a:r>
            <a:endParaRPr lang="en-US"/>
          </a:p>
          <a:p>
            <a:endParaRPr lang="en-GB" sz="2000"/>
          </a:p>
        </p:txBody>
      </p:sp>
    </p:spTree>
    <p:extLst>
      <p:ext uri="{BB962C8B-B14F-4D97-AF65-F5344CB8AC3E}">
        <p14:creationId xmlns:p14="http://schemas.microsoft.com/office/powerpoint/2010/main" val="1549665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A8AA5F23-0897-1DD0-5FBA-E37B872940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835859-95D5-71F5-E718-3ADD60C9AA6C}"/>
              </a:ext>
            </a:extLst>
          </p:cNvPr>
          <p:cNvSpPr>
            <a:spLocks noGrp="1"/>
          </p:cNvSpPr>
          <p:nvPr>
            <p:ph type="title"/>
          </p:nvPr>
        </p:nvSpPr>
        <p:spPr>
          <a:xfrm>
            <a:off x="838200" y="2425573"/>
            <a:ext cx="10515600" cy="1325563"/>
          </a:xfrm>
        </p:spPr>
        <p:txBody>
          <a:bodyPr>
            <a:normAutofit/>
          </a:bodyPr>
          <a:lstStyle/>
          <a:p>
            <a:pPr algn="ctr"/>
            <a:r>
              <a:rPr lang="en-US" b="1">
                <a:ea typeface="+mj-lt"/>
                <a:cs typeface="+mj-lt"/>
              </a:rPr>
              <a:t>Is it ethical to allow machines to make life-and-death decisions in warfare?</a:t>
            </a:r>
            <a:endParaRPr lang="en-US"/>
          </a:p>
        </p:txBody>
      </p:sp>
    </p:spTree>
    <p:extLst>
      <p:ext uri="{BB962C8B-B14F-4D97-AF65-F5344CB8AC3E}">
        <p14:creationId xmlns:p14="http://schemas.microsoft.com/office/powerpoint/2010/main" val="1301402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E3D6"/>
        </a:solidFill>
        <a:effectLst/>
      </p:bgPr>
    </p:bg>
    <p:spTree>
      <p:nvGrpSpPr>
        <p:cNvPr id="1" name="">
          <a:extLst>
            <a:ext uri="{FF2B5EF4-FFF2-40B4-BE49-F238E27FC236}">
              <a16:creationId xmlns:a16="http://schemas.microsoft.com/office/drawing/2014/main" id="{70081BC5-5B42-B74A-96F5-00A2D58E0DD9}"/>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AFF3328-94F1-F99E-A228-14B1DD62E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E5E6C-F464-85DC-4C6E-4F1F37BC1548}"/>
              </a:ext>
            </a:extLst>
          </p:cNvPr>
          <p:cNvSpPr>
            <a:spLocks noGrp="1"/>
          </p:cNvSpPr>
          <p:nvPr>
            <p:ph type="title"/>
          </p:nvPr>
        </p:nvSpPr>
        <p:spPr>
          <a:xfrm>
            <a:off x="836679" y="723898"/>
            <a:ext cx="6002110" cy="1495425"/>
          </a:xfrm>
        </p:spPr>
        <p:txBody>
          <a:bodyPr>
            <a:normAutofit/>
          </a:bodyPr>
          <a:lstStyle/>
          <a:p>
            <a:r>
              <a:rPr lang="en-US" sz="4000"/>
              <a:t>For:</a:t>
            </a:r>
          </a:p>
        </p:txBody>
      </p:sp>
      <p:sp>
        <p:nvSpPr>
          <p:cNvPr id="3" name="Content Placeholder 2">
            <a:extLst>
              <a:ext uri="{FF2B5EF4-FFF2-40B4-BE49-F238E27FC236}">
                <a16:creationId xmlns:a16="http://schemas.microsoft.com/office/drawing/2014/main" id="{6B541F40-C57F-8B8B-3E07-0175512F0C0C}"/>
              </a:ext>
            </a:extLst>
          </p:cNvPr>
          <p:cNvSpPr>
            <a:spLocks noGrp="1"/>
          </p:cNvSpPr>
          <p:nvPr>
            <p:ph idx="1"/>
          </p:nvPr>
        </p:nvSpPr>
        <p:spPr>
          <a:xfrm>
            <a:off x="817142" y="2082683"/>
            <a:ext cx="6021648" cy="4051418"/>
          </a:xfrm>
        </p:spPr>
        <p:txBody>
          <a:bodyPr vert="horz" lIns="91440" tIns="45720" rIns="91440" bIns="45720" rtlCol="0" anchor="t">
            <a:normAutofit/>
          </a:bodyPr>
          <a:lstStyle/>
          <a:p>
            <a:r>
              <a:rPr lang="en-GB" sz="2000" b="1" u="sng"/>
              <a:t>Reduced Emotional Influence and Human Error: </a:t>
            </a:r>
            <a:r>
              <a:rPr lang="en-GB" sz="2000"/>
              <a:t>Unlike humans, </a:t>
            </a:r>
            <a:r>
              <a:rPr lang="en-GB" sz="2000">
                <a:ea typeface="+mn-lt"/>
                <a:cs typeface="+mn-lt"/>
              </a:rPr>
              <a:t>autonomous systems do not act out of fear, anger, or vengeance. They can be programmed to strictly follow rules of engagement</a:t>
            </a:r>
            <a:r>
              <a:rPr lang="en-GB" sz="2000"/>
              <a:t>, </a:t>
            </a:r>
            <a:r>
              <a:rPr lang="en-GB" sz="2000">
                <a:ea typeface="+mn-lt"/>
                <a:cs typeface="+mn-lt"/>
              </a:rPr>
              <a:t>potentially reducing war crimes.</a:t>
            </a:r>
            <a:endParaRPr lang="en-US" sz="2000">
              <a:ea typeface="+mn-lt"/>
              <a:cs typeface="+mn-lt"/>
            </a:endParaRPr>
          </a:p>
          <a:p>
            <a:r>
              <a:rPr lang="en-GB" sz="2000" b="1" u="sng">
                <a:ea typeface="+mn-lt"/>
                <a:cs typeface="+mn-lt"/>
              </a:rPr>
              <a:t>Rules of engagement compliance:</a:t>
            </a:r>
            <a:r>
              <a:rPr lang="en-GB" sz="2000">
                <a:ea typeface="+mn-lt"/>
                <a:cs typeface="+mn-lt"/>
              </a:rPr>
              <a:t> Autonomous weapons can be programmed to behave lawfully</a:t>
            </a:r>
            <a:r>
              <a:rPr lang="en-GB" sz="2000"/>
              <a:t>.</a:t>
            </a:r>
            <a:endParaRPr lang="en-US" sz="2000"/>
          </a:p>
          <a:p>
            <a:r>
              <a:rPr lang="en-GB" sz="2000" b="1" u="sng"/>
              <a:t>Technology neutrality</a:t>
            </a:r>
            <a:r>
              <a:rPr lang="en-GB" sz="2000" b="1" u="sng">
                <a:ea typeface="+mn-lt"/>
                <a:cs typeface="+mn-lt"/>
              </a:rPr>
              <a:t>:</a:t>
            </a:r>
            <a:r>
              <a:rPr lang="en-GB" sz="2000">
                <a:ea typeface="+mn-lt"/>
                <a:cs typeface="+mn-lt"/>
              </a:rPr>
              <a:t> Systems can be designed with fairness in mind and try mitigate and bias.</a:t>
            </a:r>
            <a:endParaRPr lang="en-GB"/>
          </a:p>
          <a:p>
            <a:endParaRPr lang="en-GB" sz="2000"/>
          </a:p>
        </p:txBody>
      </p:sp>
      <p:pic>
        <p:nvPicPr>
          <p:cNvPr id="5" name="Picture 4" descr="A cartoon of a robot&#10;&#10;AI-generated content may be incorrect.">
            <a:extLst>
              <a:ext uri="{FF2B5EF4-FFF2-40B4-BE49-F238E27FC236}">
                <a16:creationId xmlns:a16="http://schemas.microsoft.com/office/drawing/2014/main" id="{045F15AA-1C39-3C70-5C42-1B27FE456AF7}"/>
              </a:ext>
            </a:extLst>
          </p:cNvPr>
          <p:cNvPicPr>
            <a:picLocks noChangeAspect="1"/>
          </p:cNvPicPr>
          <p:nvPr/>
        </p:nvPicPr>
        <p:blipFill>
          <a:blip r:embed="rId3"/>
          <a:srcRect t="6878" r="1" b="1433"/>
          <a:stretch/>
        </p:blipFill>
        <p:spPr>
          <a:xfrm>
            <a:off x="7199440" y="10"/>
            <a:ext cx="4992560" cy="6857990"/>
          </a:xfrm>
          <a:prstGeom prst="rect">
            <a:avLst/>
          </a:prstGeom>
          <a:effectLst/>
        </p:spPr>
      </p:pic>
    </p:spTree>
    <p:extLst>
      <p:ext uri="{BB962C8B-B14F-4D97-AF65-F5344CB8AC3E}">
        <p14:creationId xmlns:p14="http://schemas.microsoft.com/office/powerpoint/2010/main" val="1811814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16574114-A699-8712-6C0C-1AC883EE20F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CFE10DC-DEAB-76D4-DCA8-C238DB1133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cartoon of a robot holding an object&#10;&#10;AI-generated content may be incorrect.">
            <a:extLst>
              <a:ext uri="{FF2B5EF4-FFF2-40B4-BE49-F238E27FC236}">
                <a16:creationId xmlns:a16="http://schemas.microsoft.com/office/drawing/2014/main" id="{76804ADE-9357-ADA3-7C40-BBF5EBFEC873}"/>
              </a:ext>
            </a:extLst>
          </p:cNvPr>
          <p:cNvPicPr>
            <a:picLocks noChangeAspect="1"/>
          </p:cNvPicPr>
          <p:nvPr/>
        </p:nvPicPr>
        <p:blipFill>
          <a:blip r:embed="rId3"/>
          <a:srcRect t="5723"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BA1ABD28-D2A9-838A-9F7C-14C6FFFCBD83}"/>
              </a:ext>
            </a:extLst>
          </p:cNvPr>
          <p:cNvSpPr>
            <a:spLocks noGrp="1"/>
          </p:cNvSpPr>
          <p:nvPr>
            <p:ph type="title"/>
          </p:nvPr>
        </p:nvSpPr>
        <p:spPr>
          <a:xfrm>
            <a:off x="5827048" y="407987"/>
            <a:ext cx="5721484" cy="1325563"/>
          </a:xfrm>
        </p:spPr>
        <p:txBody>
          <a:bodyPr>
            <a:normAutofit/>
          </a:bodyPr>
          <a:lstStyle/>
          <a:p>
            <a:r>
              <a:rPr lang="en-US"/>
              <a:t>Against:</a:t>
            </a:r>
          </a:p>
        </p:txBody>
      </p:sp>
      <p:sp>
        <p:nvSpPr>
          <p:cNvPr id="3" name="Content Placeholder 2">
            <a:extLst>
              <a:ext uri="{FF2B5EF4-FFF2-40B4-BE49-F238E27FC236}">
                <a16:creationId xmlns:a16="http://schemas.microsoft.com/office/drawing/2014/main" id="{ADC5F1CB-07A5-E0EF-B500-E8B07728E087}"/>
              </a:ext>
            </a:extLst>
          </p:cNvPr>
          <p:cNvSpPr>
            <a:spLocks noGrp="1"/>
          </p:cNvSpPr>
          <p:nvPr>
            <p:ph idx="1"/>
          </p:nvPr>
        </p:nvSpPr>
        <p:spPr>
          <a:xfrm>
            <a:off x="5773260" y="2325687"/>
            <a:ext cx="5721484" cy="2555595"/>
          </a:xfrm>
        </p:spPr>
        <p:txBody>
          <a:bodyPr vert="horz" lIns="91440" tIns="45720" rIns="91440" bIns="45720" rtlCol="0" anchor="t">
            <a:noAutofit/>
          </a:bodyPr>
          <a:lstStyle/>
          <a:p>
            <a:r>
              <a:rPr lang="en-US" sz="1900" b="1" u="sng"/>
              <a:t>Lack of expertise:</a:t>
            </a:r>
            <a:r>
              <a:rPr lang="en-US" sz="1900"/>
              <a:t> Militaries often lack sufficient expertise to deploy and develop AI tech without outside advice from academic and industry experts (Caruso,2024)</a:t>
            </a:r>
          </a:p>
          <a:p>
            <a:r>
              <a:rPr lang="en-US" sz="1900" b="1" u="sng"/>
              <a:t>Risk of being dependent:</a:t>
            </a:r>
            <a:r>
              <a:rPr lang="en-US" sz="1900"/>
              <a:t> Relying on private and third-party companies carries risk over control and ethics.</a:t>
            </a:r>
          </a:p>
          <a:p>
            <a:endParaRPr lang="en-GB" sz="2000"/>
          </a:p>
        </p:txBody>
      </p:sp>
    </p:spTree>
    <p:extLst>
      <p:ext uri="{BB962C8B-B14F-4D97-AF65-F5344CB8AC3E}">
        <p14:creationId xmlns:p14="http://schemas.microsoft.com/office/powerpoint/2010/main" val="3333395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8C667D34-D741-059A-BDCC-ACB1262BCB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D3DC6E-6330-A23F-A7C5-EAC9C9C07CEB}"/>
              </a:ext>
            </a:extLst>
          </p:cNvPr>
          <p:cNvSpPr>
            <a:spLocks noGrp="1"/>
          </p:cNvSpPr>
          <p:nvPr>
            <p:ph type="title"/>
          </p:nvPr>
        </p:nvSpPr>
        <p:spPr>
          <a:xfrm>
            <a:off x="838200" y="2425573"/>
            <a:ext cx="10515600" cy="1325563"/>
          </a:xfrm>
        </p:spPr>
        <p:txBody>
          <a:bodyPr>
            <a:normAutofit fontScale="90000"/>
          </a:bodyPr>
          <a:lstStyle/>
          <a:p>
            <a:pPr algn="ctr"/>
            <a:r>
              <a:rPr lang="en-US" b="1">
                <a:ea typeface="+mj-lt"/>
                <a:cs typeface="+mj-lt"/>
              </a:rPr>
              <a:t>Can autonomous weapons be trusted to act safely and within the bounds of international law?</a:t>
            </a:r>
            <a:endParaRPr lang="en-US" b="1"/>
          </a:p>
        </p:txBody>
      </p:sp>
    </p:spTree>
    <p:extLst>
      <p:ext uri="{BB962C8B-B14F-4D97-AF65-F5344CB8AC3E}">
        <p14:creationId xmlns:p14="http://schemas.microsoft.com/office/powerpoint/2010/main" val="980235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BE3D6"/>
        </a:solidFill>
        <a:effectLst/>
      </p:bgPr>
    </p:bg>
    <p:spTree>
      <p:nvGrpSpPr>
        <p:cNvPr id="1" name="">
          <a:extLst>
            <a:ext uri="{FF2B5EF4-FFF2-40B4-BE49-F238E27FC236}">
              <a16:creationId xmlns:a16="http://schemas.microsoft.com/office/drawing/2014/main" id="{38CF9895-DE80-0C39-866E-C193DA74E815}"/>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28744FE-EF7C-955B-FBEE-EC9092AB8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2A8F4-752D-033E-328B-9A861E1BBBF4}"/>
              </a:ext>
            </a:extLst>
          </p:cNvPr>
          <p:cNvSpPr>
            <a:spLocks noGrp="1"/>
          </p:cNvSpPr>
          <p:nvPr>
            <p:ph type="title"/>
          </p:nvPr>
        </p:nvSpPr>
        <p:spPr>
          <a:xfrm>
            <a:off x="836679" y="723898"/>
            <a:ext cx="6002110" cy="1495425"/>
          </a:xfrm>
        </p:spPr>
        <p:txBody>
          <a:bodyPr>
            <a:normAutofit/>
          </a:bodyPr>
          <a:lstStyle/>
          <a:p>
            <a:r>
              <a:rPr lang="en-US" sz="4000"/>
              <a:t>For:</a:t>
            </a:r>
          </a:p>
        </p:txBody>
      </p:sp>
      <p:sp>
        <p:nvSpPr>
          <p:cNvPr id="3" name="Content Placeholder 2">
            <a:extLst>
              <a:ext uri="{FF2B5EF4-FFF2-40B4-BE49-F238E27FC236}">
                <a16:creationId xmlns:a16="http://schemas.microsoft.com/office/drawing/2014/main" id="{E894E2B9-B401-222D-234E-B2BA3FAE3386}"/>
              </a:ext>
            </a:extLst>
          </p:cNvPr>
          <p:cNvSpPr>
            <a:spLocks noGrp="1"/>
          </p:cNvSpPr>
          <p:nvPr>
            <p:ph idx="1"/>
          </p:nvPr>
        </p:nvSpPr>
        <p:spPr>
          <a:xfrm>
            <a:off x="817142" y="2082683"/>
            <a:ext cx="6021648" cy="4051418"/>
          </a:xfrm>
        </p:spPr>
        <p:txBody>
          <a:bodyPr vert="horz" lIns="91440" tIns="45720" rIns="91440" bIns="45720" rtlCol="0" anchor="t">
            <a:normAutofit/>
          </a:bodyPr>
          <a:lstStyle/>
          <a:p>
            <a:r>
              <a:rPr lang="en-US" sz="2000" b="1" u="sng"/>
              <a:t>Rule-following</a:t>
            </a:r>
            <a:r>
              <a:rPr lang="en-US" sz="2000" b="1" u="sng">
                <a:ea typeface="+mn-lt"/>
                <a:cs typeface="+mn-lt"/>
              </a:rPr>
              <a:t>:</a:t>
            </a:r>
            <a:r>
              <a:rPr lang="en-US" sz="2000">
                <a:ea typeface="+mn-lt"/>
                <a:cs typeface="+mn-lt"/>
              </a:rPr>
              <a:t> Autonomous weapons will not disobey orders based on emotions therefore they can be trusted to make more logical and lawful decisions</a:t>
            </a:r>
            <a:r>
              <a:rPr lang="en-US" sz="2000"/>
              <a:t>. </a:t>
            </a:r>
          </a:p>
          <a:p>
            <a:r>
              <a:rPr lang="en-US" sz="2000" b="1" u="sng"/>
              <a:t>Higher precision</a:t>
            </a:r>
            <a:r>
              <a:rPr lang="en-US" sz="2000" b="1" u="sng">
                <a:ea typeface="+mn-lt"/>
                <a:cs typeface="+mn-lt"/>
              </a:rPr>
              <a:t>:</a:t>
            </a:r>
            <a:r>
              <a:rPr lang="en-US" sz="2000">
                <a:ea typeface="+mn-lt"/>
                <a:cs typeface="+mn-lt"/>
              </a:rPr>
              <a:t> More precise strikes on legitimate military targets. The increased precision would ensure the compliance with International Humanitarian Law by reducing errors and distinguishing civilians better.</a:t>
            </a:r>
            <a:endParaRPr lang="en-US"/>
          </a:p>
          <a:p>
            <a:endParaRPr lang="en-GB" sz="2000"/>
          </a:p>
        </p:txBody>
      </p:sp>
      <p:pic>
        <p:nvPicPr>
          <p:cNvPr id="5" name="Picture 4" descr="A cartoon of a robot&#10;&#10;AI-generated content may be incorrect.">
            <a:extLst>
              <a:ext uri="{FF2B5EF4-FFF2-40B4-BE49-F238E27FC236}">
                <a16:creationId xmlns:a16="http://schemas.microsoft.com/office/drawing/2014/main" id="{88BA8401-DEC6-4934-7F96-9606D9CCEC49}"/>
              </a:ext>
            </a:extLst>
          </p:cNvPr>
          <p:cNvPicPr>
            <a:picLocks noChangeAspect="1"/>
          </p:cNvPicPr>
          <p:nvPr/>
        </p:nvPicPr>
        <p:blipFill>
          <a:blip r:embed="rId3"/>
          <a:srcRect t="6878" r="1" b="1433"/>
          <a:stretch/>
        </p:blipFill>
        <p:spPr>
          <a:xfrm>
            <a:off x="7199440" y="10"/>
            <a:ext cx="4992560" cy="6857990"/>
          </a:xfrm>
          <a:prstGeom prst="rect">
            <a:avLst/>
          </a:prstGeom>
          <a:effectLst/>
        </p:spPr>
      </p:pic>
    </p:spTree>
    <p:extLst>
      <p:ext uri="{BB962C8B-B14F-4D97-AF65-F5344CB8AC3E}">
        <p14:creationId xmlns:p14="http://schemas.microsoft.com/office/powerpoint/2010/main" val="39148183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454B1898-EB1F-C070-ACAA-14C45CA9A63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95F9BC-8891-D87D-A438-212DC472C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cartoon of a robot holding an object&#10;&#10;AI-generated content may be incorrect.">
            <a:extLst>
              <a:ext uri="{FF2B5EF4-FFF2-40B4-BE49-F238E27FC236}">
                <a16:creationId xmlns:a16="http://schemas.microsoft.com/office/drawing/2014/main" id="{5BE05500-B629-0C90-159E-48D81397C966}"/>
              </a:ext>
            </a:extLst>
          </p:cNvPr>
          <p:cNvPicPr>
            <a:picLocks noChangeAspect="1"/>
          </p:cNvPicPr>
          <p:nvPr/>
        </p:nvPicPr>
        <p:blipFill>
          <a:blip r:embed="rId3"/>
          <a:srcRect t="5723"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F7CF94A9-7810-C18A-E87B-966ECC22E469}"/>
              </a:ext>
            </a:extLst>
          </p:cNvPr>
          <p:cNvSpPr>
            <a:spLocks noGrp="1"/>
          </p:cNvSpPr>
          <p:nvPr>
            <p:ph type="title"/>
          </p:nvPr>
        </p:nvSpPr>
        <p:spPr>
          <a:xfrm>
            <a:off x="5827048" y="407987"/>
            <a:ext cx="5721484" cy="1325563"/>
          </a:xfrm>
        </p:spPr>
        <p:txBody>
          <a:bodyPr>
            <a:normAutofit/>
          </a:bodyPr>
          <a:lstStyle/>
          <a:p>
            <a:r>
              <a:rPr lang="en-US"/>
              <a:t>Against:</a:t>
            </a:r>
          </a:p>
        </p:txBody>
      </p:sp>
      <p:sp>
        <p:nvSpPr>
          <p:cNvPr id="3" name="Content Placeholder 2">
            <a:extLst>
              <a:ext uri="{FF2B5EF4-FFF2-40B4-BE49-F238E27FC236}">
                <a16:creationId xmlns:a16="http://schemas.microsoft.com/office/drawing/2014/main" id="{CF3ABC3E-6D92-5999-3987-D7B2C84CBDFD}"/>
              </a:ext>
            </a:extLst>
          </p:cNvPr>
          <p:cNvSpPr>
            <a:spLocks noGrp="1"/>
          </p:cNvSpPr>
          <p:nvPr>
            <p:ph idx="1"/>
          </p:nvPr>
        </p:nvSpPr>
        <p:spPr>
          <a:xfrm>
            <a:off x="5827048" y="1868487"/>
            <a:ext cx="5721484" cy="4351338"/>
          </a:xfrm>
        </p:spPr>
        <p:txBody>
          <a:bodyPr vert="horz" lIns="91440" tIns="45720" rIns="91440" bIns="45720" rtlCol="0" anchor="t">
            <a:noAutofit/>
          </a:bodyPr>
          <a:lstStyle/>
          <a:p>
            <a:r>
              <a:rPr lang="en-GB" sz="1700" b="1" u="sng"/>
              <a:t>Bias:</a:t>
            </a:r>
            <a:r>
              <a:rPr lang="en-GB" sz="1700"/>
              <a:t> Algorithms can be biased potentially leading to discriminatory targeting.</a:t>
            </a:r>
            <a:endParaRPr lang="en-US" sz="1700"/>
          </a:p>
          <a:p>
            <a:r>
              <a:rPr lang="en-GB" sz="1700" b="1" u="sng"/>
              <a:t>Risk of Malfunction, or Hacking:</a:t>
            </a:r>
            <a:br>
              <a:rPr lang="en-GB" sz="1700" b="1" u="sng"/>
            </a:br>
            <a:r>
              <a:rPr lang="en-GB" sz="1700"/>
              <a:t>Autonomous weapons rely on algorithms that can be flawed. There is also the threat of hacking, system failure, or misidentification, which could lead to unintended escalations or civilian casualties.</a:t>
            </a:r>
            <a:endParaRPr lang="en-US" sz="1700"/>
          </a:p>
          <a:p>
            <a:r>
              <a:rPr lang="en-GB" sz="1700" b="1" u="sng"/>
              <a:t>Undermining International Humanitarian Law:</a:t>
            </a:r>
            <a:r>
              <a:rPr lang="en-GB" sz="1700"/>
              <a:t> In complex environments autonomous weapons may lack the contextual understanding between civilians and combatants. They could also struggle with deciding whether the military advantage justifies the potential harm to civilians.</a:t>
            </a:r>
          </a:p>
          <a:p>
            <a:endParaRPr lang="en-GB" sz="2000"/>
          </a:p>
        </p:txBody>
      </p:sp>
    </p:spTree>
    <p:extLst>
      <p:ext uri="{BB962C8B-B14F-4D97-AF65-F5344CB8AC3E}">
        <p14:creationId xmlns:p14="http://schemas.microsoft.com/office/powerpoint/2010/main" val="3348184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C7CCCDA3-D6C8-E045-67D2-D2BEAE8ECA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442569-C012-2C70-A065-FCA3222A5A86}"/>
              </a:ext>
            </a:extLst>
          </p:cNvPr>
          <p:cNvSpPr>
            <a:spLocks noGrp="1"/>
          </p:cNvSpPr>
          <p:nvPr>
            <p:ph type="title"/>
          </p:nvPr>
        </p:nvSpPr>
        <p:spPr>
          <a:xfrm>
            <a:off x="838200" y="2425573"/>
            <a:ext cx="10515600" cy="1325563"/>
          </a:xfrm>
        </p:spPr>
        <p:txBody>
          <a:bodyPr>
            <a:normAutofit fontScale="90000"/>
          </a:bodyPr>
          <a:lstStyle/>
          <a:p>
            <a:pPr algn="ctr"/>
            <a:r>
              <a:rPr lang="en-US" b="1">
                <a:ea typeface="+mj-lt"/>
                <a:cs typeface="+mj-lt"/>
              </a:rPr>
              <a:t>Does the use of autonomous weapons create unacceptable legal and accountability issues?</a:t>
            </a:r>
            <a:endParaRPr lang="en-US" b="1"/>
          </a:p>
        </p:txBody>
      </p:sp>
    </p:spTree>
    <p:extLst>
      <p:ext uri="{BB962C8B-B14F-4D97-AF65-F5344CB8AC3E}">
        <p14:creationId xmlns:p14="http://schemas.microsoft.com/office/powerpoint/2010/main" val="27653042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BE3D6"/>
        </a:solidFill>
        <a:effectLst/>
      </p:bgPr>
    </p:bg>
    <p:spTree>
      <p:nvGrpSpPr>
        <p:cNvPr id="1" name="">
          <a:extLst>
            <a:ext uri="{FF2B5EF4-FFF2-40B4-BE49-F238E27FC236}">
              <a16:creationId xmlns:a16="http://schemas.microsoft.com/office/drawing/2014/main" id="{C8073B53-A2ED-9B57-4357-0B1B32CDA56E}"/>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D19CCAE-2B86-DB52-CB0E-E1EA1D454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8B5CF3-BE1F-4037-459C-1A6E8335A1C9}"/>
              </a:ext>
            </a:extLst>
          </p:cNvPr>
          <p:cNvSpPr>
            <a:spLocks noGrp="1"/>
          </p:cNvSpPr>
          <p:nvPr>
            <p:ph type="title"/>
          </p:nvPr>
        </p:nvSpPr>
        <p:spPr>
          <a:xfrm>
            <a:off x="836679" y="723898"/>
            <a:ext cx="6002110" cy="1495425"/>
          </a:xfrm>
        </p:spPr>
        <p:txBody>
          <a:bodyPr>
            <a:normAutofit/>
          </a:bodyPr>
          <a:lstStyle/>
          <a:p>
            <a:r>
              <a:rPr lang="en-US" sz="4000"/>
              <a:t>For:</a:t>
            </a:r>
          </a:p>
        </p:txBody>
      </p:sp>
      <p:sp>
        <p:nvSpPr>
          <p:cNvPr id="3" name="Content Placeholder 2">
            <a:extLst>
              <a:ext uri="{FF2B5EF4-FFF2-40B4-BE49-F238E27FC236}">
                <a16:creationId xmlns:a16="http://schemas.microsoft.com/office/drawing/2014/main" id="{74E3C0C8-463F-72D1-8BC4-C749D1035FB9}"/>
              </a:ext>
            </a:extLst>
          </p:cNvPr>
          <p:cNvSpPr>
            <a:spLocks noGrp="1"/>
          </p:cNvSpPr>
          <p:nvPr>
            <p:ph idx="1"/>
          </p:nvPr>
        </p:nvSpPr>
        <p:spPr>
          <a:xfrm>
            <a:off x="817142" y="2082683"/>
            <a:ext cx="6021648" cy="4051418"/>
          </a:xfrm>
        </p:spPr>
        <p:txBody>
          <a:bodyPr vert="horz" lIns="91440" tIns="45720" rIns="91440" bIns="45720" rtlCol="0" anchor="t">
            <a:normAutofit/>
          </a:bodyPr>
          <a:lstStyle/>
          <a:p>
            <a:r>
              <a:rPr lang="en-US" sz="2000" b="1" u="sng"/>
              <a:t>Chain of </a:t>
            </a:r>
            <a:r>
              <a:rPr lang="en-US" sz="2000" b="1" u="sng">
                <a:ea typeface="+mn-lt"/>
                <a:cs typeface="+mn-lt"/>
              </a:rPr>
              <a:t>command:</a:t>
            </a:r>
            <a:r>
              <a:rPr lang="en-US" sz="2000">
                <a:ea typeface="+mn-lt"/>
                <a:cs typeface="+mn-lt"/>
              </a:rPr>
              <a:t> Accountability can be traced to commanders and developers incase of something going wrong.</a:t>
            </a:r>
            <a:endParaRPr lang="en-US" sz="2000"/>
          </a:p>
          <a:p>
            <a:r>
              <a:rPr lang="en-US" sz="2000" b="1" u="sng"/>
              <a:t>Creating legal frameworks</a:t>
            </a:r>
            <a:r>
              <a:rPr lang="en-US" sz="2000" b="1" u="sng">
                <a:ea typeface="+mn-lt"/>
                <a:cs typeface="+mn-lt"/>
              </a:rPr>
              <a:t>: </a:t>
            </a:r>
            <a:r>
              <a:rPr lang="en-US" sz="2000">
                <a:ea typeface="+mn-lt"/>
                <a:cs typeface="+mn-lt"/>
              </a:rPr>
              <a:t>Legal frameworks can be created and adapted to address AI accountability.</a:t>
            </a:r>
            <a:endParaRPr lang="en-US"/>
          </a:p>
          <a:p>
            <a:endParaRPr lang="en-GB" sz="2000"/>
          </a:p>
        </p:txBody>
      </p:sp>
      <p:pic>
        <p:nvPicPr>
          <p:cNvPr id="5" name="Picture 4" descr="A cartoon of a robot&#10;&#10;AI-generated content may be incorrect.">
            <a:extLst>
              <a:ext uri="{FF2B5EF4-FFF2-40B4-BE49-F238E27FC236}">
                <a16:creationId xmlns:a16="http://schemas.microsoft.com/office/drawing/2014/main" id="{1A16F4A6-70CB-12D3-A25A-DD19020AD889}"/>
              </a:ext>
            </a:extLst>
          </p:cNvPr>
          <p:cNvPicPr>
            <a:picLocks noChangeAspect="1"/>
          </p:cNvPicPr>
          <p:nvPr/>
        </p:nvPicPr>
        <p:blipFill>
          <a:blip r:embed="rId3"/>
          <a:srcRect t="6878" r="1" b="1433"/>
          <a:stretch/>
        </p:blipFill>
        <p:spPr>
          <a:xfrm>
            <a:off x="7199440" y="10"/>
            <a:ext cx="4992560" cy="6857990"/>
          </a:xfrm>
          <a:prstGeom prst="rect">
            <a:avLst/>
          </a:prstGeom>
          <a:effectLst/>
        </p:spPr>
      </p:pic>
    </p:spTree>
    <p:extLst>
      <p:ext uri="{BB962C8B-B14F-4D97-AF65-F5344CB8AC3E}">
        <p14:creationId xmlns:p14="http://schemas.microsoft.com/office/powerpoint/2010/main" val="306749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A46B1411-DBF9-D730-E569-854A2479702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0BEA73-56DC-6EDF-7636-F7BAAC9B8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cartoon of a robot holding an object&#10;&#10;AI-generated content may be incorrect.">
            <a:extLst>
              <a:ext uri="{FF2B5EF4-FFF2-40B4-BE49-F238E27FC236}">
                <a16:creationId xmlns:a16="http://schemas.microsoft.com/office/drawing/2014/main" id="{B42CBB14-ADD5-087B-5DB7-E55CE6F95198}"/>
              </a:ext>
            </a:extLst>
          </p:cNvPr>
          <p:cNvPicPr>
            <a:picLocks noChangeAspect="1"/>
          </p:cNvPicPr>
          <p:nvPr/>
        </p:nvPicPr>
        <p:blipFill>
          <a:blip r:embed="rId3"/>
          <a:srcRect t="5723"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AE8A81FF-6B5E-4ED4-3FE5-222C6B459E98}"/>
              </a:ext>
            </a:extLst>
          </p:cNvPr>
          <p:cNvSpPr>
            <a:spLocks noGrp="1"/>
          </p:cNvSpPr>
          <p:nvPr>
            <p:ph type="title"/>
          </p:nvPr>
        </p:nvSpPr>
        <p:spPr>
          <a:xfrm>
            <a:off x="5827048" y="407987"/>
            <a:ext cx="5721484" cy="1325563"/>
          </a:xfrm>
        </p:spPr>
        <p:txBody>
          <a:bodyPr>
            <a:normAutofit/>
          </a:bodyPr>
          <a:lstStyle/>
          <a:p>
            <a:r>
              <a:rPr lang="en-US"/>
              <a:t>Against:</a:t>
            </a:r>
          </a:p>
        </p:txBody>
      </p:sp>
      <p:sp>
        <p:nvSpPr>
          <p:cNvPr id="3" name="Content Placeholder 2">
            <a:extLst>
              <a:ext uri="{FF2B5EF4-FFF2-40B4-BE49-F238E27FC236}">
                <a16:creationId xmlns:a16="http://schemas.microsoft.com/office/drawing/2014/main" id="{4D958A5E-6CC2-53B7-CE27-689A779F03C7}"/>
              </a:ext>
            </a:extLst>
          </p:cNvPr>
          <p:cNvSpPr>
            <a:spLocks noGrp="1"/>
          </p:cNvSpPr>
          <p:nvPr>
            <p:ph idx="1"/>
          </p:nvPr>
        </p:nvSpPr>
        <p:spPr>
          <a:xfrm>
            <a:off x="5827048" y="1868487"/>
            <a:ext cx="5721484" cy="4351338"/>
          </a:xfrm>
        </p:spPr>
        <p:txBody>
          <a:bodyPr vert="horz" lIns="91440" tIns="45720" rIns="91440" bIns="45720" rtlCol="0" anchor="t">
            <a:noAutofit/>
          </a:bodyPr>
          <a:lstStyle/>
          <a:p>
            <a:r>
              <a:rPr lang="en-US" sz="2000" b="1" u="sng"/>
              <a:t>Accountability gap:</a:t>
            </a:r>
            <a:r>
              <a:rPr lang="en-US" sz="2000" u="sng"/>
              <a:t> </a:t>
            </a:r>
            <a:r>
              <a:rPr lang="en-US" sz="2000"/>
              <a:t>Even if laws were adjusted and put in place there would be an argument of who is liable for the mistake. Would it be the commander, developer or machine?</a:t>
            </a:r>
          </a:p>
          <a:p>
            <a:r>
              <a:rPr lang="en-US" sz="2000" b="1" u="sng"/>
              <a:t>Lack of legal clarity: </a:t>
            </a:r>
            <a:r>
              <a:rPr lang="en-US" sz="2000"/>
              <a:t>Existing laws are not designed for AI systems in warfare as this is a new and emerging area.</a:t>
            </a:r>
            <a:endParaRPr lang="en-GB" sz="2000"/>
          </a:p>
          <a:p>
            <a:endParaRPr lang="en-GB" sz="1600"/>
          </a:p>
        </p:txBody>
      </p:sp>
    </p:spTree>
    <p:extLst>
      <p:ext uri="{BB962C8B-B14F-4D97-AF65-F5344CB8AC3E}">
        <p14:creationId xmlns:p14="http://schemas.microsoft.com/office/powerpoint/2010/main" val="462502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ACF1FEFF-DBC8-22D0-5D46-A1FE637A3D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9E36DE-5D4F-7AED-739E-75045518D1D3}"/>
              </a:ext>
            </a:extLst>
          </p:cNvPr>
          <p:cNvSpPr>
            <a:spLocks noGrp="1"/>
          </p:cNvSpPr>
          <p:nvPr>
            <p:ph type="title"/>
          </p:nvPr>
        </p:nvSpPr>
        <p:spPr>
          <a:xfrm>
            <a:off x="838200" y="2425573"/>
            <a:ext cx="10515600" cy="1325563"/>
          </a:xfrm>
        </p:spPr>
        <p:txBody>
          <a:bodyPr>
            <a:normAutofit fontScale="90000"/>
          </a:bodyPr>
          <a:lstStyle/>
          <a:p>
            <a:pPr algn="ctr"/>
            <a:r>
              <a:rPr lang="en-US" b="1">
                <a:ea typeface="+mj-lt"/>
                <a:cs typeface="+mj-lt"/>
              </a:rPr>
              <a:t>Should the global community take stronger action to regulate or ban autonomous weapons before they proliferate?</a:t>
            </a:r>
            <a:endParaRPr lang="en-US"/>
          </a:p>
        </p:txBody>
      </p:sp>
    </p:spTree>
    <p:extLst>
      <p:ext uri="{BB962C8B-B14F-4D97-AF65-F5344CB8AC3E}">
        <p14:creationId xmlns:p14="http://schemas.microsoft.com/office/powerpoint/2010/main" val="27992987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BE3D6"/>
        </a:solidFill>
        <a:effectLst/>
      </p:bgPr>
    </p:bg>
    <p:spTree>
      <p:nvGrpSpPr>
        <p:cNvPr id="1" name="">
          <a:extLst>
            <a:ext uri="{FF2B5EF4-FFF2-40B4-BE49-F238E27FC236}">
              <a16:creationId xmlns:a16="http://schemas.microsoft.com/office/drawing/2014/main" id="{E5E6D6F2-5A08-35FC-F94E-50A21B1FD507}"/>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A867602-8867-834C-73DC-3554BB9F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5EB49-172C-DCE9-ADA1-A67D647BBA41}"/>
              </a:ext>
            </a:extLst>
          </p:cNvPr>
          <p:cNvSpPr>
            <a:spLocks noGrp="1"/>
          </p:cNvSpPr>
          <p:nvPr>
            <p:ph type="title"/>
          </p:nvPr>
        </p:nvSpPr>
        <p:spPr>
          <a:xfrm>
            <a:off x="836679" y="723898"/>
            <a:ext cx="6002110" cy="1495425"/>
          </a:xfrm>
        </p:spPr>
        <p:txBody>
          <a:bodyPr>
            <a:normAutofit/>
          </a:bodyPr>
          <a:lstStyle/>
          <a:p>
            <a:r>
              <a:rPr lang="en-US" sz="4000"/>
              <a:t>For:</a:t>
            </a:r>
          </a:p>
        </p:txBody>
      </p:sp>
      <p:sp>
        <p:nvSpPr>
          <p:cNvPr id="3" name="Content Placeholder 2">
            <a:extLst>
              <a:ext uri="{FF2B5EF4-FFF2-40B4-BE49-F238E27FC236}">
                <a16:creationId xmlns:a16="http://schemas.microsoft.com/office/drawing/2014/main" id="{6CC50898-2EA7-4F8C-A7BA-5406EA4AACB3}"/>
              </a:ext>
            </a:extLst>
          </p:cNvPr>
          <p:cNvSpPr>
            <a:spLocks noGrp="1"/>
          </p:cNvSpPr>
          <p:nvPr>
            <p:ph idx="1"/>
          </p:nvPr>
        </p:nvSpPr>
        <p:spPr>
          <a:xfrm>
            <a:off x="817142" y="2082683"/>
            <a:ext cx="6021648" cy="4051418"/>
          </a:xfrm>
        </p:spPr>
        <p:txBody>
          <a:bodyPr vert="horz" lIns="91440" tIns="45720" rIns="91440" bIns="45720" rtlCol="0" anchor="t">
            <a:normAutofit/>
          </a:bodyPr>
          <a:lstStyle/>
          <a:p>
            <a:r>
              <a:rPr lang="en-US" sz="1700" b="1" u="sng"/>
              <a:t>Risk of </a:t>
            </a:r>
            <a:r>
              <a:rPr lang="en-US" sz="1700" b="1" u="sng">
                <a:ea typeface="+mn-lt"/>
                <a:cs typeface="+mn-lt"/>
              </a:rPr>
              <a:t>falling behind:</a:t>
            </a:r>
            <a:r>
              <a:rPr lang="en-US" sz="1700">
                <a:ea typeface="+mn-lt"/>
                <a:cs typeface="+mn-lt"/>
              </a:rPr>
              <a:t> Countries may hesitate to limit their own development if adversaries continue advancing AWS technology unchecked.</a:t>
            </a:r>
          </a:p>
          <a:p>
            <a:r>
              <a:rPr lang="en-US" sz="1700" b="1" u="sng">
                <a:ea typeface="+mn-lt"/>
                <a:cs typeface="+mn-lt"/>
              </a:rPr>
              <a:t>Diverse AI:</a:t>
            </a:r>
            <a:r>
              <a:rPr lang="en-US" sz="1700">
                <a:ea typeface="+mn-lt"/>
                <a:cs typeface="+mn-lt"/>
              </a:rPr>
              <a:t> They can vary widely in function and design making it difficult to make standards clear.</a:t>
            </a:r>
            <a:endParaRPr lang="en-US" sz="1700"/>
          </a:p>
          <a:p>
            <a:r>
              <a:rPr lang="en-US" sz="1700" b="1" u="sng"/>
              <a:t>Too late to ban</a:t>
            </a:r>
            <a:r>
              <a:rPr lang="en-US" sz="1700" b="1" u="sng">
                <a:ea typeface="+mn-lt"/>
                <a:cs typeface="+mn-lt"/>
              </a:rPr>
              <a:t>: </a:t>
            </a:r>
            <a:r>
              <a:rPr lang="en-US" sz="1700">
                <a:ea typeface="+mn-lt"/>
                <a:cs typeface="+mn-lt"/>
              </a:rPr>
              <a:t>Autonomous weapons are highly developed and adopted making a global ban unrealistic. Countries with a lot of power are investing in these therefore enforcing a ban could leave less powerful countries vulnerable whilst the other innovate in secret.</a:t>
            </a:r>
            <a:endParaRPr lang="en-US"/>
          </a:p>
          <a:p>
            <a:endParaRPr lang="en-GB" sz="2000"/>
          </a:p>
        </p:txBody>
      </p:sp>
      <p:pic>
        <p:nvPicPr>
          <p:cNvPr id="5" name="Picture 4" descr="A cartoon of a robot&#10;&#10;AI-generated content may be incorrect.">
            <a:extLst>
              <a:ext uri="{FF2B5EF4-FFF2-40B4-BE49-F238E27FC236}">
                <a16:creationId xmlns:a16="http://schemas.microsoft.com/office/drawing/2014/main" id="{66192F92-85A3-0164-0CB3-F22B04DC9403}"/>
              </a:ext>
            </a:extLst>
          </p:cNvPr>
          <p:cNvPicPr>
            <a:picLocks noChangeAspect="1"/>
          </p:cNvPicPr>
          <p:nvPr/>
        </p:nvPicPr>
        <p:blipFill>
          <a:blip r:embed="rId3"/>
          <a:srcRect t="6878" r="1" b="1433"/>
          <a:stretch/>
        </p:blipFill>
        <p:spPr>
          <a:xfrm>
            <a:off x="7199440" y="10"/>
            <a:ext cx="4992560" cy="6857990"/>
          </a:xfrm>
          <a:prstGeom prst="rect">
            <a:avLst/>
          </a:prstGeom>
          <a:effectLst/>
        </p:spPr>
      </p:pic>
    </p:spTree>
    <p:extLst>
      <p:ext uri="{BB962C8B-B14F-4D97-AF65-F5344CB8AC3E}">
        <p14:creationId xmlns:p14="http://schemas.microsoft.com/office/powerpoint/2010/main" val="34663130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357D6E31-62E4-4D0E-E6F1-F1D32402F3AD}"/>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06F23AC-E118-6A2A-3F32-86191110E8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cartoon of a robot holding an object&#10;&#10;AI-generated content may be incorrect.">
            <a:extLst>
              <a:ext uri="{FF2B5EF4-FFF2-40B4-BE49-F238E27FC236}">
                <a16:creationId xmlns:a16="http://schemas.microsoft.com/office/drawing/2014/main" id="{196A120A-E683-22CE-A62F-BE89E861EB4E}"/>
              </a:ext>
            </a:extLst>
          </p:cNvPr>
          <p:cNvPicPr>
            <a:picLocks noChangeAspect="1"/>
          </p:cNvPicPr>
          <p:nvPr/>
        </p:nvPicPr>
        <p:blipFill>
          <a:blip r:embed="rId3"/>
          <a:srcRect t="5723"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1F71298F-6636-BFD0-D17F-56C096B93B45}"/>
              </a:ext>
            </a:extLst>
          </p:cNvPr>
          <p:cNvSpPr>
            <a:spLocks noGrp="1"/>
          </p:cNvSpPr>
          <p:nvPr>
            <p:ph type="title"/>
          </p:nvPr>
        </p:nvSpPr>
        <p:spPr>
          <a:xfrm>
            <a:off x="5827048" y="407987"/>
            <a:ext cx="5721484" cy="1325563"/>
          </a:xfrm>
        </p:spPr>
        <p:txBody>
          <a:bodyPr>
            <a:normAutofit/>
          </a:bodyPr>
          <a:lstStyle/>
          <a:p>
            <a:r>
              <a:rPr lang="en-US"/>
              <a:t>Against:</a:t>
            </a:r>
          </a:p>
        </p:txBody>
      </p:sp>
      <p:sp>
        <p:nvSpPr>
          <p:cNvPr id="3" name="Content Placeholder 2">
            <a:extLst>
              <a:ext uri="{FF2B5EF4-FFF2-40B4-BE49-F238E27FC236}">
                <a16:creationId xmlns:a16="http://schemas.microsoft.com/office/drawing/2014/main" id="{285C96E6-B021-C349-00D3-80780B68E9C6}"/>
              </a:ext>
            </a:extLst>
          </p:cNvPr>
          <p:cNvSpPr>
            <a:spLocks noGrp="1"/>
          </p:cNvSpPr>
          <p:nvPr>
            <p:ph idx="1"/>
          </p:nvPr>
        </p:nvSpPr>
        <p:spPr>
          <a:xfrm>
            <a:off x="5827048" y="1868487"/>
            <a:ext cx="5721484" cy="4351338"/>
          </a:xfrm>
        </p:spPr>
        <p:txBody>
          <a:bodyPr vert="horz" lIns="91440" tIns="45720" rIns="91440" bIns="45720" rtlCol="0" anchor="t">
            <a:noAutofit/>
          </a:bodyPr>
          <a:lstStyle/>
          <a:p>
            <a:r>
              <a:rPr lang="en-US" sz="1700" b="1" u="sng"/>
              <a:t>Proliferation: </a:t>
            </a:r>
            <a:r>
              <a:rPr lang="en-US" sz="1700">
                <a:ea typeface="+mn-lt"/>
                <a:cs typeface="+mn-lt"/>
              </a:rPr>
              <a:t>Slaughter bots are very inexpensive to mass produce </a:t>
            </a:r>
            <a:r>
              <a:rPr lang="en-US" sz="1700"/>
              <a:t>and hard to detect. They are likely to soon </a:t>
            </a:r>
            <a:r>
              <a:rPr lang="en-US" sz="1700">
                <a:ea typeface="+mn-lt"/>
                <a:cs typeface="+mn-lt"/>
              </a:rPr>
              <a:t>be on the black market </a:t>
            </a:r>
            <a:r>
              <a:rPr lang="en-US" sz="1700"/>
              <a:t>and in the hands of terrorists, dictators or warlords (Autonomous Weapons, n.d.)</a:t>
            </a:r>
          </a:p>
          <a:p>
            <a:r>
              <a:rPr lang="en-US" sz="1700" b="1" u="sng"/>
              <a:t>Difficult to detect:</a:t>
            </a:r>
            <a:r>
              <a:rPr lang="en-US" sz="1700"/>
              <a:t> Small, cheap weapons are harder to track.</a:t>
            </a:r>
          </a:p>
          <a:p>
            <a:r>
              <a:rPr lang="en-US" sz="1700" b="1" u="sng"/>
              <a:t>Global Governance: </a:t>
            </a:r>
            <a:r>
              <a:rPr lang="en-US" sz="1700"/>
              <a:t>Due to the rapid advancements of AI global governance is an issue as it is difficult to create frameworks. Alongside the complexity and variety of AI make it challenging to develop universal standards therefore autonomous weapons should not be used.</a:t>
            </a:r>
          </a:p>
          <a:p>
            <a:r>
              <a:rPr lang="en-US" sz="1700" b="1" u="sng"/>
              <a:t>Challenges in global cooperation:</a:t>
            </a:r>
            <a:r>
              <a:rPr lang="en-US" sz="1700"/>
              <a:t> It would be difficult for all countries to agree and enforce common frameworks.</a:t>
            </a:r>
            <a:endParaRPr lang="en-GB"/>
          </a:p>
          <a:p>
            <a:endParaRPr lang="en-GB" sz="2000"/>
          </a:p>
        </p:txBody>
      </p:sp>
    </p:spTree>
    <p:extLst>
      <p:ext uri="{BB962C8B-B14F-4D97-AF65-F5344CB8AC3E}">
        <p14:creationId xmlns:p14="http://schemas.microsoft.com/office/powerpoint/2010/main" val="30407701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F594E969-9810-36FF-6A17-539F14D541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A053B5-E40E-5B82-1F73-2AD8AE3EDB53}"/>
              </a:ext>
            </a:extLst>
          </p:cNvPr>
          <p:cNvSpPr>
            <a:spLocks noGrp="1"/>
          </p:cNvSpPr>
          <p:nvPr>
            <p:ph type="title"/>
          </p:nvPr>
        </p:nvSpPr>
        <p:spPr>
          <a:xfrm>
            <a:off x="838200" y="2425573"/>
            <a:ext cx="10515600" cy="1325563"/>
          </a:xfrm>
        </p:spPr>
        <p:txBody>
          <a:bodyPr>
            <a:normAutofit fontScale="90000"/>
          </a:bodyPr>
          <a:lstStyle/>
          <a:p>
            <a:pPr algn="ctr"/>
            <a:r>
              <a:rPr lang="en-US" b="1"/>
              <a:t>Are current military institutions prepared to responsibly manage and deploy AI-based weapon systems?</a:t>
            </a:r>
            <a:endParaRPr lang="en-US"/>
          </a:p>
          <a:p>
            <a:pPr algn="ctr"/>
            <a:endParaRPr lang="en-US" b="1"/>
          </a:p>
        </p:txBody>
      </p:sp>
    </p:spTree>
    <p:extLst>
      <p:ext uri="{BB962C8B-B14F-4D97-AF65-F5344CB8AC3E}">
        <p14:creationId xmlns:p14="http://schemas.microsoft.com/office/powerpoint/2010/main" val="29612264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BE3D6"/>
        </a:solidFill>
        <a:effectLst/>
      </p:bgPr>
    </p:bg>
    <p:spTree>
      <p:nvGrpSpPr>
        <p:cNvPr id="1" name="">
          <a:extLst>
            <a:ext uri="{FF2B5EF4-FFF2-40B4-BE49-F238E27FC236}">
              <a16:creationId xmlns:a16="http://schemas.microsoft.com/office/drawing/2014/main" id="{449BEE47-D534-052D-0F03-E318C7AAF202}"/>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EC015F0B-2614-BA49-8291-962A8677B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A8B5B-7952-091A-C89D-076D0D574B20}"/>
              </a:ext>
            </a:extLst>
          </p:cNvPr>
          <p:cNvSpPr>
            <a:spLocks noGrp="1"/>
          </p:cNvSpPr>
          <p:nvPr>
            <p:ph type="title"/>
          </p:nvPr>
        </p:nvSpPr>
        <p:spPr>
          <a:xfrm>
            <a:off x="836679" y="723898"/>
            <a:ext cx="6002110" cy="1495425"/>
          </a:xfrm>
        </p:spPr>
        <p:txBody>
          <a:bodyPr>
            <a:normAutofit/>
          </a:bodyPr>
          <a:lstStyle/>
          <a:p>
            <a:r>
              <a:rPr lang="en-US" sz="4000"/>
              <a:t>For:</a:t>
            </a:r>
          </a:p>
        </p:txBody>
      </p:sp>
      <p:sp>
        <p:nvSpPr>
          <p:cNvPr id="3" name="Content Placeholder 2">
            <a:extLst>
              <a:ext uri="{FF2B5EF4-FFF2-40B4-BE49-F238E27FC236}">
                <a16:creationId xmlns:a16="http://schemas.microsoft.com/office/drawing/2014/main" id="{A898B115-C7D5-60C5-1CEC-D5F306EE9A6C}"/>
              </a:ext>
            </a:extLst>
          </p:cNvPr>
          <p:cNvSpPr>
            <a:spLocks noGrp="1"/>
          </p:cNvSpPr>
          <p:nvPr>
            <p:ph idx="1"/>
          </p:nvPr>
        </p:nvSpPr>
        <p:spPr>
          <a:xfrm>
            <a:off x="817142" y="2082683"/>
            <a:ext cx="6021648" cy="4051418"/>
          </a:xfrm>
        </p:spPr>
        <p:txBody>
          <a:bodyPr vert="horz" lIns="91440" tIns="45720" rIns="91440" bIns="45720" rtlCol="0" anchor="t">
            <a:normAutofit/>
          </a:bodyPr>
          <a:lstStyle/>
          <a:p>
            <a:r>
              <a:rPr lang="en-US" sz="2000" b="1" u="sng"/>
              <a:t>Access</a:t>
            </a:r>
            <a:r>
              <a:rPr lang="en-US" sz="2000" b="1" u="sng">
                <a:ea typeface="+mn-lt"/>
                <a:cs typeface="+mn-lt"/>
              </a:rPr>
              <a:t> to external expertise:</a:t>
            </a:r>
            <a:r>
              <a:rPr lang="en-US" sz="2000">
                <a:ea typeface="+mn-lt"/>
                <a:cs typeface="+mn-lt"/>
              </a:rPr>
              <a:t> They can ask third parties to offer guidance and training or employ professionals with expertise.</a:t>
            </a:r>
            <a:endParaRPr lang="en-US" sz="2000"/>
          </a:p>
          <a:p>
            <a:r>
              <a:rPr lang="en-US" sz="2000" b="1" u="sng"/>
              <a:t>Adaptation</a:t>
            </a:r>
            <a:r>
              <a:rPr lang="en-US" sz="2000" b="1" u="sng">
                <a:ea typeface="+mn-lt"/>
                <a:cs typeface="+mn-lt"/>
              </a:rPr>
              <a:t>:</a:t>
            </a:r>
            <a:r>
              <a:rPr lang="en-US" sz="2000">
                <a:ea typeface="+mn-lt"/>
                <a:cs typeface="+mn-lt"/>
              </a:rPr>
              <a:t> Investment and training can close the knowledge gap and can help to become more familiar with these systems.</a:t>
            </a:r>
            <a:endParaRPr lang="en-US"/>
          </a:p>
          <a:p>
            <a:endParaRPr lang="en-GB" sz="2000"/>
          </a:p>
        </p:txBody>
      </p:sp>
      <p:pic>
        <p:nvPicPr>
          <p:cNvPr id="5" name="Picture 4" descr="A cartoon of a robot&#10;&#10;AI-generated content may be incorrect.">
            <a:extLst>
              <a:ext uri="{FF2B5EF4-FFF2-40B4-BE49-F238E27FC236}">
                <a16:creationId xmlns:a16="http://schemas.microsoft.com/office/drawing/2014/main" id="{68227E33-7E46-38EF-314B-8D5F7ABD1520}"/>
              </a:ext>
            </a:extLst>
          </p:cNvPr>
          <p:cNvPicPr>
            <a:picLocks noChangeAspect="1"/>
          </p:cNvPicPr>
          <p:nvPr/>
        </p:nvPicPr>
        <p:blipFill>
          <a:blip r:embed="rId3"/>
          <a:srcRect t="6878" r="1" b="1433"/>
          <a:stretch/>
        </p:blipFill>
        <p:spPr>
          <a:xfrm>
            <a:off x="7199440" y="10"/>
            <a:ext cx="4992560" cy="6857990"/>
          </a:xfrm>
          <a:prstGeom prst="rect">
            <a:avLst/>
          </a:prstGeom>
          <a:effectLst/>
        </p:spPr>
      </p:pic>
    </p:spTree>
    <p:extLst>
      <p:ext uri="{BB962C8B-B14F-4D97-AF65-F5344CB8AC3E}">
        <p14:creationId xmlns:p14="http://schemas.microsoft.com/office/powerpoint/2010/main" val="3535189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cartoon of a robot holding an object&#10;&#10;AI-generated content may be incorrect.">
            <a:extLst>
              <a:ext uri="{FF2B5EF4-FFF2-40B4-BE49-F238E27FC236}">
                <a16:creationId xmlns:a16="http://schemas.microsoft.com/office/drawing/2014/main" id="{C4B8D55A-71AE-0047-8B5D-7E0389C0E6B7}"/>
              </a:ext>
            </a:extLst>
          </p:cNvPr>
          <p:cNvPicPr>
            <a:picLocks noChangeAspect="1"/>
          </p:cNvPicPr>
          <p:nvPr/>
        </p:nvPicPr>
        <p:blipFill>
          <a:blip r:embed="rId3"/>
          <a:srcRect t="5723"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AD50210F-9BFC-BD52-53F5-E3A93D3A54DC}"/>
              </a:ext>
            </a:extLst>
          </p:cNvPr>
          <p:cNvSpPr>
            <a:spLocks noGrp="1"/>
          </p:cNvSpPr>
          <p:nvPr>
            <p:ph type="title"/>
          </p:nvPr>
        </p:nvSpPr>
        <p:spPr>
          <a:xfrm>
            <a:off x="5827048" y="407987"/>
            <a:ext cx="5721484" cy="1325563"/>
          </a:xfrm>
        </p:spPr>
        <p:txBody>
          <a:bodyPr>
            <a:normAutofit/>
          </a:bodyPr>
          <a:lstStyle/>
          <a:p>
            <a:r>
              <a:rPr lang="en-US"/>
              <a:t>Against:</a:t>
            </a:r>
          </a:p>
        </p:txBody>
      </p:sp>
      <p:sp>
        <p:nvSpPr>
          <p:cNvPr id="3" name="Content Placeholder 2">
            <a:extLst>
              <a:ext uri="{FF2B5EF4-FFF2-40B4-BE49-F238E27FC236}">
                <a16:creationId xmlns:a16="http://schemas.microsoft.com/office/drawing/2014/main" id="{6185DACE-D464-C89F-E84E-6C7C072558DD}"/>
              </a:ext>
            </a:extLst>
          </p:cNvPr>
          <p:cNvSpPr>
            <a:spLocks noGrp="1"/>
          </p:cNvSpPr>
          <p:nvPr>
            <p:ph idx="1"/>
          </p:nvPr>
        </p:nvSpPr>
        <p:spPr>
          <a:xfrm>
            <a:off x="5827048" y="1868487"/>
            <a:ext cx="5721484" cy="4351338"/>
          </a:xfrm>
        </p:spPr>
        <p:txBody>
          <a:bodyPr vert="horz" lIns="91440" tIns="45720" rIns="91440" bIns="45720" rtlCol="0" anchor="t">
            <a:noAutofit/>
          </a:bodyPr>
          <a:lstStyle/>
          <a:p>
            <a:r>
              <a:rPr lang="en-GB" sz="1400" b="1" u="sng"/>
              <a:t>Lack of Accountability and Legal Responsibility:</a:t>
            </a:r>
            <a:br>
              <a:rPr lang="en-GB" sz="1400" b="1" u="sng"/>
            </a:br>
            <a:r>
              <a:rPr lang="en-GB" sz="1400"/>
              <a:t>Who is responsible if an autonomous weapon commits a war crime the programmer, commander, manufacturer, or machine? This creates a dangerous accountability gap.</a:t>
            </a:r>
          </a:p>
          <a:p>
            <a:r>
              <a:rPr lang="en-GB" sz="1400" b="1" u="sng">
                <a:ea typeface="+mn-lt"/>
                <a:cs typeface="+mn-lt"/>
              </a:rPr>
              <a:t>Morality:</a:t>
            </a:r>
            <a:r>
              <a:rPr lang="en-GB" sz="1400">
                <a:ea typeface="+mn-lt"/>
                <a:cs typeface="+mn-lt"/>
              </a:rPr>
              <a:t> Moral judgment can’t be hardcoded.</a:t>
            </a:r>
          </a:p>
          <a:p>
            <a:r>
              <a:rPr lang="en-US" sz="1400" b="1" u="sng"/>
              <a:t>Violent masculinity: </a:t>
            </a:r>
            <a:r>
              <a:rPr lang="en-US" sz="1400"/>
              <a:t>Scholars have argued that fully autonomous weapons are being made within systems of gender and power, often reflecting the values of violent masculinity since technology usually carries the beliefs of the mostly male creators (Reaching Critical Will, n.d.)</a:t>
            </a:r>
            <a:endParaRPr lang="en-GB" sz="1400"/>
          </a:p>
          <a:p>
            <a:r>
              <a:rPr lang="en-GB" sz="1400" b="1" u="sng"/>
              <a:t>Ethical Concerns Over Delegating Life-and-Death Decisions:</a:t>
            </a:r>
            <a:br>
              <a:rPr lang="en-GB" sz="1400" b="1" u="sng"/>
            </a:br>
            <a:r>
              <a:rPr lang="en-GB" sz="1400"/>
              <a:t>Many argue it's morally unacceptable for machines to make decisions to kill, especially without human oversight. It dehumanizes warfare and erodes ethical boundaries.</a:t>
            </a:r>
          </a:p>
          <a:p>
            <a:r>
              <a:rPr lang="en-GB" sz="1400" b="1" u="sng"/>
              <a:t>Bias:</a:t>
            </a:r>
            <a:r>
              <a:rPr lang="en-GB" sz="1400"/>
              <a:t> Algorithms can be biased potentially leading to discriminatory targeting.</a:t>
            </a:r>
          </a:p>
          <a:p>
            <a:endParaRPr lang="en-GB" sz="2000"/>
          </a:p>
        </p:txBody>
      </p:sp>
    </p:spTree>
    <p:extLst>
      <p:ext uri="{BB962C8B-B14F-4D97-AF65-F5344CB8AC3E}">
        <p14:creationId xmlns:p14="http://schemas.microsoft.com/office/powerpoint/2010/main" val="1758096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65DC0E-D302-6174-3F47-97CF8149E723}"/>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FE40D1E-5F59-C15C-F6E4-06E77F7E73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2F2C8E5-07BD-6A10-71A0-82142F74C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EDB22BE-942F-AFF2-1DEF-7F6378E23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CE5080-F4D5-19F1-EB57-895987DE170D}"/>
              </a:ext>
            </a:extLst>
          </p:cNvPr>
          <p:cNvSpPr>
            <a:spLocks noGrp="1"/>
          </p:cNvSpPr>
          <p:nvPr>
            <p:ph type="title"/>
          </p:nvPr>
        </p:nvSpPr>
        <p:spPr>
          <a:xfrm>
            <a:off x="3912637" y="1409303"/>
            <a:ext cx="8959893" cy="888360"/>
          </a:xfrm>
        </p:spPr>
        <p:txBody>
          <a:bodyPr anchor="b">
            <a:normAutofit/>
          </a:bodyPr>
          <a:lstStyle/>
          <a:p>
            <a:r>
              <a:rPr lang="en-GB" sz="3200">
                <a:solidFill>
                  <a:srgbClr val="000000"/>
                </a:solidFill>
              </a:rPr>
              <a:t>The Importance of Ethics</a:t>
            </a:r>
            <a:endParaRPr lang="en-US" sz="3200"/>
          </a:p>
          <a:p>
            <a:pPr algn="ctr"/>
            <a:endParaRPr lang="en-GB" sz="3200">
              <a:solidFill>
                <a:schemeClr val="tx1">
                  <a:lumMod val="65000"/>
                  <a:lumOff val="35000"/>
                </a:schemeClr>
              </a:solidFill>
            </a:endParaRPr>
          </a:p>
        </p:txBody>
      </p:sp>
      <p:sp>
        <p:nvSpPr>
          <p:cNvPr id="3" name="Content Placeholder 2">
            <a:extLst>
              <a:ext uri="{FF2B5EF4-FFF2-40B4-BE49-F238E27FC236}">
                <a16:creationId xmlns:a16="http://schemas.microsoft.com/office/drawing/2014/main" id="{0B833B37-F8DE-BC37-DF2F-C92A47B03840}"/>
              </a:ext>
            </a:extLst>
          </p:cNvPr>
          <p:cNvSpPr>
            <a:spLocks noGrp="1"/>
          </p:cNvSpPr>
          <p:nvPr>
            <p:ph idx="1"/>
          </p:nvPr>
        </p:nvSpPr>
        <p:spPr>
          <a:xfrm>
            <a:off x="1425554" y="2152216"/>
            <a:ext cx="6218808" cy="3793898"/>
          </a:xfrm>
        </p:spPr>
        <p:txBody>
          <a:bodyPr vert="horz" lIns="91440" tIns="45720" rIns="91440" bIns="45720" rtlCol="0" anchor="t">
            <a:normAutofit/>
          </a:bodyPr>
          <a:lstStyle/>
          <a:p>
            <a:r>
              <a:rPr lang="en-GB" sz="1600" b="1" u="sng">
                <a:solidFill>
                  <a:srgbClr val="000000"/>
                </a:solidFill>
                <a:ea typeface="+mn-lt"/>
                <a:cs typeface="+mn-lt"/>
              </a:rPr>
              <a:t>Accountability:</a:t>
            </a:r>
            <a:r>
              <a:rPr lang="en-GB" sz="1600">
                <a:solidFill>
                  <a:srgbClr val="000000"/>
                </a:solidFill>
                <a:ea typeface="+mn-lt"/>
                <a:cs typeface="+mn-lt"/>
              </a:rPr>
              <a:t> In terms of accountability humans who are </a:t>
            </a:r>
            <a:r>
              <a:rPr lang="en-GB" sz="1600">
                <a:solidFill>
                  <a:srgbClr val="000000"/>
                </a:solidFill>
              </a:rPr>
              <a:t>involved in </a:t>
            </a:r>
            <a:r>
              <a:rPr lang="en-GB" sz="1600">
                <a:solidFill>
                  <a:srgbClr val="000000"/>
                </a:solidFill>
                <a:ea typeface="+mn-lt"/>
                <a:cs typeface="+mn-lt"/>
              </a:rPr>
              <a:t>the usage of the weapons using AI may try to avoid taking responsibility and so this causes concern into who would be held accountable if the weapons make the wrong decision or hurt lives (Gordon and Nyholm, 2021). </a:t>
            </a:r>
            <a:endParaRPr lang="en-US" sz="1600">
              <a:solidFill>
                <a:srgbClr val="000000"/>
              </a:solidFill>
              <a:ea typeface="+mn-lt"/>
              <a:cs typeface="+mn-lt"/>
            </a:endParaRPr>
          </a:p>
          <a:p>
            <a:r>
              <a:rPr lang="en-GB" sz="1600" b="1" u="sng">
                <a:solidFill>
                  <a:srgbClr val="000000"/>
                </a:solidFill>
                <a:ea typeface="+mn-lt"/>
                <a:cs typeface="+mn-lt"/>
              </a:rPr>
              <a:t>Trust:</a:t>
            </a:r>
            <a:r>
              <a:rPr lang="en-GB" sz="1600">
                <a:solidFill>
                  <a:srgbClr val="000000"/>
                </a:solidFill>
                <a:ea typeface="+mn-lt"/>
                <a:cs typeface="+mn-lt"/>
              </a:rPr>
              <a:t> Over trust in weapons can be disadvantageous as humans may agree with decisions made despite it being unjust and so training and adaptability is important as human will develop automation bias. So</a:t>
            </a:r>
            <a:r>
              <a:rPr lang="en-GB" sz="1600">
                <a:solidFill>
                  <a:srgbClr val="000000"/>
                </a:solidFill>
              </a:rPr>
              <a:t>, humans must be fair in the aspect of neither trusting or over trusting decisions being made by autonomous weapons (Cools and Maathius, 2024).</a:t>
            </a:r>
          </a:p>
          <a:p>
            <a:r>
              <a:rPr lang="en-GB" sz="1600" b="1" u="sng">
                <a:solidFill>
                  <a:srgbClr val="000000"/>
                </a:solidFill>
              </a:rPr>
              <a:t>Human Dignity:</a:t>
            </a:r>
            <a:r>
              <a:rPr lang="en-GB" sz="1600">
                <a:solidFill>
                  <a:srgbClr val="000000"/>
                </a:solidFill>
              </a:rPr>
              <a:t> Due to autonomous weapons or machines not being able to understand the value of human life or the loss of human life. This goes to suggest it would be morally unacceptable (Schmitt and Zaccharias, n.d.)</a:t>
            </a:r>
            <a:r>
              <a:rPr lang="en-GB" sz="1600" b="1" u="sng">
                <a:solidFill>
                  <a:srgbClr val="000000"/>
                </a:solidFill>
              </a:rPr>
              <a:t> </a:t>
            </a:r>
          </a:p>
          <a:p>
            <a:pPr marL="0" indent="0">
              <a:buNone/>
            </a:pPr>
            <a:endParaRPr lang="en-GB"/>
          </a:p>
        </p:txBody>
      </p:sp>
      <p:pic>
        <p:nvPicPr>
          <p:cNvPr id="6" name="Picture 5" descr="A person standing next to a robot&#10;&#10;AI-generated content may be incorrect.">
            <a:extLst>
              <a:ext uri="{FF2B5EF4-FFF2-40B4-BE49-F238E27FC236}">
                <a16:creationId xmlns:a16="http://schemas.microsoft.com/office/drawing/2014/main" id="{81B283CB-41B5-CBEB-C1F7-C943DB3F997D}"/>
              </a:ext>
            </a:extLst>
          </p:cNvPr>
          <p:cNvPicPr>
            <a:picLocks noChangeAspect="1"/>
          </p:cNvPicPr>
          <p:nvPr/>
        </p:nvPicPr>
        <p:blipFill>
          <a:blip r:embed="rId3"/>
          <a:stretch>
            <a:fillRect/>
          </a:stretch>
        </p:blipFill>
        <p:spPr>
          <a:xfrm>
            <a:off x="7920181" y="2363932"/>
            <a:ext cx="3244274" cy="2129175"/>
          </a:xfrm>
          <a:prstGeom prst="rect">
            <a:avLst/>
          </a:prstGeom>
        </p:spPr>
      </p:pic>
    </p:spTree>
    <p:extLst>
      <p:ext uri="{BB962C8B-B14F-4D97-AF65-F5344CB8AC3E}">
        <p14:creationId xmlns:p14="http://schemas.microsoft.com/office/powerpoint/2010/main" val="8792294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c 1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2CB1D3-3ACF-D7D2-DDA7-E6EA029E165D}"/>
              </a:ext>
            </a:extLst>
          </p:cNvPr>
          <p:cNvSpPr>
            <a:spLocks noGrp="1"/>
          </p:cNvSpPr>
          <p:nvPr>
            <p:ph type="title"/>
          </p:nvPr>
        </p:nvSpPr>
        <p:spPr>
          <a:xfrm>
            <a:off x="5894962" y="479493"/>
            <a:ext cx="5458838" cy="1325563"/>
          </a:xfrm>
        </p:spPr>
        <p:txBody>
          <a:bodyPr>
            <a:normAutofit/>
          </a:bodyPr>
          <a:lstStyle/>
          <a:p>
            <a:r>
              <a:rPr lang="en-GB"/>
              <a:t>Conclusion </a:t>
            </a:r>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cartoon of a person and a robot&#10;&#10;AI-generated content may be incorrect.">
            <a:extLst>
              <a:ext uri="{FF2B5EF4-FFF2-40B4-BE49-F238E27FC236}">
                <a16:creationId xmlns:a16="http://schemas.microsoft.com/office/drawing/2014/main" id="{D0D4E0CE-3169-7041-40AD-A1D0DF1B4D55}"/>
              </a:ext>
            </a:extLst>
          </p:cNvPr>
          <p:cNvPicPr>
            <a:picLocks noChangeAspect="1"/>
          </p:cNvPicPr>
          <p:nvPr/>
        </p:nvPicPr>
        <p:blipFill>
          <a:blip r:embed="rId3"/>
          <a:stretch>
            <a:fillRect/>
          </a:stretch>
        </p:blipFill>
        <p:spPr>
          <a:xfrm>
            <a:off x="703182" y="1749677"/>
            <a:ext cx="4777381" cy="318890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58E01D7-5DDD-B416-8708-98FF60ED8300}"/>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GB" sz="1300"/>
              <a:t>AWS are being used and will continue to be used.</a:t>
            </a:r>
          </a:p>
          <a:p>
            <a:r>
              <a:rPr lang="en-GB" sz="1300"/>
              <a:t>Overall, exploring the arguments there are benefits for the usage of autonomous weapons such as many human lives can be saved. This could be useful in current situations where within the UK Armed Forces personnel numbers have dropped by 20%. This suggests how despite not having numbers utilising LAWS will require less interactions of humans and be more accurate (Williams and Brawley, 2025).</a:t>
            </a:r>
          </a:p>
          <a:p>
            <a:r>
              <a:rPr lang="en-GB" sz="1300"/>
              <a:t>On the other hand, fully autonomous has more freedom and will be causing more damage as it could be engaging continually or malfunction. This could therefore risk innocent human lives (</a:t>
            </a:r>
            <a:r>
              <a:rPr lang="en-GB" sz="1300" err="1"/>
              <a:t>Scharre</a:t>
            </a:r>
            <a:r>
              <a:rPr lang="en-GB" sz="1300"/>
              <a:t>, 2016).</a:t>
            </a:r>
          </a:p>
        </p:txBody>
      </p:sp>
    </p:spTree>
    <p:extLst>
      <p:ext uri="{BB962C8B-B14F-4D97-AF65-F5344CB8AC3E}">
        <p14:creationId xmlns:p14="http://schemas.microsoft.com/office/powerpoint/2010/main" val="40438218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FEFDD-2349-1018-E9E3-9572385B8177}"/>
              </a:ext>
            </a:extLst>
          </p:cNvPr>
          <p:cNvSpPr>
            <a:spLocks noGrp="1"/>
          </p:cNvSpPr>
          <p:nvPr>
            <p:ph type="title"/>
          </p:nvPr>
        </p:nvSpPr>
        <p:spPr>
          <a:xfrm>
            <a:off x="1616053" y="241122"/>
            <a:ext cx="8959893" cy="888360"/>
          </a:xfrm>
        </p:spPr>
        <p:txBody>
          <a:bodyPr anchor="b">
            <a:normAutofit/>
          </a:bodyPr>
          <a:lstStyle/>
          <a:p>
            <a:pPr algn="ctr"/>
            <a:r>
              <a:rPr lang="en-GB" sz="2400">
                <a:solidFill>
                  <a:schemeClr val="tx1">
                    <a:lumMod val="65000"/>
                    <a:lumOff val="35000"/>
                  </a:schemeClr>
                </a:solidFill>
              </a:rPr>
              <a:t>References</a:t>
            </a:r>
          </a:p>
        </p:txBody>
      </p:sp>
      <p:sp>
        <p:nvSpPr>
          <p:cNvPr id="3" name="Content Placeholder 2">
            <a:extLst>
              <a:ext uri="{FF2B5EF4-FFF2-40B4-BE49-F238E27FC236}">
                <a16:creationId xmlns:a16="http://schemas.microsoft.com/office/drawing/2014/main" id="{9ED14745-DE80-FB54-8A78-C1EC7094A47C}"/>
              </a:ext>
            </a:extLst>
          </p:cNvPr>
          <p:cNvSpPr>
            <a:spLocks noGrp="1"/>
          </p:cNvSpPr>
          <p:nvPr>
            <p:ph idx="1"/>
          </p:nvPr>
        </p:nvSpPr>
        <p:spPr>
          <a:xfrm>
            <a:off x="695514" y="1195130"/>
            <a:ext cx="10800972" cy="5371511"/>
          </a:xfrm>
        </p:spPr>
        <p:txBody>
          <a:bodyPr vert="horz" lIns="91440" tIns="45720" rIns="91440" bIns="45720" rtlCol="0" anchor="t">
            <a:noAutofit/>
          </a:bodyPr>
          <a:lstStyle/>
          <a:p>
            <a:r>
              <a:rPr lang="en-GB" sz="1100">
                <a:solidFill>
                  <a:schemeClr val="tx1">
                    <a:lumMod val="65000"/>
                    <a:lumOff val="35000"/>
                  </a:schemeClr>
                </a:solidFill>
                <a:ea typeface="+mn-lt"/>
                <a:cs typeface="+mn-lt"/>
              </a:rPr>
              <a:t>19FortyFive (2022) </a:t>
            </a:r>
            <a:r>
              <a:rPr lang="en-GB" sz="1100" i="1">
                <a:solidFill>
                  <a:schemeClr val="tx1">
                    <a:lumMod val="65000"/>
                    <a:lumOff val="35000"/>
                  </a:schemeClr>
                </a:solidFill>
                <a:ea typeface="+mn-lt"/>
                <a:cs typeface="+mn-lt"/>
              </a:rPr>
              <a:t>Shahed-136: Russia’s Kamikaze Drone (From Iran)</a:t>
            </a:r>
            <a:r>
              <a:rPr lang="en-GB" sz="1100">
                <a:solidFill>
                  <a:schemeClr val="tx1">
                    <a:lumMod val="65000"/>
                    <a:lumOff val="35000"/>
                  </a:schemeClr>
                </a:solidFill>
                <a:ea typeface="+mn-lt"/>
                <a:cs typeface="+mn-lt"/>
              </a:rPr>
              <a:t>. Available at: </a:t>
            </a:r>
            <a:r>
              <a:rPr lang="en-GB" sz="1100">
                <a:solidFill>
                  <a:schemeClr val="tx1">
                    <a:lumMod val="65000"/>
                    <a:lumOff val="35000"/>
                  </a:schemeClr>
                </a:solidFill>
                <a:ea typeface="+mn-lt"/>
                <a:cs typeface="+mn-lt"/>
                <a:hlinkClick r:id="rId2">
                  <a:extLst>
                    <a:ext uri="{A12FA001-AC4F-418D-AE19-62706E023703}">
                      <ahyp:hlinkClr xmlns:ahyp="http://schemas.microsoft.com/office/drawing/2018/hyperlinkcolor" val="tx"/>
                    </a:ext>
                  </a:extLst>
                </a:hlinkClick>
              </a:rPr>
              <a:t>https://www.19fortyfive.com/2022/10/shahed-136-russias-kamikaze-drone-from-iran/</a:t>
            </a:r>
            <a:r>
              <a:rPr lang="en-GB" sz="1100">
                <a:solidFill>
                  <a:schemeClr val="tx1">
                    <a:lumMod val="65000"/>
                    <a:lumOff val="35000"/>
                  </a:schemeClr>
                </a:solidFill>
                <a:ea typeface="+mn-lt"/>
                <a:cs typeface="+mn-lt"/>
              </a:rPr>
              <a:t> (Accessed: 12 April 2025).</a:t>
            </a:r>
          </a:p>
          <a:p>
            <a:r>
              <a:rPr lang="en-GB" sz="1100">
                <a:solidFill>
                  <a:schemeClr val="tx1">
                    <a:lumMod val="65000"/>
                    <a:lumOff val="35000"/>
                  </a:schemeClr>
                </a:solidFill>
                <a:ea typeface="+mn-lt"/>
                <a:cs typeface="+mn-lt"/>
              </a:rPr>
              <a:t>Anderson, M.M. and Fort, K., 2022. Human Where? A New Scale Defining Human Involvement in Technology Communities from an Ethical Standpoint. </a:t>
            </a:r>
            <a:r>
              <a:rPr lang="en-GB" sz="1100" i="1">
                <a:solidFill>
                  <a:schemeClr val="tx1">
                    <a:lumMod val="65000"/>
                    <a:lumOff val="35000"/>
                  </a:schemeClr>
                </a:solidFill>
                <a:ea typeface="+mn-lt"/>
                <a:cs typeface="+mn-lt"/>
              </a:rPr>
              <a:t>International Review of Information Ethics</a:t>
            </a:r>
            <a:r>
              <a:rPr lang="en-GB" sz="1100">
                <a:solidFill>
                  <a:schemeClr val="tx1">
                    <a:lumMod val="65000"/>
                    <a:lumOff val="35000"/>
                  </a:schemeClr>
                </a:solidFill>
                <a:ea typeface="+mn-lt"/>
                <a:cs typeface="+mn-lt"/>
              </a:rPr>
              <a:t>, 31(1). Available at: </a:t>
            </a:r>
            <a:r>
              <a:rPr lang="en-GB" sz="1100">
                <a:solidFill>
                  <a:schemeClr val="tx1">
                    <a:lumMod val="65000"/>
                    <a:lumOff val="35000"/>
                  </a:schemeClr>
                </a:solidFill>
                <a:ea typeface="+mn-lt"/>
                <a:cs typeface="+mn-lt"/>
                <a:hlinkClick r:id="rId3">
                  <a:extLst>
                    <a:ext uri="{A12FA001-AC4F-418D-AE19-62706E023703}">
                      <ahyp:hlinkClr xmlns:ahyp="http://schemas.microsoft.com/office/drawing/2018/hyperlinkcolor" val="tx"/>
                    </a:ext>
                  </a:extLst>
                </a:hlinkClick>
              </a:rPr>
              <a:t>https://inria.hal.science/hal-03762035v1/document</a:t>
            </a:r>
            <a:endParaRPr lang="en-GB" sz="1100">
              <a:solidFill>
                <a:schemeClr val="tx1">
                  <a:lumMod val="65000"/>
                  <a:lumOff val="35000"/>
                </a:schemeClr>
              </a:solidFill>
            </a:endParaRPr>
          </a:p>
          <a:p>
            <a:r>
              <a:rPr lang="en-GB" sz="1100">
                <a:solidFill>
                  <a:schemeClr val="tx1">
                    <a:lumMod val="65000"/>
                    <a:lumOff val="35000"/>
                  </a:schemeClr>
                </a:solidFill>
              </a:rPr>
              <a:t>Autonomous Weapons (no date) The Risk of Autonomous Weapons. Available at: </a:t>
            </a:r>
            <a:r>
              <a:rPr lang="en-GB" sz="1100">
                <a:solidFill>
                  <a:schemeClr val="tx1">
                    <a:lumMod val="65000"/>
                    <a:lumOff val="35000"/>
                  </a:schemeClr>
                </a:solidFill>
                <a:hlinkClick r:id="rId4">
                  <a:extLst>
                    <a:ext uri="{A12FA001-AC4F-418D-AE19-62706E023703}">
                      <ahyp:hlinkClr xmlns:ahyp="http://schemas.microsoft.com/office/drawing/2018/hyperlinkcolor" val="tx"/>
                    </a:ext>
                  </a:extLst>
                </a:hlinkClick>
              </a:rPr>
              <a:t>https://autonomousweapons.org/the-risks/</a:t>
            </a:r>
            <a:r>
              <a:rPr lang="en-GB" sz="1100">
                <a:solidFill>
                  <a:schemeClr val="tx1">
                    <a:lumMod val="65000"/>
                    <a:lumOff val="35000"/>
                  </a:schemeClr>
                </a:solidFill>
              </a:rPr>
              <a:t> [Accessed 3 April 2025]</a:t>
            </a:r>
            <a:endParaRPr lang="en-US" sz="1100">
              <a:solidFill>
                <a:schemeClr val="tx1">
                  <a:lumMod val="65000"/>
                  <a:lumOff val="35000"/>
                </a:schemeClr>
              </a:solidFill>
            </a:endParaRPr>
          </a:p>
          <a:p>
            <a:r>
              <a:rPr lang="en-GB" sz="1100">
                <a:solidFill>
                  <a:schemeClr val="tx1">
                    <a:lumMod val="65000"/>
                    <a:lumOff val="35000"/>
                  </a:schemeClr>
                </a:solidFill>
              </a:rPr>
              <a:t>Basuchoudhary, A. (2024) ‘Ai and warfare: A rational choice approach’, Eastern Economic Journal, 51(1), pp. 74–86. doi:10.1057/s41302-024-00280-7. </a:t>
            </a:r>
          </a:p>
          <a:p>
            <a:r>
              <a:rPr lang="en-GB" sz="1100" err="1">
                <a:solidFill>
                  <a:schemeClr val="tx1">
                    <a:lumMod val="65000"/>
                    <a:lumOff val="35000"/>
                  </a:schemeClr>
                </a:solidFill>
              </a:rPr>
              <a:t>Bendett.S</a:t>
            </a:r>
            <a:r>
              <a:rPr lang="en-GB" sz="1100">
                <a:solidFill>
                  <a:schemeClr val="tx1">
                    <a:lumMod val="65000"/>
                    <a:lumOff val="35000"/>
                  </a:schemeClr>
                </a:solidFill>
              </a:rPr>
              <a:t>.  &amp; Kirichenko. T . (2025)  Battlefield Drones and the Accelerating Autonomous Arms Race in Ukraine. Modern War Institute. Available at: </a:t>
            </a:r>
            <a:r>
              <a:rPr lang="en-GB" sz="1100">
                <a:solidFill>
                  <a:schemeClr val="tx1">
                    <a:lumMod val="65000"/>
                    <a:lumOff val="35000"/>
                  </a:schemeClr>
                </a:solidFill>
                <a:hlinkClick r:id="rId5">
                  <a:extLst>
                    <a:ext uri="{A12FA001-AC4F-418D-AE19-62706E023703}">
                      <ahyp:hlinkClr xmlns:ahyp="http://schemas.microsoft.com/office/drawing/2018/hyperlinkcolor" val="tx"/>
                    </a:ext>
                  </a:extLst>
                </a:hlinkClick>
              </a:rPr>
              <a:t>https://mwi.westpoint.edu/battlefield-drones-and-the-accelerating-autonomous-arms-race-in-ukraine/</a:t>
            </a:r>
            <a:r>
              <a:rPr lang="en-GB" sz="1100">
                <a:solidFill>
                  <a:schemeClr val="tx1">
                    <a:lumMod val="65000"/>
                    <a:lumOff val="35000"/>
                  </a:schemeClr>
                </a:solidFill>
              </a:rPr>
              <a:t> [Accessed 3 April 2025]</a:t>
            </a:r>
          </a:p>
          <a:p>
            <a:r>
              <a:rPr lang="en-GB" sz="1100">
                <a:solidFill>
                  <a:schemeClr val="tx1">
                    <a:lumMod val="65000"/>
                    <a:lumOff val="35000"/>
                  </a:schemeClr>
                </a:solidFill>
              </a:rPr>
              <a:t>Caruso. C. (2024) The Risks of Artificial Intelligence in Weapons Design</a:t>
            </a:r>
            <a:r>
              <a:rPr lang="en-GB" sz="1100" i="1">
                <a:solidFill>
                  <a:schemeClr val="tx1">
                    <a:lumMod val="65000"/>
                    <a:lumOff val="35000"/>
                  </a:schemeClr>
                </a:solidFill>
              </a:rPr>
              <a:t>. Harvard Medical School. </a:t>
            </a:r>
            <a:r>
              <a:rPr lang="en-GB" sz="1100">
                <a:solidFill>
                  <a:schemeClr val="tx1">
                    <a:lumMod val="65000"/>
                    <a:lumOff val="35000"/>
                  </a:schemeClr>
                </a:solidFill>
              </a:rPr>
              <a:t>Available at: </a:t>
            </a:r>
            <a:r>
              <a:rPr lang="en-GB" sz="1100">
                <a:solidFill>
                  <a:schemeClr val="tx1">
                    <a:lumMod val="65000"/>
                    <a:lumOff val="35000"/>
                  </a:schemeClr>
                </a:solidFill>
                <a:hlinkClick r:id="rId6">
                  <a:extLst>
                    <a:ext uri="{A12FA001-AC4F-418D-AE19-62706E023703}">
                      <ahyp:hlinkClr xmlns:ahyp="http://schemas.microsoft.com/office/drawing/2018/hyperlinkcolor" val="tx"/>
                    </a:ext>
                  </a:extLst>
                </a:hlinkClick>
              </a:rPr>
              <a:t>https://hms.harvard.edu/news/risks-artificial-intelligence-weapons-design</a:t>
            </a:r>
            <a:r>
              <a:rPr lang="en-GB" sz="1100">
                <a:solidFill>
                  <a:schemeClr val="tx1">
                    <a:lumMod val="65000"/>
                    <a:lumOff val="35000"/>
                  </a:schemeClr>
                </a:solidFill>
              </a:rPr>
              <a:t>  [Accessed 3 April 2025].</a:t>
            </a:r>
          </a:p>
          <a:p>
            <a:r>
              <a:rPr lang="en-GB" sz="1100" b="0" i="0">
                <a:solidFill>
                  <a:schemeClr val="tx1">
                    <a:lumMod val="65000"/>
                    <a:lumOff val="35000"/>
                  </a:schemeClr>
                </a:solidFill>
                <a:effectLst/>
                <a:latin typeface="Aptos"/>
                <a:cs typeface="Arial"/>
              </a:rPr>
              <a:t>Cools, K. and </a:t>
            </a:r>
            <a:r>
              <a:rPr lang="en-GB" sz="1100" b="0" i="0" err="1">
                <a:solidFill>
                  <a:schemeClr val="tx1">
                    <a:lumMod val="65000"/>
                    <a:lumOff val="35000"/>
                  </a:schemeClr>
                </a:solidFill>
                <a:effectLst/>
                <a:latin typeface="Aptos"/>
                <a:cs typeface="Arial"/>
              </a:rPr>
              <a:t>Maathuis</a:t>
            </a:r>
            <a:r>
              <a:rPr lang="en-GB" sz="1100" b="0" i="0">
                <a:solidFill>
                  <a:schemeClr val="tx1">
                    <a:lumMod val="65000"/>
                    <a:lumOff val="35000"/>
                  </a:schemeClr>
                </a:solidFill>
                <a:effectLst/>
                <a:latin typeface="Aptos"/>
                <a:cs typeface="Arial"/>
              </a:rPr>
              <a:t>, C., 2024, October. Trust or Bust: Ensuring Trustworthiness in Autonomous Weapon Systems. In </a:t>
            </a:r>
            <a:r>
              <a:rPr lang="en-GB" sz="1100" b="0" i="1">
                <a:solidFill>
                  <a:schemeClr val="tx1">
                    <a:lumMod val="65000"/>
                    <a:lumOff val="35000"/>
                  </a:schemeClr>
                </a:solidFill>
                <a:effectLst/>
                <a:latin typeface="Aptos"/>
                <a:cs typeface="Arial"/>
              </a:rPr>
              <a:t>MILCOM 2024-2024 IEEE Military Communications Conference (MILCOM)</a:t>
            </a:r>
            <a:r>
              <a:rPr lang="en-GB" sz="1100" b="0" i="0">
                <a:solidFill>
                  <a:schemeClr val="tx1">
                    <a:lumMod val="65000"/>
                    <a:lumOff val="35000"/>
                  </a:schemeClr>
                </a:solidFill>
                <a:effectLst/>
                <a:latin typeface="Aptos"/>
                <a:cs typeface="Arial"/>
              </a:rPr>
              <a:t> (pp. 182-189). IEEE.</a:t>
            </a:r>
            <a:r>
              <a:rPr lang="en-GB" sz="1100">
                <a:solidFill>
                  <a:schemeClr val="tx1">
                    <a:lumMod val="65000"/>
                    <a:lumOff val="35000"/>
                  </a:schemeClr>
                </a:solidFill>
                <a:latin typeface="Aptos"/>
                <a:cs typeface="Arial"/>
              </a:rPr>
              <a:t>[Accessed 9 April 2025].</a:t>
            </a:r>
          </a:p>
          <a:p>
            <a:r>
              <a:rPr lang="en-GB" sz="1100">
                <a:solidFill>
                  <a:schemeClr val="tx1">
                    <a:lumMod val="65000"/>
                    <a:lumOff val="35000"/>
                  </a:schemeClr>
                </a:solidFill>
                <a:ea typeface="+mn-lt"/>
                <a:cs typeface="+mn-lt"/>
              </a:rPr>
              <a:t>EDR Magazine (2022) </a:t>
            </a:r>
            <a:r>
              <a:rPr lang="en-GB" sz="1100" i="1">
                <a:solidFill>
                  <a:schemeClr val="tx1">
                    <a:lumMod val="65000"/>
                    <a:lumOff val="35000"/>
                  </a:schemeClr>
                </a:solidFill>
                <a:ea typeface="+mn-lt"/>
                <a:cs typeface="+mn-lt"/>
              </a:rPr>
              <a:t>Milrem Robotics THeMIS UGV</a:t>
            </a:r>
            <a:r>
              <a:rPr lang="en-GB" sz="1100">
                <a:solidFill>
                  <a:schemeClr val="tx1">
                    <a:lumMod val="65000"/>
                    <a:lumOff val="35000"/>
                  </a:schemeClr>
                </a:solidFill>
                <a:ea typeface="+mn-lt"/>
                <a:cs typeface="+mn-lt"/>
              </a:rPr>
              <a:t>. Available at: </a:t>
            </a:r>
            <a:r>
              <a:rPr lang="en-GB" sz="1100">
                <a:solidFill>
                  <a:schemeClr val="tx1">
                    <a:lumMod val="65000"/>
                    <a:lumOff val="35000"/>
                  </a:schemeClr>
                </a:solidFill>
                <a:ea typeface="+mn-lt"/>
                <a:cs typeface="+mn-lt"/>
                <a:hlinkClick r:id="rId7">
                  <a:extLst>
                    <a:ext uri="{A12FA001-AC4F-418D-AE19-62706E023703}">
                      <ahyp:hlinkClr xmlns:ahyp="http://schemas.microsoft.com/office/drawing/2018/hyperlinkcolor" val="tx"/>
                    </a:ext>
                  </a:extLst>
                </a:hlinkClick>
              </a:rPr>
              <a:t>https://www.edrmagazine.eu/milrem-robotics-themis-ugv</a:t>
            </a:r>
            <a:r>
              <a:rPr lang="en-GB" sz="1100">
                <a:solidFill>
                  <a:schemeClr val="tx1">
                    <a:lumMod val="65000"/>
                    <a:lumOff val="35000"/>
                  </a:schemeClr>
                </a:solidFill>
                <a:ea typeface="+mn-lt"/>
                <a:cs typeface="+mn-lt"/>
              </a:rPr>
              <a:t> (Accessed: 12 April 2025).</a:t>
            </a:r>
            <a:endParaRPr lang="en-GB" sz="1100">
              <a:solidFill>
                <a:schemeClr val="tx1">
                  <a:lumMod val="65000"/>
                  <a:lumOff val="35000"/>
                </a:schemeClr>
              </a:solidFill>
            </a:endParaRPr>
          </a:p>
          <a:p>
            <a:r>
              <a:rPr lang="en-GB" sz="1100">
                <a:solidFill>
                  <a:schemeClr val="tx1">
                    <a:lumMod val="65000"/>
                    <a:lumOff val="35000"/>
                  </a:schemeClr>
                </a:solidFill>
              </a:rPr>
              <a:t>Etzioni, A. and Etzioni, O. (2017) </a:t>
            </a:r>
            <a:r>
              <a:rPr lang="en-GB" sz="1100" i="1">
                <a:solidFill>
                  <a:schemeClr val="tx1">
                    <a:lumMod val="65000"/>
                    <a:lumOff val="35000"/>
                  </a:schemeClr>
                </a:solidFill>
              </a:rPr>
              <a:t>Pros and cons of Autonomous Weapons Systems</a:t>
            </a:r>
            <a:r>
              <a:rPr lang="en-GB" sz="1100">
                <a:solidFill>
                  <a:schemeClr val="tx1">
                    <a:lumMod val="65000"/>
                    <a:lumOff val="35000"/>
                  </a:schemeClr>
                </a:solidFill>
              </a:rPr>
              <a:t>, </a:t>
            </a:r>
            <a:r>
              <a:rPr lang="en-GB" sz="1100" i="1">
                <a:solidFill>
                  <a:schemeClr val="tx1">
                    <a:lumMod val="65000"/>
                    <a:lumOff val="35000"/>
                  </a:schemeClr>
                </a:solidFill>
              </a:rPr>
              <a:t>Army University Press</a:t>
            </a:r>
            <a:r>
              <a:rPr lang="en-GB" sz="1100">
                <a:solidFill>
                  <a:schemeClr val="tx1">
                    <a:lumMod val="65000"/>
                    <a:lumOff val="35000"/>
                  </a:schemeClr>
                </a:solidFill>
              </a:rPr>
              <a:t>. Available at: </a:t>
            </a:r>
            <a:r>
              <a:rPr lang="en-GB" sz="1100">
                <a:solidFill>
                  <a:schemeClr val="tx1">
                    <a:lumMod val="65000"/>
                    <a:lumOff val="35000"/>
                  </a:schemeClr>
                </a:solidFill>
                <a:hlinkClick r:id="rId8">
                  <a:extLst>
                    <a:ext uri="{A12FA001-AC4F-418D-AE19-62706E023703}">
                      <ahyp:hlinkClr xmlns:ahyp="http://schemas.microsoft.com/office/drawing/2018/hyperlinkcolor" val="tx"/>
                    </a:ext>
                  </a:extLst>
                </a:hlinkClick>
              </a:rPr>
              <a:t>https://www.armyupress.army.mil/Journals/Military-Review/English-Edition-Archives/May-June-2017/Pros-and-Cons-of-Autonomous-Weapons-Systems/#:~:text=Based%20on%20the%20kind%20of,type%20already%20are%20in%20use</a:t>
            </a:r>
            <a:r>
              <a:rPr lang="en-GB" sz="1100">
                <a:solidFill>
                  <a:schemeClr val="tx1">
                    <a:lumMod val="65000"/>
                    <a:lumOff val="35000"/>
                  </a:schemeClr>
                </a:solidFill>
              </a:rPr>
              <a:t>. (Accessed: 10 April 2025). </a:t>
            </a:r>
          </a:p>
          <a:p>
            <a:r>
              <a:rPr lang="en-GB" sz="1100" i="1">
                <a:solidFill>
                  <a:schemeClr val="tx1">
                    <a:lumMod val="65000"/>
                    <a:lumOff val="35000"/>
                  </a:schemeClr>
                </a:solidFill>
              </a:rPr>
              <a:t>Fully Autonomous Weapons</a:t>
            </a:r>
            <a:r>
              <a:rPr lang="en-GB" sz="1100">
                <a:solidFill>
                  <a:schemeClr val="tx1">
                    <a:lumMod val="65000"/>
                    <a:lumOff val="35000"/>
                  </a:schemeClr>
                </a:solidFill>
              </a:rPr>
              <a:t> (no date) </a:t>
            </a:r>
            <a:r>
              <a:rPr lang="en-GB" sz="1100" i="1">
                <a:solidFill>
                  <a:schemeClr val="tx1">
                    <a:lumMod val="65000"/>
                    <a:lumOff val="35000"/>
                  </a:schemeClr>
                </a:solidFill>
              </a:rPr>
              <a:t>Reaching Critical Will</a:t>
            </a:r>
            <a:r>
              <a:rPr lang="en-GB" sz="1100">
                <a:solidFill>
                  <a:schemeClr val="tx1">
                    <a:lumMod val="65000"/>
                    <a:lumOff val="35000"/>
                  </a:schemeClr>
                </a:solidFill>
              </a:rPr>
              <a:t>. Available at: </a:t>
            </a:r>
            <a:r>
              <a:rPr lang="en-GB" sz="1100">
                <a:solidFill>
                  <a:schemeClr val="tx1">
                    <a:lumMod val="65000"/>
                    <a:lumOff val="35000"/>
                  </a:schemeClr>
                </a:solidFill>
                <a:hlinkClick r:id="rId9">
                  <a:extLst>
                    <a:ext uri="{A12FA001-AC4F-418D-AE19-62706E023703}">
                      <ahyp:hlinkClr xmlns:ahyp="http://schemas.microsoft.com/office/drawing/2018/hyperlinkcolor" val="tx"/>
                    </a:ext>
                  </a:extLst>
                </a:hlinkClick>
              </a:rPr>
              <a:t>https://reachingcriticalwill.org/resources/fact-sheets/critical-issues/7972-fully-autonomous-weapons</a:t>
            </a:r>
            <a:r>
              <a:rPr lang="en-GB" sz="1100">
                <a:solidFill>
                  <a:schemeClr val="tx1">
                    <a:lumMod val="65000"/>
                    <a:lumOff val="35000"/>
                  </a:schemeClr>
                </a:solidFill>
              </a:rPr>
              <a:t> (Accessed: 05 April 2025). </a:t>
            </a:r>
          </a:p>
          <a:p>
            <a:r>
              <a:rPr lang="en-GB" sz="1100">
                <a:solidFill>
                  <a:schemeClr val="tx1">
                    <a:lumMod val="65000"/>
                    <a:lumOff val="35000"/>
                  </a:schemeClr>
                </a:solidFill>
              </a:rPr>
              <a:t>Gordon and Nyholm, 2021. Ethics of Artificial Intelligence, ResearchGate. Available at:</a:t>
            </a:r>
            <a:r>
              <a:rPr lang="en-GB" sz="1100">
                <a:solidFill>
                  <a:schemeClr val="tx1">
                    <a:lumMod val="65000"/>
                    <a:lumOff val="35000"/>
                  </a:schemeClr>
                </a:solidFill>
                <a:hlinkClick r:id="rId10">
                  <a:extLst>
                    <a:ext uri="{A12FA001-AC4F-418D-AE19-62706E023703}">
                      <ahyp:hlinkClr xmlns:ahyp="http://schemas.microsoft.com/office/drawing/2018/hyperlinkcolor" val="tx"/>
                    </a:ext>
                  </a:extLst>
                </a:hlinkClick>
              </a:rPr>
              <a:t>(PDF) Ethics of Artificial Intelligence</a:t>
            </a:r>
            <a:r>
              <a:rPr lang="en-GB" sz="1100">
                <a:solidFill>
                  <a:schemeClr val="tx1">
                    <a:lumMod val="65000"/>
                    <a:lumOff val="35000"/>
                  </a:schemeClr>
                </a:solidFill>
              </a:rPr>
              <a:t> [Accessed 9 April 2025].</a:t>
            </a:r>
          </a:p>
          <a:p>
            <a:r>
              <a:rPr lang="en-GB" sz="1100">
                <a:solidFill>
                  <a:schemeClr val="tx1">
                    <a:lumMod val="65000"/>
                    <a:lumOff val="35000"/>
                  </a:schemeClr>
                </a:solidFill>
              </a:rPr>
              <a:t>Horowitz, M.C., 2016. The ethics &amp; morality of robotic warfare: Assessing the debate over autonomous weapons. Daedalus, 145(4), pp.25-36.</a:t>
            </a:r>
          </a:p>
          <a:p>
            <a:pPr marL="0" indent="0">
              <a:buNone/>
            </a:pPr>
            <a:endParaRPr lang="en-GB" sz="550">
              <a:solidFill>
                <a:schemeClr val="tx1">
                  <a:lumMod val="65000"/>
                  <a:lumOff val="35000"/>
                </a:schemeClr>
              </a:solidFill>
            </a:endParaRPr>
          </a:p>
          <a:p>
            <a:endParaRPr lang="en-GB" sz="550">
              <a:solidFill>
                <a:schemeClr val="tx1">
                  <a:lumMod val="65000"/>
                  <a:lumOff val="35000"/>
                </a:schemeClr>
              </a:solidFill>
            </a:endParaRPr>
          </a:p>
          <a:p>
            <a:endParaRPr lang="en-GB" sz="550">
              <a:solidFill>
                <a:schemeClr val="tx1">
                  <a:lumMod val="65000"/>
                  <a:lumOff val="35000"/>
                </a:schemeClr>
              </a:solidFill>
            </a:endParaRPr>
          </a:p>
          <a:p>
            <a:endParaRPr lang="en-GB" sz="550">
              <a:solidFill>
                <a:schemeClr val="tx1">
                  <a:lumMod val="65000"/>
                  <a:lumOff val="35000"/>
                </a:schemeClr>
              </a:solidFill>
            </a:endParaRPr>
          </a:p>
          <a:p>
            <a:endParaRPr lang="en-GB" sz="550">
              <a:solidFill>
                <a:schemeClr val="tx1">
                  <a:lumMod val="65000"/>
                  <a:lumOff val="35000"/>
                </a:schemeClr>
              </a:solidFill>
            </a:endParaRPr>
          </a:p>
          <a:p>
            <a:endParaRPr lang="en-GB" sz="550">
              <a:solidFill>
                <a:schemeClr val="tx1">
                  <a:lumMod val="65000"/>
                  <a:lumOff val="35000"/>
                </a:schemeClr>
              </a:solidFill>
              <a:latin typeface="Aptos" panose="02110004020202020204"/>
              <a:cs typeface="Arial"/>
            </a:endParaRPr>
          </a:p>
          <a:p>
            <a:endParaRPr lang="en-GB" sz="550">
              <a:solidFill>
                <a:schemeClr val="tx1">
                  <a:lumMod val="65000"/>
                  <a:lumOff val="35000"/>
                </a:schemeClr>
              </a:solidFill>
              <a:latin typeface="Arial"/>
              <a:cs typeface="Arial"/>
            </a:endParaRPr>
          </a:p>
          <a:p>
            <a:pPr marL="0" indent="0">
              <a:buNone/>
            </a:pPr>
            <a:endParaRPr lang="en-GB" sz="550">
              <a:solidFill>
                <a:schemeClr val="tx1">
                  <a:lumMod val="65000"/>
                  <a:lumOff val="35000"/>
                </a:schemeClr>
              </a:solidFill>
              <a:latin typeface="Aptos"/>
              <a:cs typeface="Arial"/>
            </a:endParaRPr>
          </a:p>
          <a:p>
            <a:endParaRPr lang="en-GB" sz="550">
              <a:solidFill>
                <a:schemeClr val="tx1">
                  <a:lumMod val="65000"/>
                  <a:lumOff val="35000"/>
                </a:schemeClr>
              </a:solidFill>
              <a:latin typeface="Arial"/>
              <a:cs typeface="Arial"/>
            </a:endParaRPr>
          </a:p>
          <a:p>
            <a:endParaRPr lang="en-GB" sz="550">
              <a:solidFill>
                <a:schemeClr val="tx1">
                  <a:lumMod val="65000"/>
                  <a:lumOff val="35000"/>
                </a:schemeClr>
              </a:solidFill>
            </a:endParaRPr>
          </a:p>
          <a:p>
            <a:endParaRPr lang="en-GB" sz="550">
              <a:solidFill>
                <a:schemeClr val="tx1">
                  <a:lumMod val="65000"/>
                  <a:lumOff val="35000"/>
                </a:schemeClr>
              </a:solidFill>
            </a:endParaRPr>
          </a:p>
          <a:p>
            <a:endParaRPr lang="en-GB" sz="550">
              <a:solidFill>
                <a:schemeClr val="tx1">
                  <a:lumMod val="65000"/>
                  <a:lumOff val="35000"/>
                </a:schemeClr>
              </a:solidFill>
            </a:endParaRPr>
          </a:p>
          <a:p>
            <a:endParaRPr lang="en-GB" sz="550">
              <a:solidFill>
                <a:schemeClr val="tx1">
                  <a:lumMod val="65000"/>
                  <a:lumOff val="35000"/>
                </a:schemeClr>
              </a:solidFill>
            </a:endParaRPr>
          </a:p>
          <a:p>
            <a:endParaRPr lang="en-GB" sz="550">
              <a:solidFill>
                <a:schemeClr val="tx1">
                  <a:lumMod val="65000"/>
                  <a:lumOff val="35000"/>
                </a:schemeClr>
              </a:solidFill>
            </a:endParaRPr>
          </a:p>
          <a:p>
            <a:r>
              <a:rPr lang="en-GB" sz="550">
                <a:solidFill>
                  <a:schemeClr val="tx1">
                    <a:lumMod val="65000"/>
                    <a:lumOff val="35000"/>
                  </a:schemeClr>
                </a:solidFill>
              </a:rPr>
              <a:t>6</a:t>
            </a:r>
          </a:p>
        </p:txBody>
      </p:sp>
    </p:spTree>
    <p:extLst>
      <p:ext uri="{BB962C8B-B14F-4D97-AF65-F5344CB8AC3E}">
        <p14:creationId xmlns:p14="http://schemas.microsoft.com/office/powerpoint/2010/main" val="39479387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65824FE-6AF6-C859-AE55-F31835973EE2}"/>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AE0163E-429B-5D8F-4402-792459262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D495090-B268-1535-509F-1FA36BF1E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30EAE47-48FB-1609-8C8F-C57461E32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030D9-C9F6-5DC6-E56A-C4DE24C8E3D8}"/>
              </a:ext>
            </a:extLst>
          </p:cNvPr>
          <p:cNvSpPr>
            <a:spLocks noGrp="1"/>
          </p:cNvSpPr>
          <p:nvPr>
            <p:ph type="title"/>
          </p:nvPr>
        </p:nvSpPr>
        <p:spPr>
          <a:xfrm>
            <a:off x="1616053" y="241122"/>
            <a:ext cx="8959893" cy="888360"/>
          </a:xfrm>
        </p:spPr>
        <p:txBody>
          <a:bodyPr anchor="b">
            <a:normAutofit/>
          </a:bodyPr>
          <a:lstStyle/>
          <a:p>
            <a:pPr algn="ctr"/>
            <a:r>
              <a:rPr lang="en-GB" sz="2400">
                <a:solidFill>
                  <a:schemeClr val="tx1">
                    <a:lumMod val="65000"/>
                    <a:lumOff val="35000"/>
                  </a:schemeClr>
                </a:solidFill>
              </a:rPr>
              <a:t>References</a:t>
            </a:r>
          </a:p>
        </p:txBody>
      </p:sp>
      <p:sp>
        <p:nvSpPr>
          <p:cNvPr id="3" name="Content Placeholder 2">
            <a:extLst>
              <a:ext uri="{FF2B5EF4-FFF2-40B4-BE49-F238E27FC236}">
                <a16:creationId xmlns:a16="http://schemas.microsoft.com/office/drawing/2014/main" id="{AE177C68-A1A8-8655-0B7C-EA89693C35E0}"/>
              </a:ext>
            </a:extLst>
          </p:cNvPr>
          <p:cNvSpPr>
            <a:spLocks noGrp="1"/>
          </p:cNvSpPr>
          <p:nvPr>
            <p:ph idx="1"/>
          </p:nvPr>
        </p:nvSpPr>
        <p:spPr>
          <a:xfrm>
            <a:off x="695513" y="974873"/>
            <a:ext cx="10800972" cy="5272120"/>
          </a:xfrm>
        </p:spPr>
        <p:txBody>
          <a:bodyPr vert="horz" lIns="91440" tIns="45720" rIns="91440" bIns="45720" rtlCol="0" anchor="t">
            <a:noAutofit/>
          </a:bodyPr>
          <a:lstStyle/>
          <a:p>
            <a:r>
              <a:rPr lang="en-GB" sz="1100">
                <a:solidFill>
                  <a:schemeClr val="tx1">
                    <a:lumMod val="65000"/>
                    <a:lumOff val="35000"/>
                  </a:schemeClr>
                </a:solidFill>
              </a:rPr>
              <a:t>Joshi and </a:t>
            </a:r>
            <a:r>
              <a:rPr lang="en-GB" sz="1100" err="1">
                <a:solidFill>
                  <a:schemeClr val="tx1">
                    <a:lumMod val="65000"/>
                    <a:lumOff val="35000"/>
                  </a:schemeClr>
                </a:solidFill>
              </a:rPr>
              <a:t>Katare</a:t>
            </a:r>
            <a:r>
              <a:rPr lang="en-GB" sz="1100">
                <a:solidFill>
                  <a:schemeClr val="tx1">
                    <a:lumMod val="65000"/>
                    <a:lumOff val="35000"/>
                  </a:schemeClr>
                </a:solidFill>
              </a:rPr>
              <a:t>, 2021. Autonomous Weapons Market Size, Share, Competitive Landscape and Trend Analysis Report, by Product, Platform and Type : Global Opportunity Analysis and Industry Forecast, 2021-2030, Allied Marker Research. Available at:</a:t>
            </a:r>
            <a:r>
              <a:rPr lang="en-GB" sz="1100">
                <a:solidFill>
                  <a:schemeClr val="tx1">
                    <a:lumMod val="65000"/>
                    <a:lumOff val="35000"/>
                  </a:schemeClr>
                </a:solidFill>
                <a:hlinkClick r:id="rId2">
                  <a:extLst>
                    <a:ext uri="{A12FA001-AC4F-418D-AE19-62706E023703}">
                      <ahyp:hlinkClr xmlns:ahyp="http://schemas.microsoft.com/office/drawing/2018/hyperlinkcolor" val="tx"/>
                    </a:ext>
                  </a:extLst>
                </a:hlinkClick>
              </a:rPr>
              <a:t>Autonomous Weapons Market Share, Growth, Analysis by 2030</a:t>
            </a:r>
            <a:r>
              <a:rPr lang="en-GB" sz="1100">
                <a:solidFill>
                  <a:schemeClr val="tx1">
                    <a:lumMod val="65000"/>
                    <a:lumOff val="35000"/>
                  </a:schemeClr>
                </a:solidFill>
              </a:rPr>
              <a:t> [ Accessed 3 April 2025].</a:t>
            </a:r>
          </a:p>
          <a:p>
            <a:r>
              <a:rPr lang="en-GB" sz="1100">
                <a:solidFill>
                  <a:schemeClr val="tx1">
                    <a:lumMod val="65000"/>
                    <a:lumOff val="35000"/>
                  </a:schemeClr>
                </a:solidFill>
              </a:rPr>
              <a:t>Kohn, S., Cohen, M., Johnson, A., Terman, M., Weltman, G. and Lyons, J., 2024. Supporting Ethical Decision-Making for Lethal Autonomous Weapons. Journal of Military Ethics, 23(1), pp.12-31.</a:t>
            </a:r>
          </a:p>
          <a:p>
            <a:r>
              <a:rPr lang="en-GB" sz="1100" err="1">
                <a:solidFill>
                  <a:schemeClr val="tx1">
                    <a:lumMod val="65000"/>
                    <a:lumOff val="35000"/>
                  </a:schemeClr>
                </a:solidFill>
              </a:rPr>
              <a:t>Marwala.T</a:t>
            </a:r>
            <a:r>
              <a:rPr lang="en-GB" sz="1100">
                <a:solidFill>
                  <a:schemeClr val="tx1">
                    <a:lumMod val="65000"/>
                    <a:lumOff val="35000"/>
                  </a:schemeClr>
                </a:solidFill>
              </a:rPr>
              <a:t> (2023) Militarization of AI Has Severe Implications for Global Security and Warfare. UNU. Available at: </a:t>
            </a:r>
            <a:r>
              <a:rPr lang="en-GB" sz="1100">
                <a:solidFill>
                  <a:schemeClr val="tx1">
                    <a:lumMod val="65000"/>
                    <a:lumOff val="35000"/>
                  </a:schemeClr>
                </a:solidFill>
                <a:hlinkClick r:id="rId3">
                  <a:extLst>
                    <a:ext uri="{A12FA001-AC4F-418D-AE19-62706E023703}">
                      <ahyp:hlinkClr xmlns:ahyp="http://schemas.microsoft.com/office/drawing/2018/hyperlinkcolor" val="tx"/>
                    </a:ext>
                  </a:extLst>
                </a:hlinkClick>
              </a:rPr>
              <a:t>https://unu.edu/article/militarization-ai-has-severe-implications-global-security-and-warfare</a:t>
            </a:r>
            <a:r>
              <a:rPr lang="en-GB" sz="1100">
                <a:solidFill>
                  <a:schemeClr val="tx1">
                    <a:lumMod val="65000"/>
                    <a:lumOff val="35000"/>
                  </a:schemeClr>
                </a:solidFill>
              </a:rPr>
              <a:t> [Accessed 3 April 2025].</a:t>
            </a:r>
          </a:p>
          <a:p>
            <a:r>
              <a:rPr lang="en-GB" sz="1100">
                <a:solidFill>
                  <a:schemeClr val="tx1">
                    <a:lumMod val="65000"/>
                    <a:lumOff val="35000"/>
                  </a:schemeClr>
                </a:solidFill>
                <a:ea typeface="+mn-lt"/>
                <a:cs typeface="+mn-lt"/>
              </a:rPr>
              <a:t>Naval News (2023) </a:t>
            </a:r>
            <a:r>
              <a:rPr lang="en-GB" sz="1100" i="1">
                <a:solidFill>
                  <a:schemeClr val="tx1">
                    <a:lumMod val="65000"/>
                    <a:lumOff val="35000"/>
                  </a:schemeClr>
                </a:solidFill>
                <a:ea typeface="+mn-lt"/>
                <a:cs typeface="+mn-lt"/>
              </a:rPr>
              <a:t>Ukraine’s MAGURA V5 USV on the stage at DSEI 2023</a:t>
            </a:r>
            <a:r>
              <a:rPr lang="en-GB" sz="1100">
                <a:solidFill>
                  <a:schemeClr val="tx1">
                    <a:lumMod val="65000"/>
                    <a:lumOff val="35000"/>
                  </a:schemeClr>
                </a:solidFill>
                <a:ea typeface="+mn-lt"/>
                <a:cs typeface="+mn-lt"/>
              </a:rPr>
              <a:t>. Available at: </a:t>
            </a:r>
            <a:r>
              <a:rPr lang="en-GB" sz="1100">
                <a:solidFill>
                  <a:schemeClr val="tx1">
                    <a:lumMod val="65000"/>
                    <a:lumOff val="35000"/>
                  </a:schemeClr>
                </a:solidFill>
                <a:ea typeface="+mn-lt"/>
                <a:cs typeface="+mn-lt"/>
                <a:hlinkClick r:id="rId4">
                  <a:extLst>
                    <a:ext uri="{A12FA001-AC4F-418D-AE19-62706E023703}">
                      <ahyp:hlinkClr xmlns:ahyp="http://schemas.microsoft.com/office/drawing/2018/hyperlinkcolor" val="tx"/>
                    </a:ext>
                  </a:extLst>
                </a:hlinkClick>
              </a:rPr>
              <a:t>https://www.navalnews.com/event-news/dsei-2023/2023/09/ukraines-magura-v5-usv-on-the-stage-at-dsei-2023/</a:t>
            </a:r>
            <a:r>
              <a:rPr lang="en-GB" sz="1100">
                <a:solidFill>
                  <a:schemeClr val="tx1">
                    <a:lumMod val="65000"/>
                    <a:lumOff val="35000"/>
                  </a:schemeClr>
                </a:solidFill>
                <a:ea typeface="+mn-lt"/>
                <a:cs typeface="+mn-lt"/>
              </a:rPr>
              <a:t> (Accessed: 12 April 2025).</a:t>
            </a:r>
          </a:p>
          <a:p>
            <a:r>
              <a:rPr lang="en-GB" sz="1100">
                <a:solidFill>
                  <a:schemeClr val="tx1">
                    <a:lumMod val="65000"/>
                    <a:lumOff val="35000"/>
                  </a:schemeClr>
                </a:solidFill>
                <a:ea typeface="+mn-lt"/>
                <a:cs typeface="+mn-lt"/>
              </a:rPr>
              <a:t>Needham, J., 1986. </a:t>
            </a:r>
            <a:r>
              <a:rPr lang="en-GB" sz="1100" i="1">
                <a:solidFill>
                  <a:schemeClr val="tx1">
                    <a:lumMod val="65000"/>
                    <a:lumOff val="35000"/>
                  </a:schemeClr>
                </a:solidFill>
                <a:ea typeface="+mn-lt"/>
                <a:cs typeface="+mn-lt"/>
              </a:rPr>
              <a:t>Science and Civilisation in China: Volume 5, Chemistry and Chemical Technology, Part 7: Military Technology: The Gunpowder Epic</a:t>
            </a:r>
            <a:r>
              <a:rPr lang="en-GB" sz="1100">
                <a:solidFill>
                  <a:schemeClr val="tx1">
                    <a:lumMod val="65000"/>
                    <a:lumOff val="35000"/>
                  </a:schemeClr>
                </a:solidFill>
                <a:ea typeface="+mn-lt"/>
                <a:cs typeface="+mn-lt"/>
              </a:rPr>
              <a:t>. Cambridge: Cambridge University Press pp192-199.</a:t>
            </a:r>
            <a:endParaRPr lang="en-GB" sz="1100">
              <a:solidFill>
                <a:schemeClr val="tx1">
                  <a:lumMod val="65000"/>
                  <a:lumOff val="35000"/>
                </a:schemeClr>
              </a:solidFill>
              <a:latin typeface="Aptos"/>
              <a:cs typeface="Arial"/>
            </a:endParaRPr>
          </a:p>
          <a:p>
            <a:r>
              <a:rPr lang="en-GB" sz="1100" b="0" i="0">
                <a:solidFill>
                  <a:schemeClr val="tx1">
                    <a:lumMod val="65000"/>
                    <a:lumOff val="35000"/>
                  </a:schemeClr>
                </a:solidFill>
                <a:effectLst/>
                <a:latin typeface="Aptos"/>
                <a:cs typeface="Arial"/>
              </a:rPr>
              <a:t>Noone, G.P. and Noone, D.C., 2015. The debate over autonomous weapons systems. </a:t>
            </a:r>
            <a:r>
              <a:rPr lang="en-GB" sz="1100" b="0" i="1">
                <a:solidFill>
                  <a:schemeClr val="tx1">
                    <a:lumMod val="65000"/>
                    <a:lumOff val="35000"/>
                  </a:schemeClr>
                </a:solidFill>
                <a:effectLst/>
                <a:latin typeface="Aptos"/>
                <a:cs typeface="Arial"/>
              </a:rPr>
              <a:t>Case W. Res. J. Int'l L.</a:t>
            </a:r>
            <a:r>
              <a:rPr lang="en-GB" sz="1100" b="0" i="0">
                <a:solidFill>
                  <a:schemeClr val="tx1">
                    <a:lumMod val="65000"/>
                    <a:lumOff val="35000"/>
                  </a:schemeClr>
                </a:solidFill>
                <a:effectLst/>
                <a:latin typeface="Aptos"/>
                <a:cs typeface="Arial"/>
              </a:rPr>
              <a:t>, </a:t>
            </a:r>
            <a:r>
              <a:rPr lang="en-GB" sz="1100" b="0" i="1">
                <a:solidFill>
                  <a:schemeClr val="tx1">
                    <a:lumMod val="65000"/>
                    <a:lumOff val="35000"/>
                  </a:schemeClr>
                </a:solidFill>
                <a:effectLst/>
                <a:latin typeface="Aptos"/>
                <a:cs typeface="Arial"/>
              </a:rPr>
              <a:t>47</a:t>
            </a:r>
            <a:r>
              <a:rPr lang="en-GB" sz="1100" b="0" i="0">
                <a:solidFill>
                  <a:schemeClr val="tx1">
                    <a:lumMod val="65000"/>
                    <a:lumOff val="35000"/>
                  </a:schemeClr>
                </a:solidFill>
                <a:effectLst/>
                <a:latin typeface="Aptos"/>
                <a:cs typeface="Arial"/>
              </a:rPr>
              <a:t>, p.25. [Accessed 3 April 2025].</a:t>
            </a:r>
            <a:endParaRPr lang="en-GB" sz="1100">
              <a:solidFill>
                <a:schemeClr val="tx1">
                  <a:lumMod val="65000"/>
                  <a:lumOff val="35000"/>
                </a:schemeClr>
              </a:solidFill>
              <a:latin typeface="Aptos"/>
              <a:cs typeface="Arial"/>
            </a:endParaRPr>
          </a:p>
          <a:p>
            <a:r>
              <a:rPr lang="en-GB" sz="1100">
                <a:solidFill>
                  <a:schemeClr val="tx1">
                    <a:lumMod val="65000"/>
                    <a:lumOff val="35000"/>
                  </a:schemeClr>
                </a:solidFill>
                <a:latin typeface="Aptos"/>
                <a:cs typeface="Arial"/>
              </a:rPr>
              <a:t>Perrin. B. (2025</a:t>
            </a:r>
            <a:r>
              <a:rPr lang="en-GB" sz="1200"/>
              <a:t>) </a:t>
            </a:r>
            <a:r>
              <a:rPr lang="en-GB" sz="1100">
                <a:solidFill>
                  <a:schemeClr val="bg2">
                    <a:lumMod val="25000"/>
                  </a:schemeClr>
                </a:solidFill>
              </a:rPr>
              <a:t>Lethal Autonomous Weapons Systems &amp; International Law: Growing Momentum Towards a New International Treaty. </a:t>
            </a:r>
            <a:r>
              <a:rPr lang="en-GB" sz="1100" i="1">
                <a:solidFill>
                  <a:schemeClr val="bg2">
                    <a:lumMod val="25000"/>
                  </a:schemeClr>
                </a:solidFill>
              </a:rPr>
              <a:t>American Society of </a:t>
            </a:r>
            <a:r>
              <a:rPr lang="en-GB" sz="1100" i="1" err="1">
                <a:solidFill>
                  <a:schemeClr val="bg2">
                    <a:lumMod val="25000"/>
                  </a:schemeClr>
                </a:solidFill>
              </a:rPr>
              <a:t>Interntational</a:t>
            </a:r>
            <a:r>
              <a:rPr lang="en-GB" sz="1100" i="1">
                <a:solidFill>
                  <a:schemeClr val="bg2">
                    <a:lumMod val="25000"/>
                  </a:schemeClr>
                </a:solidFill>
              </a:rPr>
              <a:t> Law.</a:t>
            </a:r>
            <a:r>
              <a:rPr lang="en-GB" sz="1100">
                <a:solidFill>
                  <a:schemeClr val="bg2">
                    <a:lumMod val="25000"/>
                  </a:schemeClr>
                </a:solidFill>
              </a:rPr>
              <a:t> </a:t>
            </a:r>
            <a:r>
              <a:rPr lang="en-GB" sz="1100" err="1">
                <a:solidFill>
                  <a:schemeClr val="bg2">
                    <a:lumMod val="25000"/>
                  </a:schemeClr>
                </a:solidFill>
              </a:rPr>
              <a:t>Availabel</a:t>
            </a:r>
            <a:r>
              <a:rPr lang="en-GB" sz="1100">
                <a:solidFill>
                  <a:schemeClr val="bg2">
                    <a:lumMod val="25000"/>
                  </a:schemeClr>
                </a:solidFill>
              </a:rPr>
              <a:t> at: </a:t>
            </a:r>
            <a:r>
              <a:rPr lang="en-GB" sz="1100">
                <a:solidFill>
                  <a:schemeClr val="bg2">
                    <a:lumMod val="25000"/>
                  </a:schemeClr>
                </a:solidFill>
                <a:ea typeface="+mn-lt"/>
                <a:cs typeface="+mn-lt"/>
                <a:hlinkClick r:id="rId5">
                  <a:extLst>
                    <a:ext uri="{A12FA001-AC4F-418D-AE19-62706E023703}">
                      <ahyp:hlinkClr xmlns:ahyp="http://schemas.microsoft.com/office/drawing/2018/hyperlinkcolor" val="tx"/>
                    </a:ext>
                  </a:extLst>
                </a:hlinkClick>
              </a:rPr>
              <a:t>https://www.asil.org/insights/volume/29/issue/1</a:t>
            </a:r>
            <a:r>
              <a:rPr lang="en-GB" sz="1100">
                <a:solidFill>
                  <a:schemeClr val="bg2">
                    <a:lumMod val="25000"/>
                  </a:schemeClr>
                </a:solidFill>
                <a:ea typeface="+mn-lt"/>
                <a:cs typeface="+mn-lt"/>
              </a:rPr>
              <a:t>  [Accessed 16 April 2024]</a:t>
            </a:r>
          </a:p>
          <a:p>
            <a:r>
              <a:rPr lang="en-GB" sz="1100">
                <a:solidFill>
                  <a:schemeClr val="tx1">
                    <a:lumMod val="65000"/>
                    <a:lumOff val="35000"/>
                  </a:schemeClr>
                </a:solidFill>
                <a:latin typeface="Aptos"/>
                <a:cs typeface="Arial"/>
              </a:rPr>
              <a:t>Prigg, M. (2014a) </a:t>
            </a:r>
            <a:r>
              <a:rPr lang="en-GB" sz="1100" i="1">
                <a:solidFill>
                  <a:schemeClr val="tx1">
                    <a:lumMod val="65000"/>
                    <a:lumOff val="35000"/>
                  </a:schemeClr>
                </a:solidFill>
                <a:latin typeface="Aptos"/>
                <a:cs typeface="Arial"/>
              </a:rPr>
              <a:t>Who goes there? Samsung unveils robot sentry that can kill from two miles away</a:t>
            </a:r>
            <a:r>
              <a:rPr lang="en-GB" sz="1100">
                <a:solidFill>
                  <a:schemeClr val="tx1">
                    <a:lumMod val="65000"/>
                    <a:lumOff val="35000"/>
                  </a:schemeClr>
                </a:solidFill>
                <a:latin typeface="Aptos"/>
                <a:cs typeface="Arial"/>
              </a:rPr>
              <a:t>, </a:t>
            </a:r>
            <a:r>
              <a:rPr lang="en-GB" sz="1100" i="1">
                <a:solidFill>
                  <a:schemeClr val="tx1">
                    <a:lumMod val="65000"/>
                    <a:lumOff val="35000"/>
                  </a:schemeClr>
                </a:solidFill>
                <a:latin typeface="Aptos"/>
                <a:cs typeface="Arial"/>
              </a:rPr>
              <a:t>Daily Mail Online</a:t>
            </a:r>
            <a:r>
              <a:rPr lang="en-GB" sz="1100">
                <a:solidFill>
                  <a:schemeClr val="tx1">
                    <a:lumMod val="65000"/>
                    <a:lumOff val="35000"/>
                  </a:schemeClr>
                </a:solidFill>
                <a:latin typeface="Aptos"/>
                <a:cs typeface="Arial"/>
              </a:rPr>
              <a:t>. Available at: </a:t>
            </a:r>
            <a:r>
              <a:rPr lang="en-GB" sz="1100">
                <a:solidFill>
                  <a:schemeClr val="tx1">
                    <a:lumMod val="65000"/>
                    <a:lumOff val="35000"/>
                  </a:schemeClr>
                </a:solidFill>
                <a:latin typeface="Aptos"/>
                <a:cs typeface="Arial"/>
                <a:hlinkClick r:id="rId6">
                  <a:extLst>
                    <a:ext uri="{A12FA001-AC4F-418D-AE19-62706E023703}">
                      <ahyp:hlinkClr xmlns:ahyp="http://schemas.microsoft.com/office/drawing/2018/hyperlinkcolor" val="tx"/>
                    </a:ext>
                  </a:extLst>
                </a:hlinkClick>
              </a:rPr>
              <a:t>https://www.dailymail.co.uk/sciencetech/article-2756847/Who-goes-Samsung-reveals-robot-sentry-set-eye-North-Korea.html</a:t>
            </a:r>
            <a:r>
              <a:rPr lang="en-GB" sz="1100">
                <a:solidFill>
                  <a:schemeClr val="tx1">
                    <a:lumMod val="65000"/>
                    <a:lumOff val="35000"/>
                  </a:schemeClr>
                </a:solidFill>
                <a:latin typeface="Aptos"/>
                <a:cs typeface="Arial"/>
              </a:rPr>
              <a:t> (Accessed: 05 April 2025). </a:t>
            </a:r>
            <a:endParaRPr lang="en-GB" sz="2400">
              <a:solidFill>
                <a:schemeClr val="tx1">
                  <a:lumMod val="65000"/>
                  <a:lumOff val="35000"/>
                </a:schemeClr>
              </a:solidFill>
            </a:endParaRPr>
          </a:p>
          <a:p>
            <a:r>
              <a:rPr lang="en-GB" sz="1100">
                <a:solidFill>
                  <a:schemeClr val="tx1">
                    <a:lumMod val="65000"/>
                    <a:lumOff val="35000"/>
                  </a:schemeClr>
                </a:solidFill>
                <a:ea typeface="+mn-lt"/>
                <a:cs typeface="+mn-lt"/>
              </a:rPr>
              <a:t>Sabbagh, D. (2025) ‘ “People were burned alive in their cars”: As peace talks falter, Ukrainians resign themselves to fighting on’, </a:t>
            </a:r>
            <a:r>
              <a:rPr lang="en-GB" sz="1100" i="1">
                <a:solidFill>
                  <a:schemeClr val="tx1">
                    <a:lumMod val="65000"/>
                    <a:lumOff val="35000"/>
                  </a:schemeClr>
                </a:solidFill>
                <a:ea typeface="+mn-lt"/>
                <a:cs typeface="+mn-lt"/>
              </a:rPr>
              <a:t>The Guardian</a:t>
            </a:r>
            <a:r>
              <a:rPr lang="en-GB" sz="1100">
                <a:solidFill>
                  <a:schemeClr val="tx1">
                    <a:lumMod val="65000"/>
                    <a:lumOff val="35000"/>
                  </a:schemeClr>
                </a:solidFill>
                <a:ea typeface="+mn-lt"/>
                <a:cs typeface="+mn-lt"/>
              </a:rPr>
              <a:t>, 12 April. Available at: </a:t>
            </a:r>
            <a:r>
              <a:rPr lang="en-GB" sz="1100">
                <a:solidFill>
                  <a:schemeClr val="tx1">
                    <a:lumMod val="65000"/>
                    <a:lumOff val="35000"/>
                  </a:schemeClr>
                </a:solidFill>
                <a:ea typeface="+mn-lt"/>
                <a:cs typeface="+mn-lt"/>
                <a:hlinkClick r:id="rId7">
                  <a:extLst>
                    <a:ext uri="{A12FA001-AC4F-418D-AE19-62706E023703}">
                      <ahyp:hlinkClr xmlns:ahyp="http://schemas.microsoft.com/office/drawing/2018/hyperlinkcolor" val="tx"/>
                    </a:ext>
                  </a:extLst>
                </a:hlinkClick>
              </a:rPr>
              <a:t>https://www.theguardian.com/world/2025/apr/12/people-were-burned-alive-in-their-cars-as-peace-talks-falter-ukrainians-resign-themselves-to-fighting-on</a:t>
            </a:r>
            <a:r>
              <a:rPr lang="en-GB" sz="1100">
                <a:solidFill>
                  <a:schemeClr val="tx1">
                    <a:lumMod val="65000"/>
                    <a:lumOff val="35000"/>
                  </a:schemeClr>
                </a:solidFill>
                <a:ea typeface="+mn-lt"/>
                <a:cs typeface="+mn-lt"/>
              </a:rPr>
              <a:t> (Accessed: 14 April 2025).</a:t>
            </a:r>
            <a:endParaRPr lang="en-GB" sz="1100">
              <a:solidFill>
                <a:schemeClr val="tx1">
                  <a:lumMod val="65000"/>
                  <a:lumOff val="35000"/>
                </a:schemeClr>
              </a:solidFill>
            </a:endParaRPr>
          </a:p>
          <a:p>
            <a:r>
              <a:rPr lang="en-GB" sz="1100" err="1">
                <a:solidFill>
                  <a:schemeClr val="tx1">
                    <a:lumMod val="65000"/>
                    <a:lumOff val="35000"/>
                  </a:schemeClr>
                </a:solidFill>
              </a:rPr>
              <a:t>Scharre</a:t>
            </a:r>
            <a:r>
              <a:rPr lang="en-GB" sz="1100">
                <a:solidFill>
                  <a:schemeClr val="tx1">
                    <a:lumMod val="65000"/>
                    <a:lumOff val="35000"/>
                  </a:schemeClr>
                </a:solidFill>
              </a:rPr>
              <a:t>, P., 2016. Autonomous weapons and operational risk [online]</a:t>
            </a:r>
          </a:p>
          <a:p>
            <a:r>
              <a:rPr lang="en-GB" sz="1100">
                <a:solidFill>
                  <a:schemeClr val="tx1">
                    <a:lumMod val="65000"/>
                    <a:lumOff val="35000"/>
                  </a:schemeClr>
                </a:solidFill>
              </a:rPr>
              <a:t>Schmitt and Zaccharias, n.d. Note for national defence: ethics of lethal autonomous weapons systems, Security policy NET. Available at: </a:t>
            </a:r>
            <a:r>
              <a:rPr lang="en-GB" sz="900">
                <a:hlinkClick r:id="rId8"/>
              </a:rPr>
              <a:t>BN-85-Emerging-technology-and-military-application-Aug2021.pdf</a:t>
            </a:r>
            <a:r>
              <a:rPr lang="en-GB" sz="900"/>
              <a:t> [Accessed 12 April 2025].</a:t>
            </a:r>
            <a:endParaRPr lang="en-GB" sz="1100">
              <a:solidFill>
                <a:schemeClr val="tx1">
                  <a:lumMod val="65000"/>
                  <a:lumOff val="35000"/>
                </a:schemeClr>
              </a:solidFill>
            </a:endParaRPr>
          </a:p>
          <a:p>
            <a:r>
              <a:rPr lang="en-GB" sz="1100">
                <a:solidFill>
                  <a:schemeClr val="tx1">
                    <a:lumMod val="65000"/>
                    <a:lumOff val="35000"/>
                  </a:schemeClr>
                </a:solidFill>
                <a:ea typeface="+mn-lt"/>
                <a:cs typeface="+mn-lt"/>
              </a:rPr>
              <a:t>Sparrow, R. (2007). Killer Robots. </a:t>
            </a:r>
            <a:r>
              <a:rPr lang="en-GB" sz="1100" i="1">
                <a:solidFill>
                  <a:schemeClr val="tx1">
                    <a:lumMod val="65000"/>
                    <a:lumOff val="35000"/>
                  </a:schemeClr>
                </a:solidFill>
                <a:ea typeface="+mn-lt"/>
                <a:cs typeface="+mn-lt"/>
              </a:rPr>
              <a:t>Journal of Applied Philosophy</a:t>
            </a:r>
            <a:r>
              <a:rPr lang="en-GB" sz="1100">
                <a:solidFill>
                  <a:schemeClr val="tx1">
                    <a:lumMod val="65000"/>
                    <a:lumOff val="35000"/>
                  </a:schemeClr>
                </a:solidFill>
                <a:ea typeface="+mn-lt"/>
                <a:cs typeface="+mn-lt"/>
              </a:rPr>
              <a:t>, 24(1), 62–77. </a:t>
            </a:r>
            <a:r>
              <a:rPr lang="en-GB" sz="1100">
                <a:solidFill>
                  <a:srgbClr val="000000"/>
                </a:solidFill>
                <a:ea typeface="+mn-lt"/>
                <a:cs typeface="+mn-lt"/>
                <a:hlinkClick r:id="rId9"/>
              </a:rPr>
              <a:t>https://doi.org/10.1111/j.1468-5930.2007.00346.x</a:t>
            </a:r>
            <a:endParaRPr lang="en-GB" sz="1100">
              <a:solidFill>
                <a:srgbClr val="000000"/>
              </a:solidFill>
            </a:endParaRPr>
          </a:p>
          <a:p>
            <a:r>
              <a:rPr lang="en-GB" sz="1100">
                <a:solidFill>
                  <a:schemeClr val="tx1">
                    <a:lumMod val="65000"/>
                    <a:lumOff val="35000"/>
                  </a:schemeClr>
                </a:solidFill>
              </a:rPr>
              <a:t>US Department of </a:t>
            </a:r>
            <a:r>
              <a:rPr lang="en-GB" sz="1100" err="1">
                <a:solidFill>
                  <a:schemeClr val="tx1">
                    <a:lumMod val="65000"/>
                    <a:lumOff val="35000"/>
                  </a:schemeClr>
                </a:solidFill>
              </a:rPr>
              <a:t>Defense</a:t>
            </a:r>
            <a:r>
              <a:rPr lang="en-GB" sz="1100">
                <a:solidFill>
                  <a:schemeClr val="tx1">
                    <a:lumMod val="65000"/>
                    <a:lumOff val="35000"/>
                  </a:schemeClr>
                </a:solidFill>
              </a:rPr>
              <a:t>, 2023. DoD Directive 3000.09. Autonomy in weapon systems. DoD Directive 3000.09,“Autonomy in Weapon Systems.</a:t>
            </a:r>
          </a:p>
          <a:p>
            <a:r>
              <a:rPr lang="en-GB" sz="1100">
                <a:solidFill>
                  <a:schemeClr val="tx1">
                    <a:lumMod val="65000"/>
                    <a:lumOff val="35000"/>
                  </a:schemeClr>
                </a:solidFill>
              </a:rPr>
              <a:t>William and </a:t>
            </a:r>
            <a:r>
              <a:rPr lang="en-GB" sz="1100" err="1">
                <a:solidFill>
                  <a:schemeClr val="tx1">
                    <a:lumMod val="65000"/>
                    <a:lumOff val="35000"/>
                  </a:schemeClr>
                </a:solidFill>
              </a:rPr>
              <a:t>Barwley</a:t>
            </a:r>
            <a:r>
              <a:rPr lang="en-GB" sz="1100">
                <a:solidFill>
                  <a:schemeClr val="tx1">
                    <a:lumMod val="65000"/>
                    <a:lumOff val="35000"/>
                  </a:schemeClr>
                </a:solidFill>
              </a:rPr>
              <a:t>, 2025. War and the future of war, UK Parliament. Available at: </a:t>
            </a:r>
            <a:r>
              <a:rPr lang="en-GB" sz="1100">
                <a:solidFill>
                  <a:schemeClr val="tx1">
                    <a:lumMod val="65000"/>
                    <a:lumOff val="35000"/>
                  </a:schemeClr>
                </a:solidFill>
                <a:hlinkClick r:id="rId10">
                  <a:extLst>
                    <a:ext uri="{A12FA001-AC4F-418D-AE19-62706E023703}">
                      <ahyp:hlinkClr xmlns:ahyp="http://schemas.microsoft.com/office/drawing/2018/hyperlinkcolor" val="tx"/>
                    </a:ext>
                  </a:extLst>
                </a:hlinkClick>
              </a:rPr>
              <a:t>War and the future of war – POST</a:t>
            </a:r>
            <a:r>
              <a:rPr lang="en-GB" sz="1100">
                <a:solidFill>
                  <a:schemeClr val="tx1">
                    <a:lumMod val="65000"/>
                    <a:lumOff val="35000"/>
                  </a:schemeClr>
                </a:solidFill>
              </a:rPr>
              <a:t>. [Accessed 3 April 2025].</a:t>
            </a:r>
          </a:p>
          <a:p>
            <a:endParaRPr lang="en-GB" sz="600">
              <a:solidFill>
                <a:schemeClr val="tx1">
                  <a:lumMod val="65000"/>
                  <a:lumOff val="35000"/>
                </a:schemeClr>
              </a:solidFill>
            </a:endParaRPr>
          </a:p>
          <a:p>
            <a:endParaRPr lang="en-GB" sz="600">
              <a:solidFill>
                <a:schemeClr val="tx1">
                  <a:lumMod val="65000"/>
                  <a:lumOff val="35000"/>
                </a:schemeClr>
              </a:solidFill>
            </a:endParaRPr>
          </a:p>
          <a:p>
            <a:endParaRPr lang="en-GB" sz="600">
              <a:solidFill>
                <a:schemeClr val="tx1">
                  <a:lumMod val="65000"/>
                  <a:lumOff val="35000"/>
                </a:schemeClr>
              </a:solidFill>
            </a:endParaRPr>
          </a:p>
          <a:p>
            <a:endParaRPr lang="en-GB" sz="600">
              <a:solidFill>
                <a:schemeClr val="tx1">
                  <a:lumMod val="65000"/>
                  <a:lumOff val="35000"/>
                </a:schemeClr>
              </a:solidFill>
            </a:endParaRPr>
          </a:p>
          <a:p>
            <a:endParaRPr lang="en-GB" sz="600">
              <a:solidFill>
                <a:schemeClr val="tx1">
                  <a:lumMod val="65000"/>
                  <a:lumOff val="35000"/>
                </a:schemeClr>
              </a:solidFill>
              <a:latin typeface="Aptos" panose="02110004020202020204"/>
              <a:cs typeface="Arial"/>
            </a:endParaRPr>
          </a:p>
          <a:p>
            <a:endParaRPr lang="en-GB" sz="600">
              <a:solidFill>
                <a:schemeClr val="tx1">
                  <a:lumMod val="65000"/>
                  <a:lumOff val="35000"/>
                </a:schemeClr>
              </a:solidFill>
              <a:latin typeface="Arial"/>
              <a:cs typeface="Arial"/>
            </a:endParaRPr>
          </a:p>
          <a:p>
            <a:pPr marL="0" indent="0">
              <a:buNone/>
            </a:pPr>
            <a:endParaRPr lang="en-GB" sz="600">
              <a:solidFill>
                <a:schemeClr val="tx1">
                  <a:lumMod val="65000"/>
                  <a:lumOff val="35000"/>
                </a:schemeClr>
              </a:solidFill>
              <a:latin typeface="Aptos"/>
              <a:cs typeface="Arial"/>
            </a:endParaRPr>
          </a:p>
          <a:p>
            <a:endParaRPr lang="en-GB" sz="600">
              <a:solidFill>
                <a:schemeClr val="tx1">
                  <a:lumMod val="65000"/>
                  <a:lumOff val="35000"/>
                </a:schemeClr>
              </a:solidFill>
              <a:latin typeface="Arial"/>
              <a:cs typeface="Arial"/>
            </a:endParaRPr>
          </a:p>
          <a:p>
            <a:endParaRPr lang="en-GB" sz="600">
              <a:solidFill>
                <a:schemeClr val="tx1">
                  <a:lumMod val="65000"/>
                  <a:lumOff val="35000"/>
                </a:schemeClr>
              </a:solidFill>
            </a:endParaRPr>
          </a:p>
          <a:p>
            <a:endParaRPr lang="en-GB" sz="600">
              <a:solidFill>
                <a:schemeClr val="tx1">
                  <a:lumMod val="65000"/>
                  <a:lumOff val="35000"/>
                </a:schemeClr>
              </a:solidFill>
            </a:endParaRPr>
          </a:p>
          <a:p>
            <a:endParaRPr lang="en-GB" sz="600">
              <a:solidFill>
                <a:schemeClr val="tx1">
                  <a:lumMod val="65000"/>
                  <a:lumOff val="35000"/>
                </a:schemeClr>
              </a:solidFill>
            </a:endParaRPr>
          </a:p>
          <a:p>
            <a:endParaRPr lang="en-GB" sz="600">
              <a:solidFill>
                <a:schemeClr val="tx1">
                  <a:lumMod val="65000"/>
                  <a:lumOff val="35000"/>
                </a:schemeClr>
              </a:solidFill>
            </a:endParaRPr>
          </a:p>
          <a:p>
            <a:endParaRPr lang="en-GB" sz="600">
              <a:solidFill>
                <a:schemeClr val="tx1">
                  <a:lumMod val="65000"/>
                  <a:lumOff val="35000"/>
                </a:schemeClr>
              </a:solidFill>
            </a:endParaRPr>
          </a:p>
          <a:p>
            <a:r>
              <a:rPr lang="en-GB" sz="600">
                <a:solidFill>
                  <a:schemeClr val="tx1">
                    <a:lumMod val="65000"/>
                    <a:lumOff val="35000"/>
                  </a:schemeClr>
                </a:solidFill>
              </a:rPr>
              <a:t>6</a:t>
            </a:r>
          </a:p>
        </p:txBody>
      </p:sp>
    </p:spTree>
    <p:extLst>
      <p:ext uri="{BB962C8B-B14F-4D97-AF65-F5344CB8AC3E}">
        <p14:creationId xmlns:p14="http://schemas.microsoft.com/office/powerpoint/2010/main" val="162231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4440</Words>
  <Application>Microsoft Office PowerPoint</Application>
  <PresentationFormat>Widescreen</PresentationFormat>
  <Paragraphs>233</Paragraphs>
  <Slides>31</Slides>
  <Notes>29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Aptos</vt:lpstr>
      <vt:lpstr>Aptos Display</vt:lpstr>
      <vt:lpstr>Arial</vt:lpstr>
      <vt:lpstr>Arial,Sans-Serif</vt:lpstr>
      <vt:lpstr>Calibri</vt:lpstr>
      <vt:lpstr>Courier New</vt:lpstr>
      <vt:lpstr>Office Theme</vt:lpstr>
      <vt:lpstr>Autonomous Weapons: Promise or Peril?</vt:lpstr>
      <vt:lpstr>Introduction</vt:lpstr>
      <vt:lpstr>Widely Deployed Autonomous Weapons </vt:lpstr>
      <vt:lpstr>Should autonomous weapons be used to reduce risks to soldiers and enhance battlefield efficiency?</vt:lpstr>
      <vt:lpstr>For:</vt:lpstr>
      <vt:lpstr>Against:</vt:lpstr>
      <vt:lpstr> Do speed, precision, and data-processing capabilities of autonomous weapons justify their use in combat?</vt:lpstr>
      <vt:lpstr>For:</vt:lpstr>
      <vt:lpstr>Against:</vt:lpstr>
      <vt:lpstr>Can autonomous weapons offer a strategic advantage without endangering global stability?</vt:lpstr>
      <vt:lpstr>For:</vt:lpstr>
      <vt:lpstr>Against:</vt:lpstr>
      <vt:lpstr>Is it ethical to allow machines to make life-and-death decisions in warfare?</vt:lpstr>
      <vt:lpstr>For:</vt:lpstr>
      <vt:lpstr>Against:</vt:lpstr>
      <vt:lpstr>Can autonomous weapons be trusted to act safely and within the bounds of international law?</vt:lpstr>
      <vt:lpstr>For:</vt:lpstr>
      <vt:lpstr>Against:</vt:lpstr>
      <vt:lpstr>Does the use of autonomous weapons create unacceptable legal and accountability issues?</vt:lpstr>
      <vt:lpstr>For:</vt:lpstr>
      <vt:lpstr>Against:</vt:lpstr>
      <vt:lpstr>Should the global community take stronger action to regulate or ban autonomous weapons before they proliferate?</vt:lpstr>
      <vt:lpstr>For:</vt:lpstr>
      <vt:lpstr>Against:</vt:lpstr>
      <vt:lpstr>Are current military institutions prepared to responsibly manage and deploy AI-based weapon systems? </vt:lpstr>
      <vt:lpstr>For:</vt:lpstr>
      <vt:lpstr>Against:</vt:lpstr>
      <vt:lpstr>The Importance of Ethics </vt:lpstr>
      <vt:lpstr>Conclusion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Autonomous Weapons: Promise or Peril?</dc:title>
  <dc:creator>Tahmeenah Begum</dc:creator>
  <cp:lastModifiedBy>Nouh Elmitwally</cp:lastModifiedBy>
  <cp:revision>2</cp:revision>
  <dcterms:created xsi:type="dcterms:W3CDTF">2025-04-01T10:30:10Z</dcterms:created>
  <dcterms:modified xsi:type="dcterms:W3CDTF">2025-05-20T05:04:49Z</dcterms:modified>
</cp:coreProperties>
</file>