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sldIdLst>
    <p:sldId id="276" r:id="rId2"/>
    <p:sldId id="256" r:id="rId3"/>
    <p:sldId id="257" r:id="rId4"/>
    <p:sldId id="258" r:id="rId5"/>
    <p:sldId id="259" r:id="rId6"/>
    <p:sldId id="260" r:id="rId7"/>
    <p:sldId id="277" r:id="rId8"/>
    <p:sldId id="278" r:id="rId9"/>
    <p:sldId id="279" r:id="rId10"/>
    <p:sldId id="261" r:id="rId11"/>
    <p:sldId id="262" r:id="rId12"/>
    <p:sldId id="263" r:id="rId13"/>
    <p:sldId id="264" r:id="rId14"/>
    <p:sldId id="269" r:id="rId15"/>
    <p:sldId id="270" r:id="rId16"/>
    <p:sldId id="271" r:id="rId17"/>
    <p:sldId id="272" r:id="rId18"/>
    <p:sldId id="273" r:id="rId19"/>
    <p:sldId id="274" r:id="rId20"/>
    <p:sldId id="275" r:id="rId21"/>
    <p:sldId id="265" r:id="rId22"/>
    <p:sldId id="280" r:id="rId23"/>
    <p:sldId id="281" r:id="rId24"/>
    <p:sldId id="282" r:id="rId25"/>
    <p:sldId id="28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48624" autoAdjust="0"/>
  </p:normalViewPr>
  <p:slideViewPr>
    <p:cSldViewPr snapToGrid="0">
      <p:cViewPr>
        <p:scale>
          <a:sx n="30" d="100"/>
          <a:sy n="30" d="100"/>
        </p:scale>
        <p:origin x="2064" y="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7BEEAD-2FFD-4752-9DD9-36A416218353}"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IN"/>
        </a:p>
      </dgm:t>
    </dgm:pt>
    <dgm:pt modelId="{F00982DB-7474-4E0A-A492-2EA579679DD5}">
      <dgm:prSet phldrT="[Text]" custT="1"/>
      <dgm:spPr/>
      <dgm:t>
        <a:bodyPr/>
        <a:lstStyle/>
        <a:p>
          <a:r>
            <a:rPr lang="en-IN" sz="1800" dirty="0">
              <a:latin typeface="Arial" panose="020B0604020202020204" pitchFamily="34" charset="0"/>
              <a:cs typeface="Arial" panose="020B0604020202020204" pitchFamily="34" charset="0"/>
            </a:rPr>
            <a:t>Strategic Improvements</a:t>
          </a:r>
        </a:p>
      </dgm:t>
    </dgm:pt>
    <dgm:pt modelId="{E67CC76D-A2F8-425E-B5D5-6047594A635E}" type="parTrans" cxnId="{410EE386-493C-445E-A3AC-569888B4BC07}">
      <dgm:prSet/>
      <dgm:spPr/>
      <dgm:t>
        <a:bodyPr/>
        <a:lstStyle/>
        <a:p>
          <a:endParaRPr lang="en-IN"/>
        </a:p>
      </dgm:t>
    </dgm:pt>
    <dgm:pt modelId="{0C7E91F8-84D6-44E6-8EA0-F99123FD9A30}" type="sibTrans" cxnId="{410EE386-493C-445E-A3AC-569888B4BC07}">
      <dgm:prSet/>
      <dgm:spPr/>
      <dgm:t>
        <a:bodyPr/>
        <a:lstStyle/>
        <a:p>
          <a:endParaRPr lang="en-IN"/>
        </a:p>
      </dgm:t>
    </dgm:pt>
    <dgm:pt modelId="{F1CE94F1-1474-4273-8496-DE83C6456FBA}">
      <dgm:prSet phldrT="[Text]" custT="1"/>
      <dgm:spPr/>
      <dgm:t>
        <a:bodyPr/>
        <a:lstStyle/>
        <a:p>
          <a:r>
            <a:rPr lang="en-IN" sz="1800" b="1" dirty="0">
              <a:latin typeface="Arial" panose="020B0604020202020204" pitchFamily="34" charset="0"/>
              <a:cs typeface="Arial" panose="020B0604020202020204" pitchFamily="34" charset="0"/>
            </a:rPr>
            <a:t>Remote monitoring </a:t>
          </a:r>
          <a:r>
            <a:rPr lang="en-IN" sz="1800" dirty="0">
              <a:latin typeface="Arial" panose="020B0604020202020204" pitchFamily="34" charset="0"/>
              <a:cs typeface="Arial" panose="020B0604020202020204" pitchFamily="34" charset="0"/>
            </a:rPr>
            <a:t>and </a:t>
          </a:r>
          <a:r>
            <a:rPr lang="en-IN" sz="1800" b="1" dirty="0">
              <a:latin typeface="Arial" panose="020B0604020202020204" pitchFamily="34" charset="0"/>
              <a:cs typeface="Arial" panose="020B0604020202020204" pitchFamily="34" charset="0"/>
            </a:rPr>
            <a:t>telehealth</a:t>
          </a:r>
          <a:r>
            <a:rPr lang="en-IN" sz="1800" dirty="0">
              <a:latin typeface="Arial" panose="020B0604020202020204" pitchFamily="34" charset="0"/>
              <a:cs typeface="Arial" panose="020B0604020202020204" pitchFamily="34" charset="0"/>
            </a:rPr>
            <a:t> expansion across care homes and community settings (</a:t>
          </a:r>
          <a:r>
            <a:rPr lang="en-GB" sz="1800" dirty="0">
              <a:latin typeface="Arial" panose="020B0604020202020204" pitchFamily="34" charset="0"/>
              <a:cs typeface="Arial" panose="020B0604020202020204" pitchFamily="34" charset="0"/>
            </a:rPr>
            <a:t>Lum et al., 2020)</a:t>
          </a:r>
          <a:r>
            <a:rPr lang="en-IN" sz="1800" dirty="0">
              <a:latin typeface="Arial" panose="020B0604020202020204" pitchFamily="34" charset="0"/>
              <a:cs typeface="Arial" panose="020B0604020202020204" pitchFamily="34" charset="0"/>
            </a:rPr>
            <a:t>.</a:t>
          </a:r>
        </a:p>
      </dgm:t>
    </dgm:pt>
    <dgm:pt modelId="{74E535D2-95AF-411B-9931-EA1E7C6B3989}" type="parTrans" cxnId="{788BDCB7-1CA8-41D9-805D-178564199A2B}">
      <dgm:prSet/>
      <dgm:spPr/>
      <dgm:t>
        <a:bodyPr/>
        <a:lstStyle/>
        <a:p>
          <a:endParaRPr lang="en-IN"/>
        </a:p>
      </dgm:t>
    </dgm:pt>
    <dgm:pt modelId="{FE95C29E-4162-47EA-AEEF-73FF8E5B3FBF}" type="sibTrans" cxnId="{788BDCB7-1CA8-41D9-805D-178564199A2B}">
      <dgm:prSet/>
      <dgm:spPr/>
      <dgm:t>
        <a:bodyPr/>
        <a:lstStyle/>
        <a:p>
          <a:endParaRPr lang="en-IN"/>
        </a:p>
      </dgm:t>
    </dgm:pt>
    <dgm:pt modelId="{782564F8-6682-4FDF-B196-23973B5FF2B2}">
      <dgm:prSet phldrT="[Text]" custT="1"/>
      <dgm:spPr/>
      <dgm:t>
        <a:bodyPr/>
        <a:lstStyle/>
        <a:p>
          <a:r>
            <a:rPr lang="en-IN" sz="1800" b="1" dirty="0">
              <a:latin typeface="Arial" panose="020B0604020202020204" pitchFamily="34" charset="0"/>
              <a:cs typeface="Arial" panose="020B0604020202020204" pitchFamily="34" charset="0"/>
            </a:rPr>
            <a:t>Digital literacy training</a:t>
          </a:r>
          <a:r>
            <a:rPr lang="en-IN" sz="1800" dirty="0">
              <a:latin typeface="Arial" panose="020B0604020202020204" pitchFamily="34" charset="0"/>
              <a:cs typeface="Arial" panose="020B0604020202020204" pitchFamily="34" charset="0"/>
            </a:rPr>
            <a:t> for older adults and caregivers (</a:t>
          </a:r>
          <a:r>
            <a:rPr lang="en-GB" sz="1800" dirty="0">
              <a:latin typeface="Arial" panose="020B0604020202020204" pitchFamily="34" charset="0"/>
              <a:cs typeface="Arial" panose="020B0604020202020204" pitchFamily="34" charset="0"/>
            </a:rPr>
            <a:t>Martínez-Alcalá et al., 2018)</a:t>
          </a:r>
          <a:r>
            <a:rPr lang="en-IN" sz="1800" dirty="0">
              <a:latin typeface="Arial" panose="020B0604020202020204" pitchFamily="34" charset="0"/>
              <a:cs typeface="Arial" panose="020B0604020202020204" pitchFamily="34" charset="0"/>
            </a:rPr>
            <a:t>.</a:t>
          </a:r>
        </a:p>
      </dgm:t>
    </dgm:pt>
    <dgm:pt modelId="{2141B190-25BA-450A-A295-41150C449028}" type="parTrans" cxnId="{D2C4FCA8-4BED-4EF1-8809-51E087F029A5}">
      <dgm:prSet/>
      <dgm:spPr/>
      <dgm:t>
        <a:bodyPr/>
        <a:lstStyle/>
        <a:p>
          <a:endParaRPr lang="en-IN"/>
        </a:p>
      </dgm:t>
    </dgm:pt>
    <dgm:pt modelId="{70749701-5C7A-42BE-A236-BBCF3CBC5F51}" type="sibTrans" cxnId="{D2C4FCA8-4BED-4EF1-8809-51E087F029A5}">
      <dgm:prSet/>
      <dgm:spPr/>
      <dgm:t>
        <a:bodyPr/>
        <a:lstStyle/>
        <a:p>
          <a:endParaRPr lang="en-IN"/>
        </a:p>
      </dgm:t>
    </dgm:pt>
    <dgm:pt modelId="{4405105C-BA3C-48AA-90E0-160C6075AA68}">
      <dgm:prSet phldrT="[Text]" custT="1"/>
      <dgm:spPr/>
      <dgm:t>
        <a:bodyPr/>
        <a:lstStyle/>
        <a:p>
          <a:r>
            <a:rPr lang="en-IN" sz="1800" dirty="0">
              <a:latin typeface="Arial" panose="020B0604020202020204" pitchFamily="34" charset="0"/>
              <a:cs typeface="Arial" panose="020B0604020202020204" pitchFamily="34" charset="0"/>
            </a:rPr>
            <a:t>Theory-Based Recommendations</a:t>
          </a:r>
        </a:p>
      </dgm:t>
    </dgm:pt>
    <dgm:pt modelId="{291E4D32-6909-4B71-9CB0-C2185E46B037}" type="parTrans" cxnId="{CF7DC1FC-0243-4D6B-94BC-B3205C3153FC}">
      <dgm:prSet/>
      <dgm:spPr/>
      <dgm:t>
        <a:bodyPr/>
        <a:lstStyle/>
        <a:p>
          <a:endParaRPr lang="en-IN"/>
        </a:p>
      </dgm:t>
    </dgm:pt>
    <dgm:pt modelId="{32564145-F55C-4040-A3D1-7E883E020CC3}" type="sibTrans" cxnId="{CF7DC1FC-0243-4D6B-94BC-B3205C3153FC}">
      <dgm:prSet/>
      <dgm:spPr/>
      <dgm:t>
        <a:bodyPr/>
        <a:lstStyle/>
        <a:p>
          <a:endParaRPr lang="en-IN"/>
        </a:p>
      </dgm:t>
    </dgm:pt>
    <dgm:pt modelId="{E661D67E-73CB-4B99-8EBC-2FB2CE565798}">
      <dgm:prSet phldrT="[Text]" custT="1"/>
      <dgm:spPr/>
      <dgm:t>
        <a:bodyPr/>
        <a:lstStyle/>
        <a:p>
          <a:r>
            <a:rPr lang="en-IN" sz="1800" b="1" dirty="0">
              <a:latin typeface="Arial" panose="020B0604020202020204" pitchFamily="34" charset="0"/>
              <a:cs typeface="Arial" panose="020B0604020202020204" pitchFamily="34" charset="0"/>
            </a:rPr>
            <a:t>Activity Theory</a:t>
          </a:r>
          <a:r>
            <a:rPr lang="en-IN" sz="1800" dirty="0">
              <a:latin typeface="Arial" panose="020B0604020202020204" pitchFamily="34" charset="0"/>
              <a:cs typeface="Arial" panose="020B0604020202020204" pitchFamily="34" charset="0"/>
            </a:rPr>
            <a:t>: Increasing participation of older adults in meaningful activities.</a:t>
          </a:r>
        </a:p>
      </dgm:t>
    </dgm:pt>
    <dgm:pt modelId="{CC76B6E4-4B22-4CEF-BF43-48AB48B66CE0}" type="parTrans" cxnId="{D2142048-4E4A-4B1C-8087-0E072F8C045E}">
      <dgm:prSet/>
      <dgm:spPr/>
      <dgm:t>
        <a:bodyPr/>
        <a:lstStyle/>
        <a:p>
          <a:endParaRPr lang="en-IN"/>
        </a:p>
      </dgm:t>
    </dgm:pt>
    <dgm:pt modelId="{529AB7F3-58C5-4D58-A677-0E59CB9E2BDB}" type="sibTrans" cxnId="{D2142048-4E4A-4B1C-8087-0E072F8C045E}">
      <dgm:prSet/>
      <dgm:spPr/>
      <dgm:t>
        <a:bodyPr/>
        <a:lstStyle/>
        <a:p>
          <a:endParaRPr lang="en-IN"/>
        </a:p>
      </dgm:t>
    </dgm:pt>
    <dgm:pt modelId="{F9BC942C-7787-4846-8199-C5FCB2EB5095}">
      <dgm:prSet phldrT="[Text]" custT="1"/>
      <dgm:spPr/>
      <dgm:t>
        <a:bodyPr/>
        <a:lstStyle/>
        <a:p>
          <a:r>
            <a:rPr lang="en-IN" sz="1800" b="1" dirty="0">
              <a:latin typeface="Arial" panose="020B0604020202020204" pitchFamily="34" charset="0"/>
              <a:cs typeface="Arial" panose="020B0604020202020204" pitchFamily="34" charset="0"/>
            </a:rPr>
            <a:t>Continuity Theory</a:t>
          </a:r>
          <a:r>
            <a:rPr lang="en-IN" sz="1800" dirty="0">
              <a:latin typeface="Arial" panose="020B0604020202020204" pitchFamily="34" charset="0"/>
              <a:cs typeface="Arial" panose="020B0604020202020204" pitchFamily="34" charset="0"/>
            </a:rPr>
            <a:t>: Developing care-based innovations for routine and familiarity.</a:t>
          </a:r>
        </a:p>
      </dgm:t>
    </dgm:pt>
    <dgm:pt modelId="{40A7C13D-00FB-4761-A012-00DDE71F2E18}" type="parTrans" cxnId="{E7677788-361D-487D-A76B-557D1D0DC7F2}">
      <dgm:prSet/>
      <dgm:spPr/>
      <dgm:t>
        <a:bodyPr/>
        <a:lstStyle/>
        <a:p>
          <a:endParaRPr lang="en-IN"/>
        </a:p>
      </dgm:t>
    </dgm:pt>
    <dgm:pt modelId="{980B37BB-D7C5-4C25-B008-C52318C8CE23}" type="sibTrans" cxnId="{E7677788-361D-487D-A76B-557D1D0DC7F2}">
      <dgm:prSet/>
      <dgm:spPr/>
      <dgm:t>
        <a:bodyPr/>
        <a:lstStyle/>
        <a:p>
          <a:endParaRPr lang="en-IN"/>
        </a:p>
      </dgm:t>
    </dgm:pt>
    <dgm:pt modelId="{045932A9-4860-4C32-A64D-9CA36A616C79}">
      <dgm:prSet phldrT="[Text]" custT="1"/>
      <dgm:spPr/>
      <dgm:t>
        <a:bodyPr/>
        <a:lstStyle/>
        <a:p>
          <a:r>
            <a:rPr lang="en-IN" sz="1800" dirty="0">
              <a:latin typeface="Arial" panose="020B0604020202020204" pitchFamily="34" charset="0"/>
              <a:cs typeface="Arial" panose="020B0604020202020204" pitchFamily="34" charset="0"/>
            </a:rPr>
            <a:t>Integrating </a:t>
          </a:r>
          <a:r>
            <a:rPr lang="en-IN" sz="1800" b="1" dirty="0">
              <a:latin typeface="Arial" panose="020B0604020202020204" pitchFamily="34" charset="0"/>
              <a:cs typeface="Arial" panose="020B0604020202020204" pitchFamily="34" charset="0"/>
            </a:rPr>
            <a:t>assistive technologies </a:t>
          </a:r>
          <a:r>
            <a:rPr lang="en-IN" sz="1800" dirty="0">
              <a:latin typeface="Arial" panose="020B0604020202020204" pitchFamily="34" charset="0"/>
              <a:cs typeface="Arial" panose="020B0604020202020204" pitchFamily="34" charset="0"/>
            </a:rPr>
            <a:t>with human-centred care (</a:t>
          </a:r>
          <a:r>
            <a:rPr lang="en-GB" sz="1800" dirty="0">
              <a:latin typeface="Arial" panose="020B0604020202020204" pitchFamily="34" charset="0"/>
              <a:cs typeface="Arial" panose="020B0604020202020204" pitchFamily="34" charset="0"/>
            </a:rPr>
            <a:t>Woodcock et al., 2020)</a:t>
          </a:r>
          <a:r>
            <a:rPr lang="en-IN" sz="1800" dirty="0">
              <a:latin typeface="Arial" panose="020B0604020202020204" pitchFamily="34" charset="0"/>
              <a:cs typeface="Arial" panose="020B0604020202020204" pitchFamily="34" charset="0"/>
            </a:rPr>
            <a:t>.</a:t>
          </a:r>
        </a:p>
      </dgm:t>
    </dgm:pt>
    <dgm:pt modelId="{AD48B8C1-4ED5-45E1-B855-C379C7BAB591}" type="parTrans" cxnId="{62EC1500-68C4-495C-898B-4F12E49430F6}">
      <dgm:prSet/>
      <dgm:spPr/>
      <dgm:t>
        <a:bodyPr/>
        <a:lstStyle/>
        <a:p>
          <a:endParaRPr lang="en-IN"/>
        </a:p>
      </dgm:t>
    </dgm:pt>
    <dgm:pt modelId="{B4E159AF-0C7B-42BC-A326-05FBDBC749F4}" type="sibTrans" cxnId="{62EC1500-68C4-495C-898B-4F12E49430F6}">
      <dgm:prSet/>
      <dgm:spPr/>
      <dgm:t>
        <a:bodyPr/>
        <a:lstStyle/>
        <a:p>
          <a:endParaRPr lang="en-IN"/>
        </a:p>
      </dgm:t>
    </dgm:pt>
    <dgm:pt modelId="{A345643F-3119-42AB-8A83-3F0D35F429B3}" type="pres">
      <dgm:prSet presAssocID="{997BEEAD-2FFD-4752-9DD9-36A416218353}" presName="Name0" presStyleCnt="0">
        <dgm:presLayoutVars>
          <dgm:dir/>
          <dgm:animLvl val="lvl"/>
          <dgm:resizeHandles val="exact"/>
        </dgm:presLayoutVars>
      </dgm:prSet>
      <dgm:spPr/>
    </dgm:pt>
    <dgm:pt modelId="{6CD1A7B5-DB2B-4CE2-B1BF-A48D448188CE}" type="pres">
      <dgm:prSet presAssocID="{F00982DB-7474-4E0A-A492-2EA579679DD5}" presName="composite" presStyleCnt="0"/>
      <dgm:spPr/>
    </dgm:pt>
    <dgm:pt modelId="{6E541D49-23E3-4945-BB93-A7C48B5BED1E}" type="pres">
      <dgm:prSet presAssocID="{F00982DB-7474-4E0A-A492-2EA579679DD5}" presName="parTx" presStyleLbl="alignNode1" presStyleIdx="0" presStyleCnt="2">
        <dgm:presLayoutVars>
          <dgm:chMax val="0"/>
          <dgm:chPref val="0"/>
          <dgm:bulletEnabled val="1"/>
        </dgm:presLayoutVars>
      </dgm:prSet>
      <dgm:spPr/>
    </dgm:pt>
    <dgm:pt modelId="{F42BA5BC-1A81-4DB5-AFCB-AC19B3EF8F77}" type="pres">
      <dgm:prSet presAssocID="{F00982DB-7474-4E0A-A492-2EA579679DD5}" presName="desTx" presStyleLbl="alignAccFollowNode1" presStyleIdx="0" presStyleCnt="2">
        <dgm:presLayoutVars>
          <dgm:bulletEnabled val="1"/>
        </dgm:presLayoutVars>
      </dgm:prSet>
      <dgm:spPr/>
    </dgm:pt>
    <dgm:pt modelId="{7E300351-34FB-4268-ADD1-AAC0DE01ADE5}" type="pres">
      <dgm:prSet presAssocID="{0C7E91F8-84D6-44E6-8EA0-F99123FD9A30}" presName="space" presStyleCnt="0"/>
      <dgm:spPr/>
    </dgm:pt>
    <dgm:pt modelId="{352BA6D2-DB51-49B8-997B-D80392761D72}" type="pres">
      <dgm:prSet presAssocID="{4405105C-BA3C-48AA-90E0-160C6075AA68}" presName="composite" presStyleCnt="0"/>
      <dgm:spPr/>
    </dgm:pt>
    <dgm:pt modelId="{4D407FED-E74F-445F-A178-DD1E4B411088}" type="pres">
      <dgm:prSet presAssocID="{4405105C-BA3C-48AA-90E0-160C6075AA68}" presName="parTx" presStyleLbl="alignNode1" presStyleIdx="1" presStyleCnt="2">
        <dgm:presLayoutVars>
          <dgm:chMax val="0"/>
          <dgm:chPref val="0"/>
          <dgm:bulletEnabled val="1"/>
        </dgm:presLayoutVars>
      </dgm:prSet>
      <dgm:spPr/>
    </dgm:pt>
    <dgm:pt modelId="{37A5320D-5D46-4827-B183-0666D3D4DA8E}" type="pres">
      <dgm:prSet presAssocID="{4405105C-BA3C-48AA-90E0-160C6075AA68}" presName="desTx" presStyleLbl="alignAccFollowNode1" presStyleIdx="1" presStyleCnt="2">
        <dgm:presLayoutVars>
          <dgm:bulletEnabled val="1"/>
        </dgm:presLayoutVars>
      </dgm:prSet>
      <dgm:spPr/>
    </dgm:pt>
  </dgm:ptLst>
  <dgm:cxnLst>
    <dgm:cxn modelId="{62EC1500-68C4-495C-898B-4F12E49430F6}" srcId="{F00982DB-7474-4E0A-A492-2EA579679DD5}" destId="{045932A9-4860-4C32-A64D-9CA36A616C79}" srcOrd="2" destOrd="0" parTransId="{AD48B8C1-4ED5-45E1-B855-C379C7BAB591}" sibTransId="{B4E159AF-0C7B-42BC-A326-05FBDBC749F4}"/>
    <dgm:cxn modelId="{33AAAF0B-187F-4760-85EC-75B0CB7D3ABE}" type="presOf" srcId="{997BEEAD-2FFD-4752-9DD9-36A416218353}" destId="{A345643F-3119-42AB-8A83-3F0D35F429B3}" srcOrd="0" destOrd="0" presId="urn:microsoft.com/office/officeart/2005/8/layout/hList1"/>
    <dgm:cxn modelId="{66CEBF1F-DA63-4D48-8CFF-7163FC3CE95A}" type="presOf" srcId="{4405105C-BA3C-48AA-90E0-160C6075AA68}" destId="{4D407FED-E74F-445F-A178-DD1E4B411088}" srcOrd="0" destOrd="0" presId="urn:microsoft.com/office/officeart/2005/8/layout/hList1"/>
    <dgm:cxn modelId="{81419137-2013-491B-9698-8CC617CA8F4A}" type="presOf" srcId="{F1CE94F1-1474-4273-8496-DE83C6456FBA}" destId="{F42BA5BC-1A81-4DB5-AFCB-AC19B3EF8F77}" srcOrd="0" destOrd="0" presId="urn:microsoft.com/office/officeart/2005/8/layout/hList1"/>
    <dgm:cxn modelId="{D2142048-4E4A-4B1C-8087-0E072F8C045E}" srcId="{4405105C-BA3C-48AA-90E0-160C6075AA68}" destId="{E661D67E-73CB-4B99-8EBC-2FB2CE565798}" srcOrd="0" destOrd="0" parTransId="{CC76B6E4-4B22-4CEF-BF43-48AB48B66CE0}" sibTransId="{529AB7F3-58C5-4D58-A677-0E59CB9E2BDB}"/>
    <dgm:cxn modelId="{410EE386-493C-445E-A3AC-569888B4BC07}" srcId="{997BEEAD-2FFD-4752-9DD9-36A416218353}" destId="{F00982DB-7474-4E0A-A492-2EA579679DD5}" srcOrd="0" destOrd="0" parTransId="{E67CC76D-A2F8-425E-B5D5-6047594A635E}" sibTransId="{0C7E91F8-84D6-44E6-8EA0-F99123FD9A30}"/>
    <dgm:cxn modelId="{E7677788-361D-487D-A76B-557D1D0DC7F2}" srcId="{4405105C-BA3C-48AA-90E0-160C6075AA68}" destId="{F9BC942C-7787-4846-8199-C5FCB2EB5095}" srcOrd="1" destOrd="0" parTransId="{40A7C13D-00FB-4761-A012-00DDE71F2E18}" sibTransId="{980B37BB-D7C5-4C25-B008-C52318C8CE23}"/>
    <dgm:cxn modelId="{8DA6368F-9214-41F7-A0C4-A9F39F8EFC82}" type="presOf" srcId="{E661D67E-73CB-4B99-8EBC-2FB2CE565798}" destId="{37A5320D-5D46-4827-B183-0666D3D4DA8E}" srcOrd="0" destOrd="0" presId="urn:microsoft.com/office/officeart/2005/8/layout/hList1"/>
    <dgm:cxn modelId="{D2C4FCA8-4BED-4EF1-8809-51E087F029A5}" srcId="{F00982DB-7474-4E0A-A492-2EA579679DD5}" destId="{782564F8-6682-4FDF-B196-23973B5FF2B2}" srcOrd="1" destOrd="0" parTransId="{2141B190-25BA-450A-A295-41150C449028}" sibTransId="{70749701-5C7A-42BE-A236-BBCF3CBC5F51}"/>
    <dgm:cxn modelId="{7831AEB5-A2B6-46F0-9BCE-C462FDAF0D1E}" type="presOf" srcId="{F9BC942C-7787-4846-8199-C5FCB2EB5095}" destId="{37A5320D-5D46-4827-B183-0666D3D4DA8E}" srcOrd="0" destOrd="1" presId="urn:microsoft.com/office/officeart/2005/8/layout/hList1"/>
    <dgm:cxn modelId="{788BDCB7-1CA8-41D9-805D-178564199A2B}" srcId="{F00982DB-7474-4E0A-A492-2EA579679DD5}" destId="{F1CE94F1-1474-4273-8496-DE83C6456FBA}" srcOrd="0" destOrd="0" parTransId="{74E535D2-95AF-411B-9931-EA1E7C6B3989}" sibTransId="{FE95C29E-4162-47EA-AEEF-73FF8E5B3FBF}"/>
    <dgm:cxn modelId="{39FE49D0-0409-413B-8DA3-9ACBE5E24453}" type="presOf" srcId="{045932A9-4860-4C32-A64D-9CA36A616C79}" destId="{F42BA5BC-1A81-4DB5-AFCB-AC19B3EF8F77}" srcOrd="0" destOrd="2" presId="urn:microsoft.com/office/officeart/2005/8/layout/hList1"/>
    <dgm:cxn modelId="{8DD918E7-B268-437D-A204-7739831FF8F2}" type="presOf" srcId="{782564F8-6682-4FDF-B196-23973B5FF2B2}" destId="{F42BA5BC-1A81-4DB5-AFCB-AC19B3EF8F77}" srcOrd="0" destOrd="1" presId="urn:microsoft.com/office/officeart/2005/8/layout/hList1"/>
    <dgm:cxn modelId="{8B2D63F5-C678-4B35-B02A-A5BAAA34FED7}" type="presOf" srcId="{F00982DB-7474-4E0A-A492-2EA579679DD5}" destId="{6E541D49-23E3-4945-BB93-A7C48B5BED1E}" srcOrd="0" destOrd="0" presId="urn:microsoft.com/office/officeart/2005/8/layout/hList1"/>
    <dgm:cxn modelId="{CF7DC1FC-0243-4D6B-94BC-B3205C3153FC}" srcId="{997BEEAD-2FFD-4752-9DD9-36A416218353}" destId="{4405105C-BA3C-48AA-90E0-160C6075AA68}" srcOrd="1" destOrd="0" parTransId="{291E4D32-6909-4B71-9CB0-C2185E46B037}" sibTransId="{32564145-F55C-4040-A3D1-7E883E020CC3}"/>
    <dgm:cxn modelId="{2EBCEB36-110B-43DE-90A4-FA9CD7DFDB9E}" type="presParOf" srcId="{A345643F-3119-42AB-8A83-3F0D35F429B3}" destId="{6CD1A7B5-DB2B-4CE2-B1BF-A48D448188CE}" srcOrd="0" destOrd="0" presId="urn:microsoft.com/office/officeart/2005/8/layout/hList1"/>
    <dgm:cxn modelId="{0F78D7E6-F1C6-47B1-93E3-28E782428372}" type="presParOf" srcId="{6CD1A7B5-DB2B-4CE2-B1BF-A48D448188CE}" destId="{6E541D49-23E3-4945-BB93-A7C48B5BED1E}" srcOrd="0" destOrd="0" presId="urn:microsoft.com/office/officeart/2005/8/layout/hList1"/>
    <dgm:cxn modelId="{AD57F7D2-EE17-4FD1-9F9B-E309FB633446}" type="presParOf" srcId="{6CD1A7B5-DB2B-4CE2-B1BF-A48D448188CE}" destId="{F42BA5BC-1A81-4DB5-AFCB-AC19B3EF8F77}" srcOrd="1" destOrd="0" presId="urn:microsoft.com/office/officeart/2005/8/layout/hList1"/>
    <dgm:cxn modelId="{04E676ED-C42F-4700-BFB0-00164AF8AFBE}" type="presParOf" srcId="{A345643F-3119-42AB-8A83-3F0D35F429B3}" destId="{7E300351-34FB-4268-ADD1-AAC0DE01ADE5}" srcOrd="1" destOrd="0" presId="urn:microsoft.com/office/officeart/2005/8/layout/hList1"/>
    <dgm:cxn modelId="{4E76FB5D-67BE-40E1-BBE0-C1ECBE23F1BB}" type="presParOf" srcId="{A345643F-3119-42AB-8A83-3F0D35F429B3}" destId="{352BA6D2-DB51-49B8-997B-D80392761D72}" srcOrd="2" destOrd="0" presId="urn:microsoft.com/office/officeart/2005/8/layout/hList1"/>
    <dgm:cxn modelId="{D3F29CA1-996B-42ED-A9B4-8D2E2DC3EC18}" type="presParOf" srcId="{352BA6D2-DB51-49B8-997B-D80392761D72}" destId="{4D407FED-E74F-445F-A178-DD1E4B411088}" srcOrd="0" destOrd="0" presId="urn:microsoft.com/office/officeart/2005/8/layout/hList1"/>
    <dgm:cxn modelId="{4CBF155B-BC95-4C92-9D1C-F226F6F3E512}" type="presParOf" srcId="{352BA6D2-DB51-49B8-997B-D80392761D72}" destId="{37A5320D-5D46-4827-B183-0666D3D4DA8E}"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41D49-23E3-4945-BB93-A7C48B5BED1E}">
      <dsp:nvSpPr>
        <dsp:cNvPr id="0" name=""/>
        <dsp:cNvSpPr/>
      </dsp:nvSpPr>
      <dsp:spPr>
        <a:xfrm>
          <a:off x="40" y="215885"/>
          <a:ext cx="3861395" cy="1544558"/>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Strategic Improvements</a:t>
          </a:r>
        </a:p>
      </dsp:txBody>
      <dsp:txXfrm>
        <a:off x="40" y="215885"/>
        <a:ext cx="3861395" cy="1544558"/>
      </dsp:txXfrm>
    </dsp:sp>
    <dsp:sp modelId="{F42BA5BC-1A81-4DB5-AFCB-AC19B3EF8F77}">
      <dsp:nvSpPr>
        <dsp:cNvPr id="0" name=""/>
        <dsp:cNvSpPr/>
      </dsp:nvSpPr>
      <dsp:spPr>
        <a:xfrm>
          <a:off x="40" y="1760443"/>
          <a:ext cx="3861395" cy="294401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IN" sz="1800" b="1" kern="1200" dirty="0">
              <a:latin typeface="Arial" panose="020B0604020202020204" pitchFamily="34" charset="0"/>
              <a:cs typeface="Arial" panose="020B0604020202020204" pitchFamily="34" charset="0"/>
            </a:rPr>
            <a:t>Remote monitoring </a:t>
          </a:r>
          <a:r>
            <a:rPr lang="en-IN" sz="1800" kern="1200" dirty="0">
              <a:latin typeface="Arial" panose="020B0604020202020204" pitchFamily="34" charset="0"/>
              <a:cs typeface="Arial" panose="020B0604020202020204" pitchFamily="34" charset="0"/>
            </a:rPr>
            <a:t>and </a:t>
          </a:r>
          <a:r>
            <a:rPr lang="en-IN" sz="1800" b="1" kern="1200" dirty="0">
              <a:latin typeface="Arial" panose="020B0604020202020204" pitchFamily="34" charset="0"/>
              <a:cs typeface="Arial" panose="020B0604020202020204" pitchFamily="34" charset="0"/>
            </a:rPr>
            <a:t>telehealth</a:t>
          </a:r>
          <a:r>
            <a:rPr lang="en-IN" sz="1800" kern="1200" dirty="0">
              <a:latin typeface="Arial" panose="020B0604020202020204" pitchFamily="34" charset="0"/>
              <a:cs typeface="Arial" panose="020B0604020202020204" pitchFamily="34" charset="0"/>
            </a:rPr>
            <a:t> expansion across care homes and community settings (</a:t>
          </a:r>
          <a:r>
            <a:rPr lang="en-GB" sz="1800" kern="1200" dirty="0">
              <a:latin typeface="Arial" panose="020B0604020202020204" pitchFamily="34" charset="0"/>
              <a:cs typeface="Arial" panose="020B0604020202020204" pitchFamily="34" charset="0"/>
            </a:rPr>
            <a:t>Lum et al., 2020)</a:t>
          </a:r>
          <a:r>
            <a:rPr lang="en-IN" sz="1800" kern="1200" dirty="0">
              <a:latin typeface="Arial" panose="020B0604020202020204" pitchFamily="34" charset="0"/>
              <a:cs typeface="Arial" panose="020B0604020202020204" pitchFamily="34" charset="0"/>
            </a:rPr>
            <a:t>.</a:t>
          </a:r>
        </a:p>
        <a:p>
          <a:pPr marL="171450" lvl="1" indent="-171450" algn="l" defTabSz="800100">
            <a:lnSpc>
              <a:spcPct val="90000"/>
            </a:lnSpc>
            <a:spcBef>
              <a:spcPct val="0"/>
            </a:spcBef>
            <a:spcAft>
              <a:spcPct val="15000"/>
            </a:spcAft>
            <a:buChar char="•"/>
          </a:pPr>
          <a:r>
            <a:rPr lang="en-IN" sz="1800" b="1" kern="1200" dirty="0">
              <a:latin typeface="Arial" panose="020B0604020202020204" pitchFamily="34" charset="0"/>
              <a:cs typeface="Arial" panose="020B0604020202020204" pitchFamily="34" charset="0"/>
            </a:rPr>
            <a:t>Digital literacy training</a:t>
          </a:r>
          <a:r>
            <a:rPr lang="en-IN" sz="1800" kern="1200" dirty="0">
              <a:latin typeface="Arial" panose="020B0604020202020204" pitchFamily="34" charset="0"/>
              <a:cs typeface="Arial" panose="020B0604020202020204" pitchFamily="34" charset="0"/>
            </a:rPr>
            <a:t> for older adults and caregivers (</a:t>
          </a:r>
          <a:r>
            <a:rPr lang="en-GB" sz="1800" kern="1200" dirty="0">
              <a:latin typeface="Arial" panose="020B0604020202020204" pitchFamily="34" charset="0"/>
              <a:cs typeface="Arial" panose="020B0604020202020204" pitchFamily="34" charset="0"/>
            </a:rPr>
            <a:t>Martínez-Alcalá et al., 2018)</a:t>
          </a:r>
          <a:r>
            <a:rPr lang="en-IN" sz="1800" kern="1200" dirty="0">
              <a:latin typeface="Arial" panose="020B0604020202020204" pitchFamily="34" charset="0"/>
              <a:cs typeface="Arial" panose="020B0604020202020204" pitchFamily="34" charset="0"/>
            </a:rPr>
            <a:t>.</a:t>
          </a:r>
        </a:p>
        <a:p>
          <a:pPr marL="171450" lvl="1" indent="-171450" algn="l" defTabSz="800100">
            <a:lnSpc>
              <a:spcPct val="90000"/>
            </a:lnSpc>
            <a:spcBef>
              <a:spcPct val="0"/>
            </a:spcBef>
            <a:spcAft>
              <a:spcPct val="15000"/>
            </a:spcAft>
            <a:buChar char="•"/>
          </a:pPr>
          <a:r>
            <a:rPr lang="en-IN" sz="1800" kern="1200" dirty="0">
              <a:latin typeface="Arial" panose="020B0604020202020204" pitchFamily="34" charset="0"/>
              <a:cs typeface="Arial" panose="020B0604020202020204" pitchFamily="34" charset="0"/>
            </a:rPr>
            <a:t>Integrating </a:t>
          </a:r>
          <a:r>
            <a:rPr lang="en-IN" sz="1800" b="1" kern="1200" dirty="0">
              <a:latin typeface="Arial" panose="020B0604020202020204" pitchFamily="34" charset="0"/>
              <a:cs typeface="Arial" panose="020B0604020202020204" pitchFamily="34" charset="0"/>
            </a:rPr>
            <a:t>assistive technologies </a:t>
          </a:r>
          <a:r>
            <a:rPr lang="en-IN" sz="1800" kern="1200" dirty="0">
              <a:latin typeface="Arial" panose="020B0604020202020204" pitchFamily="34" charset="0"/>
              <a:cs typeface="Arial" panose="020B0604020202020204" pitchFamily="34" charset="0"/>
            </a:rPr>
            <a:t>with human-centred care (</a:t>
          </a:r>
          <a:r>
            <a:rPr lang="en-GB" sz="1800" kern="1200" dirty="0">
              <a:latin typeface="Arial" panose="020B0604020202020204" pitchFamily="34" charset="0"/>
              <a:cs typeface="Arial" panose="020B0604020202020204" pitchFamily="34" charset="0"/>
            </a:rPr>
            <a:t>Woodcock et al., 2020)</a:t>
          </a:r>
          <a:r>
            <a:rPr lang="en-IN" sz="1800" kern="1200" dirty="0">
              <a:latin typeface="Arial" panose="020B0604020202020204" pitchFamily="34" charset="0"/>
              <a:cs typeface="Arial" panose="020B0604020202020204" pitchFamily="34" charset="0"/>
            </a:rPr>
            <a:t>.</a:t>
          </a:r>
        </a:p>
      </dsp:txBody>
      <dsp:txXfrm>
        <a:off x="40" y="1760443"/>
        <a:ext cx="3861395" cy="2944012"/>
      </dsp:txXfrm>
    </dsp:sp>
    <dsp:sp modelId="{4D407FED-E74F-445F-A178-DD1E4B411088}">
      <dsp:nvSpPr>
        <dsp:cNvPr id="0" name=""/>
        <dsp:cNvSpPr/>
      </dsp:nvSpPr>
      <dsp:spPr>
        <a:xfrm>
          <a:off x="4402030" y="215885"/>
          <a:ext cx="3861395" cy="1544558"/>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Theory-Based Recommendations</a:t>
          </a:r>
        </a:p>
      </dsp:txBody>
      <dsp:txXfrm>
        <a:off x="4402030" y="215885"/>
        <a:ext cx="3861395" cy="1544558"/>
      </dsp:txXfrm>
    </dsp:sp>
    <dsp:sp modelId="{37A5320D-5D46-4827-B183-0666D3D4DA8E}">
      <dsp:nvSpPr>
        <dsp:cNvPr id="0" name=""/>
        <dsp:cNvSpPr/>
      </dsp:nvSpPr>
      <dsp:spPr>
        <a:xfrm>
          <a:off x="4402030" y="1760443"/>
          <a:ext cx="3861395" cy="294401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IN" sz="1800" b="1" kern="1200" dirty="0">
              <a:latin typeface="Arial" panose="020B0604020202020204" pitchFamily="34" charset="0"/>
              <a:cs typeface="Arial" panose="020B0604020202020204" pitchFamily="34" charset="0"/>
            </a:rPr>
            <a:t>Activity Theory</a:t>
          </a:r>
          <a:r>
            <a:rPr lang="en-IN" sz="1800" kern="1200" dirty="0">
              <a:latin typeface="Arial" panose="020B0604020202020204" pitchFamily="34" charset="0"/>
              <a:cs typeface="Arial" panose="020B0604020202020204" pitchFamily="34" charset="0"/>
            </a:rPr>
            <a:t>: Increasing participation of older adults in meaningful activities.</a:t>
          </a:r>
        </a:p>
        <a:p>
          <a:pPr marL="171450" lvl="1" indent="-171450" algn="l" defTabSz="800100">
            <a:lnSpc>
              <a:spcPct val="90000"/>
            </a:lnSpc>
            <a:spcBef>
              <a:spcPct val="0"/>
            </a:spcBef>
            <a:spcAft>
              <a:spcPct val="15000"/>
            </a:spcAft>
            <a:buChar char="•"/>
          </a:pPr>
          <a:r>
            <a:rPr lang="en-IN" sz="1800" b="1" kern="1200" dirty="0">
              <a:latin typeface="Arial" panose="020B0604020202020204" pitchFamily="34" charset="0"/>
              <a:cs typeface="Arial" panose="020B0604020202020204" pitchFamily="34" charset="0"/>
            </a:rPr>
            <a:t>Continuity Theory</a:t>
          </a:r>
          <a:r>
            <a:rPr lang="en-IN" sz="1800" kern="1200" dirty="0">
              <a:latin typeface="Arial" panose="020B0604020202020204" pitchFamily="34" charset="0"/>
              <a:cs typeface="Arial" panose="020B0604020202020204" pitchFamily="34" charset="0"/>
            </a:rPr>
            <a:t>: Developing care-based innovations for routine and familiarity.</a:t>
          </a:r>
        </a:p>
      </dsp:txBody>
      <dsp:txXfrm>
        <a:off x="4402030" y="1760443"/>
        <a:ext cx="3861395" cy="2944012"/>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88E1E2-5408-491C-875A-4E0519F2FF6B}" type="datetimeFigureOut">
              <a:rPr lang="en-GB" smtClean="0"/>
              <a:t>26/10/2025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DBD4C5-1BF0-4418-B25B-A6E882083097}" type="slidenum">
              <a:rPr lang="en-GB" smtClean="0"/>
              <a:t>‹#›</a:t>
            </a:fld>
            <a:endParaRPr lang="en-GB"/>
          </a:p>
        </p:txBody>
      </p:sp>
    </p:spTree>
    <p:extLst>
      <p:ext uri="{BB962C8B-B14F-4D97-AF65-F5344CB8AC3E}">
        <p14:creationId xmlns:p14="http://schemas.microsoft.com/office/powerpoint/2010/main" val="1942912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DBD4C5-1BF0-4418-B25B-A6E882083097}" type="slidenum">
              <a:rPr lang="en-GB" smtClean="0"/>
              <a:t>2</a:t>
            </a:fld>
            <a:endParaRPr lang="en-GB"/>
          </a:p>
        </p:txBody>
      </p:sp>
    </p:spTree>
    <p:extLst>
      <p:ext uri="{BB962C8B-B14F-4D97-AF65-F5344CB8AC3E}">
        <p14:creationId xmlns:p14="http://schemas.microsoft.com/office/powerpoint/2010/main" val="40299439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empowerment of elderly people in health and social care identifies a critical policy and academic concern which reflects both changes in demographics and shifting societal values. Ageing is often reduced to the narratives of decline, yet better understood through biological theories that highlight its multifactorial nature (Misztal, 2020). The </a:t>
            </a:r>
            <a:r>
              <a:rPr lang="en-GB" sz="1200" b="1" i="1" kern="1200" dirty="0">
                <a:solidFill>
                  <a:schemeClr val="tx1"/>
                </a:solidFill>
                <a:effectLst/>
                <a:latin typeface="+mn-lt"/>
                <a:ea typeface="+mn-ea"/>
                <a:cs typeface="+mn-cs"/>
              </a:rPr>
              <a:t>Genetic Theory</a:t>
            </a:r>
            <a:r>
              <a:rPr lang="en-GB" sz="1200" kern="1200" dirty="0">
                <a:solidFill>
                  <a:schemeClr val="tx1"/>
                </a:solidFill>
                <a:effectLst/>
                <a:latin typeface="+mn-lt"/>
                <a:ea typeface="+mn-ea"/>
                <a:cs typeface="+mn-cs"/>
              </a:rPr>
              <a:t> attributes senescence to programmed cellular limits, which leads to older age (Schmeer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Contrarily, the </a:t>
            </a:r>
            <a:r>
              <a:rPr lang="en-GB" sz="1200" b="1" i="1" kern="1200" dirty="0">
                <a:solidFill>
                  <a:schemeClr val="tx1"/>
                </a:solidFill>
                <a:effectLst/>
                <a:latin typeface="+mn-lt"/>
                <a:ea typeface="+mn-ea"/>
                <a:cs typeface="+mn-cs"/>
              </a:rPr>
              <a:t>Wear and Tear Theory</a:t>
            </a:r>
            <a:r>
              <a:rPr lang="en-GB" sz="1200" kern="1200" dirty="0">
                <a:solidFill>
                  <a:schemeClr val="tx1"/>
                </a:solidFill>
                <a:effectLst/>
                <a:latin typeface="+mn-lt"/>
                <a:ea typeface="+mn-ea"/>
                <a:cs typeface="+mn-cs"/>
              </a:rPr>
              <a:t> establishes the cumulative impact of lifestyle and environmental stressors in ageing (Saxon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This identifies that ageing is not uniform or inevitable in its outcomes, which challenges deterministic views of decline and influences how care is usually conceptualised.</a:t>
            </a:r>
          </a:p>
          <a:p>
            <a:r>
              <a:rPr lang="en-GB" sz="1200" kern="1200" dirty="0">
                <a:solidFill>
                  <a:schemeClr val="tx1"/>
                </a:solidFill>
                <a:effectLst/>
                <a:latin typeface="+mn-lt"/>
                <a:ea typeface="+mn-ea"/>
                <a:cs typeface="+mn-cs"/>
              </a:rPr>
              <a:t>The UK faces notable demographic pressure where the older population is expected to reach 3.3 million in 40 years (Ageing Better, 2025). This raises questions of sustainability with profound challenges for the continuous delivery of required care. Globally, the World Health Organization warns that ageism is a significant challenge which can lead to social isolation and poorer health, which requires swift action and strong strategies (WHO, 2021). The study aims to critically evaluate the elderly care scenario in the UK by applying ageing theories and analysing service gaps to ensure the incorporation of a better, technology-enabled model for better results. </a:t>
            </a:r>
          </a:p>
          <a:p>
            <a:endParaRPr lang="en-GB" dirty="0"/>
          </a:p>
        </p:txBody>
      </p:sp>
      <p:sp>
        <p:nvSpPr>
          <p:cNvPr id="4" name="Slide Number Placeholder 3"/>
          <p:cNvSpPr>
            <a:spLocks noGrp="1"/>
          </p:cNvSpPr>
          <p:nvPr>
            <p:ph type="sldNum" sz="quarter" idx="5"/>
          </p:nvPr>
        </p:nvSpPr>
        <p:spPr/>
        <p:txBody>
          <a:bodyPr/>
          <a:lstStyle/>
          <a:p>
            <a:fld id="{97DBD4C5-1BF0-4418-B25B-A6E882083097}" type="slidenum">
              <a:rPr lang="en-GB" smtClean="0"/>
              <a:t>3</a:t>
            </a:fld>
            <a:endParaRPr lang="en-GB"/>
          </a:p>
        </p:txBody>
      </p:sp>
    </p:spTree>
    <p:extLst>
      <p:ext uri="{BB962C8B-B14F-4D97-AF65-F5344CB8AC3E}">
        <p14:creationId xmlns:p14="http://schemas.microsoft.com/office/powerpoint/2010/main" val="3945794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181119-56A3-0BCA-BECC-7EB4AB906C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ADCE95-7A6B-05C6-96DB-A72DFE5950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49AFA1-116A-A5A8-8A58-1AD47227E4B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UK, demographics are significantly shifting, thus changing the sustainability of health and social care. In the last 40 years, the number of individuals aged 60 and over has increased by 3.5 million, experiencing a 52% rise (Ageing Better, 2025). The population of 80 and over is increasing rapidly, being more than double, to over 6 million. Data projections have revealed that the older population in the UK, above 85 years, is expected to double in the next 25 years from 1.7 million in 2022 to 3.3 million by 2047 (Gov.uk, 2025). The level of growth intensifies the old age dependency ratio, which develops a smaller working age population to support increasing care needs while straining workforce capacity and public finances as well.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present landscape reveals a significant mismatch between the needs of older people and the level of services provided. Estimates revealed nearly 2 million older people in England live with unmet care needs (Age UK, 2024). This involves difficulties with essential activities, where 640,000 face difficulties with bathing, while 1.1 million need help with dressing. Physical support remains insufficient, along with emotional and social needs; mental health, loneliness, and civic participation are less consistently addressed. The emphasis on physical care has developed a system that is more reactive rather than comprehensive. </a:t>
            </a:r>
          </a:p>
        </p:txBody>
      </p:sp>
      <p:sp>
        <p:nvSpPr>
          <p:cNvPr id="4" name="Slide Number Placeholder 3">
            <a:extLst>
              <a:ext uri="{FF2B5EF4-FFF2-40B4-BE49-F238E27FC236}">
                <a16:creationId xmlns:a16="http://schemas.microsoft.com/office/drawing/2014/main" id="{3D232A52-8649-18FB-B751-665FC1AAF5CE}"/>
              </a:ext>
            </a:extLst>
          </p:cNvPr>
          <p:cNvSpPr>
            <a:spLocks noGrp="1"/>
          </p:cNvSpPr>
          <p:nvPr>
            <p:ph type="sldNum" sz="quarter" idx="5"/>
          </p:nvPr>
        </p:nvSpPr>
        <p:spPr/>
        <p:txBody>
          <a:bodyPr/>
          <a:lstStyle/>
          <a:p>
            <a:fld id="{97DBD4C5-1BF0-4418-B25B-A6E882083097}" type="slidenum">
              <a:rPr lang="en-GB" smtClean="0"/>
              <a:t>4</a:t>
            </a:fld>
            <a:endParaRPr lang="en-GB"/>
          </a:p>
        </p:txBody>
      </p:sp>
    </p:spTree>
    <p:extLst>
      <p:ext uri="{BB962C8B-B14F-4D97-AF65-F5344CB8AC3E}">
        <p14:creationId xmlns:p14="http://schemas.microsoft.com/office/powerpoint/2010/main" val="1983651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8C3600-2B58-122E-C216-DDD7244774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6E8FCD-4D8F-13C8-B765-34BFFF46B7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B6BF12-3194-F709-4DC5-F100727F8F16}"/>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context establishes the importance of innovation through technology to sustainably meet future care demands for older individuals in the UK. Technology enables care such as remote monitoring, telehealth, and smart adaptation, which can offer opportunities to compensate for these issues (Khan, 2024). They can combat workforce shortages while facilitating early intervention, thereby extending independent living. However, there are major barriers as digital exclusion can disproportionately affect older adults, while uneven infrastructure and ethical uncertainties regarding surveillance can increase inequalities (Mubarak and Suomi, 2022).</a:t>
            </a:r>
          </a:p>
          <a:p>
            <a:r>
              <a:rPr lang="en-GB" sz="1200" kern="1200" dirty="0">
                <a:solidFill>
                  <a:schemeClr val="tx1"/>
                </a:solidFill>
                <a:effectLst/>
                <a:latin typeface="+mn-lt"/>
                <a:ea typeface="+mn-ea"/>
                <a:cs typeface="+mn-cs"/>
              </a:rPr>
              <a:t>Denmark, on the other hand, has effective and better technology in healthcare. Danish municipalities have necessitated the use of welfare technologies like robotics and tele-rehabilitation to reduce strain on staff while extending independent living (Thorsen, 2021). These innovations work alongside community-based models, which have allowed Denmark to mitigate workforce shortage while empowering older people. The UK lags in scaling such innovation beyond pilot projects due to fragmented commissioning and persistent underinvestment. Thus, rising longevity among the aged population brings polypharmacy, multimorbidity, and psychosocial challenges along with it (Aggarwal, Woolford, and Patel, 2020). A constant struggle with capacity and funding shortages cannot depend on traditional models of domiciliary or residential care alone. In this case, technological innovation alongside cultural change can promote empowerment by transforming ageing from a burden narrative into an opportunity for resilience and dignity. </a:t>
            </a:r>
          </a:p>
        </p:txBody>
      </p:sp>
      <p:sp>
        <p:nvSpPr>
          <p:cNvPr id="4" name="Slide Number Placeholder 3">
            <a:extLst>
              <a:ext uri="{FF2B5EF4-FFF2-40B4-BE49-F238E27FC236}">
                <a16:creationId xmlns:a16="http://schemas.microsoft.com/office/drawing/2014/main" id="{2370F420-83AC-5705-167B-9FAB9DBB34D3}"/>
              </a:ext>
            </a:extLst>
          </p:cNvPr>
          <p:cNvSpPr>
            <a:spLocks noGrp="1"/>
          </p:cNvSpPr>
          <p:nvPr>
            <p:ph type="sldNum" sz="quarter" idx="5"/>
          </p:nvPr>
        </p:nvSpPr>
        <p:spPr/>
        <p:txBody>
          <a:bodyPr/>
          <a:lstStyle/>
          <a:p>
            <a:fld id="{97DBD4C5-1BF0-4418-B25B-A6E882083097}" type="slidenum">
              <a:rPr lang="en-GB" smtClean="0"/>
              <a:t>5</a:t>
            </a:fld>
            <a:endParaRPr lang="en-GB"/>
          </a:p>
        </p:txBody>
      </p:sp>
    </p:spTree>
    <p:extLst>
      <p:ext uri="{BB962C8B-B14F-4D97-AF65-F5344CB8AC3E}">
        <p14:creationId xmlns:p14="http://schemas.microsoft.com/office/powerpoint/2010/main" val="23559634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9D254D-3336-9B66-4B03-E00D288D24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AF1B8A-8E4A-1706-4E62-6C46F5788B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B13208-1FFE-DCFE-BF99-2530DB04D86D}"/>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Evaluation of elderly care in the UK demands theoretical concepts that can expose the underlying assumptions in influencing service delivery. </a:t>
            </a:r>
            <a:r>
              <a:rPr lang="en-GB" sz="1200" b="1" i="1" kern="1200" dirty="0">
                <a:solidFill>
                  <a:schemeClr val="tx1"/>
                </a:solidFill>
                <a:effectLst/>
                <a:latin typeface="+mn-lt"/>
                <a:ea typeface="+mn-ea"/>
                <a:cs typeface="+mn-cs"/>
              </a:rPr>
              <a:t>Activity theory</a:t>
            </a:r>
            <a:r>
              <a:rPr lang="en-GB" sz="1200" kern="1200" dirty="0">
                <a:solidFill>
                  <a:schemeClr val="tx1"/>
                </a:solidFill>
                <a:effectLst/>
                <a:latin typeface="+mn-lt"/>
                <a:ea typeface="+mn-ea"/>
                <a:cs typeface="+mn-cs"/>
              </a:rPr>
              <a:t> argues that well-being in later life is maintained by continuous social participation in meaningful roles (</a:t>
            </a:r>
            <a:r>
              <a:rPr lang="en-GB" sz="1200" kern="1200" dirty="0" err="1">
                <a:solidFill>
                  <a:schemeClr val="tx1"/>
                </a:solidFill>
                <a:effectLst/>
                <a:latin typeface="+mn-lt"/>
                <a:ea typeface="+mn-ea"/>
                <a:cs typeface="+mn-cs"/>
              </a:rPr>
              <a:t>Lioutas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The practical relevance of this theory is visible in UK initiatives like social prescribing in primary care networks. This initiative refers older people to community groups, cultural activities, and volunteering (Tierney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Evidence presents that increased engagement reduces loneliness while improving self-reported well-being, which marks it as a protective factor (Bartlett and Arpin, 2019). </a:t>
            </a:r>
          </a:p>
          <a:p>
            <a:r>
              <a:rPr lang="en-GB" sz="1200" kern="1200" dirty="0">
                <a:solidFill>
                  <a:schemeClr val="tx1"/>
                </a:solidFill>
                <a:effectLst/>
                <a:latin typeface="+mn-lt"/>
                <a:ea typeface="+mn-ea"/>
                <a:cs typeface="+mn-cs"/>
              </a:rPr>
              <a:t>On the other hand, the </a:t>
            </a:r>
            <a:r>
              <a:rPr lang="en-GB" sz="1200" b="1" i="1" kern="1200" dirty="0">
                <a:solidFill>
                  <a:schemeClr val="tx1"/>
                </a:solidFill>
                <a:effectLst/>
                <a:latin typeface="+mn-lt"/>
                <a:ea typeface="+mn-ea"/>
                <a:cs typeface="+mn-cs"/>
              </a:rPr>
              <a:t>Disengagement Theory</a:t>
            </a:r>
            <a:r>
              <a:rPr lang="en-GB" sz="1200" kern="1200" dirty="0">
                <a:solidFill>
                  <a:schemeClr val="tx1"/>
                </a:solidFill>
                <a:effectLst/>
                <a:latin typeface="+mn-lt"/>
                <a:ea typeface="+mn-ea"/>
                <a:cs typeface="+mn-cs"/>
              </a:rPr>
              <a:t> states that withdrawal from social roles is a beneficial and natural process of ageing (Moody and Sasser, 2020). This perspective has historical importance, and its persistence in UK practices is problematic. For instance, the routine schedules of some residential homes can encourage disengagement by prioritising efficiency over personal agency (Bartlett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This identifies the structural issues which can undermine empowerment, thereby suggesting the theory is not descriptive of systemic feelings than of inevitable ageing processes. </a:t>
            </a:r>
          </a:p>
          <a:p>
            <a:r>
              <a:rPr lang="en-GB" sz="1200" b="1" i="1" kern="1200" dirty="0">
                <a:solidFill>
                  <a:schemeClr val="tx1"/>
                </a:solidFill>
                <a:effectLst/>
                <a:latin typeface="+mn-lt"/>
                <a:ea typeface="+mn-ea"/>
                <a:cs typeface="+mn-cs"/>
              </a:rPr>
              <a:t>Continuity theory</a:t>
            </a:r>
            <a:r>
              <a:rPr lang="en-GB" sz="1200" kern="1200" dirty="0">
                <a:solidFill>
                  <a:schemeClr val="tx1"/>
                </a:solidFill>
                <a:effectLst/>
                <a:latin typeface="+mn-lt"/>
                <a:ea typeface="+mn-ea"/>
                <a:cs typeface="+mn-cs"/>
              </a:rPr>
              <a:t> bridges the extremes, suggesting that older adults live for consistency, lifestyle, and identity (</a:t>
            </a:r>
            <a:r>
              <a:rPr lang="en-GB" sz="1200" kern="1200" dirty="0" err="1">
                <a:solidFill>
                  <a:schemeClr val="tx1"/>
                </a:solidFill>
                <a:effectLst/>
                <a:latin typeface="+mn-lt"/>
                <a:ea typeface="+mn-ea"/>
                <a:cs typeface="+mn-cs"/>
              </a:rPr>
              <a:t>Naderyan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This means supporting familiar routines in practice, such as enabling a retired teacher to mentor through community projects or maintaining home-based care in feasible situations. The UK policy under the Care Act 2014 mandates personalised care planning (Legislation.gov.uk, 2025). Maintaining home-based care aligns with this model, yet there are resource constraints which can sacrifice continuity for expediency. These theories are contested models with practical implications that can be useful throughout the presentation. The main argument states that the UK must consciously reject passive disengagement models while operationalising activity and continuity frameworks to promote resilience, empowerment, and autonomy in later life. </a:t>
            </a:r>
          </a:p>
        </p:txBody>
      </p:sp>
      <p:sp>
        <p:nvSpPr>
          <p:cNvPr id="4" name="Slide Number Placeholder 3">
            <a:extLst>
              <a:ext uri="{FF2B5EF4-FFF2-40B4-BE49-F238E27FC236}">
                <a16:creationId xmlns:a16="http://schemas.microsoft.com/office/drawing/2014/main" id="{E45A93A1-8AA0-E51C-8E77-EF58493ED230}"/>
              </a:ext>
            </a:extLst>
          </p:cNvPr>
          <p:cNvSpPr>
            <a:spLocks noGrp="1"/>
          </p:cNvSpPr>
          <p:nvPr>
            <p:ph type="sldNum" sz="quarter" idx="5"/>
          </p:nvPr>
        </p:nvSpPr>
        <p:spPr/>
        <p:txBody>
          <a:bodyPr/>
          <a:lstStyle/>
          <a:p>
            <a:fld id="{97DBD4C5-1BF0-4418-B25B-A6E882083097}" type="slidenum">
              <a:rPr lang="en-GB" smtClean="0"/>
              <a:t>6</a:t>
            </a:fld>
            <a:endParaRPr lang="en-GB"/>
          </a:p>
        </p:txBody>
      </p:sp>
    </p:spTree>
    <p:extLst>
      <p:ext uri="{BB962C8B-B14F-4D97-AF65-F5344CB8AC3E}">
        <p14:creationId xmlns:p14="http://schemas.microsoft.com/office/powerpoint/2010/main" val="2015643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A107C6-FE0F-6310-8671-B1F4A9C44A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5E3847-F714-206C-BFE1-E3F61D89D9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EB1F56-C28A-88CC-999C-8383F2CA3E00}"/>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In the UK, elderly care is influenced by two major models, namely residential care homes and community-based services. </a:t>
            </a:r>
            <a:r>
              <a:rPr lang="en-GB" sz="1200" b="1" i="1" kern="1200" dirty="0">
                <a:solidFill>
                  <a:schemeClr val="tx1"/>
                </a:solidFill>
                <a:effectLst/>
                <a:latin typeface="+mn-lt"/>
                <a:ea typeface="+mn-ea"/>
                <a:cs typeface="+mn-cs"/>
              </a:rPr>
              <a:t>Residential care homes</a:t>
            </a:r>
            <a:r>
              <a:rPr lang="en-GB" sz="1200" kern="1200" dirty="0">
                <a:solidFill>
                  <a:schemeClr val="tx1"/>
                </a:solidFill>
                <a:effectLst/>
                <a:latin typeface="+mn-lt"/>
                <a:ea typeface="+mn-ea"/>
                <a:cs typeface="+mn-cs"/>
              </a:rPr>
              <a:t> provide 24-hour supervision with support for individuals with severe mobility issues, multiple long-term conditions, or advanced dementia (Hamel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They are often regarded as the last resort when home care is no longer feasible. Contrarily, </a:t>
            </a:r>
            <a:r>
              <a:rPr lang="en-GB" sz="1200" b="1" i="1" kern="1200" dirty="0">
                <a:solidFill>
                  <a:schemeClr val="tx1"/>
                </a:solidFill>
                <a:effectLst/>
                <a:latin typeface="+mn-lt"/>
                <a:ea typeface="+mn-ea"/>
                <a:cs typeface="+mn-cs"/>
              </a:rPr>
              <a:t>community-based services</a:t>
            </a:r>
            <a:r>
              <a:rPr lang="en-GB" sz="1200" kern="1200" dirty="0">
                <a:solidFill>
                  <a:schemeClr val="tx1"/>
                </a:solidFill>
                <a:effectLst/>
                <a:latin typeface="+mn-lt"/>
                <a:ea typeface="+mn-ea"/>
                <a:cs typeface="+mn-cs"/>
              </a:rPr>
              <a:t> range from domiciliary support to social prescribing and are designed to enable older adults to remain in their own homes and community by maintaining social participation and independence (Howarth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 These two forms of provision are complementary yet reflect different philosophies of care and ageing. </a:t>
            </a:r>
          </a:p>
          <a:p>
            <a:r>
              <a:rPr lang="en-GB" sz="1200" kern="1200" dirty="0">
                <a:solidFill>
                  <a:schemeClr val="tx1"/>
                </a:solidFill>
                <a:effectLst/>
                <a:latin typeface="+mn-lt"/>
                <a:ea typeface="+mn-ea"/>
                <a:cs typeface="+mn-cs"/>
              </a:rPr>
              <a:t>Residential care homes are indispensable for high dependency needs, yet are constrained by underfunding, workforce shortages, and stagnant capacity. As per figures, the care home supply grew by only 86 beds or 2.9% whereas the population of 65+ aged people increased 20.7% over the same period (Caring Times, 2025). Projections suggest that the UK is going to face a shortfall of 350000 beds by the year 2050 (Hall, 2025). The shortfall is further compounded by retention issues as residential care workers are living in poverty due to the cost-of-living crisis (Dowling, 2022). The consequence is a high level of turnover, which undermines the continuity of relationships which Continuity Theory identifies as crucial for maintaining the identity and well-being of individuals in later life. </a:t>
            </a:r>
          </a:p>
        </p:txBody>
      </p:sp>
      <p:sp>
        <p:nvSpPr>
          <p:cNvPr id="4" name="Slide Number Placeholder 3">
            <a:extLst>
              <a:ext uri="{FF2B5EF4-FFF2-40B4-BE49-F238E27FC236}">
                <a16:creationId xmlns:a16="http://schemas.microsoft.com/office/drawing/2014/main" id="{52CDF585-0335-FA92-68A2-C93E11B13F2D}"/>
              </a:ext>
            </a:extLst>
          </p:cNvPr>
          <p:cNvSpPr>
            <a:spLocks noGrp="1"/>
          </p:cNvSpPr>
          <p:nvPr>
            <p:ph type="sldNum" sz="quarter" idx="5"/>
          </p:nvPr>
        </p:nvSpPr>
        <p:spPr/>
        <p:txBody>
          <a:bodyPr/>
          <a:lstStyle/>
          <a:p>
            <a:fld id="{97DBD4C5-1BF0-4418-B25B-A6E882083097}" type="slidenum">
              <a:rPr lang="en-GB" smtClean="0"/>
              <a:t>10</a:t>
            </a:fld>
            <a:endParaRPr lang="en-GB"/>
          </a:p>
        </p:txBody>
      </p:sp>
    </p:spTree>
    <p:extLst>
      <p:ext uri="{BB962C8B-B14F-4D97-AF65-F5344CB8AC3E}">
        <p14:creationId xmlns:p14="http://schemas.microsoft.com/office/powerpoint/2010/main" val="11886596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4971C3-B19D-7065-6036-0BC456CA9F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C8A5B0-154D-707F-A954-0F96A85917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E9945B-ADC4-D589-44FD-AEDD58FE5F6B}"/>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Community-based services align more strongly with continuity and activity theories as they preserve independent and social engagement. The NHS long-term plan has prioritised social prescribing, where evidence suggests that 69% of older users reported reduced loneliness and improvement in well-being (British Red Cross, 2020). Furthermore, large case studies of link workers have confirmed that patients can gain confidence in self-management and feel better if they are supported within primary care (Dineen-Griffin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The financing exemplifies the claim by Activity Theory that participation in social roles remains crucial for well-being in later life. However, workforce capacity challenges are significant in this situation. According to reports, the social care vacancy rate of 8.1% remains a significant issue in domestic recruitment (The King's Fund, 2025). More than half of providers have stated that they are delivering less care than required, even if demand intensifies. Furthermore, the complexity of care tasks has significantly increased as home-based caregivers are expected to deliver advanced personal and medical care, once provided in hospitals, without appropriate pay or training. This undermined continuity as fragmented commissioning results in multiple carers attending the same household, which breaks the stability of relationships. </a:t>
            </a:r>
          </a:p>
        </p:txBody>
      </p:sp>
      <p:sp>
        <p:nvSpPr>
          <p:cNvPr id="4" name="Slide Number Placeholder 3">
            <a:extLst>
              <a:ext uri="{FF2B5EF4-FFF2-40B4-BE49-F238E27FC236}">
                <a16:creationId xmlns:a16="http://schemas.microsoft.com/office/drawing/2014/main" id="{03B4CBE8-B330-5555-2B7F-C74D76DD7583}"/>
              </a:ext>
            </a:extLst>
          </p:cNvPr>
          <p:cNvSpPr>
            <a:spLocks noGrp="1"/>
          </p:cNvSpPr>
          <p:nvPr>
            <p:ph type="sldNum" sz="quarter" idx="5"/>
          </p:nvPr>
        </p:nvSpPr>
        <p:spPr/>
        <p:txBody>
          <a:bodyPr/>
          <a:lstStyle/>
          <a:p>
            <a:fld id="{97DBD4C5-1BF0-4418-B25B-A6E882083097}" type="slidenum">
              <a:rPr lang="en-GB" smtClean="0"/>
              <a:t>11</a:t>
            </a:fld>
            <a:endParaRPr lang="en-GB"/>
          </a:p>
        </p:txBody>
      </p:sp>
    </p:spTree>
    <p:extLst>
      <p:ext uri="{BB962C8B-B14F-4D97-AF65-F5344CB8AC3E}">
        <p14:creationId xmlns:p14="http://schemas.microsoft.com/office/powerpoint/2010/main" val="15682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217CD5-1E7A-13AF-0204-63DD4D83BF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6DC183-B50E-29D1-FAF1-7E7B3B1CDF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DAE7EE-7B21-DE77-2BC5-5F4661D996B7}"/>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existing demographic pressures intensify the shortcomings of both provisions. The rapid increase in the older population brings forward a concentration of dementia, frailty, and multimorbidity that drives the demand for both intensive home care and high dependency residential places (Khan, Addo, and Findlay, 2024). However, the supply of both is stagnating in the UK. Delayed discharges in hospitals have become routine as suitable community care or residential placements are unavailable, which creates backlogs that raise costs for the NHS (</a:t>
            </a:r>
            <a:r>
              <a:rPr lang="en-GB" sz="1200" kern="1200" dirty="0" err="1">
                <a:solidFill>
                  <a:schemeClr val="tx1"/>
                </a:solidFill>
                <a:effectLst/>
                <a:latin typeface="+mn-lt"/>
                <a:ea typeface="+mn-ea"/>
                <a:cs typeface="+mn-cs"/>
              </a:rPr>
              <a:t>Bottery</a:t>
            </a:r>
            <a:r>
              <a:rPr lang="en-GB" sz="1200" kern="1200" dirty="0">
                <a:solidFill>
                  <a:schemeClr val="tx1"/>
                </a:solidFill>
                <a:effectLst/>
                <a:latin typeface="+mn-lt"/>
                <a:ea typeface="+mn-ea"/>
                <a:cs typeface="+mn-cs"/>
              </a:rPr>
              <a:t> and Arnold, 2025). The impact of pressure on the healthcare system is profound, where 85% of providers stated that the people accessing support were finding it difficult to access healthcare (Homecare Association, 2023). The mismatch between demand and workforce capacity is apparent in the social care sector, with a loss of 50,000 employees in a very challenging winter in 2021 (Nuffield, 2021). This crisis makes the prospect of continuous and safe care unrealistic. </a:t>
            </a:r>
          </a:p>
          <a:p>
            <a:r>
              <a:rPr lang="en-GB" sz="1200" kern="1200" dirty="0">
                <a:solidFill>
                  <a:schemeClr val="tx1"/>
                </a:solidFill>
                <a:effectLst/>
                <a:latin typeface="+mn-lt"/>
                <a:ea typeface="+mn-ea"/>
                <a:cs typeface="+mn-cs"/>
              </a:rPr>
              <a:t>The theories of ageing help to understand the demographic crisis, as the Disengagement Theory reappears in an underfunded inspirational context. Withdrawal from activity is effectively enforced by structural inertia and staff shortages. On the other hand, activity and continuity theories highlight the loss when systems fail to provide meaningful engagement or stable caregiving relationships. Community-based service demonstrates how the theory can translate into practice; however, their </a:t>
            </a:r>
            <a:r>
              <a:rPr lang="en-GB" sz="1200" kern="1200" dirty="0" err="1">
                <a:solidFill>
                  <a:schemeClr val="tx1"/>
                </a:solidFill>
                <a:effectLst/>
                <a:latin typeface="+mn-lt"/>
                <a:ea typeface="+mn-ea"/>
                <a:cs typeface="+mn-cs"/>
              </a:rPr>
              <a:t>undersourcing</a:t>
            </a:r>
            <a:r>
              <a:rPr lang="en-GB" sz="1200" kern="1200" dirty="0">
                <a:solidFill>
                  <a:schemeClr val="tx1"/>
                </a:solidFill>
                <a:effectLst/>
                <a:latin typeface="+mn-lt"/>
                <a:ea typeface="+mn-ea"/>
                <a:cs typeface="+mn-cs"/>
              </a:rPr>
              <a:t> can reduce them to an aspirational rhetoric. </a:t>
            </a:r>
          </a:p>
        </p:txBody>
      </p:sp>
      <p:sp>
        <p:nvSpPr>
          <p:cNvPr id="4" name="Slide Number Placeholder 3">
            <a:extLst>
              <a:ext uri="{FF2B5EF4-FFF2-40B4-BE49-F238E27FC236}">
                <a16:creationId xmlns:a16="http://schemas.microsoft.com/office/drawing/2014/main" id="{2E42D551-E17D-13C3-ED48-53DFEE6E1AEB}"/>
              </a:ext>
            </a:extLst>
          </p:cNvPr>
          <p:cNvSpPr>
            <a:spLocks noGrp="1"/>
          </p:cNvSpPr>
          <p:nvPr>
            <p:ph type="sldNum" sz="quarter" idx="5"/>
          </p:nvPr>
        </p:nvSpPr>
        <p:spPr/>
        <p:txBody>
          <a:bodyPr/>
          <a:lstStyle/>
          <a:p>
            <a:fld id="{97DBD4C5-1BF0-4418-B25B-A6E882083097}" type="slidenum">
              <a:rPr lang="en-GB" smtClean="0"/>
              <a:t>12</a:t>
            </a:fld>
            <a:endParaRPr lang="en-GB"/>
          </a:p>
        </p:txBody>
      </p:sp>
    </p:spTree>
    <p:extLst>
      <p:ext uri="{BB962C8B-B14F-4D97-AF65-F5344CB8AC3E}">
        <p14:creationId xmlns:p14="http://schemas.microsoft.com/office/powerpoint/2010/main" val="25195669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4A921B-1E70-0B0E-8DD6-13D191DC29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3D0525-2D40-7A2E-297E-2287AD9CC8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55B1D4-EB4E-BACB-6857-A0AAAF52FD22}"/>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Denmark offers a significant contrasting viewpoint to the shortcomings of the UK in elderly care. The Universal Welfare Model in Denmark incorporates community-based support, which ensures everyone receives personal life assistance for as long as possible (Denmark.dk, 2025). Furthermore, municipalities are obliged to provide rehabilitation homes, health and welfare technology such as telehealth monitoring and robotic lifting to help individuals. The integrated approach in Denmark aligns with Continuity Theory by enabling stable caregiver relationships and Activity Theory by sustaining daily routines, unlike the fragmented commissioning in the UK. Innovative healthcare services in Denmark have reduced hospital readmissions and workforce strain, thereby increasing independence (Healthcare Denmark, 2025). The failure of the UK to adopt an integrated model leaves residential care over-stretched and community services under-resourced, which is apparent in high employee turnover and increased workforce strain. The UK should learn from this integrated welfare approach by incorporating community-based care, mandating technological innovation, and ensuring continuity in caregiver relationships. This can be done by prioritising personalised and stable support alongside strong workforce investment to reduce hospital rushes and empower older adults, which will transform ageing from dependency into dignity. It gives rise to a significant contradiction where UK provisions should deliver theoretically grounded and person-centred care, thus reducing theory to aspiration. </a:t>
            </a:r>
          </a:p>
        </p:txBody>
      </p:sp>
      <p:sp>
        <p:nvSpPr>
          <p:cNvPr id="4" name="Slide Number Placeholder 3">
            <a:extLst>
              <a:ext uri="{FF2B5EF4-FFF2-40B4-BE49-F238E27FC236}">
                <a16:creationId xmlns:a16="http://schemas.microsoft.com/office/drawing/2014/main" id="{B537B9C5-9538-ADFC-FEA5-E5F9847CADC3}"/>
              </a:ext>
            </a:extLst>
          </p:cNvPr>
          <p:cNvSpPr>
            <a:spLocks noGrp="1"/>
          </p:cNvSpPr>
          <p:nvPr>
            <p:ph type="sldNum" sz="quarter" idx="5"/>
          </p:nvPr>
        </p:nvSpPr>
        <p:spPr/>
        <p:txBody>
          <a:bodyPr/>
          <a:lstStyle/>
          <a:p>
            <a:fld id="{97DBD4C5-1BF0-4418-B25B-A6E882083097}" type="slidenum">
              <a:rPr lang="en-GB" smtClean="0"/>
              <a:t>13</a:t>
            </a:fld>
            <a:endParaRPr lang="en-GB"/>
          </a:p>
        </p:txBody>
      </p:sp>
    </p:spTree>
    <p:extLst>
      <p:ext uri="{BB962C8B-B14F-4D97-AF65-F5344CB8AC3E}">
        <p14:creationId xmlns:p14="http://schemas.microsoft.com/office/powerpoint/2010/main" val="2969304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slide illustrates various technological advancements that have taken place in the healthcare industry, affecting elderly care services. Some of these technological innovations include telehealth and remote monitoring, digital health apps or platforms, assistive robots and smart homes. Lupton (2017) opines that deploying technological innovations has transformed the way elderly care services are offered by enhancing independence, fostering safety and ensuring effective health management. For example, to track vital signs and detect risks of falling, wearable devices can be provided to elderly persons, through which their family members and caregivers can engage in remote monitoring (Teixeira et al., 2021). </a:t>
            </a:r>
          </a:p>
          <a:p>
            <a:r>
              <a:rPr lang="en-IN" sz="1200" kern="1200" dirty="0">
                <a:solidFill>
                  <a:schemeClr val="tx1"/>
                </a:solidFill>
                <a:effectLst/>
                <a:latin typeface="+mn-lt"/>
                <a:ea typeface="+mn-ea"/>
                <a:cs typeface="+mn-cs"/>
              </a:rPr>
              <a:t>In this regard, digital platforms and mobile applications have also become useful to provide telehealth services to patients with limited mobility and unable to visit GPs physically (Wardlow, Roberts and Archbald-Pannone, 2023). These apps are useful for providing cognitive training alongside reminding elderly persons to take medicines on time. Apart from this, in various care homes, assistive robots are being used to provide mobility support and companionship to the elderly (Pekkarinen, </a:t>
            </a:r>
            <a:r>
              <a:rPr lang="en-IN" sz="1200" kern="1200" dirty="0" err="1">
                <a:solidFill>
                  <a:schemeClr val="tx1"/>
                </a:solidFill>
                <a:effectLst/>
                <a:latin typeface="+mn-lt"/>
                <a:ea typeface="+mn-ea"/>
                <a:cs typeface="+mn-cs"/>
              </a:rPr>
              <a:t>Melkas</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Hyypiä</a:t>
            </a:r>
            <a:r>
              <a:rPr lang="en-IN" sz="1200" kern="1200" dirty="0">
                <a:solidFill>
                  <a:schemeClr val="tx1"/>
                </a:solidFill>
                <a:effectLst/>
                <a:latin typeface="+mn-lt"/>
                <a:ea typeface="+mn-ea"/>
                <a:cs typeface="+mn-cs"/>
              </a:rPr>
              <a:t>, 2019). Moreover, family members of elderly patients are opting for smart home devices such as automated lighting, sensors for independence and voice assistants.</a:t>
            </a:r>
          </a:p>
          <a:p>
            <a:endParaRPr lang="en-US" dirty="0"/>
          </a:p>
        </p:txBody>
      </p:sp>
      <p:sp>
        <p:nvSpPr>
          <p:cNvPr id="4" name="Slide Number Placeholder 3"/>
          <p:cNvSpPr>
            <a:spLocks noGrp="1"/>
          </p:cNvSpPr>
          <p:nvPr>
            <p:ph type="sldNum" sz="quarter" idx="5"/>
          </p:nvPr>
        </p:nvSpPr>
        <p:spPr/>
        <p:txBody>
          <a:bodyPr/>
          <a:lstStyle/>
          <a:p>
            <a:fld id="{97DBD4C5-1BF0-4418-B25B-A6E882083097}" type="slidenum">
              <a:rPr lang="en-GB" smtClean="0"/>
              <a:t>14</a:t>
            </a:fld>
            <a:endParaRPr lang="en-GB"/>
          </a:p>
        </p:txBody>
      </p:sp>
    </p:spTree>
    <p:extLst>
      <p:ext uri="{BB962C8B-B14F-4D97-AF65-F5344CB8AC3E}">
        <p14:creationId xmlns:p14="http://schemas.microsoft.com/office/powerpoint/2010/main" val="2149691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displays a critical evaluation of the technological innovations currently applied in elderly care services. Although telehealth and remote monitoring services can reduce physical visits to doctors, provide independence to patients and ensure early interventions, elderly persons can face connectivity issues and data security concerns. Furthermore, elderly persons can manage their health issues, enjoy social connections and expect cognitive engagement through the use of digital health apps. However, not all older people possess adequate digital literacy or knowledge to use telehealth platforms or digital health apps, which creates a digital divide and limits access to these services.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Moreover, while assistive robotics has become beneficial in care homes to offer companionship, mobility support and reduce the burden of caregivers, they are not readily available due to their high costs. Since this technology lacks human intelligence, empathy cannot be displayed towards elderly people. Additionally, despite offering safety and medication reminders, smart home assistants create privacy concerns, over-reliance risks and complexities for these people.</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7DBD4C5-1BF0-4418-B25B-A6E882083097}" type="slidenum">
              <a:rPr lang="en-GB" smtClean="0"/>
              <a:t>15</a:t>
            </a:fld>
            <a:endParaRPr lang="en-GB"/>
          </a:p>
        </p:txBody>
      </p:sp>
    </p:spTree>
    <p:extLst>
      <p:ext uri="{BB962C8B-B14F-4D97-AF65-F5344CB8AC3E}">
        <p14:creationId xmlns:p14="http://schemas.microsoft.com/office/powerpoint/2010/main" val="37252135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Due to COVID-19, care homes across England faced challenges in providing vulnerable residents with face-to-face healthcare services, which resulted in the implementation of remote monitoring technologies (NHS England). According to </a:t>
            </a:r>
            <a:r>
              <a:rPr lang="en-IN" sz="1200" kern="1200" dirty="0" err="1">
                <a:solidFill>
                  <a:schemeClr val="tx1"/>
                </a:solidFill>
                <a:effectLst/>
                <a:latin typeface="+mn-lt"/>
                <a:ea typeface="+mn-ea"/>
                <a:cs typeface="+mn-cs"/>
              </a:rPr>
              <a:t>Vindrola-Padros</a:t>
            </a:r>
            <a:r>
              <a:rPr lang="en-IN" sz="1200" kern="1200" dirty="0">
                <a:solidFill>
                  <a:schemeClr val="tx1"/>
                </a:solidFill>
                <a:effectLst/>
                <a:latin typeface="+mn-lt"/>
                <a:ea typeface="+mn-ea"/>
                <a:cs typeface="+mn-cs"/>
              </a:rPr>
              <a:t> et al. (2021), these remote technologies are useful to track and monitor residents’ health, check their vital signs and provide consistent care to them. In order to introduce these services, digital transformation plans were developed and implemented through the coordination of five integrated care systems in London. They decided to not only improve the existing digital infrastructure of the care homes but also introduce remote monitoring technologies so that residents’ health can be continuously monitored. As a result, any discrepancies in services or deterioration of health conditions are identified and addressed immediately through prompt actions. Moreover, the project teams alongside the NHS have coordinated with six leading digital technology companies, which have helped improve these remote monitoring services. </a:t>
            </a:r>
          </a:p>
          <a:p>
            <a:r>
              <a:rPr lang="en-IN" sz="1200" kern="1200" dirty="0">
                <a:solidFill>
                  <a:schemeClr val="tx1"/>
                </a:solidFill>
                <a:effectLst/>
                <a:latin typeface="+mn-lt"/>
                <a:ea typeface="+mn-ea"/>
                <a:cs typeface="+mn-cs"/>
              </a:rPr>
              <a:t>This case study teaches about the importance of improved early interventions through remote monitoring services while utilising a collaborative approach among multiple agencies. It also highlights how remote technologies enable care homes to make informed decisions. However, they must overcome challenges of limited digital literacy, data privacy concerns and high costs. </a:t>
            </a:r>
          </a:p>
          <a:p>
            <a:endParaRPr lang="en-US" dirty="0"/>
          </a:p>
        </p:txBody>
      </p:sp>
      <p:sp>
        <p:nvSpPr>
          <p:cNvPr id="4" name="Slide Number Placeholder 3"/>
          <p:cNvSpPr>
            <a:spLocks noGrp="1"/>
          </p:cNvSpPr>
          <p:nvPr>
            <p:ph type="sldNum" sz="quarter" idx="5"/>
          </p:nvPr>
        </p:nvSpPr>
        <p:spPr/>
        <p:txBody>
          <a:bodyPr/>
          <a:lstStyle/>
          <a:p>
            <a:fld id="{97DBD4C5-1BF0-4418-B25B-A6E882083097}" type="slidenum">
              <a:rPr lang="en-GB" smtClean="0"/>
              <a:t>16</a:t>
            </a:fld>
            <a:endParaRPr lang="en-GB"/>
          </a:p>
        </p:txBody>
      </p:sp>
    </p:spTree>
    <p:extLst>
      <p:ext uri="{BB962C8B-B14F-4D97-AF65-F5344CB8AC3E}">
        <p14:creationId xmlns:p14="http://schemas.microsoft.com/office/powerpoint/2010/main" val="18249515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Through introducing Florence, the NHS has empowered patients to understand their chronic illnesses and gain skills and knowledge to manage the condition without relying completely on professionals (ELFT, 2025). By using this text messaging app, patients can not only monitor their health but also seek advice from clinicians and manage symptoms. For example, if a person is suffering from high blood pressure, readings can be documented every morning and texted to the doctor or clinician (The Health Foundation, 2018). With this information, the professional can provide advice, change medications and provide improved care to the individual. This suggests a shared responsibility of health management performed by the patients and their clinicians. Various NHS hospitals, community teams and mental health service providers have been using Florence due to these benefits (NHS England, 2022).</a:t>
            </a:r>
          </a:p>
          <a:p>
            <a:r>
              <a:rPr lang="en-IN" sz="1200" kern="1200" dirty="0">
                <a:solidFill>
                  <a:schemeClr val="tx1"/>
                </a:solidFill>
                <a:effectLst/>
                <a:latin typeface="+mn-lt"/>
                <a:ea typeface="+mn-ea"/>
                <a:cs typeface="+mn-cs"/>
              </a:rPr>
              <a:t>This case study highlights how low-cost and simple technology can also improve healthcare support for elderly patients, thereby encouraging them to engage in self-management. This provides them with a sense of confidence, decreases unnecessary hospital visits and ultimately, reduces the burden on the NHS.</a:t>
            </a:r>
          </a:p>
          <a:p>
            <a:endParaRPr lang="en-US" dirty="0"/>
          </a:p>
        </p:txBody>
      </p:sp>
      <p:sp>
        <p:nvSpPr>
          <p:cNvPr id="4" name="Slide Number Placeholder 3"/>
          <p:cNvSpPr>
            <a:spLocks noGrp="1"/>
          </p:cNvSpPr>
          <p:nvPr>
            <p:ph type="sldNum" sz="quarter" idx="5"/>
          </p:nvPr>
        </p:nvSpPr>
        <p:spPr/>
        <p:txBody>
          <a:bodyPr/>
          <a:lstStyle/>
          <a:p>
            <a:fld id="{97DBD4C5-1BF0-4418-B25B-A6E882083097}" type="slidenum">
              <a:rPr lang="en-GB" smtClean="0"/>
              <a:t>17</a:t>
            </a:fld>
            <a:endParaRPr lang="en-GB"/>
          </a:p>
        </p:txBody>
      </p:sp>
    </p:spTree>
    <p:extLst>
      <p:ext uri="{BB962C8B-B14F-4D97-AF65-F5344CB8AC3E}">
        <p14:creationId xmlns:p14="http://schemas.microsoft.com/office/powerpoint/2010/main" val="41206481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improve elderly care in primary settings and NHS hospitals, various strategic actions and theory-based recommendations can be beneficial. Three strategic improvements suggested for elderly care are: expansion of remote monitoring services, digital literacy training and assistive technologies. Across various care homes and primary settings in the UK, remote patient monitoring services must be deployed so that the majority of the older population can be covered under this telehealth system (Lum et al., 2020). Since many elderly people do not possess adequate technical knowledge or literacy, digital training should be arranged for them. In this regard, caregivers must also be trained to handle remote monitoring and telehealth systems. Along with this, assistive technologies such as smart home devices, robotics and others must be integrated with the person-centred care approach to improve elderly care (Woodcock et al., 2020). On the other hand, various theoretical frameworks can also be used by healthcare professionals as guidance to provide high-quality care to elderly patients. For example, older adults must be included in meaningful activities to increase their social connections, as stated in the activity theory. Moreover, using continuity theory, professionals can undertake innovative care strategies to provide continued care and support to the elderly.</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7DBD4C5-1BF0-4418-B25B-A6E882083097}" type="slidenum">
              <a:rPr lang="en-GB" smtClean="0"/>
              <a:t>18</a:t>
            </a:fld>
            <a:endParaRPr lang="en-GB"/>
          </a:p>
        </p:txBody>
      </p:sp>
    </p:spTree>
    <p:extLst>
      <p:ext uri="{BB962C8B-B14F-4D97-AF65-F5344CB8AC3E}">
        <p14:creationId xmlns:p14="http://schemas.microsoft.com/office/powerpoint/2010/main" val="17936800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Alongside deploying strategic actions and theoretical recommendations, some necessary changes should also be made in existing policies, without which improved elderly care cannot be ensured. National digital training programmes must be conducted for both older adults and caregivers (Wilson-</a:t>
            </a:r>
            <a:r>
              <a:rPr lang="en-GB" sz="1200" kern="1200" dirty="0" err="1">
                <a:solidFill>
                  <a:schemeClr val="tx1"/>
                </a:solidFill>
                <a:effectLst/>
                <a:latin typeface="+mn-lt"/>
                <a:ea typeface="+mn-ea"/>
                <a:cs typeface="+mn-cs"/>
              </a:rPr>
              <a:t>Menzfeld</a:t>
            </a:r>
            <a:r>
              <a:rPr lang="en-GB" sz="1200" kern="1200" dirty="0">
                <a:solidFill>
                  <a:schemeClr val="tx1"/>
                </a:solidFill>
                <a:effectLst/>
                <a:latin typeface="+mn-lt"/>
                <a:ea typeface="+mn-ea"/>
                <a:cs typeface="+mn-cs"/>
              </a:rPr>
              <a:t> et al., 2023). While this can reduce the digital divide, participation rates can be low due to low awareness about telehealth and remote technologies. The government must offer subsidies to integrate assistive technologies in elderly care, which can improve access and equity of services (</a:t>
            </a:r>
            <a:r>
              <a:rPr lang="en-GB" sz="1200" kern="1200" dirty="0" err="1">
                <a:solidFill>
                  <a:schemeClr val="tx1"/>
                </a:solidFill>
                <a:effectLst/>
                <a:latin typeface="+mn-lt"/>
                <a:ea typeface="+mn-ea"/>
                <a:cs typeface="+mn-cs"/>
              </a:rPr>
              <a:t>Tangcharoensathien</a:t>
            </a:r>
            <a:r>
              <a:rPr lang="en-GB" sz="1200" kern="1200" dirty="0">
                <a:solidFill>
                  <a:schemeClr val="tx1"/>
                </a:solidFill>
                <a:effectLst/>
                <a:latin typeface="+mn-lt"/>
                <a:ea typeface="+mn-ea"/>
                <a:cs typeface="+mn-cs"/>
              </a:rPr>
              <a:t> et al., 2018). However, they can only be successful with adequate funding, user inclusion and integration with broader strategies. Furthermore, with strong privacy laws, data protection can be ensured. This will increase trust of elderly patients in telehealth platforms, but this might not be translated into utilisation without equitable access and digital literacy support (Pool et al., 2022). Moreover, while workforce training will teach new skills to care staff to improve adoption rates and quality care, low participation rates can hamper the success of this programme. Additionally, before rolling out the strategic actions, a pilot study will be undertaken to make necessary changes.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7DBD4C5-1BF0-4418-B25B-A6E882083097}" type="slidenum">
              <a:rPr lang="en-GB" smtClean="0"/>
              <a:t>19</a:t>
            </a:fld>
            <a:endParaRPr lang="en-GB"/>
          </a:p>
        </p:txBody>
      </p:sp>
    </p:spTree>
    <p:extLst>
      <p:ext uri="{BB962C8B-B14F-4D97-AF65-F5344CB8AC3E}">
        <p14:creationId xmlns:p14="http://schemas.microsoft.com/office/powerpoint/2010/main" val="39173965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Due to the growing population of older people in the UK, healthcare professionals and caregivers face increasing challenges in meeting their needs and providing consistent support and care. As a result, various primary care settings, NHS hospitals and clinicians have realised the need to undertake a holistic approach towards elderly care by integrating advanced technologies with human-centred strategies. Since elderly people have diverse health needs, they must receive personalised and consistent support from the caregivers, which can be ensured through technology integration. For example, introducing telehealth systems and remote patient monitoring services, using assistive technologies and digital platforms can help provide equal and improved access to healthcare services to elderly patients without GP visits. This presentation highlights how various theory-based strategies, such as activity theory, continuity theory or disengagement theory, can be applied in elderly care to improve services. Moreover, primary care settings, private hospitals and the NHS are working collaboratively to enhance inclusion of the elderly population through changes in existing policies. Additionally, they emphasise the importance of using technologies to ensure safety, quality care and independence for this ageing population.</a:t>
            </a:r>
          </a:p>
          <a:p>
            <a:endParaRPr lang="en-US" dirty="0"/>
          </a:p>
        </p:txBody>
      </p:sp>
      <p:sp>
        <p:nvSpPr>
          <p:cNvPr id="4" name="Slide Number Placeholder 3"/>
          <p:cNvSpPr>
            <a:spLocks noGrp="1"/>
          </p:cNvSpPr>
          <p:nvPr>
            <p:ph type="sldNum" sz="quarter" idx="5"/>
          </p:nvPr>
        </p:nvSpPr>
        <p:spPr/>
        <p:txBody>
          <a:bodyPr/>
          <a:lstStyle/>
          <a:p>
            <a:fld id="{97DBD4C5-1BF0-4418-B25B-A6E882083097}" type="slidenum">
              <a:rPr lang="en-GB" smtClean="0"/>
              <a:t>20</a:t>
            </a:fld>
            <a:endParaRPr lang="en-GB"/>
          </a:p>
        </p:txBody>
      </p:sp>
    </p:spTree>
    <p:extLst>
      <p:ext uri="{BB962C8B-B14F-4D97-AF65-F5344CB8AC3E}">
        <p14:creationId xmlns:p14="http://schemas.microsoft.com/office/powerpoint/2010/main" val="4325252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DBD4C5-1BF0-4418-B25B-A6E882083097}" type="slidenum">
              <a:rPr lang="en-GB" smtClean="0"/>
              <a:t>21</a:t>
            </a:fld>
            <a:endParaRPr lang="en-GB"/>
          </a:p>
        </p:txBody>
      </p:sp>
    </p:spTree>
    <p:extLst>
      <p:ext uri="{BB962C8B-B14F-4D97-AF65-F5344CB8AC3E}">
        <p14:creationId xmlns:p14="http://schemas.microsoft.com/office/powerpoint/2010/main" val="3531246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C88C68D-0F98-439E-B5CA-635109197559}"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FB53B-F3E9-486E-8D45-15131ECD8403}" type="slidenum">
              <a:rPr lang="en-GB" smtClean="0"/>
              <a:t>‹#›</a:t>
            </a:fld>
            <a:endParaRPr lang="en-GB"/>
          </a:p>
        </p:txBody>
      </p:sp>
    </p:spTree>
    <p:extLst>
      <p:ext uri="{BB962C8B-B14F-4D97-AF65-F5344CB8AC3E}">
        <p14:creationId xmlns:p14="http://schemas.microsoft.com/office/powerpoint/2010/main" val="132255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88C68D-0F98-439E-B5CA-635109197559}"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FB53B-F3E9-486E-8D45-15131ECD8403}" type="slidenum">
              <a:rPr lang="en-GB" smtClean="0"/>
              <a:t>‹#›</a:t>
            </a:fld>
            <a:endParaRPr lang="en-GB"/>
          </a:p>
        </p:txBody>
      </p:sp>
    </p:spTree>
    <p:extLst>
      <p:ext uri="{BB962C8B-B14F-4D97-AF65-F5344CB8AC3E}">
        <p14:creationId xmlns:p14="http://schemas.microsoft.com/office/powerpoint/2010/main" val="2414897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88C68D-0F98-439E-B5CA-635109197559}"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FB53B-F3E9-486E-8D45-15131ECD8403}" type="slidenum">
              <a:rPr lang="en-GB" smtClean="0"/>
              <a:t>‹#›</a:t>
            </a:fld>
            <a:endParaRPr lang="en-GB"/>
          </a:p>
        </p:txBody>
      </p:sp>
    </p:spTree>
    <p:extLst>
      <p:ext uri="{BB962C8B-B14F-4D97-AF65-F5344CB8AC3E}">
        <p14:creationId xmlns:p14="http://schemas.microsoft.com/office/powerpoint/2010/main" val="20691728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88C68D-0F98-439E-B5CA-635109197559}" type="datetimeFigureOut">
              <a:rPr lang="en-GB" smtClean="0"/>
              <a:t>26/10/2025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DFB53B-F3E9-486E-8D45-15131ECD8403}" type="slidenum">
              <a:rPr lang="en-GB" smtClean="0"/>
              <a:t>‹#›</a:t>
            </a:fld>
            <a:endParaRPr lang="en-GB"/>
          </a:p>
        </p:txBody>
      </p:sp>
    </p:spTree>
    <p:extLst>
      <p:ext uri="{BB962C8B-B14F-4D97-AF65-F5344CB8AC3E}">
        <p14:creationId xmlns:p14="http://schemas.microsoft.com/office/powerpoint/2010/main" val="3529892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88C68D-0F98-439E-B5CA-635109197559}" type="datetimeFigureOut">
              <a:rPr lang="en-GB" smtClean="0"/>
              <a:t>26/10/2025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7DFB53B-F3E9-486E-8D45-15131ECD8403}" type="slidenum">
              <a:rPr lang="en-GB" smtClean="0"/>
              <a:t>‹#›</a:t>
            </a:fld>
            <a:endParaRPr lang="en-GB"/>
          </a:p>
        </p:txBody>
      </p:sp>
    </p:spTree>
    <p:extLst>
      <p:ext uri="{BB962C8B-B14F-4D97-AF65-F5344CB8AC3E}">
        <p14:creationId xmlns:p14="http://schemas.microsoft.com/office/powerpoint/2010/main" val="785413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88C68D-0F98-439E-B5CA-635109197559}" type="datetimeFigureOut">
              <a:rPr lang="en-GB" smtClean="0"/>
              <a:t>26/10/2025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7DFB53B-F3E9-486E-8D45-15131ECD8403}" type="slidenum">
              <a:rPr lang="en-GB" smtClean="0"/>
              <a:t>‹#›</a:t>
            </a:fld>
            <a:endParaRPr lang="en-GB"/>
          </a:p>
        </p:txBody>
      </p:sp>
    </p:spTree>
    <p:extLst>
      <p:ext uri="{BB962C8B-B14F-4D97-AF65-F5344CB8AC3E}">
        <p14:creationId xmlns:p14="http://schemas.microsoft.com/office/powerpoint/2010/main" val="1191354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88C68D-0F98-439E-B5CA-635109197559}" type="datetimeFigureOut">
              <a:rPr lang="en-GB" smtClean="0"/>
              <a:t>26/10/2025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7DFB53B-F3E9-486E-8D45-15131ECD8403}" type="slidenum">
              <a:rPr lang="en-GB" smtClean="0"/>
              <a:t>‹#›</a:t>
            </a:fld>
            <a:endParaRPr lang="en-GB"/>
          </a:p>
        </p:txBody>
      </p:sp>
    </p:spTree>
    <p:extLst>
      <p:ext uri="{BB962C8B-B14F-4D97-AF65-F5344CB8AC3E}">
        <p14:creationId xmlns:p14="http://schemas.microsoft.com/office/powerpoint/2010/main" val="749891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C88C68D-0F98-439E-B5CA-635109197559}" type="datetimeFigureOut">
              <a:rPr lang="en-GB" smtClean="0"/>
              <a:t>26/10/2025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DFB53B-F3E9-486E-8D45-15131ECD8403}" type="slidenum">
              <a:rPr lang="en-GB" smtClean="0"/>
              <a:t>‹#›</a:t>
            </a:fld>
            <a:endParaRPr lang="en-GB"/>
          </a:p>
        </p:txBody>
      </p:sp>
    </p:spTree>
    <p:extLst>
      <p:ext uri="{BB962C8B-B14F-4D97-AF65-F5344CB8AC3E}">
        <p14:creationId xmlns:p14="http://schemas.microsoft.com/office/powerpoint/2010/main" val="2076331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88C68D-0F98-439E-B5CA-635109197559}" type="datetimeFigureOut">
              <a:rPr lang="en-GB" smtClean="0"/>
              <a:t>26/10/2025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DFB53B-F3E9-486E-8D45-15131ECD8403}" type="slidenum">
              <a:rPr lang="en-GB" smtClean="0"/>
              <a:t>‹#›</a:t>
            </a:fld>
            <a:endParaRPr lang="en-GB"/>
          </a:p>
        </p:txBody>
      </p:sp>
    </p:spTree>
    <p:extLst>
      <p:ext uri="{BB962C8B-B14F-4D97-AF65-F5344CB8AC3E}">
        <p14:creationId xmlns:p14="http://schemas.microsoft.com/office/powerpoint/2010/main" val="72137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88C68D-0F98-439E-B5CA-635109197559}"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FB53B-F3E9-486E-8D45-15131ECD8403}" type="slidenum">
              <a:rPr lang="en-GB" smtClean="0"/>
              <a:t>‹#›</a:t>
            </a:fld>
            <a:endParaRPr lang="en-GB"/>
          </a:p>
        </p:txBody>
      </p:sp>
    </p:spTree>
    <p:extLst>
      <p:ext uri="{BB962C8B-B14F-4D97-AF65-F5344CB8AC3E}">
        <p14:creationId xmlns:p14="http://schemas.microsoft.com/office/powerpoint/2010/main" val="1921150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88C68D-0F98-439E-B5CA-635109197559}"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FB53B-F3E9-486E-8D45-15131ECD840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567229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88C68D-0F98-439E-B5CA-635109197559}"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FB53B-F3E9-486E-8D45-15131ECD8403}" type="slidenum">
              <a:rPr lang="en-GB" smtClean="0"/>
              <a:t>‹#›</a:t>
            </a:fld>
            <a:endParaRPr lang="en-GB"/>
          </a:p>
        </p:txBody>
      </p:sp>
    </p:spTree>
    <p:extLst>
      <p:ext uri="{BB962C8B-B14F-4D97-AF65-F5344CB8AC3E}">
        <p14:creationId xmlns:p14="http://schemas.microsoft.com/office/powerpoint/2010/main" val="1851845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88C68D-0F98-439E-B5CA-635109197559}"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FB53B-F3E9-486E-8D45-15131ECD840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55126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88C68D-0F98-439E-B5CA-635109197559}"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FB53B-F3E9-486E-8D45-15131ECD8403}" type="slidenum">
              <a:rPr lang="en-GB" smtClean="0"/>
              <a:t>‹#›</a:t>
            </a:fld>
            <a:endParaRPr lang="en-GB"/>
          </a:p>
        </p:txBody>
      </p:sp>
    </p:spTree>
    <p:extLst>
      <p:ext uri="{BB962C8B-B14F-4D97-AF65-F5344CB8AC3E}">
        <p14:creationId xmlns:p14="http://schemas.microsoft.com/office/powerpoint/2010/main" val="37490356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88C68D-0F98-439E-B5CA-635109197559}"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FB53B-F3E9-486E-8D45-15131ECD8403}" type="slidenum">
              <a:rPr lang="en-GB" smtClean="0"/>
              <a:t>‹#›</a:t>
            </a:fld>
            <a:endParaRPr lang="en-GB"/>
          </a:p>
        </p:txBody>
      </p:sp>
    </p:spTree>
    <p:extLst>
      <p:ext uri="{BB962C8B-B14F-4D97-AF65-F5344CB8AC3E}">
        <p14:creationId xmlns:p14="http://schemas.microsoft.com/office/powerpoint/2010/main" val="26792130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88C68D-0F98-439E-B5CA-635109197559}"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FB53B-F3E9-486E-8D45-15131ECD8403}" type="slidenum">
              <a:rPr lang="en-GB" smtClean="0"/>
              <a:t>‹#›</a:t>
            </a:fld>
            <a:endParaRPr lang="en-GB"/>
          </a:p>
        </p:txBody>
      </p:sp>
    </p:spTree>
    <p:extLst>
      <p:ext uri="{BB962C8B-B14F-4D97-AF65-F5344CB8AC3E}">
        <p14:creationId xmlns:p14="http://schemas.microsoft.com/office/powerpoint/2010/main" val="1449796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88C68D-0F98-439E-B5CA-635109197559}" type="datetimeFigureOut">
              <a:rPr lang="en-GB" smtClean="0"/>
              <a:t>26/10/2025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7DFB53B-F3E9-486E-8D45-15131ECD8403}" type="slidenum">
              <a:rPr lang="en-GB" smtClean="0"/>
              <a:t>‹#›</a:t>
            </a:fld>
            <a:endParaRPr lang="en-GB"/>
          </a:p>
        </p:txBody>
      </p:sp>
    </p:spTree>
    <p:extLst>
      <p:ext uri="{BB962C8B-B14F-4D97-AF65-F5344CB8AC3E}">
        <p14:creationId xmlns:p14="http://schemas.microsoft.com/office/powerpoint/2010/main" val="218667478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7.jpe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8.jpe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9.jpeg"/><Relationship Id="rId4"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14.xml"/><Relationship Id="rId9" Type="http://schemas.microsoft.com/office/2007/relationships/diagramDrawing" Target="../diagrams/drawing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C88911-937E-1C07-AEB8-E28691012D5F}"/>
              </a:ext>
            </a:extLst>
          </p:cNvPr>
          <p:cNvSpPr txBox="1"/>
          <p:nvPr/>
        </p:nvSpPr>
        <p:spPr>
          <a:xfrm>
            <a:off x="1594884" y="1435395"/>
            <a:ext cx="8357190" cy="3139321"/>
          </a:xfrm>
          <a:prstGeom prst="rect">
            <a:avLst/>
          </a:prstGeom>
          <a:noFill/>
        </p:spPr>
        <p:txBody>
          <a:bodyPr wrap="square" rtlCol="0">
            <a:spAutoFit/>
          </a:bodyPr>
          <a:lstStyle/>
          <a:p>
            <a:r>
              <a:rPr lang="en-GB" b="1" dirty="0"/>
              <a:t>Assignment Title: </a:t>
            </a:r>
            <a:r>
              <a:rPr lang="en-GB" dirty="0"/>
              <a:t>Individual Presentation ( PowerPoint with Voice-Over)</a:t>
            </a:r>
          </a:p>
          <a:p>
            <a:endParaRPr lang="en-GB" b="1" dirty="0"/>
          </a:p>
          <a:p>
            <a:r>
              <a:rPr lang="en-GB" b="1" dirty="0"/>
              <a:t>Student Name:  </a:t>
            </a:r>
            <a:r>
              <a:rPr lang="en-GB" dirty="0"/>
              <a:t>Rizwan Ahmed</a:t>
            </a:r>
            <a:endParaRPr lang="en-GB" b="1" dirty="0"/>
          </a:p>
          <a:p>
            <a:endParaRPr lang="en-GB" b="1" dirty="0"/>
          </a:p>
          <a:p>
            <a:r>
              <a:rPr lang="en-GB" b="1" dirty="0"/>
              <a:t>Student Number: </a:t>
            </a:r>
            <a:r>
              <a:rPr lang="en-GB" dirty="0"/>
              <a:t>2227934</a:t>
            </a:r>
          </a:p>
          <a:p>
            <a:endParaRPr lang="en-GB" b="1" dirty="0"/>
          </a:p>
          <a:p>
            <a:r>
              <a:rPr lang="en-GB" b="1" dirty="0"/>
              <a:t>Module Title: </a:t>
            </a:r>
            <a:r>
              <a:rPr lang="en-GB" dirty="0"/>
              <a:t>Empowering The Older Person</a:t>
            </a:r>
          </a:p>
          <a:p>
            <a:endParaRPr lang="en-GB" b="1" dirty="0"/>
          </a:p>
          <a:p>
            <a:r>
              <a:rPr lang="en-GB" b="1" dirty="0"/>
              <a:t>Module Code: </a:t>
            </a:r>
            <a:r>
              <a:rPr lang="en-GB" dirty="0"/>
              <a:t>BMHP6027</a:t>
            </a:r>
          </a:p>
          <a:p>
            <a:endParaRPr lang="en-GB" b="1" dirty="0"/>
          </a:p>
          <a:p>
            <a:r>
              <a:rPr lang="en-GB" b="1" dirty="0"/>
              <a:t>Lecture’s Name: </a:t>
            </a:r>
            <a:r>
              <a:rPr lang="en-GB" dirty="0"/>
              <a:t>Zakiyyah Ahmed</a:t>
            </a:r>
          </a:p>
        </p:txBody>
      </p:sp>
      <p:pic>
        <p:nvPicPr>
          <p:cNvPr id="36" name="Audio 35">
            <a:hlinkClick r:id="" action="ppaction://media"/>
            <a:extLst>
              <a:ext uri="{FF2B5EF4-FFF2-40B4-BE49-F238E27FC236}">
                <a16:creationId xmlns:a16="http://schemas.microsoft.com/office/drawing/2014/main" id="{D71B18ED-16D1-5DC9-9440-980D78D92A4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40665661"/>
      </p:ext>
    </p:extLst>
  </p:cSld>
  <p:clrMapOvr>
    <a:masterClrMapping/>
  </p:clrMapOvr>
  <mc:AlternateContent xmlns:mc="http://schemas.openxmlformats.org/markup-compatibility/2006" xmlns:p14="http://schemas.microsoft.com/office/powerpoint/2010/main">
    <mc:Choice Requires="p14">
      <p:transition spd="slow" p14:dur="2000" advTm="13950"/>
    </mc:Choice>
    <mc:Fallback xmlns="">
      <p:transition spd="slow" advTm="13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EC57D-0108-FCC3-37FF-8838187BD79A}"/>
              </a:ext>
            </a:extLst>
          </p:cNvPr>
          <p:cNvSpPr>
            <a:spLocks noGrp="1"/>
          </p:cNvSpPr>
          <p:nvPr>
            <p:ph type="ctrTitle"/>
          </p:nvPr>
        </p:nvSpPr>
        <p:spPr>
          <a:xfrm>
            <a:off x="1507066" y="1796716"/>
            <a:ext cx="8615501" cy="2254120"/>
          </a:xfrm>
        </p:spPr>
        <p:txBody>
          <a:bodyPr/>
          <a:lstStyle/>
          <a:p>
            <a:pPr algn="ctr">
              <a:lnSpc>
                <a:spcPct val="150000"/>
              </a:lnSpc>
            </a:pPr>
            <a:r>
              <a:rPr lang="en-GB" b="1" dirty="0">
                <a:solidFill>
                  <a:schemeClr val="tx1"/>
                </a:solidFill>
                <a:latin typeface="Arial" panose="020B0604020202020204" pitchFamily="34" charset="0"/>
                <a:cs typeface="Arial" panose="020B0604020202020204" pitchFamily="34" charset="0"/>
              </a:rPr>
              <a:t>Empowering the Older Person</a:t>
            </a:r>
          </a:p>
        </p:txBody>
      </p:sp>
      <p:pic>
        <p:nvPicPr>
          <p:cNvPr id="28" name="Audio 27">
            <a:hlinkClick r:id="" action="ppaction://media"/>
            <a:extLst>
              <a:ext uri="{FF2B5EF4-FFF2-40B4-BE49-F238E27FC236}">
                <a16:creationId xmlns:a16="http://schemas.microsoft.com/office/drawing/2014/main" id="{F1B4D683-238D-97C4-25C7-CDA881BEBA3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26553"/>
      </p:ext>
    </p:extLst>
  </p:cSld>
  <p:clrMapOvr>
    <a:masterClrMapping/>
  </p:clrMapOvr>
  <mc:AlternateContent xmlns:mc="http://schemas.openxmlformats.org/markup-compatibility/2006" xmlns:p14="http://schemas.microsoft.com/office/powerpoint/2010/main">
    <mc:Choice Requires="p14">
      <p:transition spd="slow" p14:dur="2000" advTm="1114"/>
    </mc:Choice>
    <mc:Fallback xmlns="">
      <p:transition spd="slow" advTm="1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84727-5B88-D35E-E7C9-F8FF3E91E58E}"/>
              </a:ext>
            </a:extLst>
          </p:cNvPr>
          <p:cNvSpPr>
            <a:spLocks noGrp="1"/>
          </p:cNvSpPr>
          <p:nvPr>
            <p:ph type="title"/>
          </p:nvPr>
        </p:nvSpPr>
        <p:spPr>
          <a:xfrm>
            <a:off x="677334" y="609600"/>
            <a:ext cx="8596668" cy="670560"/>
          </a:xfrm>
        </p:spPr>
        <p:txBody>
          <a:bodyPr/>
          <a:lstStyle/>
          <a:p>
            <a:r>
              <a:rPr lang="en-GB" b="1" dirty="0">
                <a:solidFill>
                  <a:schemeClr val="tx1"/>
                </a:solidFill>
                <a:latin typeface="Arial" panose="020B0604020202020204" pitchFamily="34" charset="0"/>
                <a:cs typeface="Arial" panose="020B0604020202020204" pitchFamily="34" charset="0"/>
              </a:rPr>
              <a:t>Introduction</a:t>
            </a: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AC5C5D9-6F50-D317-4CB1-F53D3E33A201}"/>
              </a:ext>
            </a:extLst>
          </p:cNvPr>
          <p:cNvSpPr>
            <a:spLocks noGrp="1"/>
          </p:cNvSpPr>
          <p:nvPr>
            <p:ph idx="1"/>
          </p:nvPr>
        </p:nvSpPr>
        <p:spPr>
          <a:xfrm>
            <a:off x="677333" y="1434905"/>
            <a:ext cx="6764475" cy="4813495"/>
          </a:xfrm>
        </p:spPr>
        <p:txBody>
          <a:bodyPr>
            <a:normAutofit lnSpcReduction="10000"/>
          </a:bodyPr>
          <a:lstStyle/>
          <a:p>
            <a:pPr lvl="0">
              <a:lnSpc>
                <a:spcPct val="160000"/>
              </a:lnSpc>
            </a:pPr>
            <a:r>
              <a:rPr lang="en-GB" dirty="0">
                <a:solidFill>
                  <a:schemeClr val="tx1"/>
                </a:solidFill>
                <a:latin typeface="Arial" panose="020B0604020202020204" pitchFamily="34" charset="0"/>
                <a:cs typeface="Arial" panose="020B0604020202020204" pitchFamily="34" charset="0"/>
              </a:rPr>
              <a:t>Empowerment of older people is a policy and scholarly issue amidst demographic change.</a:t>
            </a:r>
          </a:p>
          <a:p>
            <a:pPr lvl="0">
              <a:lnSpc>
                <a:spcPct val="160000"/>
              </a:lnSpc>
            </a:pPr>
            <a:r>
              <a:rPr lang="en-GB" dirty="0">
                <a:solidFill>
                  <a:schemeClr val="tx1"/>
                </a:solidFill>
                <a:latin typeface="Arial" panose="020B0604020202020204" pitchFamily="34" charset="0"/>
                <a:cs typeface="Arial" panose="020B0604020202020204" pitchFamily="34" charset="0"/>
              </a:rPr>
              <a:t>Ageing is multifactorial, not deterministic, to debunk decline-based myths (Misztal, 2020).</a:t>
            </a:r>
          </a:p>
          <a:p>
            <a:pPr lvl="0">
              <a:lnSpc>
                <a:spcPct val="160000"/>
              </a:lnSpc>
            </a:pPr>
            <a:r>
              <a:rPr lang="en-GB" dirty="0">
                <a:solidFill>
                  <a:schemeClr val="tx1"/>
                </a:solidFill>
                <a:latin typeface="Arial" panose="020B0604020202020204" pitchFamily="34" charset="0"/>
                <a:cs typeface="Arial" panose="020B0604020202020204" pitchFamily="34" charset="0"/>
              </a:rPr>
              <a:t>Genetic theory—cellular limits limit senescence (Schmeer </a:t>
            </a:r>
            <a:r>
              <a:rPr lang="en-GB" i="1" dirty="0">
                <a:solidFill>
                  <a:schemeClr val="tx1"/>
                </a:solidFill>
                <a:latin typeface="Arial" panose="020B0604020202020204" pitchFamily="34" charset="0"/>
                <a:cs typeface="Arial" panose="020B0604020202020204" pitchFamily="34" charset="0"/>
              </a:rPr>
              <a:t>et al</a:t>
            </a:r>
            <a:r>
              <a:rPr lang="en-GB" dirty="0">
                <a:solidFill>
                  <a:schemeClr val="tx1"/>
                </a:solidFill>
                <a:latin typeface="Arial" panose="020B0604020202020204" pitchFamily="34" charset="0"/>
                <a:cs typeface="Arial" panose="020B0604020202020204" pitchFamily="34" charset="0"/>
              </a:rPr>
              <a:t>., 2019)</a:t>
            </a:r>
          </a:p>
          <a:p>
            <a:pPr lvl="0">
              <a:lnSpc>
                <a:spcPct val="160000"/>
              </a:lnSpc>
            </a:pPr>
            <a:r>
              <a:rPr lang="en-GB" dirty="0">
                <a:solidFill>
                  <a:schemeClr val="tx1"/>
                </a:solidFill>
                <a:latin typeface="Arial" panose="020B0604020202020204" pitchFamily="34" charset="0"/>
                <a:cs typeface="Arial" panose="020B0604020202020204" pitchFamily="34" charset="0"/>
              </a:rPr>
              <a:t>Wear and Tear theory—lifestyle and environment determine ageing (Saxon </a:t>
            </a:r>
            <a:r>
              <a:rPr lang="en-GB" i="1" dirty="0">
                <a:solidFill>
                  <a:schemeClr val="tx1"/>
                </a:solidFill>
                <a:latin typeface="Arial" panose="020B0604020202020204" pitchFamily="34" charset="0"/>
                <a:cs typeface="Arial" panose="020B0604020202020204" pitchFamily="34" charset="0"/>
              </a:rPr>
              <a:t>et al</a:t>
            </a:r>
            <a:r>
              <a:rPr lang="en-GB" dirty="0">
                <a:solidFill>
                  <a:schemeClr val="tx1"/>
                </a:solidFill>
                <a:latin typeface="Arial" panose="020B0604020202020204" pitchFamily="34" charset="0"/>
                <a:cs typeface="Arial" panose="020B0604020202020204" pitchFamily="34" charset="0"/>
              </a:rPr>
              <a:t>., 2021).</a:t>
            </a:r>
          </a:p>
          <a:p>
            <a:pPr lvl="0">
              <a:lnSpc>
                <a:spcPct val="160000"/>
              </a:lnSpc>
            </a:pPr>
            <a:r>
              <a:rPr lang="en-GB" dirty="0">
                <a:solidFill>
                  <a:schemeClr val="tx1"/>
                </a:solidFill>
                <a:latin typeface="Arial" panose="020B0604020202020204" pitchFamily="34" charset="0"/>
                <a:cs typeface="Arial" panose="020B0604020202020204" pitchFamily="34" charset="0"/>
              </a:rPr>
              <a:t>Ageism leads to isolation and poor health; WHO calls for urgent action (WHO, 2021).</a:t>
            </a:r>
          </a:p>
          <a:p>
            <a:pPr>
              <a:lnSpc>
                <a:spcPct val="16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1026" name="Picture 2" descr="Harmful effects of ageism on older ...">
            <a:extLst>
              <a:ext uri="{FF2B5EF4-FFF2-40B4-BE49-F238E27FC236}">
                <a16:creationId xmlns:a16="http://schemas.microsoft.com/office/drawing/2014/main" id="{EE68A899-E63D-099D-6515-78F6B049001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24801" y="2538637"/>
            <a:ext cx="3839948" cy="222586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9" name="Audio 38">
            <a:hlinkClick r:id="" action="ppaction://media"/>
            <a:extLst>
              <a:ext uri="{FF2B5EF4-FFF2-40B4-BE49-F238E27FC236}">
                <a16:creationId xmlns:a16="http://schemas.microsoft.com/office/drawing/2014/main" id="{FCE05148-7FD2-828C-F575-CE1ADE9D6D9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70158" r="-203125" b="-70158"/>
          <a:stretch>
            <a:fillRect/>
          </a:stretch>
        </p:blipFill>
        <p:spPr>
          <a:xfrm>
            <a:off x="10052304" y="4718305"/>
            <a:ext cx="2057400" cy="2139696"/>
          </a:xfrm>
          <a:prstGeom prst="ellipse">
            <a:avLst/>
          </a:prstGeom>
        </p:spPr>
      </p:pic>
    </p:spTree>
    <p:extLst>
      <p:ext uri="{BB962C8B-B14F-4D97-AF65-F5344CB8AC3E}">
        <p14:creationId xmlns:p14="http://schemas.microsoft.com/office/powerpoint/2010/main" val="2313311566"/>
      </p:ext>
    </p:extLst>
  </p:cSld>
  <p:clrMapOvr>
    <a:masterClrMapping/>
  </p:clrMapOvr>
  <mc:AlternateContent xmlns:mc="http://schemas.openxmlformats.org/markup-compatibility/2006" xmlns:p14="http://schemas.microsoft.com/office/powerpoint/2010/main">
    <mc:Choice Requires="p14">
      <p:transition spd="slow" p14:dur="2000" advTm="72868"/>
    </mc:Choice>
    <mc:Fallback xmlns="">
      <p:transition spd="slow" advTm="72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CF4D0B-095D-68B7-3958-16709FED19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CC30B5-6404-4343-E269-6681553B35DD}"/>
              </a:ext>
            </a:extLst>
          </p:cNvPr>
          <p:cNvSpPr>
            <a:spLocks noGrp="1"/>
          </p:cNvSpPr>
          <p:nvPr>
            <p:ph type="title"/>
          </p:nvPr>
        </p:nvSpPr>
        <p:spPr>
          <a:xfrm>
            <a:off x="677334" y="609600"/>
            <a:ext cx="8596668" cy="670560"/>
          </a:xfrm>
        </p:spPr>
        <p:txBody>
          <a:bodyPr/>
          <a:lstStyle/>
          <a:p>
            <a:r>
              <a:rPr lang="en-GB" b="1" dirty="0">
                <a:solidFill>
                  <a:schemeClr val="tx1"/>
                </a:solidFill>
                <a:latin typeface="Arial" panose="020B0604020202020204" pitchFamily="34" charset="0"/>
                <a:cs typeface="Arial" panose="020B0604020202020204" pitchFamily="34" charset="0"/>
              </a:rPr>
              <a:t>The Scope</a:t>
            </a: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7985F1C-C53F-AE7B-38D9-6BCFFB157F0D}"/>
              </a:ext>
            </a:extLst>
          </p:cNvPr>
          <p:cNvSpPr>
            <a:spLocks noGrp="1"/>
          </p:cNvSpPr>
          <p:nvPr>
            <p:ph idx="1"/>
          </p:nvPr>
        </p:nvSpPr>
        <p:spPr>
          <a:xfrm>
            <a:off x="208548" y="1434905"/>
            <a:ext cx="6705600" cy="5126316"/>
          </a:xfrm>
        </p:spPr>
        <p:txBody>
          <a:bodyPr>
            <a:normAutofit/>
          </a:bodyPr>
          <a:lstStyle/>
          <a:p>
            <a:pPr lvl="0">
              <a:lnSpc>
                <a:spcPct val="160000"/>
              </a:lnSpc>
            </a:pPr>
            <a:r>
              <a:rPr lang="en-US" dirty="0">
                <a:solidFill>
                  <a:schemeClr val="tx1"/>
                </a:solidFill>
                <a:latin typeface="Arial" panose="020B0604020202020204" pitchFamily="34" charset="0"/>
                <a:cs typeface="Arial" panose="020B0604020202020204" pitchFamily="34" charset="0"/>
              </a:rPr>
              <a:t>The UK's older population has grown: 60+ up by 3.5M (52% increase) in 40 years; 80+ doubled to 6M (Ageing Better, 2025).</a:t>
            </a:r>
          </a:p>
          <a:p>
            <a:pPr lvl="0">
              <a:lnSpc>
                <a:spcPct val="160000"/>
              </a:lnSpc>
            </a:pPr>
            <a:r>
              <a:rPr lang="en-US" dirty="0">
                <a:solidFill>
                  <a:schemeClr val="tx1"/>
                </a:solidFill>
                <a:latin typeface="Arial" panose="020B0604020202020204" pitchFamily="34" charset="0"/>
                <a:cs typeface="Arial" panose="020B0604020202020204" pitchFamily="34" charset="0"/>
              </a:rPr>
              <a:t>Decreasing workforce and public finance pressure threaten care sustainability (Gov.uk, 2025).</a:t>
            </a:r>
          </a:p>
          <a:p>
            <a:pPr lvl="0">
              <a:lnSpc>
                <a:spcPct val="160000"/>
              </a:lnSpc>
            </a:pPr>
            <a:r>
              <a:rPr lang="en-US" dirty="0">
                <a:solidFill>
                  <a:schemeClr val="tx1"/>
                </a:solidFill>
                <a:latin typeface="Arial" panose="020B0604020202020204" pitchFamily="34" charset="0"/>
                <a:cs typeface="Arial" panose="020B0604020202020204" pitchFamily="34" charset="0"/>
              </a:rPr>
              <a:t>Approximately 2 million older people have unmet care needs, including 640,000 with bathing and 1.1 million with dressing problems (Age UK, 2024).</a:t>
            </a:r>
          </a:p>
          <a:p>
            <a:pPr lvl="0">
              <a:lnSpc>
                <a:spcPct val="160000"/>
              </a:lnSpc>
            </a:pPr>
            <a:r>
              <a:rPr lang="en-US" dirty="0">
                <a:solidFill>
                  <a:schemeClr val="tx1"/>
                </a:solidFill>
                <a:latin typeface="Arial" panose="020B0604020202020204" pitchFamily="34" charset="0"/>
                <a:cs typeface="Arial" panose="020B0604020202020204" pitchFamily="34" charset="0"/>
              </a:rPr>
              <a:t>Services are still reactive, ignoring emotional, social, and mental health needs.</a:t>
            </a:r>
          </a:p>
        </p:txBody>
      </p:sp>
      <p:pic>
        <p:nvPicPr>
          <p:cNvPr id="4" name="Picture 3">
            <a:extLst>
              <a:ext uri="{FF2B5EF4-FFF2-40B4-BE49-F238E27FC236}">
                <a16:creationId xmlns:a16="http://schemas.microsoft.com/office/drawing/2014/main" id="{FDB50080-D2EE-4EEC-47B0-6DB662DD9BC9}"/>
              </a:ext>
            </a:extLst>
          </p:cNvPr>
          <p:cNvPicPr>
            <a:picLocks noChangeAspect="1"/>
          </p:cNvPicPr>
          <p:nvPr/>
        </p:nvPicPr>
        <p:blipFill>
          <a:blip r:embed="rId5"/>
          <a:stretch>
            <a:fillRect/>
          </a:stretch>
        </p:blipFill>
        <p:spPr>
          <a:xfrm>
            <a:off x="7218946" y="2328736"/>
            <a:ext cx="4764506" cy="23074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97415974-D7A3-C241-84AA-34B8F3BDE654}"/>
              </a:ext>
            </a:extLst>
          </p:cNvPr>
          <p:cNvSpPr txBox="1"/>
          <p:nvPr/>
        </p:nvSpPr>
        <p:spPr>
          <a:xfrm>
            <a:off x="8021053" y="5005137"/>
            <a:ext cx="3689684" cy="1289071"/>
          </a:xfrm>
          <a:prstGeom prst="rect">
            <a:avLst/>
          </a:prstGeom>
          <a:noFill/>
        </p:spPr>
        <p:txBody>
          <a:bodyPr wrap="square" rtlCol="0">
            <a:spAutoFit/>
          </a:bodyPr>
          <a:lstStyle/>
          <a:p>
            <a:pPr algn="ctr">
              <a:lnSpc>
                <a:spcPct val="150000"/>
              </a:lnSpc>
            </a:pPr>
            <a:r>
              <a:rPr lang="en-US" b="1" dirty="0">
                <a:latin typeface="Times New Roman" panose="02020603050405020304" pitchFamily="18" charset="0"/>
                <a:cs typeface="Times New Roman" panose="02020603050405020304" pitchFamily="18" charset="0"/>
              </a:rPr>
              <a:t>Figure: Unmet care needs of the older population in the UK </a:t>
            </a:r>
          </a:p>
          <a:p>
            <a:pPr algn="ctr">
              <a:lnSpc>
                <a:spcPct val="150000"/>
              </a:lnSpc>
            </a:pPr>
            <a:r>
              <a:rPr lang="en-US" dirty="0">
                <a:latin typeface="Times New Roman" panose="02020603050405020304" pitchFamily="18" charset="0"/>
                <a:cs typeface="Times New Roman" panose="02020603050405020304" pitchFamily="18" charset="0"/>
              </a:rPr>
              <a:t>(Source: Age UK, 2024)</a:t>
            </a:r>
          </a:p>
        </p:txBody>
      </p:sp>
      <p:pic>
        <p:nvPicPr>
          <p:cNvPr id="42" name="Audio 41">
            <a:hlinkClick r:id="" action="ppaction://media"/>
            <a:extLst>
              <a:ext uri="{FF2B5EF4-FFF2-40B4-BE49-F238E27FC236}">
                <a16:creationId xmlns:a16="http://schemas.microsoft.com/office/drawing/2014/main" id="{1B292425-0B0A-CE72-776B-6183DBA6273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7820376"/>
      </p:ext>
    </p:extLst>
  </p:cSld>
  <p:clrMapOvr>
    <a:masterClrMapping/>
  </p:clrMapOvr>
  <mc:AlternateContent xmlns:mc="http://schemas.openxmlformats.org/markup-compatibility/2006" xmlns:p14="http://schemas.microsoft.com/office/powerpoint/2010/main">
    <mc:Choice Requires="p14">
      <p:transition spd="slow" p14:dur="2000" advTm="90711"/>
    </mc:Choice>
    <mc:Fallback xmlns="">
      <p:transition spd="slow" advTm="90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67347"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13C278-AFF4-CF7E-7963-FCFF2044CD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1F8541-3E02-EC17-20A5-B85D475B3579}"/>
              </a:ext>
            </a:extLst>
          </p:cNvPr>
          <p:cNvSpPr>
            <a:spLocks noGrp="1"/>
          </p:cNvSpPr>
          <p:nvPr>
            <p:ph type="title"/>
          </p:nvPr>
        </p:nvSpPr>
        <p:spPr>
          <a:xfrm>
            <a:off x="677334" y="609600"/>
            <a:ext cx="8596668" cy="670560"/>
          </a:xfrm>
        </p:spPr>
        <p:txBody>
          <a:bodyPr>
            <a:normAutofit fontScale="90000"/>
          </a:bodyPr>
          <a:lstStyle/>
          <a:p>
            <a:r>
              <a:rPr lang="en-GB" b="1" dirty="0">
                <a:solidFill>
                  <a:schemeClr val="tx1"/>
                </a:solidFill>
                <a:latin typeface="Arial" panose="020B0604020202020204" pitchFamily="34" charset="0"/>
                <a:cs typeface="Arial" panose="020B0604020202020204" pitchFamily="34" charset="0"/>
              </a:rPr>
              <a:t>The Scope: Digital Interventions required</a:t>
            </a: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702B408-4359-92D6-DDFC-C0ABAA85CDDB}"/>
              </a:ext>
            </a:extLst>
          </p:cNvPr>
          <p:cNvSpPr>
            <a:spLocks noGrp="1"/>
          </p:cNvSpPr>
          <p:nvPr>
            <p:ph idx="1"/>
          </p:nvPr>
        </p:nvSpPr>
        <p:spPr>
          <a:xfrm>
            <a:off x="208547" y="1434905"/>
            <a:ext cx="6994358" cy="5126316"/>
          </a:xfrm>
        </p:spPr>
        <p:txBody>
          <a:bodyPr>
            <a:normAutofit/>
          </a:bodyPr>
          <a:lstStyle/>
          <a:p>
            <a:pPr lvl="0">
              <a:lnSpc>
                <a:spcPct val="160000"/>
              </a:lnSpc>
            </a:pPr>
            <a:r>
              <a:rPr lang="en-US" dirty="0">
                <a:solidFill>
                  <a:schemeClr val="tx1"/>
                </a:solidFill>
                <a:latin typeface="Arial" panose="020B0604020202020204" pitchFamily="34" charset="0"/>
                <a:cs typeface="Arial" panose="020B0604020202020204" pitchFamily="34" charset="0"/>
              </a:rPr>
              <a:t>Technology (remote monitoring, telehealth, smart adaptation) facilitates early intervention and autonomy (Khan, 2024).</a:t>
            </a:r>
          </a:p>
          <a:p>
            <a:pPr lvl="0">
              <a:lnSpc>
                <a:spcPct val="160000"/>
              </a:lnSpc>
            </a:pPr>
            <a:r>
              <a:rPr lang="en-US" dirty="0">
                <a:solidFill>
                  <a:schemeClr val="tx1"/>
                </a:solidFill>
                <a:latin typeface="Arial" panose="020B0604020202020204" pitchFamily="34" charset="0"/>
                <a:cs typeface="Arial" panose="020B0604020202020204" pitchFamily="34" charset="0"/>
              </a:rPr>
              <a:t>Obstacles are digital exclusion, unbalanced infrastructure, and ethical surveillance issues (Mubarak and Suomi, 2022).</a:t>
            </a:r>
          </a:p>
          <a:p>
            <a:pPr lvl="0">
              <a:lnSpc>
                <a:spcPct val="160000"/>
              </a:lnSpc>
            </a:pPr>
            <a:r>
              <a:rPr lang="en-US" dirty="0">
                <a:solidFill>
                  <a:schemeClr val="tx1"/>
                </a:solidFill>
                <a:latin typeface="Arial" panose="020B0604020202020204" pitchFamily="34" charset="0"/>
                <a:cs typeface="Arial" panose="020B0604020202020204" pitchFamily="34" charset="0"/>
              </a:rPr>
              <a:t>Denmark compels welfare technology (robotics, tele-rehabilitation) to reduce staff pressure and prolong autonomy (Thorsen, 2021).</a:t>
            </a:r>
          </a:p>
          <a:p>
            <a:pPr lvl="0">
              <a:lnSpc>
                <a:spcPct val="160000"/>
              </a:lnSpc>
            </a:pPr>
            <a:r>
              <a:rPr lang="en-US" dirty="0">
                <a:solidFill>
                  <a:schemeClr val="tx1"/>
                </a:solidFill>
                <a:latin typeface="Arial" panose="020B0604020202020204" pitchFamily="34" charset="0"/>
                <a:cs typeface="Arial" panose="020B0604020202020204" pitchFamily="34" charset="0"/>
              </a:rPr>
              <a:t>The UK is behind because of fragmented commissioning and underinvestment, constraining scale beyond pilots.</a:t>
            </a:r>
          </a:p>
        </p:txBody>
      </p:sp>
      <p:pic>
        <p:nvPicPr>
          <p:cNvPr id="2050" name="Picture 2" descr="Ageism Is a Widely Ignored Problem in Engineering and Technology. Here's  What to Do About It | Psychreg">
            <a:extLst>
              <a:ext uri="{FF2B5EF4-FFF2-40B4-BE49-F238E27FC236}">
                <a16:creationId xmlns:a16="http://schemas.microsoft.com/office/drawing/2014/main" id="{13687808-E9D7-0EE7-A02D-2696C51C328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42626" y="1916600"/>
            <a:ext cx="4540827" cy="30248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6" name="Audio 25">
            <a:hlinkClick r:id="" action="ppaction://media"/>
            <a:extLst>
              <a:ext uri="{FF2B5EF4-FFF2-40B4-BE49-F238E27FC236}">
                <a16:creationId xmlns:a16="http://schemas.microsoft.com/office/drawing/2014/main" id="{7428AAEF-0193-17A8-85E9-6F425486BF2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66438318"/>
      </p:ext>
    </p:extLst>
  </p:cSld>
  <p:clrMapOvr>
    <a:masterClrMapping/>
  </p:clrMapOvr>
  <mc:AlternateContent xmlns:mc="http://schemas.openxmlformats.org/markup-compatibility/2006" xmlns:p14="http://schemas.microsoft.com/office/powerpoint/2010/main">
    <mc:Choice Requires="p14">
      <p:transition spd="slow" p14:dur="2000" advTm="65200"/>
    </mc:Choice>
    <mc:Fallback xmlns="">
      <p:transition spd="slow" advTm="65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5EE664-821C-6128-41F8-0EE6F99E3A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488E5C-EC02-87ED-0A27-00C683516556}"/>
              </a:ext>
            </a:extLst>
          </p:cNvPr>
          <p:cNvSpPr>
            <a:spLocks noGrp="1"/>
          </p:cNvSpPr>
          <p:nvPr>
            <p:ph type="title"/>
          </p:nvPr>
        </p:nvSpPr>
        <p:spPr>
          <a:xfrm>
            <a:off x="677333" y="296779"/>
            <a:ext cx="9859531" cy="1138126"/>
          </a:xfrm>
        </p:spPr>
        <p:txBody>
          <a:bodyPr>
            <a:normAutofit fontScale="90000"/>
          </a:bodyPr>
          <a:lstStyle/>
          <a:p>
            <a:r>
              <a:rPr lang="en-US" b="1" dirty="0">
                <a:solidFill>
                  <a:schemeClr val="tx1"/>
                </a:solidFill>
                <a:latin typeface="Arial" panose="020B0604020202020204" pitchFamily="34" charset="0"/>
                <a:cs typeface="Arial" panose="020B0604020202020204" pitchFamily="34" charset="0"/>
              </a:rPr>
              <a:t>Theoretical Frameworks Relevant to Elderly Care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D9710C1-447D-D79E-8221-36C02EE9F8A8}"/>
              </a:ext>
            </a:extLst>
          </p:cNvPr>
          <p:cNvSpPr>
            <a:spLocks noGrp="1"/>
          </p:cNvSpPr>
          <p:nvPr>
            <p:ph idx="1"/>
          </p:nvPr>
        </p:nvSpPr>
        <p:spPr>
          <a:xfrm>
            <a:off x="208547" y="1434905"/>
            <a:ext cx="6994358" cy="5126316"/>
          </a:xfrm>
        </p:spPr>
        <p:txBody>
          <a:bodyPr>
            <a:normAutofit lnSpcReduction="10000"/>
          </a:bodyPr>
          <a:lstStyle/>
          <a:p>
            <a:pPr lvl="0">
              <a:lnSpc>
                <a:spcPct val="160000"/>
              </a:lnSpc>
            </a:pPr>
            <a:r>
              <a:rPr lang="en-US" b="1" i="1" dirty="0">
                <a:solidFill>
                  <a:schemeClr val="tx1"/>
                </a:solidFill>
                <a:latin typeface="Arial" panose="020B0604020202020204" pitchFamily="34" charset="0"/>
                <a:cs typeface="Arial" panose="020B0604020202020204" pitchFamily="34" charset="0"/>
              </a:rPr>
              <a:t>Activity theory</a:t>
            </a:r>
            <a:r>
              <a:rPr lang="en-US" dirty="0">
                <a:solidFill>
                  <a:schemeClr val="tx1"/>
                </a:solidFill>
                <a:latin typeface="Arial" panose="020B0604020202020204" pitchFamily="34" charset="0"/>
                <a:cs typeface="Arial" panose="020B0604020202020204" pitchFamily="34" charset="0"/>
              </a:rPr>
              <a:t>: Social roles support well-being, and the UK policy of social prescribing targets loneliness (</a:t>
            </a:r>
            <a:r>
              <a:rPr lang="en-US" dirty="0" err="1">
                <a:solidFill>
                  <a:schemeClr val="tx1"/>
                </a:solidFill>
                <a:latin typeface="Arial" panose="020B0604020202020204" pitchFamily="34" charset="0"/>
                <a:cs typeface="Arial" panose="020B0604020202020204" pitchFamily="34" charset="0"/>
              </a:rPr>
              <a:t>Lioutas</a:t>
            </a:r>
            <a:r>
              <a:rPr lang="en-US" dirty="0">
                <a:solidFill>
                  <a:schemeClr val="tx1"/>
                </a:solidFill>
                <a:latin typeface="Arial" panose="020B0604020202020204" pitchFamily="34" charset="0"/>
                <a:cs typeface="Arial" panose="020B0604020202020204" pitchFamily="34" charset="0"/>
              </a:rPr>
              <a:t> </a:t>
            </a:r>
            <a:r>
              <a:rPr lang="en-US" i="1" dirty="0">
                <a:solidFill>
                  <a:schemeClr val="tx1"/>
                </a:solidFill>
                <a:latin typeface="Arial" panose="020B0604020202020204" pitchFamily="34" charset="0"/>
                <a:cs typeface="Arial" panose="020B0604020202020204" pitchFamily="34" charset="0"/>
              </a:rPr>
              <a:t>et al</a:t>
            </a:r>
            <a:r>
              <a:rPr lang="en-US" dirty="0">
                <a:solidFill>
                  <a:schemeClr val="tx1"/>
                </a:solidFill>
                <a:latin typeface="Arial" panose="020B0604020202020204" pitchFamily="34" charset="0"/>
                <a:cs typeface="Arial" panose="020B0604020202020204" pitchFamily="34" charset="0"/>
              </a:rPr>
              <a:t>., 2019; Tierney </a:t>
            </a:r>
            <a:r>
              <a:rPr lang="en-US" i="1" dirty="0">
                <a:solidFill>
                  <a:schemeClr val="tx1"/>
                </a:solidFill>
                <a:latin typeface="Arial" panose="020B0604020202020204" pitchFamily="34" charset="0"/>
                <a:cs typeface="Arial" panose="020B0604020202020204" pitchFamily="34" charset="0"/>
              </a:rPr>
              <a:t>et al</a:t>
            </a:r>
            <a:r>
              <a:rPr lang="en-US" dirty="0">
                <a:solidFill>
                  <a:schemeClr val="tx1"/>
                </a:solidFill>
                <a:latin typeface="Arial" panose="020B0604020202020204" pitchFamily="34" charset="0"/>
                <a:cs typeface="Arial" panose="020B0604020202020204" pitchFamily="34" charset="0"/>
              </a:rPr>
              <a:t>., 2022). </a:t>
            </a:r>
          </a:p>
          <a:p>
            <a:pPr lvl="0">
              <a:lnSpc>
                <a:spcPct val="160000"/>
              </a:lnSpc>
            </a:pPr>
            <a:r>
              <a:rPr lang="en-US" b="1" i="1" dirty="0">
                <a:solidFill>
                  <a:schemeClr val="tx1"/>
                </a:solidFill>
                <a:latin typeface="Arial" panose="020B0604020202020204" pitchFamily="34" charset="0"/>
                <a:cs typeface="Arial" panose="020B0604020202020204" pitchFamily="34" charset="0"/>
              </a:rPr>
              <a:t>Disengagement theory</a:t>
            </a:r>
            <a:r>
              <a:rPr lang="en-US" dirty="0">
                <a:solidFill>
                  <a:schemeClr val="tx1"/>
                </a:solidFill>
                <a:latin typeface="Arial" panose="020B0604020202020204" pitchFamily="34" charset="0"/>
                <a:cs typeface="Arial" panose="020B0604020202020204" pitchFamily="34" charset="0"/>
              </a:rPr>
              <a:t>: Withdrawal is natural; residential homes hinder integration and reinforce ageism (Moody and Sasser, 2020; Bartlett </a:t>
            </a:r>
            <a:r>
              <a:rPr lang="en-US" i="1" dirty="0">
                <a:solidFill>
                  <a:schemeClr val="tx1"/>
                </a:solidFill>
                <a:latin typeface="Arial" panose="020B0604020202020204" pitchFamily="34" charset="0"/>
                <a:cs typeface="Arial" panose="020B0604020202020204" pitchFamily="34" charset="0"/>
              </a:rPr>
              <a:t>et al., </a:t>
            </a:r>
            <a:r>
              <a:rPr lang="en-US" dirty="0">
                <a:solidFill>
                  <a:schemeClr val="tx1"/>
                </a:solidFill>
                <a:latin typeface="Arial" panose="020B0604020202020204" pitchFamily="34" charset="0"/>
                <a:cs typeface="Arial" panose="020B0604020202020204" pitchFamily="34" charset="0"/>
              </a:rPr>
              <a:t>2021). </a:t>
            </a:r>
          </a:p>
          <a:p>
            <a:pPr lvl="0">
              <a:lnSpc>
                <a:spcPct val="160000"/>
              </a:lnSpc>
            </a:pPr>
            <a:r>
              <a:rPr lang="en-US" b="1" i="1" dirty="0">
                <a:solidFill>
                  <a:schemeClr val="tx1"/>
                </a:solidFill>
                <a:latin typeface="Arial" panose="020B0604020202020204" pitchFamily="34" charset="0"/>
                <a:cs typeface="Arial" panose="020B0604020202020204" pitchFamily="34" charset="0"/>
              </a:rPr>
              <a:t>Continuity Theory</a:t>
            </a:r>
            <a:r>
              <a:rPr lang="en-US" dirty="0">
                <a:solidFill>
                  <a:schemeClr val="tx1"/>
                </a:solidFill>
                <a:latin typeface="Arial" panose="020B0604020202020204" pitchFamily="34" charset="0"/>
                <a:cs typeface="Arial" panose="020B0604020202020204" pitchFamily="34" charset="0"/>
              </a:rPr>
              <a:t>: Identity is maintained when stability and consistency in roles and routines are ensured (</a:t>
            </a:r>
            <a:r>
              <a:rPr lang="en-US" dirty="0" err="1">
                <a:solidFill>
                  <a:schemeClr val="tx1"/>
                </a:solidFill>
                <a:latin typeface="Arial" panose="020B0604020202020204" pitchFamily="34" charset="0"/>
                <a:cs typeface="Arial" panose="020B0604020202020204" pitchFamily="34" charset="0"/>
              </a:rPr>
              <a:t>Naderyan</a:t>
            </a:r>
            <a:r>
              <a:rPr lang="en-US" dirty="0">
                <a:solidFill>
                  <a:schemeClr val="tx1"/>
                </a:solidFill>
                <a:latin typeface="Arial" panose="020B0604020202020204" pitchFamily="34" charset="0"/>
                <a:cs typeface="Arial" panose="020B0604020202020204" pitchFamily="34" charset="0"/>
              </a:rPr>
              <a:t> </a:t>
            </a:r>
            <a:r>
              <a:rPr lang="en-US" i="1" dirty="0">
                <a:solidFill>
                  <a:schemeClr val="tx1"/>
                </a:solidFill>
                <a:latin typeface="Arial" panose="020B0604020202020204" pitchFamily="34" charset="0"/>
                <a:cs typeface="Arial" panose="020B0604020202020204" pitchFamily="34" charset="0"/>
              </a:rPr>
              <a:t>et al</a:t>
            </a:r>
            <a:r>
              <a:rPr lang="en-US" dirty="0">
                <a:solidFill>
                  <a:schemeClr val="tx1"/>
                </a:solidFill>
                <a:latin typeface="Arial" panose="020B0604020202020204" pitchFamily="34" charset="0"/>
                <a:cs typeface="Arial" panose="020B0604020202020204" pitchFamily="34" charset="0"/>
              </a:rPr>
              <a:t>., 2019). </a:t>
            </a:r>
          </a:p>
          <a:p>
            <a:pPr lvl="0">
              <a:lnSpc>
                <a:spcPct val="160000"/>
              </a:lnSpc>
            </a:pPr>
            <a:r>
              <a:rPr lang="en-US" dirty="0">
                <a:solidFill>
                  <a:schemeClr val="tx1"/>
                </a:solidFill>
                <a:latin typeface="Arial" panose="020B0604020202020204" pitchFamily="34" charset="0"/>
                <a:cs typeface="Arial" panose="020B0604020202020204" pitchFamily="34" charset="0"/>
              </a:rPr>
              <a:t>The UK should reject disengagement; activity and continuity equals empowerment. </a:t>
            </a:r>
          </a:p>
        </p:txBody>
      </p:sp>
      <p:pic>
        <p:nvPicPr>
          <p:cNvPr id="6" name="Picture 5">
            <a:extLst>
              <a:ext uri="{FF2B5EF4-FFF2-40B4-BE49-F238E27FC236}">
                <a16:creationId xmlns:a16="http://schemas.microsoft.com/office/drawing/2014/main" id="{927B8E86-58F2-DD8E-6070-07C2CD83F387}"/>
              </a:ext>
            </a:extLst>
          </p:cNvPr>
          <p:cNvPicPr>
            <a:picLocks noChangeAspect="1"/>
          </p:cNvPicPr>
          <p:nvPr/>
        </p:nvPicPr>
        <p:blipFill>
          <a:blip r:embed="rId5"/>
          <a:stretch>
            <a:fillRect/>
          </a:stretch>
        </p:blipFill>
        <p:spPr>
          <a:xfrm>
            <a:off x="7961395" y="1881187"/>
            <a:ext cx="3667379" cy="344479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7" name="Audio 16">
            <a:hlinkClick r:id="" action="ppaction://media"/>
            <a:extLst>
              <a:ext uri="{FF2B5EF4-FFF2-40B4-BE49-F238E27FC236}">
                <a16:creationId xmlns:a16="http://schemas.microsoft.com/office/drawing/2014/main" id="{5D80C6AA-0471-68E7-D70C-EA8D4505B8F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08922480"/>
      </p:ext>
    </p:extLst>
  </p:cSld>
  <p:clrMapOvr>
    <a:masterClrMapping/>
  </p:clrMapOvr>
  <mc:AlternateContent xmlns:mc="http://schemas.openxmlformats.org/markup-compatibility/2006" xmlns:p14="http://schemas.microsoft.com/office/powerpoint/2010/main">
    <mc:Choice Requires="p14">
      <p:transition spd="slow" p14:dur="2000" advTm="65522"/>
    </mc:Choice>
    <mc:Fallback xmlns="">
      <p:transition spd="slow" advTm="65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6A09E-217B-3EA7-9A42-0AAEF2EB0CDD}"/>
              </a:ext>
            </a:extLst>
          </p:cNvPr>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Policy and Legislation</a:t>
            </a:r>
          </a:p>
        </p:txBody>
      </p:sp>
      <p:sp>
        <p:nvSpPr>
          <p:cNvPr id="4" name="TextBox 3">
            <a:extLst>
              <a:ext uri="{FF2B5EF4-FFF2-40B4-BE49-F238E27FC236}">
                <a16:creationId xmlns:a16="http://schemas.microsoft.com/office/drawing/2014/main" id="{AB46E1EE-D53E-9667-31B9-6BB9B8014D2A}"/>
              </a:ext>
            </a:extLst>
          </p:cNvPr>
          <p:cNvSpPr txBox="1"/>
          <p:nvPr/>
        </p:nvSpPr>
        <p:spPr>
          <a:xfrm>
            <a:off x="914400" y="1930400"/>
            <a:ext cx="9288379" cy="3877985"/>
          </a:xfrm>
          <a:prstGeom prst="rect">
            <a:avLst/>
          </a:prstGeom>
          <a:noFill/>
        </p:spPr>
        <p:txBody>
          <a:bodyPr wrap="square" rtlCol="0">
            <a:spAutoFit/>
          </a:bodyPr>
          <a:lstStyle/>
          <a:p>
            <a:pPr>
              <a:lnSpc>
                <a:spcPct val="150000"/>
              </a:lnSpc>
            </a:pPr>
            <a:r>
              <a:rPr lang="en-GB" sz="2000" b="1" dirty="0"/>
              <a:t>Care ACT 2014 </a:t>
            </a:r>
          </a:p>
          <a:p>
            <a:pPr marL="285750" indent="-285750">
              <a:lnSpc>
                <a:spcPct val="150000"/>
              </a:lnSpc>
              <a:buFont typeface="Arial" panose="020B0604020202020204" pitchFamily="34" charset="0"/>
              <a:buChar char="•"/>
            </a:pPr>
            <a:r>
              <a:rPr lang="en-GB" sz="2000" dirty="0"/>
              <a:t>The act focusing on well-being, independence, and personalisation- ensuring care and support are tailored to individual needs and preference.</a:t>
            </a:r>
          </a:p>
          <a:p>
            <a:pPr marL="285750" indent="-285750">
              <a:lnSpc>
                <a:spcPct val="150000"/>
              </a:lnSpc>
              <a:buFont typeface="Arial" panose="020B0604020202020204" pitchFamily="34" charset="0"/>
              <a:buChar char="•"/>
            </a:pPr>
            <a:r>
              <a:rPr lang="en-GB" sz="2000" dirty="0"/>
              <a:t>Places a duty on local authorities to promote prevention, provide information and advice, and support carers.</a:t>
            </a:r>
          </a:p>
          <a:p>
            <a:pPr marL="285750" indent="-285750">
              <a:lnSpc>
                <a:spcPct val="150000"/>
              </a:lnSpc>
              <a:buFont typeface="Arial" panose="020B0604020202020204" pitchFamily="34" charset="0"/>
              <a:buChar char="•"/>
            </a:pPr>
            <a:r>
              <a:rPr lang="en-GB" sz="2000" dirty="0"/>
              <a:t>Encourages integrated working between health and social care service to improve outcomes for older adults.</a:t>
            </a:r>
          </a:p>
          <a:p>
            <a:pPr marL="285750" indent="-285750">
              <a:buFont typeface="Arial" panose="020B0604020202020204" pitchFamily="34" charset="0"/>
              <a:buChar char="•"/>
            </a:pPr>
            <a:endParaRPr lang="en-GB" dirty="0"/>
          </a:p>
          <a:p>
            <a:endParaRPr lang="en-GB" dirty="0"/>
          </a:p>
        </p:txBody>
      </p:sp>
      <p:pic>
        <p:nvPicPr>
          <p:cNvPr id="15" name="Audio 14">
            <a:hlinkClick r:id="" action="ppaction://media"/>
            <a:extLst>
              <a:ext uri="{FF2B5EF4-FFF2-40B4-BE49-F238E27FC236}">
                <a16:creationId xmlns:a16="http://schemas.microsoft.com/office/drawing/2014/main" id="{E18E0CAB-7D8D-2B73-C7D6-C25F467C27C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1405537"/>
      </p:ext>
    </p:extLst>
  </p:cSld>
  <p:clrMapOvr>
    <a:masterClrMapping/>
  </p:clrMapOvr>
  <mc:AlternateContent xmlns:mc="http://schemas.openxmlformats.org/markup-compatibility/2006" xmlns:p14="http://schemas.microsoft.com/office/powerpoint/2010/main">
    <mc:Choice Requires="p14">
      <p:transition spd="slow" p14:dur="2000" advTm="40191"/>
    </mc:Choice>
    <mc:Fallback xmlns="">
      <p:transition spd="slow" advTm="40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65115-0CEA-C8E5-BECF-C351ED627D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C00988-0CF8-18E2-793B-D3DB4FD4390C}"/>
              </a:ext>
            </a:extLst>
          </p:cNvPr>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Policy and Legislation</a:t>
            </a:r>
          </a:p>
        </p:txBody>
      </p:sp>
      <p:sp>
        <p:nvSpPr>
          <p:cNvPr id="4" name="TextBox 3">
            <a:extLst>
              <a:ext uri="{FF2B5EF4-FFF2-40B4-BE49-F238E27FC236}">
                <a16:creationId xmlns:a16="http://schemas.microsoft.com/office/drawing/2014/main" id="{48152C03-839B-BE55-08CF-6F2C0B4F3082}"/>
              </a:ext>
            </a:extLst>
          </p:cNvPr>
          <p:cNvSpPr txBox="1"/>
          <p:nvPr/>
        </p:nvSpPr>
        <p:spPr>
          <a:xfrm>
            <a:off x="914400" y="1930400"/>
            <a:ext cx="9865895" cy="3877985"/>
          </a:xfrm>
          <a:prstGeom prst="rect">
            <a:avLst/>
          </a:prstGeom>
          <a:noFill/>
        </p:spPr>
        <p:txBody>
          <a:bodyPr wrap="square" rtlCol="0">
            <a:spAutoFit/>
          </a:bodyPr>
          <a:lstStyle/>
          <a:p>
            <a:pPr>
              <a:lnSpc>
                <a:spcPct val="150000"/>
              </a:lnSpc>
            </a:pPr>
            <a:r>
              <a:rPr lang="en-GB" sz="2000" b="1" dirty="0"/>
              <a:t>Equality Act 2010</a:t>
            </a:r>
          </a:p>
          <a:p>
            <a:pPr marL="285750" indent="-285750">
              <a:lnSpc>
                <a:spcPct val="150000"/>
              </a:lnSpc>
              <a:buFont typeface="Arial" panose="020B0604020202020204" pitchFamily="34" charset="0"/>
              <a:buChar char="•"/>
            </a:pPr>
            <a:r>
              <a:rPr lang="en-GB" sz="2000" dirty="0"/>
              <a:t>Protects individuals from discrimination, harassment, and victimisation based on characteristics such as age, disability, race, and gender.</a:t>
            </a:r>
          </a:p>
          <a:p>
            <a:pPr marL="285750" indent="-285750">
              <a:lnSpc>
                <a:spcPct val="150000"/>
              </a:lnSpc>
              <a:buFont typeface="Arial" panose="020B0604020202020204" pitchFamily="34" charset="0"/>
              <a:buChar char="•"/>
            </a:pPr>
            <a:r>
              <a:rPr lang="en-GB" sz="2000" dirty="0"/>
              <a:t>Ensure older people receive fair and equal access to health and social care.</a:t>
            </a:r>
          </a:p>
          <a:p>
            <a:pPr marL="285750" indent="-285750">
              <a:lnSpc>
                <a:spcPct val="150000"/>
              </a:lnSpc>
              <a:buFont typeface="Arial" panose="020B0604020202020204" pitchFamily="34" charset="0"/>
              <a:buChar char="•"/>
            </a:pPr>
            <a:r>
              <a:rPr lang="en-GB" sz="2000" dirty="0"/>
              <a:t>Promotes inclusions and helps challenges ageism and unequal treatment within care settings.</a:t>
            </a:r>
          </a:p>
          <a:p>
            <a:pPr marL="285750" indent="-285750">
              <a:lnSpc>
                <a:spcPct val="150000"/>
              </a:lnSpc>
              <a:buFont typeface="Arial" panose="020B0604020202020204" pitchFamily="34" charset="0"/>
              <a:buChar char="•"/>
            </a:pPr>
            <a:endParaRPr lang="en-GB" sz="2000" dirty="0"/>
          </a:p>
          <a:p>
            <a:pPr marL="285750" indent="-285750">
              <a:buFont typeface="Arial" panose="020B0604020202020204" pitchFamily="34" charset="0"/>
              <a:buChar char="•"/>
            </a:pPr>
            <a:endParaRPr lang="en-GB" dirty="0"/>
          </a:p>
          <a:p>
            <a:endParaRPr lang="en-GB" dirty="0"/>
          </a:p>
        </p:txBody>
      </p:sp>
      <p:pic>
        <p:nvPicPr>
          <p:cNvPr id="13" name="Audio 12">
            <a:hlinkClick r:id="" action="ppaction://media"/>
            <a:extLst>
              <a:ext uri="{FF2B5EF4-FFF2-40B4-BE49-F238E27FC236}">
                <a16:creationId xmlns:a16="http://schemas.microsoft.com/office/drawing/2014/main" id="{F17EB38B-4BC1-E663-8FB5-A6973A6BAAE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74130822"/>
      </p:ext>
    </p:extLst>
  </p:cSld>
  <p:clrMapOvr>
    <a:masterClrMapping/>
  </p:clrMapOvr>
  <mc:AlternateContent xmlns:mc="http://schemas.openxmlformats.org/markup-compatibility/2006" xmlns:p14="http://schemas.microsoft.com/office/powerpoint/2010/main">
    <mc:Choice Requires="p14">
      <p:transition spd="slow" p14:dur="2000" advTm="34456"/>
    </mc:Choice>
    <mc:Fallback xmlns="">
      <p:transition spd="slow" advTm="34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80560B-5B90-AD1E-9426-2ED342E4D2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D3F8DD-1935-D6FB-1901-7BF178E308C4}"/>
              </a:ext>
            </a:extLst>
          </p:cNvPr>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Policy and Legislation</a:t>
            </a:r>
          </a:p>
        </p:txBody>
      </p:sp>
      <p:sp>
        <p:nvSpPr>
          <p:cNvPr id="4" name="TextBox 3">
            <a:extLst>
              <a:ext uri="{FF2B5EF4-FFF2-40B4-BE49-F238E27FC236}">
                <a16:creationId xmlns:a16="http://schemas.microsoft.com/office/drawing/2014/main" id="{A1F2C69D-13A2-9769-5CE6-7B035AEAA6DE}"/>
              </a:ext>
            </a:extLst>
          </p:cNvPr>
          <p:cNvSpPr txBox="1"/>
          <p:nvPr/>
        </p:nvSpPr>
        <p:spPr>
          <a:xfrm>
            <a:off x="914400" y="1930400"/>
            <a:ext cx="9865895" cy="4339650"/>
          </a:xfrm>
          <a:prstGeom prst="rect">
            <a:avLst/>
          </a:prstGeom>
          <a:noFill/>
        </p:spPr>
        <p:txBody>
          <a:bodyPr wrap="square" rtlCol="0">
            <a:spAutoFit/>
          </a:bodyPr>
          <a:lstStyle/>
          <a:p>
            <a:pPr>
              <a:lnSpc>
                <a:spcPct val="150000"/>
              </a:lnSpc>
            </a:pPr>
            <a:r>
              <a:rPr lang="en-GB" sz="2000" b="1" dirty="0"/>
              <a:t>NHS Long Term Plan 2019</a:t>
            </a:r>
          </a:p>
          <a:p>
            <a:pPr marL="285750" indent="-285750">
              <a:lnSpc>
                <a:spcPct val="150000"/>
              </a:lnSpc>
              <a:buFont typeface="Arial" panose="020B0604020202020204" pitchFamily="34" charset="0"/>
              <a:buChar char="•"/>
            </a:pPr>
            <a:r>
              <a:rPr lang="en-GB" sz="2000" dirty="0"/>
              <a:t>Sets out the NHS’S vision for the next decade, with specific focuses on supporting an ageing population.</a:t>
            </a:r>
          </a:p>
          <a:p>
            <a:pPr marL="285750" indent="-285750">
              <a:lnSpc>
                <a:spcPct val="150000"/>
              </a:lnSpc>
              <a:buFont typeface="Arial" panose="020B0604020202020204" pitchFamily="34" charset="0"/>
              <a:buChar char="•"/>
            </a:pPr>
            <a:r>
              <a:rPr lang="en-GB" sz="2000" dirty="0"/>
              <a:t>Emphasises community-based care, early intervention, and better management of long-term conditions common in older adults.</a:t>
            </a:r>
          </a:p>
          <a:p>
            <a:pPr marL="285750" indent="-285750">
              <a:lnSpc>
                <a:spcPct val="150000"/>
              </a:lnSpc>
              <a:buFont typeface="Arial" panose="020B0604020202020204" pitchFamily="34" charset="0"/>
              <a:buChar char="•"/>
            </a:pPr>
            <a:r>
              <a:rPr lang="en-GB" sz="2000" dirty="0"/>
              <a:t>Promotes the use of technology and integration between NHS and social care to improve quality and efficiency of service.</a:t>
            </a:r>
          </a:p>
          <a:p>
            <a:pPr marL="285750" indent="-285750">
              <a:lnSpc>
                <a:spcPct val="150000"/>
              </a:lnSpc>
              <a:buFont typeface="Arial" panose="020B0604020202020204" pitchFamily="34" charset="0"/>
              <a:buChar char="•"/>
            </a:pPr>
            <a:endParaRPr lang="en-GB" sz="2000" dirty="0"/>
          </a:p>
          <a:p>
            <a:pPr marL="285750" indent="-285750">
              <a:buFont typeface="Arial" panose="020B0604020202020204" pitchFamily="34" charset="0"/>
              <a:buChar char="•"/>
            </a:pPr>
            <a:endParaRPr lang="en-GB" dirty="0"/>
          </a:p>
          <a:p>
            <a:endParaRPr lang="en-GB" dirty="0"/>
          </a:p>
        </p:txBody>
      </p:sp>
      <p:pic>
        <p:nvPicPr>
          <p:cNvPr id="11" name="Audio 10">
            <a:hlinkClick r:id="" action="ppaction://media"/>
            <a:extLst>
              <a:ext uri="{FF2B5EF4-FFF2-40B4-BE49-F238E27FC236}">
                <a16:creationId xmlns:a16="http://schemas.microsoft.com/office/drawing/2014/main" id="{2DA19368-4916-AC6A-2DAF-15AD42E413B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32723551"/>
      </p:ext>
    </p:extLst>
  </p:cSld>
  <p:clrMapOvr>
    <a:masterClrMapping/>
  </p:clrMapOvr>
  <mc:AlternateContent xmlns:mc="http://schemas.openxmlformats.org/markup-compatibility/2006" xmlns:p14="http://schemas.microsoft.com/office/powerpoint/2010/main">
    <mc:Choice Requires="p14">
      <p:transition spd="slow" p14:dur="2000" advTm="38027"/>
    </mc:Choice>
    <mc:Fallback xmlns="">
      <p:transition spd="slow" advTm="38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150F9-28A5-99C1-DE8D-E6A2893C75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B813C6-194C-686A-E0C2-748883A0BCE7}"/>
              </a:ext>
            </a:extLst>
          </p:cNvPr>
          <p:cNvSpPr>
            <a:spLocks noGrp="1"/>
          </p:cNvSpPr>
          <p:nvPr>
            <p:ph type="title"/>
          </p:nvPr>
        </p:nvSpPr>
        <p:spPr>
          <a:xfrm>
            <a:off x="677334" y="296779"/>
            <a:ext cx="8596668" cy="1138126"/>
          </a:xfrm>
        </p:spPr>
        <p:txBody>
          <a:bodyPr>
            <a:normAutofit/>
          </a:bodyPr>
          <a:lstStyle/>
          <a:p>
            <a:r>
              <a:rPr lang="en-US" b="1" dirty="0">
                <a:solidFill>
                  <a:schemeClr val="tx1"/>
                </a:solidFill>
                <a:latin typeface="Arial" panose="020B0604020202020204" pitchFamily="34" charset="0"/>
                <a:cs typeface="Arial" panose="020B0604020202020204" pitchFamily="34" charset="0"/>
              </a:rPr>
              <a:t>Evaluation of Current Care Provisions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037C979-E8B2-B629-CFE1-A8BE67E4850B}"/>
              </a:ext>
            </a:extLst>
          </p:cNvPr>
          <p:cNvSpPr>
            <a:spLocks noGrp="1"/>
          </p:cNvSpPr>
          <p:nvPr>
            <p:ph idx="1"/>
          </p:nvPr>
        </p:nvSpPr>
        <p:spPr>
          <a:xfrm>
            <a:off x="61031" y="1434905"/>
            <a:ext cx="7251032" cy="5126316"/>
          </a:xfrm>
        </p:spPr>
        <p:txBody>
          <a:bodyPr>
            <a:normAutofit fontScale="92500"/>
          </a:bodyPr>
          <a:lstStyle/>
          <a:p>
            <a:pPr>
              <a:lnSpc>
                <a:spcPct val="150000"/>
              </a:lnSpc>
            </a:pPr>
            <a:r>
              <a:rPr lang="en-GB" b="1" i="1" dirty="0">
                <a:solidFill>
                  <a:schemeClr val="tx1"/>
                </a:solidFill>
                <a:latin typeface="Arial" panose="020B0604020202020204" pitchFamily="34" charset="0"/>
                <a:cs typeface="Arial" panose="020B0604020202020204" pitchFamily="34" charset="0"/>
              </a:rPr>
              <a:t>Residential care homes</a:t>
            </a:r>
            <a:r>
              <a:rPr lang="en-GB" dirty="0">
                <a:solidFill>
                  <a:schemeClr val="tx1"/>
                </a:solidFill>
                <a:latin typeface="Arial" panose="020B0604020202020204" pitchFamily="34" charset="0"/>
                <a:cs typeface="Arial" panose="020B0604020202020204" pitchFamily="34" charset="0"/>
              </a:rPr>
              <a:t>: 24/7 supervision for advanced dementia, severe mobility, and complex needs (Hamel </a:t>
            </a:r>
            <a:r>
              <a:rPr lang="en-GB" i="1" dirty="0">
                <a:solidFill>
                  <a:schemeClr val="tx1"/>
                </a:solidFill>
                <a:latin typeface="Arial" panose="020B0604020202020204" pitchFamily="34" charset="0"/>
                <a:cs typeface="Arial" panose="020B0604020202020204" pitchFamily="34" charset="0"/>
              </a:rPr>
              <a:t>et al</a:t>
            </a:r>
            <a:r>
              <a:rPr lang="en-GB" dirty="0">
                <a:solidFill>
                  <a:schemeClr val="tx1"/>
                </a:solidFill>
                <a:latin typeface="Arial" panose="020B0604020202020204" pitchFamily="34" charset="0"/>
                <a:cs typeface="Arial" panose="020B0604020202020204" pitchFamily="34" charset="0"/>
              </a:rPr>
              <a:t>., 2021).</a:t>
            </a:r>
          </a:p>
          <a:p>
            <a:pPr>
              <a:lnSpc>
                <a:spcPct val="150000"/>
              </a:lnSpc>
            </a:pPr>
            <a:r>
              <a:rPr lang="en-GB" b="1" i="1" dirty="0">
                <a:solidFill>
                  <a:schemeClr val="tx1"/>
                </a:solidFill>
                <a:latin typeface="Arial" panose="020B0604020202020204" pitchFamily="34" charset="0"/>
                <a:cs typeface="Arial" panose="020B0604020202020204" pitchFamily="34" charset="0"/>
              </a:rPr>
              <a:t>Community-based care</a:t>
            </a:r>
            <a:r>
              <a:rPr lang="en-GB" dirty="0">
                <a:solidFill>
                  <a:schemeClr val="tx1"/>
                </a:solidFill>
                <a:latin typeface="Arial" panose="020B0604020202020204" pitchFamily="34" charset="0"/>
                <a:cs typeface="Arial" panose="020B0604020202020204" pitchFamily="34" charset="0"/>
              </a:rPr>
              <a:t>: Domiciliary support, social prescribing—encourages independence and participation (Howarth </a:t>
            </a:r>
            <a:r>
              <a:rPr lang="en-GB" i="1" dirty="0">
                <a:solidFill>
                  <a:schemeClr val="tx1"/>
                </a:solidFill>
                <a:latin typeface="Arial" panose="020B0604020202020204" pitchFamily="34" charset="0"/>
                <a:cs typeface="Arial" panose="020B0604020202020204" pitchFamily="34" charset="0"/>
              </a:rPr>
              <a:t>et al</a:t>
            </a:r>
            <a:r>
              <a:rPr lang="en-GB" dirty="0">
                <a:solidFill>
                  <a:schemeClr val="tx1"/>
                </a:solidFill>
                <a:latin typeface="Arial" panose="020B0604020202020204" pitchFamily="34" charset="0"/>
                <a:cs typeface="Arial" panose="020B0604020202020204" pitchFamily="34" charset="0"/>
              </a:rPr>
              <a:t>., 2020).</a:t>
            </a:r>
          </a:p>
          <a:p>
            <a:pPr>
              <a:lnSpc>
                <a:spcPct val="150000"/>
              </a:lnSpc>
            </a:pPr>
            <a:r>
              <a:rPr lang="en-GB" b="1" i="1" dirty="0">
                <a:solidFill>
                  <a:schemeClr val="tx1"/>
                </a:solidFill>
                <a:latin typeface="Arial" panose="020B0604020202020204" pitchFamily="34" charset="0"/>
                <a:cs typeface="Arial" panose="020B0604020202020204" pitchFamily="34" charset="0"/>
              </a:rPr>
              <a:t>Capacity gap</a:t>
            </a:r>
            <a:r>
              <a:rPr lang="en-GB" dirty="0">
                <a:solidFill>
                  <a:schemeClr val="tx1"/>
                </a:solidFill>
                <a:latin typeface="Arial" panose="020B0604020202020204" pitchFamily="34" charset="0"/>
                <a:cs typeface="Arial" panose="020B0604020202020204" pitchFamily="34" charset="0"/>
              </a:rPr>
              <a:t>: Beds increased only 2.9% compared to a 20.7% increase in the 65+ population (Caring Times, 2025).</a:t>
            </a:r>
          </a:p>
          <a:p>
            <a:pPr>
              <a:lnSpc>
                <a:spcPct val="150000"/>
              </a:lnSpc>
            </a:pPr>
            <a:r>
              <a:rPr lang="en-GB" dirty="0">
                <a:solidFill>
                  <a:schemeClr val="tx1"/>
                </a:solidFill>
                <a:latin typeface="Arial" panose="020B0604020202020204" pitchFamily="34" charset="0"/>
                <a:cs typeface="Arial" panose="020B0604020202020204" pitchFamily="34" charset="0"/>
              </a:rPr>
              <a:t>Future shortfall: Expected 350,000-bed shortage by 2050 (Hall, 2025).</a:t>
            </a:r>
          </a:p>
          <a:p>
            <a:pPr>
              <a:lnSpc>
                <a:spcPct val="150000"/>
              </a:lnSpc>
            </a:pPr>
            <a:r>
              <a:rPr lang="en-GB" dirty="0">
                <a:solidFill>
                  <a:schemeClr val="tx1"/>
                </a:solidFill>
                <a:latin typeface="Arial" panose="020B0604020202020204" pitchFamily="34" charset="0"/>
                <a:cs typeface="Arial" panose="020B0604020202020204" pitchFamily="34" charset="0"/>
              </a:rPr>
              <a:t>Workforce crisis: Low pay, turnover breaks continuity essential to identity (Dowling, 2022).</a:t>
            </a:r>
          </a:p>
        </p:txBody>
      </p:sp>
      <p:pic>
        <p:nvPicPr>
          <p:cNvPr id="4098" name="Picture 2" descr="7 Common Health Problems in Senior Citizens and Their Solutions">
            <a:extLst>
              <a:ext uri="{FF2B5EF4-FFF2-40B4-BE49-F238E27FC236}">
                <a16:creationId xmlns:a16="http://schemas.microsoft.com/office/drawing/2014/main" id="{FAB0671C-8758-7F21-E64A-1526EB07575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69960" y="2213561"/>
            <a:ext cx="4313494" cy="287706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14" name="Audio 13">
            <a:hlinkClick r:id="" action="ppaction://media"/>
            <a:extLst>
              <a:ext uri="{FF2B5EF4-FFF2-40B4-BE49-F238E27FC236}">
                <a16:creationId xmlns:a16="http://schemas.microsoft.com/office/drawing/2014/main" id="{B37018EB-AD2D-F987-3948-6226D95C09E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376226"/>
      </p:ext>
    </p:extLst>
  </p:cSld>
  <p:clrMapOvr>
    <a:masterClrMapping/>
  </p:clrMapOvr>
  <mc:AlternateContent xmlns:mc="http://schemas.openxmlformats.org/markup-compatibility/2006" xmlns:p14="http://schemas.microsoft.com/office/powerpoint/2010/main">
    <mc:Choice Requires="p14">
      <p:transition spd="slow" p14:dur="2000" advTm="72272"/>
    </mc:Choice>
    <mc:Fallback xmlns="">
      <p:transition spd="slow" advTm="72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41799C-5692-1073-8461-528C4C9109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278BF3-5A4B-1C52-6147-60F6A5FAD6C3}"/>
              </a:ext>
            </a:extLst>
          </p:cNvPr>
          <p:cNvSpPr>
            <a:spLocks noGrp="1"/>
          </p:cNvSpPr>
          <p:nvPr>
            <p:ph type="title"/>
          </p:nvPr>
        </p:nvSpPr>
        <p:spPr>
          <a:xfrm>
            <a:off x="677334" y="296779"/>
            <a:ext cx="9529922" cy="906379"/>
          </a:xfrm>
        </p:spPr>
        <p:txBody>
          <a:bodyPr>
            <a:normAutofit fontScale="90000"/>
          </a:bodyPr>
          <a:lstStyle/>
          <a:p>
            <a:r>
              <a:rPr lang="en-US" b="1" dirty="0">
                <a:solidFill>
                  <a:schemeClr val="tx1"/>
                </a:solidFill>
                <a:latin typeface="Arial" panose="020B0604020202020204" pitchFamily="34" charset="0"/>
                <a:cs typeface="Arial" panose="020B0604020202020204" pitchFamily="34" charset="0"/>
              </a:rPr>
              <a:t>Critical analysis of Community-based services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A10733-EEFD-D4A4-B614-1C0EBCEEE904}"/>
              </a:ext>
            </a:extLst>
          </p:cNvPr>
          <p:cNvSpPr>
            <a:spLocks noGrp="1"/>
          </p:cNvSpPr>
          <p:nvPr>
            <p:ph idx="1"/>
          </p:nvPr>
        </p:nvSpPr>
        <p:spPr>
          <a:xfrm>
            <a:off x="208547" y="1434905"/>
            <a:ext cx="7251032" cy="5126316"/>
          </a:xfrm>
        </p:spPr>
        <p:txBody>
          <a:bodyPr>
            <a:normAutofit/>
          </a:bodyPr>
          <a:lstStyle/>
          <a:p>
            <a:pPr>
              <a:lnSpc>
                <a:spcPct val="150000"/>
              </a:lnSpc>
            </a:pPr>
            <a:r>
              <a:rPr lang="en-GB" dirty="0">
                <a:solidFill>
                  <a:schemeClr val="tx1"/>
                </a:solidFill>
                <a:latin typeface="Arial" panose="020B0604020202020204" pitchFamily="34" charset="0"/>
                <a:cs typeface="Arial" panose="020B0604020202020204" pitchFamily="34" charset="0"/>
              </a:rPr>
              <a:t>Community-based care supports activity and continuity theory, maintaining independence and participation.</a:t>
            </a:r>
          </a:p>
          <a:p>
            <a:pPr>
              <a:lnSpc>
                <a:spcPct val="150000"/>
              </a:lnSpc>
            </a:pPr>
            <a:r>
              <a:rPr lang="en-GB" b="1" dirty="0">
                <a:solidFill>
                  <a:schemeClr val="tx1"/>
                </a:solidFill>
                <a:latin typeface="Arial" panose="020B0604020202020204" pitchFamily="34" charset="0"/>
                <a:cs typeface="Arial" panose="020B0604020202020204" pitchFamily="34" charset="0"/>
              </a:rPr>
              <a:t>Social prescribing</a:t>
            </a:r>
            <a:r>
              <a:rPr lang="en-GB" dirty="0">
                <a:solidFill>
                  <a:schemeClr val="tx1"/>
                </a:solidFill>
                <a:latin typeface="Arial" panose="020B0604020202020204" pitchFamily="34" charset="0"/>
                <a:cs typeface="Arial" panose="020B0604020202020204" pitchFamily="34" charset="0"/>
              </a:rPr>
              <a:t>: 69% experience less loneliness, enhanced well-being (British Red Cross, 2020).</a:t>
            </a:r>
          </a:p>
          <a:p>
            <a:pPr>
              <a:lnSpc>
                <a:spcPct val="150000"/>
              </a:lnSpc>
            </a:pPr>
            <a:r>
              <a:rPr lang="en-GB" b="1" dirty="0">
                <a:solidFill>
                  <a:schemeClr val="tx1"/>
                </a:solidFill>
                <a:latin typeface="Arial" panose="020B0604020202020204" pitchFamily="34" charset="0"/>
                <a:cs typeface="Arial" panose="020B0604020202020204" pitchFamily="34" charset="0"/>
              </a:rPr>
              <a:t>Link workers</a:t>
            </a:r>
            <a:r>
              <a:rPr lang="en-GB" dirty="0">
                <a:solidFill>
                  <a:schemeClr val="tx1"/>
                </a:solidFill>
                <a:latin typeface="Arial" panose="020B0604020202020204" pitchFamily="34" charset="0"/>
                <a:cs typeface="Arial" panose="020B0604020202020204" pitchFamily="34" charset="0"/>
              </a:rPr>
              <a:t>: Increase confidence, self-management in primary care (Dineen-Griffin </a:t>
            </a:r>
            <a:r>
              <a:rPr lang="en-GB" i="1" dirty="0">
                <a:solidFill>
                  <a:schemeClr val="tx1"/>
                </a:solidFill>
                <a:latin typeface="Arial" panose="020B0604020202020204" pitchFamily="34" charset="0"/>
                <a:cs typeface="Arial" panose="020B0604020202020204" pitchFamily="34" charset="0"/>
              </a:rPr>
              <a:t>et al</a:t>
            </a:r>
            <a:r>
              <a:rPr lang="en-GB" dirty="0">
                <a:solidFill>
                  <a:schemeClr val="tx1"/>
                </a:solidFill>
                <a:latin typeface="Arial" panose="020B0604020202020204" pitchFamily="34" charset="0"/>
                <a:cs typeface="Arial" panose="020B0604020202020204" pitchFamily="34" charset="0"/>
              </a:rPr>
              <a:t>., 2019).</a:t>
            </a:r>
          </a:p>
          <a:p>
            <a:pPr>
              <a:lnSpc>
                <a:spcPct val="150000"/>
              </a:lnSpc>
            </a:pPr>
            <a:r>
              <a:rPr lang="en-GB" b="1" dirty="0">
                <a:solidFill>
                  <a:schemeClr val="tx1"/>
                </a:solidFill>
                <a:latin typeface="Arial" panose="020B0604020202020204" pitchFamily="34" charset="0"/>
                <a:cs typeface="Arial" panose="020B0604020202020204" pitchFamily="34" charset="0"/>
              </a:rPr>
              <a:t>Workforce crisis</a:t>
            </a:r>
            <a:r>
              <a:rPr lang="en-GB" dirty="0">
                <a:solidFill>
                  <a:schemeClr val="tx1"/>
                </a:solidFill>
                <a:latin typeface="Arial" panose="020B0604020202020204" pitchFamily="34" charset="0"/>
                <a:cs typeface="Arial" panose="020B0604020202020204" pitchFamily="34" charset="0"/>
              </a:rPr>
              <a:t>: 8.1% vacancy rate; more than half of providers cut services (The King's Fund, 2025).</a:t>
            </a:r>
          </a:p>
          <a:p>
            <a:pPr>
              <a:lnSpc>
                <a:spcPct val="150000"/>
              </a:lnSpc>
            </a:pPr>
            <a:r>
              <a:rPr lang="en-GB" b="1" dirty="0">
                <a:solidFill>
                  <a:schemeClr val="tx1"/>
                </a:solidFill>
                <a:latin typeface="Arial" panose="020B0604020202020204" pitchFamily="34" charset="0"/>
                <a:cs typeface="Arial" panose="020B0604020202020204" pitchFamily="34" charset="0"/>
              </a:rPr>
              <a:t>Challenges</a:t>
            </a:r>
            <a:r>
              <a:rPr lang="en-GB" dirty="0">
                <a:solidFill>
                  <a:schemeClr val="tx1"/>
                </a:solidFill>
                <a:latin typeface="Arial" panose="020B0604020202020204" pitchFamily="34" charset="0"/>
                <a:cs typeface="Arial" panose="020B0604020202020204" pitchFamily="34" charset="0"/>
              </a:rPr>
              <a:t>: Blurred tasks, low pay, disjointed commissioning devalue relationship continuity.</a:t>
            </a:r>
          </a:p>
        </p:txBody>
      </p:sp>
      <p:pic>
        <p:nvPicPr>
          <p:cNvPr id="5122" name="Picture 2" descr="What Exactly Is Community-Based Healthcare?">
            <a:extLst>
              <a:ext uri="{FF2B5EF4-FFF2-40B4-BE49-F238E27FC236}">
                <a16:creationId xmlns:a16="http://schemas.microsoft.com/office/drawing/2014/main" id="{D15BB1EB-C3B8-73C6-9786-24847204789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732295" y="2749717"/>
            <a:ext cx="4064491" cy="21270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 name="Audio 10">
            <a:hlinkClick r:id="" action="ppaction://media"/>
            <a:extLst>
              <a:ext uri="{FF2B5EF4-FFF2-40B4-BE49-F238E27FC236}">
                <a16:creationId xmlns:a16="http://schemas.microsoft.com/office/drawing/2014/main" id="{1FF9AEC3-7505-3DD9-77E7-E78A154A0FB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937945"/>
      </p:ext>
    </p:extLst>
  </p:cSld>
  <p:clrMapOvr>
    <a:masterClrMapping/>
  </p:clrMapOvr>
  <mc:AlternateContent xmlns:mc="http://schemas.openxmlformats.org/markup-compatibility/2006">
    <mc:Choice xmlns:p14="http://schemas.microsoft.com/office/powerpoint/2010/main" Requires="p14">
      <p:transition spd="slow" p14:dur="2000" advTm="61682"/>
    </mc:Choice>
    <mc:Fallback>
      <p:transition spd="slow" advTm="61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34694"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1F881-B56D-B806-28D3-13B9FE6E35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C34740-C87B-88F1-E413-BCEF0C68AD67}"/>
              </a:ext>
            </a:extLst>
          </p:cNvPr>
          <p:cNvSpPr>
            <a:spLocks noGrp="1"/>
          </p:cNvSpPr>
          <p:nvPr>
            <p:ph type="title"/>
          </p:nvPr>
        </p:nvSpPr>
        <p:spPr>
          <a:xfrm>
            <a:off x="677334" y="296779"/>
            <a:ext cx="8596668" cy="906379"/>
          </a:xfrm>
        </p:spPr>
        <p:txBody>
          <a:bodyPr>
            <a:normAutofit/>
          </a:bodyPr>
          <a:lstStyle/>
          <a:p>
            <a:r>
              <a:rPr lang="en-US" b="1" dirty="0">
                <a:solidFill>
                  <a:schemeClr val="tx1"/>
                </a:solidFill>
                <a:latin typeface="Arial" panose="020B0604020202020204" pitchFamily="34" charset="0"/>
                <a:cs typeface="Arial" panose="020B0604020202020204" pitchFamily="34" charset="0"/>
              </a:rPr>
              <a:t>Impact of Population Trends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2661E3-6CFB-2D3A-4F5C-AD0EBE1751AF}"/>
              </a:ext>
            </a:extLst>
          </p:cNvPr>
          <p:cNvSpPr>
            <a:spLocks noGrp="1"/>
          </p:cNvSpPr>
          <p:nvPr>
            <p:ph idx="1"/>
          </p:nvPr>
        </p:nvSpPr>
        <p:spPr>
          <a:xfrm>
            <a:off x="208547" y="1434905"/>
            <a:ext cx="7251032" cy="5126316"/>
          </a:xfrm>
        </p:spPr>
        <p:txBody>
          <a:bodyPr>
            <a:normAutofit/>
          </a:bodyPr>
          <a:lstStyle/>
          <a:p>
            <a:pPr>
              <a:lnSpc>
                <a:spcPct val="150000"/>
              </a:lnSpc>
            </a:pPr>
            <a:r>
              <a:rPr lang="en-GB" dirty="0">
                <a:solidFill>
                  <a:schemeClr val="tx1"/>
                </a:solidFill>
                <a:latin typeface="Arial" panose="020B0604020202020204" pitchFamily="34" charset="0"/>
                <a:cs typeface="Arial" panose="020B0604020202020204" pitchFamily="34" charset="0"/>
              </a:rPr>
              <a:t>Dementia, frailty, and multimorbidity increase requirements for intensive residential and home care (Khan, Addo and Findlay, 2024).</a:t>
            </a:r>
          </a:p>
          <a:p>
            <a:pPr>
              <a:lnSpc>
                <a:spcPct val="150000"/>
              </a:lnSpc>
            </a:pPr>
            <a:r>
              <a:rPr lang="en-GB" dirty="0">
                <a:solidFill>
                  <a:schemeClr val="tx1"/>
                </a:solidFill>
                <a:latin typeface="Arial" panose="020B0604020202020204" pitchFamily="34" charset="0"/>
                <a:cs typeface="Arial" panose="020B0604020202020204" pitchFamily="34" charset="0"/>
              </a:rPr>
              <a:t>Delayed discharges cause NHS backlogs and increased costs (</a:t>
            </a:r>
            <a:r>
              <a:rPr lang="en-GB" dirty="0" err="1">
                <a:solidFill>
                  <a:schemeClr val="tx1"/>
                </a:solidFill>
                <a:latin typeface="Arial" panose="020B0604020202020204" pitchFamily="34" charset="0"/>
                <a:cs typeface="Arial" panose="020B0604020202020204" pitchFamily="34" charset="0"/>
              </a:rPr>
              <a:t>Bottery</a:t>
            </a:r>
            <a:r>
              <a:rPr lang="en-GB" dirty="0">
                <a:solidFill>
                  <a:schemeClr val="tx1"/>
                </a:solidFill>
                <a:latin typeface="Arial" panose="020B0604020202020204" pitchFamily="34" charset="0"/>
                <a:cs typeface="Arial" panose="020B0604020202020204" pitchFamily="34" charset="0"/>
              </a:rPr>
              <a:t> and Arnold, 2025).</a:t>
            </a:r>
          </a:p>
          <a:p>
            <a:pPr>
              <a:lnSpc>
                <a:spcPct val="150000"/>
              </a:lnSpc>
            </a:pPr>
            <a:r>
              <a:rPr lang="en-GB" dirty="0">
                <a:solidFill>
                  <a:schemeClr val="tx1"/>
                </a:solidFill>
                <a:latin typeface="Arial" panose="020B0604020202020204" pitchFamily="34" charset="0"/>
                <a:cs typeface="Arial" panose="020B0604020202020204" pitchFamily="34" charset="0"/>
              </a:rPr>
              <a:t>85% had trouble accessing healthcare (Homecare Association, 2023).</a:t>
            </a:r>
          </a:p>
          <a:p>
            <a:pPr>
              <a:lnSpc>
                <a:spcPct val="150000"/>
              </a:lnSpc>
            </a:pPr>
            <a:r>
              <a:rPr lang="en-GB" dirty="0">
                <a:solidFill>
                  <a:schemeClr val="tx1"/>
                </a:solidFill>
                <a:latin typeface="Arial" panose="020B0604020202020204" pitchFamily="34" charset="0"/>
                <a:cs typeface="Arial" panose="020B0604020202020204" pitchFamily="34" charset="0"/>
              </a:rPr>
              <a:t>50,000 workers departed over winter 2021, aggravating shortages (Nuffield, 2021).</a:t>
            </a:r>
          </a:p>
          <a:p>
            <a:pPr>
              <a:lnSpc>
                <a:spcPct val="150000"/>
              </a:lnSpc>
            </a:pPr>
            <a:r>
              <a:rPr lang="en-GB" dirty="0">
                <a:solidFill>
                  <a:schemeClr val="tx1"/>
                </a:solidFill>
                <a:latin typeface="Arial" panose="020B0604020202020204" pitchFamily="34" charset="0"/>
                <a:cs typeface="Arial" panose="020B0604020202020204" pitchFamily="34" charset="0"/>
              </a:rPr>
              <a:t>Underfunding imposes disengagement; activity and continuity theory emphasise lost engagement and continuity.</a:t>
            </a:r>
          </a:p>
        </p:txBody>
      </p:sp>
      <p:pic>
        <p:nvPicPr>
          <p:cNvPr id="6146" name="Picture 2" descr="Dangers of Aging Population - The Financial World">
            <a:extLst>
              <a:ext uri="{FF2B5EF4-FFF2-40B4-BE49-F238E27FC236}">
                <a16:creationId xmlns:a16="http://schemas.microsoft.com/office/drawing/2014/main" id="{F80DF17B-84CB-D844-5191-0190BF26AF4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684168" y="2602832"/>
            <a:ext cx="4185208" cy="235417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3" name="Audio 12">
            <a:hlinkClick r:id="" action="ppaction://media"/>
            <a:extLst>
              <a:ext uri="{FF2B5EF4-FFF2-40B4-BE49-F238E27FC236}">
                <a16:creationId xmlns:a16="http://schemas.microsoft.com/office/drawing/2014/main" id="{5417E066-17A9-D03A-A818-AE3AFA27302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24649745"/>
      </p:ext>
    </p:extLst>
  </p:cSld>
  <p:clrMapOvr>
    <a:masterClrMapping/>
  </p:clrMapOvr>
  <mc:AlternateContent xmlns:mc="http://schemas.openxmlformats.org/markup-compatibility/2006">
    <mc:Choice xmlns:p14="http://schemas.microsoft.com/office/powerpoint/2010/main" Requires="p14">
      <p:transition spd="slow" p14:dur="2000" advTm="56148"/>
    </mc:Choice>
    <mc:Fallback>
      <p:transition spd="slow" advTm="56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4E9A3B-E11F-8EEE-8D7C-4176EE168D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1E310C-F2D9-B5A1-0C9F-A96F82F696C8}"/>
              </a:ext>
            </a:extLst>
          </p:cNvPr>
          <p:cNvSpPr>
            <a:spLocks noGrp="1"/>
          </p:cNvSpPr>
          <p:nvPr>
            <p:ph type="title"/>
          </p:nvPr>
        </p:nvSpPr>
        <p:spPr>
          <a:xfrm>
            <a:off x="677334" y="296779"/>
            <a:ext cx="8596668" cy="906379"/>
          </a:xfrm>
        </p:spPr>
        <p:txBody>
          <a:bodyPr>
            <a:normAutofit fontScale="90000"/>
          </a:bodyPr>
          <a:lstStyle/>
          <a:p>
            <a:r>
              <a:rPr lang="en-US" b="1" dirty="0">
                <a:solidFill>
                  <a:schemeClr val="tx1"/>
                </a:solidFill>
                <a:latin typeface="Arial" panose="020B0604020202020204" pitchFamily="34" charset="0"/>
                <a:cs typeface="Arial" panose="020B0604020202020204" pitchFamily="34" charset="0"/>
              </a:rPr>
              <a:t>Comparative perspective and argument</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92ACEEF-B95B-297B-DA57-140213534F04}"/>
              </a:ext>
            </a:extLst>
          </p:cNvPr>
          <p:cNvSpPr>
            <a:spLocks noGrp="1"/>
          </p:cNvSpPr>
          <p:nvPr>
            <p:ph idx="1"/>
          </p:nvPr>
        </p:nvSpPr>
        <p:spPr>
          <a:xfrm>
            <a:off x="208547" y="1434905"/>
            <a:ext cx="6545179" cy="5126316"/>
          </a:xfrm>
        </p:spPr>
        <p:txBody>
          <a:bodyPr>
            <a:normAutofit/>
          </a:bodyPr>
          <a:lstStyle/>
          <a:p>
            <a:pPr>
              <a:lnSpc>
                <a:spcPct val="150000"/>
              </a:lnSpc>
            </a:pPr>
            <a:r>
              <a:rPr lang="en-GB" dirty="0">
                <a:solidFill>
                  <a:schemeClr val="tx1"/>
                </a:solidFill>
                <a:latin typeface="Arial" panose="020B0604020202020204" pitchFamily="34" charset="0"/>
                <a:cs typeface="Arial" panose="020B0604020202020204" pitchFamily="34" charset="0"/>
              </a:rPr>
              <a:t>Denmark's Universal Welfare Model promises community-oriented personal support to older persons (Denmark.dk, 2025).</a:t>
            </a:r>
          </a:p>
          <a:p>
            <a:pPr>
              <a:lnSpc>
                <a:spcPct val="150000"/>
              </a:lnSpc>
            </a:pPr>
            <a:r>
              <a:rPr lang="en-GB" dirty="0">
                <a:solidFill>
                  <a:schemeClr val="tx1"/>
                </a:solidFill>
                <a:latin typeface="Arial" panose="020B0604020202020204" pitchFamily="34" charset="0"/>
                <a:cs typeface="Arial" panose="020B0604020202020204" pitchFamily="34" charset="0"/>
              </a:rPr>
              <a:t>Municipal responsibilities encompass rehabilitation, telemedicine, and robotic lifting assistance.</a:t>
            </a:r>
          </a:p>
          <a:p>
            <a:pPr>
              <a:lnSpc>
                <a:spcPct val="150000"/>
              </a:lnSpc>
            </a:pPr>
            <a:r>
              <a:rPr lang="en-GB" dirty="0">
                <a:solidFill>
                  <a:schemeClr val="tx1"/>
                </a:solidFill>
                <a:latin typeface="Arial" panose="020B0604020202020204" pitchFamily="34" charset="0"/>
                <a:cs typeface="Arial" panose="020B0604020202020204" pitchFamily="34" charset="0"/>
              </a:rPr>
              <a:t>Fosters continuity (stable care relationships) and activity (daily routines), as opposed to UK fragmentation.</a:t>
            </a:r>
          </a:p>
          <a:p>
            <a:pPr>
              <a:lnSpc>
                <a:spcPct val="150000"/>
              </a:lnSpc>
            </a:pPr>
            <a:r>
              <a:rPr lang="en-GB" dirty="0">
                <a:solidFill>
                  <a:schemeClr val="tx1"/>
                </a:solidFill>
                <a:latin typeface="Arial" panose="020B0604020202020204" pitchFamily="34" charset="0"/>
                <a:cs typeface="Arial" panose="020B0604020202020204" pitchFamily="34" charset="0"/>
              </a:rPr>
              <a:t>The UK ought to implement integrated, technology-facilitated, person-centred care with workforce investment to transform ageing from dependency to dignity.</a:t>
            </a:r>
          </a:p>
        </p:txBody>
      </p:sp>
      <p:pic>
        <p:nvPicPr>
          <p:cNvPr id="7170" name="Picture 2" descr="Supporting an ageing population: How prepared is the UK Government? - Care  Management Matters">
            <a:extLst>
              <a:ext uri="{FF2B5EF4-FFF2-40B4-BE49-F238E27FC236}">
                <a16:creationId xmlns:a16="http://schemas.microsoft.com/office/drawing/2014/main" id="{0E44D59D-BB54-C050-080D-0E7D9A05488A}"/>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710" r="1710" b="21513"/>
          <a:stretch>
            <a:fillRect/>
          </a:stretch>
        </p:blipFill>
        <p:spPr bwMode="auto">
          <a:xfrm>
            <a:off x="7388969" y="2511591"/>
            <a:ext cx="4594484" cy="218874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 name="Audio 9">
            <a:hlinkClick r:id="" action="ppaction://media"/>
            <a:extLst>
              <a:ext uri="{FF2B5EF4-FFF2-40B4-BE49-F238E27FC236}">
                <a16:creationId xmlns:a16="http://schemas.microsoft.com/office/drawing/2014/main" id="{63388B74-5496-391A-4D64-72FD5798A7A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74314468"/>
      </p:ext>
    </p:extLst>
  </p:cSld>
  <p:clrMapOvr>
    <a:masterClrMapping/>
  </p:clrMapOvr>
  <mc:AlternateContent xmlns:mc="http://schemas.openxmlformats.org/markup-compatibility/2006">
    <mc:Choice xmlns:p14="http://schemas.microsoft.com/office/powerpoint/2010/main" Requires="p14">
      <p:transition spd="slow" p14:dur="2000" advTm="65733"/>
    </mc:Choice>
    <mc:Fallback>
      <p:transition spd="slow" advTm="65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E7510-DED8-7F5E-9203-4927B44B65EF}"/>
              </a:ext>
            </a:extLst>
          </p:cNvPr>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Recent Technological Advances</a:t>
            </a:r>
            <a:endParaRPr lang="en-US"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F1858E0-E296-3FB2-DD5E-5EFF413C95AC}"/>
              </a:ext>
            </a:extLst>
          </p:cNvPr>
          <p:cNvSpPr>
            <a:spLocks noGrp="1"/>
          </p:cNvSpPr>
          <p:nvPr>
            <p:ph idx="1"/>
          </p:nvPr>
        </p:nvSpPr>
        <p:spPr>
          <a:xfrm>
            <a:off x="517677" y="1826761"/>
            <a:ext cx="5273523" cy="4719182"/>
          </a:xfrm>
        </p:spPr>
        <p:txBody>
          <a:bodyPr/>
          <a:lstStyle/>
          <a:p>
            <a:pPr lvl="0"/>
            <a:r>
              <a:rPr lang="en-IN" b="1" dirty="0">
                <a:latin typeface="Arial" panose="020B0604020202020204" pitchFamily="34" charset="0"/>
                <a:cs typeface="Arial" panose="020B0604020202020204" pitchFamily="34" charset="0"/>
              </a:rPr>
              <a:t>Telehealth and Remote Monitoring</a:t>
            </a:r>
            <a:r>
              <a:rPr lang="en-IN" dirty="0">
                <a:latin typeface="Arial" panose="020B0604020202020204" pitchFamily="34" charset="0"/>
                <a:cs typeface="Arial" panose="020B0604020202020204" pitchFamily="34" charset="0"/>
              </a:rPr>
              <a:t>: Wearable devices, fall detection and vital signs tracking (Lupton, 2017)</a:t>
            </a:r>
          </a:p>
          <a:p>
            <a:pPr lvl="0"/>
            <a:r>
              <a:rPr lang="en-IN" b="1" dirty="0">
                <a:latin typeface="Arial" panose="020B0604020202020204" pitchFamily="34" charset="0"/>
                <a:cs typeface="Arial" panose="020B0604020202020204" pitchFamily="34" charset="0"/>
              </a:rPr>
              <a:t>Assistive Robotics</a:t>
            </a:r>
            <a:r>
              <a:rPr lang="en-IN" dirty="0">
                <a:latin typeface="Arial" panose="020B0604020202020204" pitchFamily="34" charset="0"/>
                <a:cs typeface="Arial" panose="020B0604020202020204" pitchFamily="34" charset="0"/>
              </a:rPr>
              <a:t>: Robots for companionship and mobility support (Pekkarinen, </a:t>
            </a:r>
            <a:r>
              <a:rPr lang="en-IN" dirty="0" err="1">
                <a:latin typeface="Arial" panose="020B0604020202020204" pitchFamily="34" charset="0"/>
                <a:cs typeface="Arial" panose="020B0604020202020204" pitchFamily="34" charset="0"/>
              </a:rPr>
              <a:t>Melkas</a:t>
            </a:r>
            <a:r>
              <a:rPr lang="en-IN" dirty="0">
                <a:latin typeface="Arial" panose="020B0604020202020204" pitchFamily="34" charset="0"/>
                <a:cs typeface="Arial" panose="020B0604020202020204" pitchFamily="34" charset="0"/>
              </a:rPr>
              <a:t> and </a:t>
            </a:r>
            <a:r>
              <a:rPr lang="en-IN" dirty="0" err="1">
                <a:latin typeface="Arial" panose="020B0604020202020204" pitchFamily="34" charset="0"/>
                <a:cs typeface="Arial" panose="020B0604020202020204" pitchFamily="34" charset="0"/>
              </a:rPr>
              <a:t>Hyypiä</a:t>
            </a:r>
            <a:r>
              <a:rPr lang="en-IN" dirty="0">
                <a:latin typeface="Arial" panose="020B0604020202020204" pitchFamily="34" charset="0"/>
                <a:cs typeface="Arial" panose="020B0604020202020204" pitchFamily="34" charset="0"/>
              </a:rPr>
              <a:t>, 2019)</a:t>
            </a:r>
          </a:p>
          <a:p>
            <a:pPr lvl="0"/>
            <a:r>
              <a:rPr lang="en-IN" b="1" dirty="0">
                <a:latin typeface="Arial" panose="020B0604020202020204" pitchFamily="34" charset="0"/>
                <a:cs typeface="Arial" panose="020B0604020202020204" pitchFamily="34" charset="0"/>
              </a:rPr>
              <a:t>Smart Homes</a:t>
            </a:r>
            <a:r>
              <a:rPr lang="en-IN" dirty="0">
                <a:latin typeface="Arial" panose="020B0604020202020204" pitchFamily="34" charset="0"/>
                <a:cs typeface="Arial" panose="020B0604020202020204" pitchFamily="34" charset="0"/>
              </a:rPr>
              <a:t>: Automated lighting, voice assistants and sensors</a:t>
            </a:r>
          </a:p>
          <a:p>
            <a:pPr lvl="0"/>
            <a:r>
              <a:rPr lang="en-IN" b="1" dirty="0">
                <a:latin typeface="Arial" panose="020B0604020202020204" pitchFamily="34" charset="0"/>
                <a:cs typeface="Arial" panose="020B0604020202020204" pitchFamily="34" charset="0"/>
              </a:rPr>
              <a:t>Digital Health Apps/Platforms</a:t>
            </a:r>
            <a:r>
              <a:rPr lang="en-IN" dirty="0">
                <a:latin typeface="Arial" panose="020B0604020202020204" pitchFamily="34" charset="0"/>
                <a:cs typeface="Arial" panose="020B0604020202020204" pitchFamily="34" charset="0"/>
              </a:rPr>
              <a:t>: Medication reminders and cognitive training apps (Lupton, 2017)</a:t>
            </a:r>
          </a:p>
          <a:p>
            <a:endParaRPr lang="en-US" dirty="0"/>
          </a:p>
        </p:txBody>
      </p:sp>
      <p:pic>
        <p:nvPicPr>
          <p:cNvPr id="4" name="Picture 3">
            <a:extLst>
              <a:ext uri="{FF2B5EF4-FFF2-40B4-BE49-F238E27FC236}">
                <a16:creationId xmlns:a16="http://schemas.microsoft.com/office/drawing/2014/main" id="{FA2960E2-8ACE-313F-22FA-41F122B84F51}"/>
              </a:ext>
            </a:extLst>
          </p:cNvPr>
          <p:cNvPicPr>
            <a:picLocks noChangeAspect="1"/>
          </p:cNvPicPr>
          <p:nvPr/>
        </p:nvPicPr>
        <p:blipFill>
          <a:blip r:embed="rId5"/>
          <a:stretch>
            <a:fillRect/>
          </a:stretch>
        </p:blipFill>
        <p:spPr>
          <a:xfrm>
            <a:off x="6096000" y="1494970"/>
            <a:ext cx="4043266" cy="2264229"/>
          </a:xfrm>
          <a:prstGeom prst="rect">
            <a:avLst/>
          </a:prstGeom>
        </p:spPr>
      </p:pic>
      <p:pic>
        <p:nvPicPr>
          <p:cNvPr id="5" name="Picture 4">
            <a:extLst>
              <a:ext uri="{FF2B5EF4-FFF2-40B4-BE49-F238E27FC236}">
                <a16:creationId xmlns:a16="http://schemas.microsoft.com/office/drawing/2014/main" id="{B55B229D-5F63-C550-86BE-0D1CE9B9891D}"/>
              </a:ext>
            </a:extLst>
          </p:cNvPr>
          <p:cNvPicPr>
            <a:picLocks noChangeAspect="1"/>
          </p:cNvPicPr>
          <p:nvPr/>
        </p:nvPicPr>
        <p:blipFill>
          <a:blip r:embed="rId6"/>
          <a:stretch>
            <a:fillRect/>
          </a:stretch>
        </p:blipFill>
        <p:spPr>
          <a:xfrm>
            <a:off x="6096000" y="4150446"/>
            <a:ext cx="4043266" cy="2395497"/>
          </a:xfrm>
          <a:prstGeom prst="rect">
            <a:avLst/>
          </a:prstGeom>
        </p:spPr>
      </p:pic>
      <p:pic>
        <p:nvPicPr>
          <p:cNvPr id="12" name="Audio 11">
            <a:hlinkClick r:id="" action="ppaction://media"/>
            <a:extLst>
              <a:ext uri="{FF2B5EF4-FFF2-40B4-BE49-F238E27FC236}">
                <a16:creationId xmlns:a16="http://schemas.microsoft.com/office/drawing/2014/main" id="{BF6B552C-E503-3E1D-8B08-8A9EFFFE43E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5689465"/>
      </p:ext>
    </p:extLst>
  </p:cSld>
  <p:clrMapOvr>
    <a:masterClrMapping/>
  </p:clrMapOvr>
  <mc:AlternateContent xmlns:mc="http://schemas.openxmlformats.org/markup-compatibility/2006">
    <mc:Choice xmlns:p14="http://schemas.microsoft.com/office/powerpoint/2010/main" Requires="p14">
      <p:transition spd="slow" p14:dur="2000" advTm="58936"/>
    </mc:Choice>
    <mc:Fallback>
      <p:transition spd="slow" advTm="58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8E4C9-81B4-8AA8-D656-CC4BE2CA4983}"/>
              </a:ext>
            </a:extLst>
          </p:cNvPr>
          <p:cNvSpPr>
            <a:spLocks noGrp="1"/>
          </p:cNvSpPr>
          <p:nvPr>
            <p:ph type="title"/>
          </p:nvPr>
        </p:nvSpPr>
        <p:spPr>
          <a:xfrm>
            <a:off x="706678" y="281373"/>
            <a:ext cx="8596668" cy="1320800"/>
          </a:xfrm>
        </p:spPr>
        <p:txBody>
          <a:bodyPr/>
          <a:lstStyle/>
          <a:p>
            <a:r>
              <a:rPr lang="en-GB" b="1" dirty="0">
                <a:solidFill>
                  <a:schemeClr val="tx1"/>
                </a:solidFill>
                <a:latin typeface="Arial" panose="020B0604020202020204" pitchFamily="34" charset="0"/>
                <a:cs typeface="Arial" panose="020B0604020202020204" pitchFamily="34" charset="0"/>
              </a:rPr>
              <a:t>Evaluation</a:t>
            </a:r>
            <a:endParaRPr lang="en-US" dirty="0">
              <a:solidFill>
                <a:schemeClr val="tx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C7578282-2877-9E58-6D77-5034505A2B55}"/>
              </a:ext>
            </a:extLst>
          </p:cNvPr>
          <p:cNvGraphicFramePr>
            <a:graphicFrameLocks noGrp="1"/>
          </p:cNvGraphicFramePr>
          <p:nvPr>
            <p:ph idx="1"/>
            <p:extLst>
              <p:ext uri="{D42A27DB-BD31-4B8C-83A1-F6EECF244321}">
                <p14:modId xmlns:p14="http://schemas.microsoft.com/office/powerpoint/2010/main" val="2268700688"/>
              </p:ext>
            </p:extLst>
          </p:nvPr>
        </p:nvGraphicFramePr>
        <p:xfrm>
          <a:off x="706679" y="1187687"/>
          <a:ext cx="8596668" cy="5344908"/>
        </p:xfrm>
        <a:graphic>
          <a:graphicData uri="http://schemas.openxmlformats.org/drawingml/2006/table">
            <a:tbl>
              <a:tblPr firstRow="1" firstCol="1" bandRow="1">
                <a:tableStyleId>{5C22544A-7EE6-4342-B048-85BDC9FD1C3A}</a:tableStyleId>
              </a:tblPr>
              <a:tblGrid>
                <a:gridCol w="2493050">
                  <a:extLst>
                    <a:ext uri="{9D8B030D-6E8A-4147-A177-3AD203B41FA5}">
                      <a16:colId xmlns:a16="http://schemas.microsoft.com/office/drawing/2014/main" val="2638233585"/>
                    </a:ext>
                  </a:extLst>
                </a:gridCol>
                <a:gridCol w="3237752">
                  <a:extLst>
                    <a:ext uri="{9D8B030D-6E8A-4147-A177-3AD203B41FA5}">
                      <a16:colId xmlns:a16="http://schemas.microsoft.com/office/drawing/2014/main" val="3206863515"/>
                    </a:ext>
                  </a:extLst>
                </a:gridCol>
                <a:gridCol w="2865866">
                  <a:extLst>
                    <a:ext uri="{9D8B030D-6E8A-4147-A177-3AD203B41FA5}">
                      <a16:colId xmlns:a16="http://schemas.microsoft.com/office/drawing/2014/main" val="2463867501"/>
                    </a:ext>
                  </a:extLst>
                </a:gridCol>
              </a:tblGrid>
              <a:tr h="324350">
                <a:tc>
                  <a:txBody>
                    <a:bodyPr/>
                    <a:lstStyle/>
                    <a:p>
                      <a:pPr algn="l">
                        <a:lnSpc>
                          <a:spcPct val="150000"/>
                        </a:lnSpc>
                        <a:spcAft>
                          <a:spcPts val="800"/>
                        </a:spcAft>
                        <a:buNone/>
                      </a:pPr>
                      <a:r>
                        <a:rPr lang="en-GB" sz="1600" kern="100" dirty="0">
                          <a:effectLst/>
                          <a:latin typeface="Arial" panose="020B0604020202020204" pitchFamily="34" charset="0"/>
                          <a:cs typeface="Arial" panose="020B0604020202020204" pitchFamily="34" charset="0"/>
                        </a:rPr>
                        <a:t>Technology</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l">
                        <a:lnSpc>
                          <a:spcPct val="150000"/>
                        </a:lnSpc>
                        <a:spcAft>
                          <a:spcPts val="800"/>
                        </a:spcAft>
                        <a:buNone/>
                      </a:pPr>
                      <a:r>
                        <a:rPr lang="en-GB" sz="1600" kern="100">
                          <a:effectLst/>
                          <a:latin typeface="Arial" panose="020B0604020202020204" pitchFamily="34" charset="0"/>
                          <a:cs typeface="Arial" panose="020B0604020202020204" pitchFamily="34" charset="0"/>
                        </a:rPr>
                        <a:t>Benefits</a:t>
                      </a:r>
                      <a:endParaRPr lang="en-IN"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l">
                        <a:lnSpc>
                          <a:spcPct val="150000"/>
                        </a:lnSpc>
                        <a:spcAft>
                          <a:spcPts val="800"/>
                        </a:spcAft>
                        <a:buNone/>
                      </a:pPr>
                      <a:r>
                        <a:rPr lang="en-GB" sz="1600" kern="100">
                          <a:effectLst/>
                          <a:latin typeface="Arial" panose="020B0604020202020204" pitchFamily="34" charset="0"/>
                          <a:cs typeface="Arial" panose="020B0604020202020204" pitchFamily="34" charset="0"/>
                        </a:rPr>
                        <a:t>Challenges</a:t>
                      </a:r>
                      <a:endParaRPr lang="en-IN"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48346999"/>
                  </a:ext>
                </a:extLst>
              </a:tr>
              <a:tr h="1275331">
                <a:tc>
                  <a:txBody>
                    <a:bodyPr/>
                    <a:lstStyle/>
                    <a:p>
                      <a:pPr algn="l">
                        <a:lnSpc>
                          <a:spcPct val="150000"/>
                        </a:lnSpc>
                        <a:spcAft>
                          <a:spcPts val="800"/>
                        </a:spcAft>
                        <a:buNone/>
                      </a:pPr>
                      <a:r>
                        <a:rPr lang="en-GB" sz="1600" kern="100" dirty="0">
                          <a:effectLst/>
                          <a:latin typeface="Arial" panose="020B0604020202020204" pitchFamily="34" charset="0"/>
                          <a:cs typeface="Arial" panose="020B0604020202020204" pitchFamily="34" charset="0"/>
                        </a:rPr>
                        <a:t>Telehealth and Remote Monitoring</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l">
                        <a:lnSpc>
                          <a:spcPct val="150000"/>
                        </a:lnSpc>
                        <a:spcAft>
                          <a:spcPts val="800"/>
                        </a:spcAft>
                        <a:buNone/>
                      </a:pPr>
                      <a:r>
                        <a:rPr lang="en-GB" sz="1600" kern="100" dirty="0">
                          <a:effectLst/>
                          <a:latin typeface="Arial" panose="020B0604020202020204" pitchFamily="34" charset="0"/>
                          <a:cs typeface="Arial" panose="020B0604020202020204" pitchFamily="34" charset="0"/>
                        </a:rPr>
                        <a:t>Decrease in GP/hospital visits, early intervention and enhances independence (Lum et al., 2020).</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l">
                        <a:lnSpc>
                          <a:spcPct val="150000"/>
                        </a:lnSpc>
                        <a:spcAft>
                          <a:spcPts val="800"/>
                        </a:spcAft>
                        <a:buNone/>
                      </a:pPr>
                      <a:r>
                        <a:rPr lang="en-GB" sz="1600" kern="100">
                          <a:effectLst/>
                          <a:latin typeface="Arial" panose="020B0604020202020204" pitchFamily="34" charset="0"/>
                          <a:cs typeface="Arial" panose="020B0604020202020204" pitchFamily="34" charset="0"/>
                        </a:rPr>
                        <a:t>Digital divide, data security concerns and connectivity issues.</a:t>
                      </a:r>
                      <a:endParaRPr lang="en-IN"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277696828"/>
                  </a:ext>
                </a:extLst>
              </a:tr>
              <a:tr h="1275331">
                <a:tc>
                  <a:txBody>
                    <a:bodyPr/>
                    <a:lstStyle/>
                    <a:p>
                      <a:pPr algn="l">
                        <a:lnSpc>
                          <a:spcPct val="150000"/>
                        </a:lnSpc>
                        <a:spcAft>
                          <a:spcPts val="800"/>
                        </a:spcAft>
                        <a:buNone/>
                      </a:pPr>
                      <a:r>
                        <a:rPr lang="en-GB" sz="1600" kern="100">
                          <a:effectLst/>
                          <a:latin typeface="Arial" panose="020B0604020202020204" pitchFamily="34" charset="0"/>
                          <a:cs typeface="Arial" panose="020B0604020202020204" pitchFamily="34" charset="0"/>
                        </a:rPr>
                        <a:t>Assistive Robotics</a:t>
                      </a:r>
                      <a:endParaRPr lang="en-IN"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l">
                        <a:lnSpc>
                          <a:spcPct val="150000"/>
                        </a:lnSpc>
                        <a:spcAft>
                          <a:spcPts val="800"/>
                        </a:spcAft>
                        <a:buNone/>
                      </a:pPr>
                      <a:r>
                        <a:rPr lang="en-GB" sz="1600" kern="100" dirty="0">
                          <a:effectLst/>
                          <a:latin typeface="Arial" panose="020B0604020202020204" pitchFamily="34" charset="0"/>
                          <a:cs typeface="Arial" panose="020B0604020202020204" pitchFamily="34" charset="0"/>
                        </a:rPr>
                        <a:t>Companionship, mobility support and reduced caregiver burden (Woodcock et al., 2020).</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l">
                        <a:lnSpc>
                          <a:spcPct val="150000"/>
                        </a:lnSpc>
                        <a:spcAft>
                          <a:spcPts val="800"/>
                        </a:spcAft>
                        <a:buNone/>
                      </a:pPr>
                      <a:r>
                        <a:rPr lang="en-GB" sz="1600" kern="100" dirty="0">
                          <a:effectLst/>
                          <a:latin typeface="Arial" panose="020B0604020202020204" pitchFamily="34" charset="0"/>
                          <a:cs typeface="Arial" panose="020B0604020202020204" pitchFamily="34" charset="0"/>
                        </a:rPr>
                        <a:t>Limited availability, high costs and lack of human emotions.</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193778438"/>
                  </a:ext>
                </a:extLst>
              </a:tr>
              <a:tr h="946657">
                <a:tc>
                  <a:txBody>
                    <a:bodyPr/>
                    <a:lstStyle/>
                    <a:p>
                      <a:pPr algn="l">
                        <a:lnSpc>
                          <a:spcPct val="150000"/>
                        </a:lnSpc>
                        <a:spcAft>
                          <a:spcPts val="800"/>
                        </a:spcAft>
                        <a:buNone/>
                      </a:pPr>
                      <a:r>
                        <a:rPr lang="en-GB" sz="1600" kern="100">
                          <a:effectLst/>
                          <a:latin typeface="Arial" panose="020B0604020202020204" pitchFamily="34" charset="0"/>
                          <a:cs typeface="Arial" panose="020B0604020202020204" pitchFamily="34" charset="0"/>
                        </a:rPr>
                        <a:t>Smart Home Sensors and Voice Assistants</a:t>
                      </a:r>
                      <a:endParaRPr lang="en-IN"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l">
                        <a:lnSpc>
                          <a:spcPct val="150000"/>
                        </a:lnSpc>
                        <a:spcAft>
                          <a:spcPts val="800"/>
                        </a:spcAft>
                        <a:buNone/>
                      </a:pPr>
                      <a:r>
                        <a:rPr lang="en-GB" sz="1600" kern="100" dirty="0">
                          <a:effectLst/>
                          <a:latin typeface="Arial" panose="020B0604020202020204" pitchFamily="34" charset="0"/>
                          <a:cs typeface="Arial" panose="020B0604020202020204" pitchFamily="34" charset="0"/>
                        </a:rPr>
                        <a:t>Fall detection, medication reminders and enhanced safety.</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l">
                        <a:lnSpc>
                          <a:spcPct val="150000"/>
                        </a:lnSpc>
                        <a:spcAft>
                          <a:spcPts val="800"/>
                        </a:spcAft>
                        <a:buNone/>
                      </a:pPr>
                      <a:r>
                        <a:rPr lang="en-GB" sz="1600" kern="100" dirty="0">
                          <a:effectLst/>
                          <a:latin typeface="Arial" panose="020B0604020202020204" pitchFamily="34" charset="0"/>
                          <a:cs typeface="Arial" panose="020B0604020202020204" pitchFamily="34" charset="0"/>
                        </a:rPr>
                        <a:t>Over-reliance risks, privacy concerns and setup complexities.</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29053118"/>
                  </a:ext>
                </a:extLst>
              </a:tr>
              <a:tr h="1275331">
                <a:tc>
                  <a:txBody>
                    <a:bodyPr/>
                    <a:lstStyle/>
                    <a:p>
                      <a:pPr algn="l">
                        <a:lnSpc>
                          <a:spcPct val="150000"/>
                        </a:lnSpc>
                        <a:spcAft>
                          <a:spcPts val="800"/>
                        </a:spcAft>
                        <a:buNone/>
                      </a:pPr>
                      <a:r>
                        <a:rPr lang="en-GB" sz="1600" kern="100">
                          <a:effectLst/>
                          <a:latin typeface="Arial" panose="020B0604020202020204" pitchFamily="34" charset="0"/>
                          <a:cs typeface="Arial" panose="020B0604020202020204" pitchFamily="34" charset="0"/>
                        </a:rPr>
                        <a:t>Digital Health Apps</a:t>
                      </a:r>
                      <a:endParaRPr lang="en-IN"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l">
                        <a:lnSpc>
                          <a:spcPct val="150000"/>
                        </a:lnSpc>
                        <a:spcAft>
                          <a:spcPts val="800"/>
                        </a:spcAft>
                        <a:buNone/>
                      </a:pPr>
                      <a:r>
                        <a:rPr lang="en-GB" sz="1600" kern="100" dirty="0">
                          <a:effectLst/>
                          <a:latin typeface="Arial" panose="020B0604020202020204" pitchFamily="34" charset="0"/>
                          <a:cs typeface="Arial" panose="020B0604020202020204" pitchFamily="34" charset="0"/>
                        </a:rPr>
                        <a:t>Self-management, cognitive engagement and social connection (Martínez-Alcalá et al., 2018).</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l">
                        <a:lnSpc>
                          <a:spcPct val="150000"/>
                        </a:lnSpc>
                        <a:spcAft>
                          <a:spcPts val="800"/>
                        </a:spcAft>
                        <a:buNone/>
                      </a:pPr>
                      <a:r>
                        <a:rPr lang="en-GB" sz="1600" kern="100" dirty="0">
                          <a:effectLst/>
                          <a:latin typeface="Arial" panose="020B0604020202020204" pitchFamily="34" charset="0"/>
                          <a:cs typeface="Arial" panose="020B0604020202020204" pitchFamily="34" charset="0"/>
                        </a:rPr>
                        <a:t>Usability barriers due to limited digital literacy, data privacy and unequal access.</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34219996"/>
                  </a:ext>
                </a:extLst>
              </a:tr>
            </a:tbl>
          </a:graphicData>
        </a:graphic>
      </p:graphicFrame>
      <p:pic>
        <p:nvPicPr>
          <p:cNvPr id="10" name="Audio 9">
            <a:hlinkClick r:id="" action="ppaction://media"/>
            <a:extLst>
              <a:ext uri="{FF2B5EF4-FFF2-40B4-BE49-F238E27FC236}">
                <a16:creationId xmlns:a16="http://schemas.microsoft.com/office/drawing/2014/main" id="{9325D1DC-0653-EE94-3CEB-ACFD19DA19C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2520382"/>
      </p:ext>
    </p:extLst>
  </p:cSld>
  <p:clrMapOvr>
    <a:masterClrMapping/>
  </p:clrMapOvr>
  <mc:AlternateContent xmlns:mc="http://schemas.openxmlformats.org/markup-compatibility/2006">
    <mc:Choice xmlns:p14="http://schemas.microsoft.com/office/powerpoint/2010/main" Requires="p14">
      <p:transition spd="slow" p14:dur="2000" advTm="50166"/>
    </mc:Choice>
    <mc:Fallback>
      <p:transition spd="slow" advTm="501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874BA-4B23-666C-9CD0-74DDB87B5896}"/>
              </a:ext>
            </a:extLst>
          </p:cNvPr>
          <p:cNvSpPr>
            <a:spLocks noGrp="1"/>
          </p:cNvSpPr>
          <p:nvPr>
            <p:ph type="title"/>
          </p:nvPr>
        </p:nvSpPr>
        <p:spPr>
          <a:xfrm>
            <a:off x="677334" y="609600"/>
            <a:ext cx="9614982" cy="1320800"/>
          </a:xfrm>
        </p:spPr>
        <p:txBody>
          <a:bodyPr/>
          <a:lstStyle/>
          <a:p>
            <a:r>
              <a:rPr lang="en-GB" b="1" dirty="0">
                <a:solidFill>
                  <a:schemeClr val="tx1"/>
                </a:solidFill>
                <a:latin typeface="Arial" panose="020B0604020202020204" pitchFamily="34" charset="0"/>
                <a:cs typeface="Arial" panose="020B0604020202020204" pitchFamily="34" charset="0"/>
              </a:rPr>
              <a:t>Case Study 1: Remote Patient Monitoring</a:t>
            </a:r>
            <a:endParaRPr lang="en-US"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786BB7C-16CF-34A4-CD15-391F6434AB56}"/>
              </a:ext>
            </a:extLst>
          </p:cNvPr>
          <p:cNvSpPr>
            <a:spLocks noGrp="1"/>
          </p:cNvSpPr>
          <p:nvPr>
            <p:ph idx="1"/>
          </p:nvPr>
        </p:nvSpPr>
        <p:spPr>
          <a:xfrm>
            <a:off x="677335" y="1930400"/>
            <a:ext cx="5418666" cy="4528457"/>
          </a:xfrm>
        </p:spPr>
        <p:txBody>
          <a:bodyPr/>
          <a:lstStyle/>
          <a:p>
            <a:pPr lvl="0"/>
            <a:r>
              <a:rPr lang="en-IN" dirty="0">
                <a:latin typeface="Arial" panose="020B0604020202020204" pitchFamily="34" charset="0"/>
                <a:cs typeface="Arial" panose="020B0604020202020204" pitchFamily="34" charset="0"/>
              </a:rPr>
              <a:t>NHS offers remote patient monitoring services for residents at care homes across London (NHS England, 2025).</a:t>
            </a:r>
          </a:p>
          <a:p>
            <a:pPr lvl="0"/>
            <a:r>
              <a:rPr lang="en-IN" dirty="0">
                <a:latin typeface="Arial" panose="020B0604020202020204" pitchFamily="34" charset="0"/>
                <a:cs typeface="Arial" panose="020B0604020202020204" pitchFamily="34" charset="0"/>
              </a:rPr>
              <a:t>Technologies are used to track residents’ health conditions to improve care (</a:t>
            </a:r>
            <a:r>
              <a:rPr lang="en-IN" dirty="0" err="1">
                <a:latin typeface="Arial" panose="020B0604020202020204" pitchFamily="34" charset="0"/>
                <a:cs typeface="Arial" panose="020B0604020202020204" pitchFamily="34" charset="0"/>
              </a:rPr>
              <a:t>Vindrola-Padros</a:t>
            </a:r>
            <a:r>
              <a:rPr lang="en-IN" dirty="0">
                <a:latin typeface="Arial" panose="020B0604020202020204" pitchFamily="34" charset="0"/>
                <a:cs typeface="Arial" panose="020B0604020202020204" pitchFamily="34" charset="0"/>
              </a:rPr>
              <a:t> et al., 2021).</a:t>
            </a:r>
          </a:p>
          <a:p>
            <a:pPr lvl="0"/>
            <a:r>
              <a:rPr lang="en-IN" dirty="0">
                <a:latin typeface="Arial" panose="020B0604020202020204" pitchFamily="34" charset="0"/>
                <a:cs typeface="Arial" panose="020B0604020202020204" pitchFamily="34" charset="0"/>
              </a:rPr>
              <a:t>Project teams have coordinated with 6 leading digital technology companies (NHS England, 2025).</a:t>
            </a:r>
          </a:p>
          <a:p>
            <a:pPr lvl="0"/>
            <a:r>
              <a:rPr lang="en-IN" dirty="0">
                <a:latin typeface="Arial" panose="020B0604020202020204" pitchFamily="34" charset="0"/>
                <a:cs typeface="Arial" panose="020B0604020202020204" pitchFamily="34" charset="0"/>
              </a:rPr>
              <a:t>Five integrated care systems to extend support through these remote monitoring services.</a:t>
            </a:r>
          </a:p>
          <a:p>
            <a:endParaRPr lang="en-US" dirty="0"/>
          </a:p>
        </p:txBody>
      </p:sp>
      <p:pic>
        <p:nvPicPr>
          <p:cNvPr id="4" name="Picture 3">
            <a:extLst>
              <a:ext uri="{FF2B5EF4-FFF2-40B4-BE49-F238E27FC236}">
                <a16:creationId xmlns:a16="http://schemas.microsoft.com/office/drawing/2014/main" id="{54665135-F73B-9BB0-B22B-E54A6C1214B1}"/>
              </a:ext>
            </a:extLst>
          </p:cNvPr>
          <p:cNvPicPr>
            <a:picLocks noChangeAspect="1"/>
          </p:cNvPicPr>
          <p:nvPr/>
        </p:nvPicPr>
        <p:blipFill>
          <a:blip r:embed="rId5"/>
          <a:stretch>
            <a:fillRect/>
          </a:stretch>
        </p:blipFill>
        <p:spPr>
          <a:xfrm>
            <a:off x="6408359" y="2166030"/>
            <a:ext cx="4610178" cy="1433513"/>
          </a:xfrm>
          <a:prstGeom prst="rect">
            <a:avLst/>
          </a:prstGeom>
        </p:spPr>
      </p:pic>
      <p:pic>
        <p:nvPicPr>
          <p:cNvPr id="5" name="Picture 4">
            <a:extLst>
              <a:ext uri="{FF2B5EF4-FFF2-40B4-BE49-F238E27FC236}">
                <a16:creationId xmlns:a16="http://schemas.microsoft.com/office/drawing/2014/main" id="{098CD25A-6C45-9AED-67F9-0B58A39646A9}"/>
              </a:ext>
            </a:extLst>
          </p:cNvPr>
          <p:cNvPicPr>
            <a:picLocks noChangeAspect="1"/>
          </p:cNvPicPr>
          <p:nvPr/>
        </p:nvPicPr>
        <p:blipFill>
          <a:blip r:embed="rId6"/>
          <a:stretch>
            <a:fillRect/>
          </a:stretch>
        </p:blipFill>
        <p:spPr>
          <a:xfrm>
            <a:off x="6492701" y="4103688"/>
            <a:ext cx="3975199" cy="2355169"/>
          </a:xfrm>
          <a:prstGeom prst="rect">
            <a:avLst/>
          </a:prstGeom>
        </p:spPr>
      </p:pic>
      <p:pic>
        <p:nvPicPr>
          <p:cNvPr id="12" name="Audio 11">
            <a:hlinkClick r:id="" action="ppaction://media"/>
            <a:extLst>
              <a:ext uri="{FF2B5EF4-FFF2-40B4-BE49-F238E27FC236}">
                <a16:creationId xmlns:a16="http://schemas.microsoft.com/office/drawing/2014/main" id="{719A80F6-0615-213A-7154-58A509D860D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59810797"/>
      </p:ext>
    </p:extLst>
  </p:cSld>
  <p:clrMapOvr>
    <a:masterClrMapping/>
  </p:clrMapOvr>
  <mc:AlternateContent xmlns:mc="http://schemas.openxmlformats.org/markup-compatibility/2006">
    <mc:Choice xmlns:p14="http://schemas.microsoft.com/office/powerpoint/2010/main" Requires="p14">
      <p:transition spd="slow" p14:dur="2000" advTm="37902"/>
    </mc:Choice>
    <mc:Fallback>
      <p:transition spd="slow" advTm="37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FE95A-EFB5-5BBE-7AFB-1E649219806B}"/>
              </a:ext>
            </a:extLst>
          </p:cNvPr>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Case Study 2: Florence</a:t>
            </a:r>
            <a:endParaRPr lang="en-US"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63DD94E-1CD6-C599-02E3-C5FFFD45238E}"/>
              </a:ext>
            </a:extLst>
          </p:cNvPr>
          <p:cNvSpPr>
            <a:spLocks noGrp="1"/>
          </p:cNvSpPr>
          <p:nvPr>
            <p:ph idx="1"/>
          </p:nvPr>
        </p:nvSpPr>
        <p:spPr>
          <a:xfrm>
            <a:off x="677334" y="2160589"/>
            <a:ext cx="4663923" cy="4087811"/>
          </a:xfrm>
        </p:spPr>
        <p:txBody>
          <a:bodyPr/>
          <a:lstStyle/>
          <a:p>
            <a:pPr lvl="0"/>
            <a:r>
              <a:rPr lang="en-IN" dirty="0">
                <a:latin typeface="Arial" panose="020B0604020202020204" pitchFamily="34" charset="0"/>
                <a:cs typeface="Arial" panose="020B0604020202020204" pitchFamily="34" charset="0"/>
              </a:rPr>
              <a:t>Florence: A simple, telehealth text messaging system introduced under the NHS (The Health Foundation, 2018).</a:t>
            </a:r>
          </a:p>
          <a:p>
            <a:pPr lvl="0"/>
            <a:r>
              <a:rPr lang="en-IN" dirty="0">
                <a:latin typeface="Arial" panose="020B0604020202020204" pitchFamily="34" charset="0"/>
                <a:cs typeface="Arial" panose="020B0604020202020204" pitchFamily="34" charset="0"/>
              </a:rPr>
              <a:t>It provides constant support to patients by empowering them to manage their own health and wellbeing (ELFT, 2025).</a:t>
            </a:r>
          </a:p>
          <a:p>
            <a:pPr lvl="0"/>
            <a:r>
              <a:rPr lang="en-IN" dirty="0">
                <a:latin typeface="Arial" panose="020B0604020202020204" pitchFamily="34" charset="0"/>
                <a:cs typeface="Arial" panose="020B0604020202020204" pitchFamily="34" charset="0"/>
              </a:rPr>
              <a:t>It was first introduced in 2010; since then, it has helped various patients suffering from chronic illnesses such as diabetes, COPD, high blood pressure and others (The Health Foundation, 2018).</a:t>
            </a:r>
          </a:p>
          <a:p>
            <a:endParaRPr lang="en-US" dirty="0"/>
          </a:p>
        </p:txBody>
      </p:sp>
      <p:pic>
        <p:nvPicPr>
          <p:cNvPr id="4" name="Picture 3">
            <a:extLst>
              <a:ext uri="{FF2B5EF4-FFF2-40B4-BE49-F238E27FC236}">
                <a16:creationId xmlns:a16="http://schemas.microsoft.com/office/drawing/2014/main" id="{D32FA2C4-08F5-7E20-CFDC-30E1B38D6506}"/>
              </a:ext>
            </a:extLst>
          </p:cNvPr>
          <p:cNvPicPr>
            <a:picLocks noChangeAspect="1"/>
          </p:cNvPicPr>
          <p:nvPr/>
        </p:nvPicPr>
        <p:blipFill>
          <a:blip r:embed="rId5"/>
          <a:stretch>
            <a:fillRect/>
          </a:stretch>
        </p:blipFill>
        <p:spPr>
          <a:xfrm>
            <a:off x="5986916" y="1511525"/>
            <a:ext cx="6029726" cy="1781178"/>
          </a:xfrm>
          <a:prstGeom prst="rect">
            <a:avLst/>
          </a:prstGeom>
        </p:spPr>
      </p:pic>
      <p:pic>
        <p:nvPicPr>
          <p:cNvPr id="5" name="Picture 4">
            <a:extLst>
              <a:ext uri="{FF2B5EF4-FFF2-40B4-BE49-F238E27FC236}">
                <a16:creationId xmlns:a16="http://schemas.microsoft.com/office/drawing/2014/main" id="{D0648B83-6ED3-9A29-0DEC-43C8BBDAC9CA}"/>
              </a:ext>
            </a:extLst>
          </p:cNvPr>
          <p:cNvPicPr>
            <a:picLocks noChangeAspect="1"/>
          </p:cNvPicPr>
          <p:nvPr/>
        </p:nvPicPr>
        <p:blipFill>
          <a:blip r:embed="rId6"/>
          <a:stretch>
            <a:fillRect/>
          </a:stretch>
        </p:blipFill>
        <p:spPr>
          <a:xfrm>
            <a:off x="6475866" y="3565298"/>
            <a:ext cx="3074534" cy="3074534"/>
          </a:xfrm>
          <a:prstGeom prst="rect">
            <a:avLst/>
          </a:prstGeom>
        </p:spPr>
      </p:pic>
      <p:pic>
        <p:nvPicPr>
          <p:cNvPr id="12" name="Audio 11">
            <a:hlinkClick r:id="" action="ppaction://media"/>
            <a:extLst>
              <a:ext uri="{FF2B5EF4-FFF2-40B4-BE49-F238E27FC236}">
                <a16:creationId xmlns:a16="http://schemas.microsoft.com/office/drawing/2014/main" id="{4140C153-6B86-EC3F-6CB5-3461114EE7F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50205957"/>
      </p:ext>
    </p:extLst>
  </p:cSld>
  <p:clrMapOvr>
    <a:masterClrMapping/>
  </p:clrMapOvr>
  <mc:AlternateContent xmlns:mc="http://schemas.openxmlformats.org/markup-compatibility/2006">
    <mc:Choice xmlns:p14="http://schemas.microsoft.com/office/powerpoint/2010/main" Requires="p14">
      <p:transition spd="slow" p14:dur="2000" advTm="49343"/>
    </mc:Choice>
    <mc:Fallback>
      <p:transition spd="slow" advTm="49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89421-E02B-C8F9-62C8-3CEEBCBFBFE2}"/>
              </a:ext>
            </a:extLst>
          </p:cNvPr>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Recommendations</a:t>
            </a:r>
            <a:br>
              <a:rPr lang="en-IN"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C54267C9-6B59-FFF0-6835-7313E5A1D849}"/>
              </a:ext>
            </a:extLst>
          </p:cNvPr>
          <p:cNvGraphicFramePr/>
          <p:nvPr>
            <p:extLst>
              <p:ext uri="{D42A27DB-BD31-4B8C-83A1-F6EECF244321}">
                <p14:modId xmlns:p14="http://schemas.microsoft.com/office/powerpoint/2010/main" val="141137473"/>
              </p:ext>
            </p:extLst>
          </p:nvPr>
        </p:nvGraphicFramePr>
        <p:xfrm>
          <a:off x="677334" y="1524001"/>
          <a:ext cx="8263466" cy="492034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 name="Audio 10">
            <a:hlinkClick r:id="" action="ppaction://media"/>
            <a:extLst>
              <a:ext uri="{FF2B5EF4-FFF2-40B4-BE49-F238E27FC236}">
                <a16:creationId xmlns:a16="http://schemas.microsoft.com/office/drawing/2014/main" id="{DF820C58-5FC0-3997-CAFD-8AF5DE5F71B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6675765"/>
      </p:ext>
    </p:extLst>
  </p:cSld>
  <p:clrMapOvr>
    <a:masterClrMapping/>
  </p:clrMapOvr>
  <mc:AlternateContent xmlns:mc="http://schemas.openxmlformats.org/markup-compatibility/2006">
    <mc:Choice xmlns:p14="http://schemas.microsoft.com/office/powerpoint/2010/main" Requires="p14">
      <p:transition spd="slow" p14:dur="2000" advTm="40058"/>
    </mc:Choice>
    <mc:Fallback>
      <p:transition spd="slow" advTm="40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66F62-C2D1-0A82-2E39-7889700E7FD8}"/>
              </a:ext>
            </a:extLst>
          </p:cNvPr>
          <p:cNvSpPr>
            <a:spLocks noGrp="1"/>
          </p:cNvSpPr>
          <p:nvPr>
            <p:ph type="title"/>
          </p:nvPr>
        </p:nvSpPr>
        <p:spPr>
          <a:xfrm>
            <a:off x="677334" y="609600"/>
            <a:ext cx="9189680" cy="1320800"/>
          </a:xfrm>
        </p:spPr>
        <p:txBody>
          <a:bodyPr/>
          <a:lstStyle/>
          <a:p>
            <a:r>
              <a:rPr lang="en-GB" b="1" dirty="0">
                <a:solidFill>
                  <a:schemeClr val="tx1"/>
                </a:solidFill>
                <a:latin typeface="Arial" panose="020B0604020202020204" pitchFamily="34" charset="0"/>
                <a:cs typeface="Arial" panose="020B0604020202020204" pitchFamily="34" charset="0"/>
              </a:rPr>
              <a:t>Recommendations: Policy Implications</a:t>
            </a:r>
            <a:endParaRPr lang="en-US" dirty="0">
              <a:solidFill>
                <a:schemeClr val="tx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FB432376-B88F-73CB-5E47-E7C5286A8AA2}"/>
              </a:ext>
            </a:extLst>
          </p:cNvPr>
          <p:cNvGraphicFramePr>
            <a:graphicFrameLocks noGrp="1"/>
          </p:cNvGraphicFramePr>
          <p:nvPr>
            <p:ph idx="1"/>
            <p:extLst>
              <p:ext uri="{D42A27DB-BD31-4B8C-83A1-F6EECF244321}">
                <p14:modId xmlns:p14="http://schemas.microsoft.com/office/powerpoint/2010/main" val="2089901674"/>
              </p:ext>
            </p:extLst>
          </p:nvPr>
        </p:nvGraphicFramePr>
        <p:xfrm>
          <a:off x="677333" y="1391469"/>
          <a:ext cx="8596667" cy="5241559"/>
        </p:xfrm>
        <a:graphic>
          <a:graphicData uri="http://schemas.openxmlformats.org/drawingml/2006/table">
            <a:tbl>
              <a:tblPr firstRow="1" firstCol="1" bandRow="1">
                <a:tableStyleId>{5C22544A-7EE6-4342-B048-85BDC9FD1C3A}</a:tableStyleId>
              </a:tblPr>
              <a:tblGrid>
                <a:gridCol w="2210093">
                  <a:extLst>
                    <a:ext uri="{9D8B030D-6E8A-4147-A177-3AD203B41FA5}">
                      <a16:colId xmlns:a16="http://schemas.microsoft.com/office/drawing/2014/main" val="3337815880"/>
                    </a:ext>
                  </a:extLst>
                </a:gridCol>
                <a:gridCol w="3296536">
                  <a:extLst>
                    <a:ext uri="{9D8B030D-6E8A-4147-A177-3AD203B41FA5}">
                      <a16:colId xmlns:a16="http://schemas.microsoft.com/office/drawing/2014/main" val="1013435121"/>
                    </a:ext>
                  </a:extLst>
                </a:gridCol>
                <a:gridCol w="3090038">
                  <a:extLst>
                    <a:ext uri="{9D8B030D-6E8A-4147-A177-3AD203B41FA5}">
                      <a16:colId xmlns:a16="http://schemas.microsoft.com/office/drawing/2014/main" val="2802729027"/>
                    </a:ext>
                  </a:extLst>
                </a:gridCol>
              </a:tblGrid>
              <a:tr h="375677">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Policy Area</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Recommendations</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Impact</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8680830"/>
                  </a:ext>
                </a:extLst>
              </a:tr>
              <a:tr h="1229248">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Digital Inclusion</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National training programme for older adults and carers.</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Reduction in digital divide.</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313626255"/>
                  </a:ext>
                </a:extLst>
              </a:tr>
              <a:tr h="1229248">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Affordability</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Government subsidies for assistive technology.</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Improved access and equity.</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36360752"/>
                  </a:ext>
                </a:extLst>
              </a:tr>
              <a:tr h="802462">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Data Protection</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Stronger privacy and security laws.</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Increased trust in telehealth platforms.</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45921365"/>
                  </a:ext>
                </a:extLst>
              </a:tr>
              <a:tr h="802462">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Workforce Training</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Upskilling care staff.</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Improved adoption and care quality.</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84025486"/>
                  </a:ext>
                </a:extLst>
              </a:tr>
              <a:tr h="802462">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Evaluation</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800" kern="100">
                          <a:effectLst/>
                          <a:latin typeface="Arial" panose="020B0604020202020204" pitchFamily="34" charset="0"/>
                          <a:cs typeface="Arial" panose="020B0604020202020204" pitchFamily="34" charset="0"/>
                        </a:rPr>
                        <a:t>Piloting before rollout.</a:t>
                      </a:r>
                      <a:endParaRPr lang="en-IN" sz="18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800" kern="100" dirty="0">
                          <a:effectLst/>
                          <a:latin typeface="Arial" panose="020B0604020202020204" pitchFamily="34" charset="0"/>
                          <a:cs typeface="Arial" panose="020B0604020202020204" pitchFamily="34" charset="0"/>
                        </a:rPr>
                        <a:t>Prevents ineffective scaling.</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16217193"/>
                  </a:ext>
                </a:extLst>
              </a:tr>
            </a:tbl>
          </a:graphicData>
        </a:graphic>
      </p:graphicFrame>
      <p:pic>
        <p:nvPicPr>
          <p:cNvPr id="12" name="Audio 11">
            <a:hlinkClick r:id="" action="ppaction://media"/>
            <a:extLst>
              <a:ext uri="{FF2B5EF4-FFF2-40B4-BE49-F238E27FC236}">
                <a16:creationId xmlns:a16="http://schemas.microsoft.com/office/drawing/2014/main" id="{F679D4A9-0A07-C66C-8445-BA3D7208851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8059968"/>
      </p:ext>
    </p:extLst>
  </p:cSld>
  <p:clrMapOvr>
    <a:masterClrMapping/>
  </p:clrMapOvr>
  <mc:AlternateContent xmlns:mc="http://schemas.openxmlformats.org/markup-compatibility/2006">
    <mc:Choice xmlns:p14="http://schemas.microsoft.com/office/powerpoint/2010/main" Requires="p14">
      <p:transition spd="slow" p14:dur="2000" advTm="55152"/>
    </mc:Choice>
    <mc:Fallback>
      <p:transition spd="slow" advTm="55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56F92-4E46-C736-7CDE-917313189F9E}"/>
              </a:ext>
            </a:extLst>
          </p:cNvPr>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Conclusion</a:t>
            </a:r>
            <a:endParaRPr lang="en-US"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E62BD4B-ACBF-3F4C-2F3A-ECF842BC2E3E}"/>
              </a:ext>
            </a:extLst>
          </p:cNvPr>
          <p:cNvSpPr>
            <a:spLocks noGrp="1"/>
          </p:cNvSpPr>
          <p:nvPr>
            <p:ph idx="1"/>
          </p:nvPr>
        </p:nvSpPr>
        <p:spPr/>
        <p:txBody>
          <a:bodyPr/>
          <a:lstStyle/>
          <a:p>
            <a:pPr lvl="0"/>
            <a:r>
              <a:rPr lang="en-IN" dirty="0">
                <a:solidFill>
                  <a:schemeClr val="tx1"/>
                </a:solidFill>
                <a:latin typeface="Arial" panose="020B0604020202020204" pitchFamily="34" charset="0"/>
                <a:cs typeface="Arial" panose="020B0604020202020204" pitchFamily="34" charset="0"/>
              </a:rPr>
              <a:t>This presentation highlights the increasing need for a holistic approach towards elderly care.</a:t>
            </a:r>
          </a:p>
          <a:p>
            <a:pPr lvl="0"/>
            <a:r>
              <a:rPr lang="en-IN" dirty="0">
                <a:solidFill>
                  <a:schemeClr val="tx1"/>
                </a:solidFill>
                <a:latin typeface="Arial" panose="020B0604020202020204" pitchFamily="34" charset="0"/>
                <a:cs typeface="Arial" panose="020B0604020202020204" pitchFamily="34" charset="0"/>
              </a:rPr>
              <a:t>Personalised support and technology integration are extremely essential for this comprehensive care.</a:t>
            </a:r>
          </a:p>
          <a:p>
            <a:pPr lvl="0"/>
            <a:r>
              <a:rPr lang="en-IN" dirty="0">
                <a:solidFill>
                  <a:schemeClr val="tx1"/>
                </a:solidFill>
                <a:latin typeface="Arial" panose="020B0604020202020204" pitchFamily="34" charset="0"/>
                <a:cs typeface="Arial" panose="020B0604020202020204" pitchFamily="34" charset="0"/>
              </a:rPr>
              <a:t>After gaining knowledge from theory-based strategies, they must be applied in real life.</a:t>
            </a:r>
          </a:p>
          <a:p>
            <a:pPr lvl="0"/>
            <a:r>
              <a:rPr lang="en-IN" dirty="0">
                <a:solidFill>
                  <a:schemeClr val="tx1"/>
                </a:solidFill>
                <a:latin typeface="Arial" panose="020B0604020202020204" pitchFamily="34" charset="0"/>
                <a:cs typeface="Arial" panose="020B0604020202020204" pitchFamily="34" charset="0"/>
              </a:rPr>
              <a:t>NHS Hospitals, private healthcare companies and community teams must use inclusive policies.</a:t>
            </a:r>
          </a:p>
          <a:p>
            <a:pPr lvl="0"/>
            <a:r>
              <a:rPr lang="en-IN" dirty="0">
                <a:solidFill>
                  <a:schemeClr val="tx1"/>
                </a:solidFill>
                <a:latin typeface="Arial" panose="020B0604020202020204" pitchFamily="34" charset="0"/>
                <a:cs typeface="Arial" panose="020B0604020202020204" pitchFamily="34" charset="0"/>
              </a:rPr>
              <a:t>Technology can ensure independence, safety and improved care quality across communities.</a:t>
            </a:r>
          </a:p>
          <a:p>
            <a:endParaRPr lang="en-US" dirty="0"/>
          </a:p>
        </p:txBody>
      </p:sp>
      <p:pic>
        <p:nvPicPr>
          <p:cNvPr id="6" name="Audio 5">
            <a:hlinkClick r:id="" action="ppaction://media"/>
            <a:extLst>
              <a:ext uri="{FF2B5EF4-FFF2-40B4-BE49-F238E27FC236}">
                <a16:creationId xmlns:a16="http://schemas.microsoft.com/office/drawing/2014/main" id="{8B450C7B-8E1F-03BE-78DB-ECC0EADF42B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19047196"/>
      </p:ext>
    </p:extLst>
  </p:cSld>
  <p:clrMapOvr>
    <a:masterClrMapping/>
  </p:clrMapOvr>
  <mc:AlternateContent xmlns:mc="http://schemas.openxmlformats.org/markup-compatibility/2006">
    <mc:Choice xmlns:p14="http://schemas.microsoft.com/office/powerpoint/2010/main" Requires="p14">
      <p:transition spd="slow" p14:dur="2000" advTm="46855"/>
    </mc:Choice>
    <mc:Fallback>
      <p:transition spd="slow" advTm="468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EEAFC-4ED6-2956-70CD-080D3920BEBF}"/>
              </a:ext>
            </a:extLst>
          </p:cNvPr>
          <p:cNvSpPr>
            <a:spLocks noGrp="1"/>
          </p:cNvSpPr>
          <p:nvPr>
            <p:ph type="title"/>
          </p:nvPr>
        </p:nvSpPr>
        <p:spPr>
          <a:xfrm>
            <a:off x="837755" y="335375"/>
            <a:ext cx="8596668" cy="481263"/>
          </a:xfrm>
        </p:spPr>
        <p:txBody>
          <a:bodyPr>
            <a:normAutofit fontScale="90000"/>
          </a:bodyPr>
          <a:lstStyle/>
          <a:p>
            <a:r>
              <a:rPr lang="en-US" b="1" dirty="0">
                <a:solidFill>
                  <a:schemeClr val="tx1"/>
                </a:solidFill>
                <a:latin typeface="Arial" panose="020B0604020202020204" pitchFamily="34" charset="0"/>
                <a:cs typeface="Arial" panose="020B0604020202020204" pitchFamily="34" charset="0"/>
              </a:rPr>
              <a:t>Reference list</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1BB7FD8-D2B4-839E-776F-0E025E06DDDF}"/>
              </a:ext>
            </a:extLst>
          </p:cNvPr>
          <p:cNvSpPr>
            <a:spLocks noGrp="1"/>
          </p:cNvSpPr>
          <p:nvPr>
            <p:ph idx="1"/>
          </p:nvPr>
        </p:nvSpPr>
        <p:spPr>
          <a:xfrm>
            <a:off x="656068" y="878859"/>
            <a:ext cx="11209867" cy="5643766"/>
          </a:xfrm>
        </p:spPr>
        <p:txBody>
          <a:bodyPr>
            <a:normAutofit fontScale="92500"/>
          </a:bodyPr>
          <a:lstStyle/>
          <a:p>
            <a:pPr>
              <a:lnSpc>
                <a:spcPct val="150000"/>
              </a:lnSpc>
            </a:pPr>
            <a:r>
              <a:rPr lang="en-GB" sz="1200" dirty="0">
                <a:latin typeface="Arial" panose="020B0604020202020204" pitchFamily="34" charset="0"/>
                <a:cs typeface="Arial" panose="020B0604020202020204" pitchFamily="34" charset="0"/>
              </a:rPr>
              <a:t>Age UK (2024) </a:t>
            </a:r>
            <a:r>
              <a:rPr lang="en-GB" sz="1200" i="1" dirty="0">
                <a:latin typeface="Arial" panose="020B0604020202020204" pitchFamily="34" charset="0"/>
                <a:cs typeface="Arial" panose="020B0604020202020204" pitchFamily="34" charset="0"/>
              </a:rPr>
              <a:t>State of Health and Care of Older People in England 2024</a:t>
            </a:r>
            <a:r>
              <a:rPr lang="en-GB" sz="1200" dirty="0">
                <a:latin typeface="Arial" panose="020B0604020202020204" pitchFamily="34" charset="0"/>
                <a:cs typeface="Arial" panose="020B0604020202020204" pitchFamily="34" charset="0"/>
              </a:rPr>
              <a:t>. Available at: https://www.ageuk.org.uk/discover/2024/september/state-of-health-and-care-of-older-people-in-england-2024/ (Accessed: 25 September 2025).</a:t>
            </a:r>
            <a:endParaRPr lang="en-IN"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Ageing Better (2025) </a:t>
            </a:r>
            <a:r>
              <a:rPr lang="en-GB" sz="1200" i="1" dirty="0">
                <a:latin typeface="Arial" panose="020B0604020202020204" pitchFamily="34" charset="0"/>
                <a:cs typeface="Arial" panose="020B0604020202020204" pitchFamily="34" charset="0"/>
              </a:rPr>
              <a:t>Our Ageing Population | The State of Ageing 2023-24</a:t>
            </a:r>
            <a:r>
              <a:rPr lang="en-GB" sz="1200" dirty="0">
                <a:latin typeface="Arial" panose="020B0604020202020204" pitchFamily="34" charset="0"/>
                <a:cs typeface="Arial" panose="020B0604020202020204" pitchFamily="34" charset="0"/>
              </a:rPr>
              <a:t>. Available at: https://ageing-better.org.uk/our-ageing-population-state-ageing-2023-4 (Accessed: 25 September 2025).</a:t>
            </a:r>
            <a:endParaRPr lang="en-IN"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Aggarwal, P., Woolford, S.J. and Patel, H.P. (2020) Multi-morbidity and polypharmacy in older people: challenges and opportunities for clinical practice. </a:t>
            </a:r>
            <a:r>
              <a:rPr lang="en-GB" sz="1200" i="1" dirty="0">
                <a:latin typeface="Arial" panose="020B0604020202020204" pitchFamily="34" charset="0"/>
                <a:cs typeface="Arial" panose="020B0604020202020204" pitchFamily="34" charset="0"/>
              </a:rPr>
              <a:t>Geriatrics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5</a:t>
            </a:r>
            <a:r>
              <a:rPr lang="en-GB" sz="1200" dirty="0">
                <a:latin typeface="Arial" panose="020B0604020202020204" pitchFamily="34" charset="0"/>
                <a:cs typeface="Arial" panose="020B0604020202020204" pitchFamily="34" charset="0"/>
              </a:rPr>
              <a:t>(4), p.85. https://www.mdpi.com/2308-3417/5/4/85</a:t>
            </a:r>
            <a:endParaRPr lang="en-IN"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Bartlett, M.J., Arslan, F.N., Bankston, A. and </a:t>
            </a:r>
            <a:r>
              <a:rPr lang="en-GB" sz="1200" dirty="0" err="1">
                <a:latin typeface="Arial" panose="020B0604020202020204" pitchFamily="34" charset="0"/>
                <a:cs typeface="Arial" panose="020B0604020202020204" pitchFamily="34" charset="0"/>
              </a:rPr>
              <a:t>Sarabipour</a:t>
            </a:r>
            <a:r>
              <a:rPr lang="en-GB" sz="1200" dirty="0">
                <a:latin typeface="Arial" panose="020B0604020202020204" pitchFamily="34" charset="0"/>
                <a:cs typeface="Arial" panose="020B0604020202020204" pitchFamily="34" charset="0"/>
              </a:rPr>
              <a:t>, S. (2021) Ten simple rules to improve academic work–life balance. </a:t>
            </a:r>
            <a:r>
              <a:rPr lang="en-GB" sz="1200" i="1" dirty="0" err="1">
                <a:latin typeface="Arial" panose="020B0604020202020204" pitchFamily="34" charset="0"/>
                <a:cs typeface="Arial" panose="020B0604020202020204" pitchFamily="34" charset="0"/>
              </a:rPr>
              <a:t>PLoS</a:t>
            </a:r>
            <a:r>
              <a:rPr lang="en-GB" sz="1200" i="1" dirty="0">
                <a:latin typeface="Arial" panose="020B0604020202020204" pitchFamily="34" charset="0"/>
                <a:cs typeface="Arial" panose="020B0604020202020204" pitchFamily="34" charset="0"/>
              </a:rPr>
              <a:t> computational biology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17</a:t>
            </a:r>
            <a:r>
              <a:rPr lang="en-GB" sz="1200" dirty="0">
                <a:latin typeface="Arial" panose="020B0604020202020204" pitchFamily="34" charset="0"/>
                <a:cs typeface="Arial" panose="020B0604020202020204" pitchFamily="34" charset="0"/>
              </a:rPr>
              <a:t>(7), p.e1009124. https://journals.plos.org/ploscompbiol/article?id=10.1371/journal.pcbi.1009124&amp;utm_source=sfmc&amp;utm_medium=email&amp;utm_campaign=greatgrand&amp;utm_content=newsletter</a:t>
            </a:r>
            <a:endParaRPr lang="en-IN"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Bartlett, M.Y. and Arpin, S.N. (2019) Gratitude and loneliness: Enhancing health and well-being in older adults. </a:t>
            </a:r>
            <a:r>
              <a:rPr lang="en-GB" sz="1200" i="1" dirty="0">
                <a:latin typeface="Arial" panose="020B0604020202020204" pitchFamily="34" charset="0"/>
                <a:cs typeface="Arial" panose="020B0604020202020204" pitchFamily="34" charset="0"/>
              </a:rPr>
              <a:t>Research on aging</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41</a:t>
            </a:r>
            <a:r>
              <a:rPr lang="en-GB" sz="1200" dirty="0">
                <a:latin typeface="Arial" panose="020B0604020202020204" pitchFamily="34" charset="0"/>
                <a:cs typeface="Arial" panose="020B0604020202020204" pitchFamily="34" charset="0"/>
              </a:rPr>
              <a:t>(8), pp.772-793. https://journals.sagepub.com/doi/abs/10.1177/0164027519845354</a:t>
            </a:r>
            <a:endParaRPr lang="en-IN" sz="1200" dirty="0">
              <a:latin typeface="Arial" panose="020B0604020202020204" pitchFamily="34" charset="0"/>
              <a:cs typeface="Arial" panose="020B0604020202020204" pitchFamily="34" charset="0"/>
            </a:endParaRPr>
          </a:p>
          <a:p>
            <a:pPr>
              <a:lnSpc>
                <a:spcPct val="150000"/>
              </a:lnSpc>
            </a:pPr>
            <a:r>
              <a:rPr lang="en-GB" sz="1200" dirty="0" err="1">
                <a:latin typeface="Arial" panose="020B0604020202020204" pitchFamily="34" charset="0"/>
                <a:cs typeface="Arial" panose="020B0604020202020204" pitchFamily="34" charset="0"/>
              </a:rPr>
              <a:t>Boottery</a:t>
            </a:r>
            <a:r>
              <a:rPr lang="en-GB" sz="1200" dirty="0">
                <a:latin typeface="Arial" panose="020B0604020202020204" pitchFamily="34" charset="0"/>
                <a:cs typeface="Arial" panose="020B0604020202020204" pitchFamily="34" charset="0"/>
              </a:rPr>
              <a:t>. S., Arnold. S. (2025) </a:t>
            </a:r>
            <a:r>
              <a:rPr lang="en-GB" sz="1200" i="1" dirty="0">
                <a:latin typeface="Arial" panose="020B0604020202020204" pitchFamily="34" charset="0"/>
                <a:cs typeface="Arial" panose="020B0604020202020204" pitchFamily="34" charset="0"/>
              </a:rPr>
              <a:t>Delayed discharges: why it’s hard to say how many are due to social care capacity</a:t>
            </a:r>
            <a:r>
              <a:rPr lang="en-GB" sz="1200" dirty="0">
                <a:latin typeface="Arial" panose="020B0604020202020204" pitchFamily="34" charset="0"/>
                <a:cs typeface="Arial" panose="020B0604020202020204" pitchFamily="34" charset="0"/>
              </a:rPr>
              <a:t>. Available at: https://www.kingsfund.org.uk/insight-and-analysis/blogs/delayed-discharges-social-care-capacity (Accessed: 25 September 2025).</a:t>
            </a:r>
            <a:endParaRPr lang="en-IN"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British Red Cross (2020) </a:t>
            </a:r>
            <a:r>
              <a:rPr lang="en-GB" sz="1200" i="1" dirty="0">
                <a:latin typeface="Arial" panose="020B0604020202020204" pitchFamily="34" charset="0"/>
                <a:cs typeface="Arial" panose="020B0604020202020204" pitchFamily="34" charset="0"/>
              </a:rPr>
              <a:t>Fulfilling the promise</a:t>
            </a:r>
            <a:r>
              <a:rPr lang="en-GB" sz="1200" dirty="0">
                <a:latin typeface="Arial" panose="020B0604020202020204" pitchFamily="34" charset="0"/>
                <a:cs typeface="Arial" panose="020B0604020202020204" pitchFamily="34" charset="0"/>
              </a:rPr>
              <a:t>. Available at: https://www.redcross.org.uk/-/media/documents-indexed/fulfilling-the-promise-social-prescribing-and-loneliness.pdf (Accessed: 25 September 2025).</a:t>
            </a:r>
            <a:endParaRPr lang="en-IN"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Caring Times (2025) </a:t>
            </a:r>
            <a:r>
              <a:rPr lang="en-GB" sz="1200" i="1" dirty="0">
                <a:latin typeface="Arial" panose="020B0604020202020204" pitchFamily="34" charset="0"/>
                <a:cs typeface="Arial" panose="020B0604020202020204" pitchFamily="34" charset="0"/>
              </a:rPr>
              <a:t>A ‘deep dive’ into the care home property market</a:t>
            </a:r>
            <a:r>
              <a:rPr lang="en-GB" sz="1200" dirty="0">
                <a:latin typeface="Arial" panose="020B0604020202020204" pitchFamily="34" charset="0"/>
                <a:cs typeface="Arial" panose="020B0604020202020204" pitchFamily="34" charset="0"/>
              </a:rPr>
              <a:t>. Available at: https://caring-times.co.uk/a-deep-dive-into-the-care-home-property-market/ (Accessed: 25 September 2025).</a:t>
            </a:r>
            <a:endParaRPr lang="en-IN"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Denmark.dk (2025) </a:t>
            </a:r>
            <a:r>
              <a:rPr lang="en-GB" sz="1200" i="1" dirty="0">
                <a:latin typeface="Arial" panose="020B0604020202020204" pitchFamily="34" charset="0"/>
                <a:cs typeface="Arial" panose="020B0604020202020204" pitchFamily="34" charset="0"/>
              </a:rPr>
              <a:t>The Danish welfare state and why it is hard to copy</a:t>
            </a:r>
            <a:r>
              <a:rPr lang="en-GB" sz="1200" dirty="0">
                <a:latin typeface="Arial" panose="020B0604020202020204" pitchFamily="34" charset="0"/>
                <a:cs typeface="Arial" panose="020B0604020202020204" pitchFamily="34" charset="0"/>
              </a:rPr>
              <a:t>. Available at: https://denmark.dk/society-and-business/the-danish-welfare-state (Accessed: 25 September 2025).</a:t>
            </a:r>
            <a:endParaRPr lang="en-IN" sz="1200" dirty="0">
              <a:latin typeface="Arial" panose="020B0604020202020204" pitchFamily="34" charset="0"/>
              <a:cs typeface="Arial" panose="020B0604020202020204" pitchFamily="34" charset="0"/>
            </a:endParaRPr>
          </a:p>
          <a:p>
            <a:pPr algn="just"/>
            <a:endParaRPr lang="en-GB"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728370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F1CEE-C51C-6289-6E1A-C065C519E20D}"/>
              </a:ext>
            </a:extLst>
          </p:cNvPr>
          <p:cNvSpPr>
            <a:spLocks noGrp="1"/>
          </p:cNvSpPr>
          <p:nvPr>
            <p:ph type="title"/>
          </p:nvPr>
        </p:nvSpPr>
        <p:spPr>
          <a:xfrm>
            <a:off x="545432" y="270828"/>
            <a:ext cx="8596668" cy="1320800"/>
          </a:xfrm>
        </p:spPr>
        <p:txBody>
          <a:bodyPr/>
          <a:lstStyle/>
          <a:p>
            <a:r>
              <a:rPr lang="en-GB" b="1" dirty="0">
                <a:solidFill>
                  <a:schemeClr val="tx1"/>
                </a:solidFill>
                <a:latin typeface="Arial" panose="020B0604020202020204" pitchFamily="34" charset="0"/>
                <a:cs typeface="Arial" panose="020B0604020202020204" pitchFamily="34" charset="0"/>
              </a:rPr>
              <a:t>Reference (Cont’d)</a:t>
            </a:r>
          </a:p>
        </p:txBody>
      </p:sp>
      <p:sp>
        <p:nvSpPr>
          <p:cNvPr id="4" name="TextBox 3">
            <a:extLst>
              <a:ext uri="{FF2B5EF4-FFF2-40B4-BE49-F238E27FC236}">
                <a16:creationId xmlns:a16="http://schemas.microsoft.com/office/drawing/2014/main" id="{B26FDD8F-5688-7CD3-91AD-01941168BFE5}"/>
              </a:ext>
            </a:extLst>
          </p:cNvPr>
          <p:cNvSpPr txBox="1"/>
          <p:nvPr/>
        </p:nvSpPr>
        <p:spPr>
          <a:xfrm>
            <a:off x="545432" y="1077759"/>
            <a:ext cx="11486148" cy="5834611"/>
          </a:xfrm>
          <a:prstGeom prst="rect">
            <a:avLst/>
          </a:prstGeom>
          <a:noFill/>
        </p:spPr>
        <p:txBody>
          <a:bodyPr wrap="square" rtlCol="0">
            <a:spAutoFit/>
          </a:bodyPr>
          <a:lstStyle/>
          <a:p>
            <a:pPr>
              <a:lnSpc>
                <a:spcPct val="150000"/>
              </a:lnSpc>
            </a:pPr>
            <a:r>
              <a:rPr lang="en-GB" sz="1000" dirty="0">
                <a:latin typeface="Arial" panose="020B0604020202020204" pitchFamily="34" charset="0"/>
                <a:cs typeface="Arial" panose="020B0604020202020204" pitchFamily="34" charset="0"/>
              </a:rPr>
              <a:t>Dineen-Griffin, S., Garcia-Cardenas, V., Williams, K. and </a:t>
            </a:r>
            <a:r>
              <a:rPr lang="en-GB" sz="1000" dirty="0" err="1">
                <a:latin typeface="Arial" panose="020B0604020202020204" pitchFamily="34" charset="0"/>
                <a:cs typeface="Arial" panose="020B0604020202020204" pitchFamily="34" charset="0"/>
              </a:rPr>
              <a:t>Benrimoj</a:t>
            </a:r>
            <a:r>
              <a:rPr lang="en-GB" sz="1000" dirty="0">
                <a:latin typeface="Arial" panose="020B0604020202020204" pitchFamily="34" charset="0"/>
                <a:cs typeface="Arial" panose="020B0604020202020204" pitchFamily="34" charset="0"/>
              </a:rPr>
              <a:t>, S.I. (2019) Helping patients help themselves: a systematic review of self-management support strategies in primary health care practice. </a:t>
            </a:r>
            <a:r>
              <a:rPr lang="en-GB" sz="1000" dirty="0" err="1">
                <a:latin typeface="Arial" panose="020B0604020202020204" pitchFamily="34" charset="0"/>
                <a:cs typeface="Arial" panose="020B0604020202020204" pitchFamily="34" charset="0"/>
              </a:rPr>
              <a:t>PloS</a:t>
            </a:r>
            <a:r>
              <a:rPr lang="en-GB" sz="1000" dirty="0">
                <a:latin typeface="Arial" panose="020B0604020202020204" pitchFamily="34" charset="0"/>
                <a:cs typeface="Arial" panose="020B0604020202020204" pitchFamily="34" charset="0"/>
              </a:rPr>
              <a:t> one, 14(8), p.e0220116.</a:t>
            </a:r>
          </a:p>
          <a:p>
            <a:pPr>
              <a:lnSpc>
                <a:spcPct val="150000"/>
              </a:lnSpc>
            </a:pPr>
            <a:endParaRPr lang="en-GB" sz="1000" dirty="0">
              <a:latin typeface="Arial" panose="020B0604020202020204" pitchFamily="34" charset="0"/>
              <a:cs typeface="Arial" panose="020B0604020202020204" pitchFamily="34" charset="0"/>
            </a:endParaRPr>
          </a:p>
          <a:p>
            <a:pPr>
              <a:lnSpc>
                <a:spcPct val="150000"/>
              </a:lnSpc>
            </a:pPr>
            <a:r>
              <a:rPr lang="en-GB" sz="1000" dirty="0">
                <a:latin typeface="Arial" panose="020B0604020202020204" pitchFamily="34" charset="0"/>
                <a:cs typeface="Arial" panose="020B0604020202020204" pitchFamily="34" charset="0"/>
              </a:rPr>
              <a:t>Dowling, E. (2022) The care crisis: What caused it and how can we end it? Verso </a:t>
            </a:r>
            <a:r>
              <a:rPr lang="en-GB" sz="1000" dirty="0" err="1">
                <a:latin typeface="Arial" panose="020B0604020202020204" pitchFamily="34" charset="0"/>
                <a:cs typeface="Arial" panose="020B0604020202020204" pitchFamily="34" charset="0"/>
              </a:rPr>
              <a:t>Books.https</a:t>
            </a:r>
            <a:r>
              <a:rPr lang="en-GB" sz="1000" dirty="0">
                <a:latin typeface="Arial" panose="020B0604020202020204" pitchFamily="34" charset="0"/>
                <a:cs typeface="Arial" panose="020B0604020202020204" pitchFamily="34" charset="0"/>
              </a:rPr>
              <a:t>://books.google.com/</a:t>
            </a:r>
            <a:r>
              <a:rPr lang="en-GB" sz="1000" dirty="0" err="1">
                <a:latin typeface="Arial" panose="020B0604020202020204" pitchFamily="34" charset="0"/>
                <a:cs typeface="Arial" panose="020B0604020202020204" pitchFamily="34" charset="0"/>
              </a:rPr>
              <a:t>books?hl</a:t>
            </a: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en&amp;lr</a:t>
            </a:r>
            <a:r>
              <a:rPr lang="en-GB" sz="1000" dirty="0">
                <a:latin typeface="Arial" panose="020B0604020202020204" pitchFamily="34" charset="0"/>
                <a:cs typeface="Arial" panose="020B0604020202020204" pitchFamily="34" charset="0"/>
              </a:rPr>
              <a:t>=&amp;id=</a:t>
            </a:r>
            <a:r>
              <a:rPr lang="en-GB" sz="1000" dirty="0" err="1">
                <a:latin typeface="Arial" panose="020B0604020202020204" pitchFamily="34" charset="0"/>
                <a:cs typeface="Arial" panose="020B0604020202020204" pitchFamily="34" charset="0"/>
              </a:rPr>
              <a:t>iBZPEAAAQBAJ&amp;oi</a:t>
            </a: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fnd&amp;pg</a:t>
            </a:r>
            <a:r>
              <a:rPr lang="en-GB" sz="1000" dirty="0">
                <a:latin typeface="Arial" panose="020B0604020202020204" pitchFamily="34" charset="0"/>
                <a:cs typeface="Arial" panose="020B0604020202020204" pitchFamily="34" charset="0"/>
              </a:rPr>
              <a:t>=PA1&amp;dq==i5BDR11mG2&amp;sig=TYL3qWEJj9sSoZZ_ELWCO-hmLC4</a:t>
            </a:r>
          </a:p>
          <a:p>
            <a:pPr>
              <a:lnSpc>
                <a:spcPct val="150000"/>
              </a:lnSpc>
            </a:pPr>
            <a:endParaRPr lang="en-GB" sz="1000" dirty="0">
              <a:latin typeface="Arial" panose="020B0604020202020204" pitchFamily="34" charset="0"/>
              <a:cs typeface="Arial" panose="020B0604020202020204" pitchFamily="34" charset="0"/>
            </a:endParaRPr>
          </a:p>
          <a:p>
            <a:pPr>
              <a:lnSpc>
                <a:spcPct val="150000"/>
              </a:lnSpc>
            </a:pPr>
            <a:r>
              <a:rPr lang="en-GB" sz="1000" dirty="0">
                <a:latin typeface="Arial" panose="020B0604020202020204" pitchFamily="34" charset="0"/>
                <a:cs typeface="Arial" panose="020B0604020202020204" pitchFamily="34" charset="0"/>
              </a:rPr>
              <a:t>ELFT (2025) Florence. Available at: https://www.elft.nhs.uk/telehealth/about-telehealth/florence (Accessed: 25 September 2025)</a:t>
            </a:r>
          </a:p>
          <a:p>
            <a:pPr>
              <a:lnSpc>
                <a:spcPct val="150000"/>
              </a:lnSpc>
            </a:pPr>
            <a:endParaRPr lang="en-GB" sz="1000" dirty="0">
              <a:latin typeface="Arial" panose="020B0604020202020204" pitchFamily="34" charset="0"/>
              <a:cs typeface="Arial" panose="020B0604020202020204" pitchFamily="34" charset="0"/>
            </a:endParaRPr>
          </a:p>
          <a:p>
            <a:pPr>
              <a:lnSpc>
                <a:spcPct val="150000"/>
              </a:lnSpc>
            </a:pPr>
            <a:r>
              <a:rPr lang="en-GB" sz="1000" dirty="0">
                <a:latin typeface="Arial" panose="020B0604020202020204" pitchFamily="34" charset="0"/>
                <a:cs typeface="Arial" panose="020B0604020202020204" pitchFamily="34" charset="0"/>
              </a:rPr>
              <a:t>Gov.uk (2025) 2022-based population projections: a GAD technical bulletin. Available at: https://www.gov.uk/government/publications/2022-based-population-projections-a-gad-technical-bulletin/2022-based-population-projections-a-gad-technical-bulletin (Accessed: 25 September 2025).</a:t>
            </a:r>
          </a:p>
          <a:p>
            <a:pPr>
              <a:lnSpc>
                <a:spcPct val="150000"/>
              </a:lnSpc>
            </a:pPr>
            <a:r>
              <a:rPr lang="en-GB" sz="1000" dirty="0">
                <a:latin typeface="Arial" panose="020B0604020202020204" pitchFamily="34" charset="0"/>
                <a:cs typeface="Arial" panose="020B0604020202020204" pitchFamily="34" charset="0"/>
              </a:rPr>
              <a:t>Hall. S. (2025) “UK faces 350,000 care home bed shortfall,” say healthcare experts. Available at: https://www.carehomeprofessional.com/uk-care-home-bed-shortfall/ (Accessed: 25 September 2025).</a:t>
            </a:r>
          </a:p>
          <a:p>
            <a:pPr>
              <a:lnSpc>
                <a:spcPct val="150000"/>
              </a:lnSpc>
            </a:pPr>
            <a:endParaRPr lang="en-GB" sz="1000" dirty="0">
              <a:latin typeface="Arial" panose="020B0604020202020204" pitchFamily="34" charset="0"/>
              <a:cs typeface="Arial" panose="020B0604020202020204" pitchFamily="34" charset="0"/>
            </a:endParaRPr>
          </a:p>
          <a:p>
            <a:pPr>
              <a:lnSpc>
                <a:spcPct val="150000"/>
              </a:lnSpc>
            </a:pPr>
            <a:r>
              <a:rPr lang="en-GB" sz="1000" dirty="0">
                <a:latin typeface="Arial" panose="020B0604020202020204" pitchFamily="34" charset="0"/>
                <a:cs typeface="Arial" panose="020B0604020202020204" pitchFamily="34" charset="0"/>
              </a:rPr>
              <a:t>Hamel, C., </a:t>
            </a:r>
            <a:r>
              <a:rPr lang="en-GB" sz="1000" dirty="0" err="1">
                <a:latin typeface="Arial" panose="020B0604020202020204" pitchFamily="34" charset="0"/>
                <a:cs typeface="Arial" panose="020B0604020202020204" pitchFamily="34" charset="0"/>
              </a:rPr>
              <a:t>Garritty</a:t>
            </a:r>
            <a:r>
              <a:rPr lang="en-GB" sz="1000" dirty="0">
                <a:latin typeface="Arial" panose="020B0604020202020204" pitchFamily="34" charset="0"/>
                <a:cs typeface="Arial" panose="020B0604020202020204" pitchFamily="34" charset="0"/>
              </a:rPr>
              <a:t>, C., Hersi, M., Butler, C., </a:t>
            </a:r>
            <a:r>
              <a:rPr lang="en-GB" sz="1000" dirty="0" err="1">
                <a:latin typeface="Arial" panose="020B0604020202020204" pitchFamily="34" charset="0"/>
                <a:cs typeface="Arial" panose="020B0604020202020204" pitchFamily="34" charset="0"/>
              </a:rPr>
              <a:t>Esmaeilisaraji</a:t>
            </a:r>
            <a:r>
              <a:rPr lang="en-GB" sz="1000" dirty="0">
                <a:latin typeface="Arial" panose="020B0604020202020204" pitchFamily="34" charset="0"/>
                <a:cs typeface="Arial" panose="020B0604020202020204" pitchFamily="34" charset="0"/>
              </a:rPr>
              <a:t>, L., Rice, D., Straus, S., Skidmore, B. and Hutton, B. (2021) Models of provider care in long-term care: a rapid scoping review. </a:t>
            </a:r>
            <a:r>
              <a:rPr lang="en-GB" sz="1000" dirty="0" err="1">
                <a:latin typeface="Arial" panose="020B0604020202020204" pitchFamily="34" charset="0"/>
                <a:cs typeface="Arial" panose="020B0604020202020204" pitchFamily="34" charset="0"/>
              </a:rPr>
              <a:t>PloS</a:t>
            </a:r>
            <a:r>
              <a:rPr lang="en-GB" sz="1000" dirty="0">
                <a:latin typeface="Arial" panose="020B0604020202020204" pitchFamily="34" charset="0"/>
                <a:cs typeface="Arial" panose="020B0604020202020204" pitchFamily="34" charset="0"/>
              </a:rPr>
              <a:t> one, 16(7), p.e0254527. https://journals.plos.org/plosone/article/file?id=10.1371/journal.pone.0254527&amp;type=printable</a:t>
            </a:r>
          </a:p>
          <a:p>
            <a:pPr>
              <a:lnSpc>
                <a:spcPct val="150000"/>
              </a:lnSpc>
            </a:pPr>
            <a:endParaRPr lang="en-GB" sz="1000" dirty="0">
              <a:latin typeface="Arial" panose="020B0604020202020204" pitchFamily="34" charset="0"/>
              <a:cs typeface="Arial" panose="020B0604020202020204" pitchFamily="34" charset="0"/>
            </a:endParaRPr>
          </a:p>
          <a:p>
            <a:pPr>
              <a:lnSpc>
                <a:spcPct val="150000"/>
              </a:lnSpc>
            </a:pPr>
            <a:r>
              <a:rPr lang="en-GB" sz="1000" dirty="0">
                <a:latin typeface="Arial" panose="020B0604020202020204" pitchFamily="34" charset="0"/>
                <a:cs typeface="Arial" panose="020B0604020202020204" pitchFamily="34" charset="0"/>
              </a:rPr>
              <a:t>Healthcare Denmark (2025) Innovative hospital services in Denmark. Available at: https://healthcaredenmark.dk/media/5j1dhkti/hospitals2025_onlinepdf.pdf (Accessed: 25 September 2025).</a:t>
            </a:r>
          </a:p>
          <a:p>
            <a:pPr>
              <a:lnSpc>
                <a:spcPct val="150000"/>
              </a:lnSpc>
            </a:pPr>
            <a:endParaRPr lang="en-GB" sz="1000" dirty="0">
              <a:latin typeface="Arial" panose="020B0604020202020204" pitchFamily="34" charset="0"/>
              <a:cs typeface="Arial" panose="020B0604020202020204" pitchFamily="34" charset="0"/>
            </a:endParaRPr>
          </a:p>
          <a:p>
            <a:pPr>
              <a:lnSpc>
                <a:spcPct val="150000"/>
              </a:lnSpc>
            </a:pPr>
            <a:r>
              <a:rPr lang="en-GB" sz="1000" dirty="0">
                <a:latin typeface="Arial" panose="020B0604020202020204" pitchFamily="34" charset="0"/>
                <a:cs typeface="Arial" panose="020B0604020202020204" pitchFamily="34" charset="0"/>
              </a:rPr>
              <a:t>Homecare Association (2023) Capacity and workforce survey 2023. Available at: https://www.homecareassociation.org.uk/resource/capacity-and-workforce-survey-2023.html (Accessed: 25 September 2025).</a:t>
            </a:r>
          </a:p>
          <a:p>
            <a:pPr>
              <a:lnSpc>
                <a:spcPct val="150000"/>
              </a:lnSpc>
            </a:pPr>
            <a:r>
              <a:rPr lang="en-GB" sz="1000" dirty="0">
                <a:latin typeface="Arial" panose="020B0604020202020204" pitchFamily="34" charset="0"/>
                <a:cs typeface="Arial" panose="020B0604020202020204" pitchFamily="34" charset="0"/>
              </a:rPr>
              <a:t>Howarth, M., Griffiths, A., Da Silva, A. and Green, R. (2020) Social prescribing: a ‘</a:t>
            </a:r>
            <a:r>
              <a:rPr lang="en-GB" sz="1000" dirty="0" err="1">
                <a:latin typeface="Arial" panose="020B0604020202020204" pitchFamily="34" charset="0"/>
                <a:cs typeface="Arial" panose="020B0604020202020204" pitchFamily="34" charset="0"/>
              </a:rPr>
              <a:t>natural’community</a:t>
            </a:r>
            <a:r>
              <a:rPr lang="en-GB" sz="1000" dirty="0">
                <a:latin typeface="Arial" panose="020B0604020202020204" pitchFamily="34" charset="0"/>
                <a:cs typeface="Arial" panose="020B0604020202020204" pitchFamily="34" charset="0"/>
              </a:rPr>
              <a:t>-based solution. British journal of community nursing, 25(6), pp.294-298. https://www.magonlinelibrary.com/doi/pdf/10.12968/bjcn.2020.25.6.294</a:t>
            </a:r>
          </a:p>
          <a:p>
            <a:pPr>
              <a:lnSpc>
                <a:spcPct val="150000"/>
              </a:lnSpc>
            </a:pPr>
            <a:endParaRPr lang="en-GB" sz="1000" dirty="0">
              <a:latin typeface="Arial" panose="020B0604020202020204" pitchFamily="34" charset="0"/>
              <a:cs typeface="Arial" panose="020B0604020202020204" pitchFamily="34" charset="0"/>
            </a:endParaRPr>
          </a:p>
          <a:p>
            <a:pPr>
              <a:lnSpc>
                <a:spcPct val="150000"/>
              </a:lnSpc>
            </a:pPr>
            <a:r>
              <a:rPr lang="en-GB" sz="1000" dirty="0">
                <a:latin typeface="Arial" panose="020B0604020202020204" pitchFamily="34" charset="0"/>
                <a:cs typeface="Arial" panose="020B0604020202020204" pitchFamily="34" charset="0"/>
              </a:rPr>
              <a:t>Khan, H.T., Addo, K.M. and Findlay, H. (2024) Public health challenges and responses to the growing ageing populations. Public Health Challenges, 3(3), p.e213. https://onlinelibrary.wiley.com/doi/pdf/10.1002/puh2.213</a:t>
            </a:r>
          </a:p>
          <a:p>
            <a:pPr>
              <a:lnSpc>
                <a:spcPct val="150000"/>
              </a:lnSpc>
            </a:pP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0725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0E3EE-75AD-2E0A-4DAF-29C3090194FE}"/>
              </a:ext>
            </a:extLst>
          </p:cNvPr>
          <p:cNvSpPr>
            <a:spLocks noGrp="1"/>
          </p:cNvSpPr>
          <p:nvPr>
            <p:ph type="title"/>
          </p:nvPr>
        </p:nvSpPr>
        <p:spPr>
          <a:xfrm>
            <a:off x="677334" y="304800"/>
            <a:ext cx="8596668" cy="1320800"/>
          </a:xfrm>
        </p:spPr>
        <p:txBody>
          <a:bodyPr/>
          <a:lstStyle/>
          <a:p>
            <a:r>
              <a:rPr lang="en-GB" b="1" dirty="0">
                <a:solidFill>
                  <a:schemeClr val="tx1"/>
                </a:solidFill>
                <a:latin typeface="Arial" panose="020B0604020202020204" pitchFamily="34" charset="0"/>
                <a:cs typeface="Arial" panose="020B0604020202020204" pitchFamily="34" charset="0"/>
              </a:rPr>
              <a:t>Reference Cont’d</a:t>
            </a:r>
          </a:p>
        </p:txBody>
      </p:sp>
      <p:sp>
        <p:nvSpPr>
          <p:cNvPr id="4" name="TextBox 3">
            <a:extLst>
              <a:ext uri="{FF2B5EF4-FFF2-40B4-BE49-F238E27FC236}">
                <a16:creationId xmlns:a16="http://schemas.microsoft.com/office/drawing/2014/main" id="{CCE07166-19B4-0D3E-52C0-F72EFB3958B7}"/>
              </a:ext>
            </a:extLst>
          </p:cNvPr>
          <p:cNvSpPr txBox="1"/>
          <p:nvPr/>
        </p:nvSpPr>
        <p:spPr>
          <a:xfrm>
            <a:off x="524934" y="1027953"/>
            <a:ext cx="10837332" cy="5373202"/>
          </a:xfrm>
          <a:prstGeom prst="rect">
            <a:avLst/>
          </a:prstGeom>
          <a:noFill/>
        </p:spPr>
        <p:txBody>
          <a:bodyPr wrap="square" rtlCol="0">
            <a:spAutoFit/>
          </a:bodyPr>
          <a:lstStyle/>
          <a:p>
            <a:pPr>
              <a:lnSpc>
                <a:spcPct val="150000"/>
              </a:lnSpc>
            </a:pPr>
            <a:r>
              <a:rPr lang="en-GB" sz="1000" dirty="0"/>
              <a:t>Khan, U. (2024) Remote patient monitoring and telehealth: The future of cardiac care. International Journal of Engineering Technology Research &amp; Management (</a:t>
            </a:r>
            <a:r>
              <a:rPr lang="en-GB" sz="1000" dirty="0" err="1"/>
              <a:t>ijetrm</a:t>
            </a:r>
            <a:r>
              <a:rPr lang="en-GB" sz="1000" dirty="0"/>
              <a:t>), 8(06). https://www.researchgate.net/profile/Usama-Khan-42/publication/388959361_Remote_Patient_Monitoring_And_Telehealth_The_Future_Of_Cardiac_Care/links/67ae3dd896e7fb48b9c15ea2/Remote-Patient-Monitoring-And-Telehealth-The-Future-Of-Cardiac-Care.pdf</a:t>
            </a:r>
          </a:p>
          <a:p>
            <a:pPr>
              <a:lnSpc>
                <a:spcPct val="150000"/>
              </a:lnSpc>
            </a:pPr>
            <a:endParaRPr lang="en-GB" sz="1000" dirty="0"/>
          </a:p>
          <a:p>
            <a:pPr>
              <a:lnSpc>
                <a:spcPct val="150000"/>
              </a:lnSpc>
            </a:pPr>
            <a:r>
              <a:rPr lang="en-GB" sz="1000" dirty="0"/>
              <a:t>Legislation.gov.uk (2025) Care Act 2014. Available at: https://www.legislation.gov.uk/ukpga/2014/23/contents (Accessed: 25 September 2025).</a:t>
            </a:r>
          </a:p>
          <a:p>
            <a:pPr>
              <a:lnSpc>
                <a:spcPct val="150000"/>
              </a:lnSpc>
            </a:pPr>
            <a:endParaRPr lang="en-GB" sz="1000" dirty="0"/>
          </a:p>
          <a:p>
            <a:pPr>
              <a:lnSpc>
                <a:spcPct val="150000"/>
              </a:lnSpc>
            </a:pPr>
            <a:r>
              <a:rPr lang="en-GB" sz="1000" dirty="0" err="1"/>
              <a:t>Lioutas</a:t>
            </a:r>
            <a:r>
              <a:rPr lang="en-GB" sz="1000" dirty="0"/>
              <a:t>, E.D., </a:t>
            </a:r>
            <a:r>
              <a:rPr lang="en-GB" sz="1000" dirty="0" err="1"/>
              <a:t>Charatsari</a:t>
            </a:r>
            <a:r>
              <a:rPr lang="en-GB" sz="1000" dirty="0"/>
              <a:t>, C., La Rocca, G. and De Rosa, M. (2019) Key questions on the use of big data in farming: An activity theory approach. NJAS-Wageningen Journal of Life Sciences, 90, p.100297. https://www.sciencedirect.com/science/article/pii/S1573521418302197</a:t>
            </a:r>
          </a:p>
          <a:p>
            <a:pPr>
              <a:lnSpc>
                <a:spcPct val="150000"/>
              </a:lnSpc>
            </a:pPr>
            <a:endParaRPr lang="en-GB" sz="1000" dirty="0"/>
          </a:p>
          <a:p>
            <a:pPr>
              <a:lnSpc>
                <a:spcPct val="150000"/>
              </a:lnSpc>
            </a:pPr>
            <a:r>
              <a:rPr lang="en-GB" sz="1000" dirty="0"/>
              <a:t>Lum, H.D., Nearing, K., Pimentel, C.B., Levy, C.R. and Hung, W.W. (2020) ‘Anywhere to anywhere: use of telehealth to increase health care access for older, rural veterans’, Public Policy &amp; Aging Report, 30(1), pp.12-18. Doi: https://doi.org/10.1093/ppar/prz030</a:t>
            </a:r>
          </a:p>
          <a:p>
            <a:pPr>
              <a:lnSpc>
                <a:spcPct val="150000"/>
              </a:lnSpc>
            </a:pPr>
            <a:endParaRPr lang="en-GB" sz="1000" dirty="0"/>
          </a:p>
          <a:p>
            <a:pPr>
              <a:lnSpc>
                <a:spcPct val="150000"/>
              </a:lnSpc>
            </a:pPr>
            <a:r>
              <a:rPr lang="en-GB" sz="1000" dirty="0"/>
              <a:t>Lupton, D. (2017) Digital health: Critical and cross-disciplinary perspectives. Routledge.</a:t>
            </a:r>
          </a:p>
          <a:p>
            <a:pPr>
              <a:lnSpc>
                <a:spcPct val="150000"/>
              </a:lnSpc>
            </a:pPr>
            <a:endParaRPr lang="en-GB" sz="1000" dirty="0"/>
          </a:p>
          <a:p>
            <a:pPr>
              <a:lnSpc>
                <a:spcPct val="150000"/>
              </a:lnSpc>
            </a:pPr>
            <a:r>
              <a:rPr lang="en-GB" sz="1000" dirty="0"/>
              <a:t>Martínez-Alcalá, C.I., Rosales-Lagarde, A., Alonso-Lavernia, M.D.L.Á., Ramírez-Salvador, J.Á., Jiménez-Rodríguez, B., Cepeda-Rebollar, R.M., López-</a:t>
            </a:r>
            <a:r>
              <a:rPr lang="en-GB" sz="1000" dirty="0" err="1"/>
              <a:t>Noguerola</a:t>
            </a:r>
            <a:r>
              <a:rPr lang="en-GB" sz="1000" dirty="0"/>
              <a:t>, J.S., Bautista-Díaz, M.L. and Agis-Juárez, R.A. (2018) ‘Digital inclusion in older adults: A comparison between face-to-face and blended digital literacy workshops’, Frontiers in ICT, 5, pp.1-17. Doi: https://doi.org/10.3389/fict.2018.00021 </a:t>
            </a:r>
          </a:p>
          <a:p>
            <a:pPr>
              <a:lnSpc>
                <a:spcPct val="150000"/>
              </a:lnSpc>
            </a:pPr>
            <a:endParaRPr lang="en-GB" sz="1000" dirty="0"/>
          </a:p>
          <a:p>
            <a:pPr>
              <a:lnSpc>
                <a:spcPct val="150000"/>
              </a:lnSpc>
            </a:pPr>
            <a:r>
              <a:rPr lang="en-GB" sz="1000" dirty="0"/>
              <a:t>Misztal, B. (2020) Later Life: Exploring Ageing Through Literature. Routledge. https://www.taylorfrancis.com/books/mono/10.4324/9780815362258/later-life-barbara-misztal</a:t>
            </a:r>
          </a:p>
          <a:p>
            <a:pPr>
              <a:lnSpc>
                <a:spcPct val="150000"/>
              </a:lnSpc>
            </a:pPr>
            <a:endParaRPr lang="en-GB" sz="1000" dirty="0"/>
          </a:p>
          <a:p>
            <a:pPr>
              <a:lnSpc>
                <a:spcPct val="150000"/>
              </a:lnSpc>
            </a:pPr>
            <a:r>
              <a:rPr lang="en-GB" sz="1000" dirty="0"/>
              <a:t>Moody, H.R. and Sasser, J.R. (2020) Aging: Concepts and controversies. Sage publications. https://www.academia.edu/download/80137192/9781412969666.pdf</a:t>
            </a:r>
          </a:p>
          <a:p>
            <a:pPr>
              <a:lnSpc>
                <a:spcPct val="150000"/>
              </a:lnSpc>
            </a:pPr>
            <a:endParaRPr lang="en-GB" sz="1000" dirty="0"/>
          </a:p>
        </p:txBody>
      </p:sp>
    </p:spTree>
    <p:extLst>
      <p:ext uri="{BB962C8B-B14F-4D97-AF65-F5344CB8AC3E}">
        <p14:creationId xmlns:p14="http://schemas.microsoft.com/office/powerpoint/2010/main" val="17045489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6067A-93B0-3DCF-A1C1-D469AA1D3E18}"/>
              </a:ext>
            </a:extLst>
          </p:cNvPr>
          <p:cNvSpPr>
            <a:spLocks noGrp="1"/>
          </p:cNvSpPr>
          <p:nvPr>
            <p:ph type="title"/>
          </p:nvPr>
        </p:nvSpPr>
        <p:spPr>
          <a:xfrm>
            <a:off x="560793" y="304800"/>
            <a:ext cx="8596668" cy="1030942"/>
          </a:xfrm>
        </p:spPr>
        <p:txBody>
          <a:bodyPr/>
          <a:lstStyle/>
          <a:p>
            <a:r>
              <a:rPr lang="en-GB" b="1" dirty="0">
                <a:solidFill>
                  <a:schemeClr val="tx1"/>
                </a:solidFill>
                <a:latin typeface="Arial" panose="020B0604020202020204" pitchFamily="34" charset="0"/>
                <a:cs typeface="Arial" panose="020B0604020202020204" pitchFamily="34" charset="0"/>
              </a:rPr>
              <a:t>Reference Cont’d</a:t>
            </a:r>
          </a:p>
        </p:txBody>
      </p:sp>
      <p:sp>
        <p:nvSpPr>
          <p:cNvPr id="4" name="TextBox 3">
            <a:extLst>
              <a:ext uri="{FF2B5EF4-FFF2-40B4-BE49-F238E27FC236}">
                <a16:creationId xmlns:a16="http://schemas.microsoft.com/office/drawing/2014/main" id="{3EA07A3D-1912-D043-190B-5ECC0C58A087}"/>
              </a:ext>
            </a:extLst>
          </p:cNvPr>
          <p:cNvSpPr txBox="1"/>
          <p:nvPr/>
        </p:nvSpPr>
        <p:spPr>
          <a:xfrm>
            <a:off x="560793" y="1001059"/>
            <a:ext cx="10716807" cy="5170646"/>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Mubarak, F. and Suomi, R. (2022) Elderly forgotten? Digital exclusion in the information age and the rising grey digital divide. INQUIRY: The Journal of Health Care Organization, Provision, and Financing, 59, p.00469580221096272. https://journals.sagepub.com/doi/pdf/10.1177/00469580221096272</a:t>
            </a:r>
          </a:p>
          <a:p>
            <a:endParaRPr lang="en-GB" sz="1000" dirty="0">
              <a:latin typeface="Arial" panose="020B0604020202020204" pitchFamily="34" charset="0"/>
              <a:cs typeface="Arial" panose="020B0604020202020204" pitchFamily="34" charset="0"/>
            </a:endParaRPr>
          </a:p>
          <a:p>
            <a:r>
              <a:rPr lang="en-GB" sz="1000" dirty="0" err="1">
                <a:latin typeface="Arial" panose="020B0604020202020204" pitchFamily="34" charset="0"/>
                <a:cs typeface="Arial" panose="020B0604020202020204" pitchFamily="34" charset="0"/>
              </a:rPr>
              <a:t>Naderyan</a:t>
            </a:r>
            <a:r>
              <a:rPr lang="en-GB" sz="1000" dirty="0">
                <a:latin typeface="Arial" panose="020B0604020202020204" pitchFamily="34" charset="0"/>
                <a:cs typeface="Arial" panose="020B0604020202020204" pitchFamily="34" charset="0"/>
              </a:rPr>
              <a:t>, S., </a:t>
            </a:r>
            <a:r>
              <a:rPr lang="en-GB" sz="1000" dirty="0" err="1">
                <a:latin typeface="Arial" panose="020B0604020202020204" pitchFamily="34" charset="0"/>
                <a:cs typeface="Arial" panose="020B0604020202020204" pitchFamily="34" charset="0"/>
              </a:rPr>
              <a:t>Sahaf</a:t>
            </a:r>
            <a:r>
              <a:rPr lang="en-GB" sz="1000" dirty="0">
                <a:latin typeface="Arial" panose="020B0604020202020204" pitchFamily="34" charset="0"/>
                <a:cs typeface="Arial" panose="020B0604020202020204" pitchFamily="34" charset="0"/>
              </a:rPr>
              <a:t>, R., Akbari Kamrani, A.A., </a:t>
            </a:r>
            <a:r>
              <a:rPr lang="en-GB" sz="1000" dirty="0" err="1">
                <a:latin typeface="Arial" panose="020B0604020202020204" pitchFamily="34" charset="0"/>
                <a:cs typeface="Arial" panose="020B0604020202020204" pitchFamily="34" charset="0"/>
              </a:rPr>
              <a:t>Abolfathi</a:t>
            </a:r>
            <a:r>
              <a:rPr lang="en-GB" sz="1000" dirty="0">
                <a:latin typeface="Arial" panose="020B0604020202020204" pitchFamily="34" charset="0"/>
                <a:cs typeface="Arial" panose="020B0604020202020204" pitchFamily="34" charset="0"/>
              </a:rPr>
              <a:t> Momtaz, Y., Ghasemzadeh, H. and Papi, S. (2019) Physical activity among Iranian former sportsmen and athletes as possible evidence for continuity theory of aging. Iranian Rehabilitation Journal, 17(2), pp.141-148. http://irj.uswr.ac.ir/files/site1/user_files_055690/saly68-A-10-799-1-389d0f6.pdf</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NHS England (2022) A telehealth system using text messages. Available at: https://transform.england.nhs.uk/key-tools-and-info/digital-playbooks/respiratory-digital-playbook/a-telehealth-system-using-text-messages/ (Accessed: 25 September 2025)</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NHS England (2025) Remote monitoring for care home residents across London. Available at: https://transform.england.nhs.uk/covid-19-response/technology-nhs/remote-monitoring-for-care-home-residents-across-london/#:~:text=into%20care%20homes.-,The%20solution,SystmOne)%20used%20by%20GP%20practices. (Accessed: 25 September 2025)</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Nuffield (2021) Invisible crisis in home care unfolding as social care sector loses up to 50,000 staff in lead up to winter months. Available at: https://www.nuffieldtrust.org.uk/news-item/invisible-crisis-in-home-care-unfolding-as-social-care-sector-loses-up-to-50-000-staff-in-lead-up-to-winter-months (Accessed: 25 September 2025).</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Pekkarinen, S., </a:t>
            </a:r>
            <a:r>
              <a:rPr lang="en-GB" sz="1000" dirty="0" err="1">
                <a:latin typeface="Arial" panose="020B0604020202020204" pitchFamily="34" charset="0"/>
                <a:cs typeface="Arial" panose="020B0604020202020204" pitchFamily="34" charset="0"/>
              </a:rPr>
              <a:t>Melkas</a:t>
            </a:r>
            <a:r>
              <a:rPr lang="en-GB" sz="1000" dirty="0">
                <a:latin typeface="Arial" panose="020B0604020202020204" pitchFamily="34" charset="0"/>
                <a:cs typeface="Arial" panose="020B0604020202020204" pitchFamily="34" charset="0"/>
              </a:rPr>
              <a:t>, H. and </a:t>
            </a:r>
            <a:r>
              <a:rPr lang="en-GB" sz="1000" dirty="0" err="1">
                <a:latin typeface="Arial" panose="020B0604020202020204" pitchFamily="34" charset="0"/>
                <a:cs typeface="Arial" panose="020B0604020202020204" pitchFamily="34" charset="0"/>
              </a:rPr>
              <a:t>Hyypiä</a:t>
            </a:r>
            <a:r>
              <a:rPr lang="en-GB" sz="1000" dirty="0">
                <a:latin typeface="Arial" panose="020B0604020202020204" pitchFamily="34" charset="0"/>
                <a:cs typeface="Arial" panose="020B0604020202020204" pitchFamily="34" charset="0"/>
              </a:rPr>
              <a:t>, M. (2019) Elderly care and digital services: Toward a sustainable sociotechnical transition. In Human-</a:t>
            </a:r>
            <a:r>
              <a:rPr lang="en-GB" sz="1000" dirty="0" err="1">
                <a:latin typeface="Arial" panose="020B0604020202020204" pitchFamily="34" charset="0"/>
                <a:cs typeface="Arial" panose="020B0604020202020204" pitchFamily="34" charset="0"/>
              </a:rPr>
              <a:t>Centered</a:t>
            </a:r>
            <a:r>
              <a:rPr lang="en-GB" sz="1000" dirty="0">
                <a:latin typeface="Arial" panose="020B0604020202020204" pitchFamily="34" charset="0"/>
                <a:cs typeface="Arial" panose="020B0604020202020204" pitchFamily="34" charset="0"/>
              </a:rPr>
              <a:t> digitalization and services (pp. 259-284). Singapore: Springer Nature Singapore. Doi: https://doi.org/10.1007/978-981-13-7725-9_14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Pool, J., </a:t>
            </a:r>
            <a:r>
              <a:rPr lang="en-GB" sz="1000" dirty="0" err="1">
                <a:latin typeface="Arial" panose="020B0604020202020204" pitchFamily="34" charset="0"/>
                <a:cs typeface="Arial" panose="020B0604020202020204" pitchFamily="34" charset="0"/>
              </a:rPr>
              <a:t>Akhlaghpour</a:t>
            </a:r>
            <a:r>
              <a:rPr lang="en-GB" sz="1000" dirty="0">
                <a:latin typeface="Arial" panose="020B0604020202020204" pitchFamily="34" charset="0"/>
                <a:cs typeface="Arial" panose="020B0604020202020204" pitchFamily="34" charset="0"/>
              </a:rPr>
              <a:t>, S., Fatehi, F. and Gray, L.C. (2022) ‘Data privacy concerns and use of telehealth in the aged care context: an integrative review and research agenda’, International Journal of Medical Informatics, 160, pp.1-23. Doi: https://doi.org/10.1016/j.ijmedinf.2022.104707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Saxon, S.V., Etten, M.J. and Perkins, E.A. (2021) Physical change and aging: A guide for helping professions. Springer Publishing Company. https://books.google.com/books?hl=en&amp;lr=&amp;id=mMgyEAAAQBAJ&amp;oi=fnd&amp;pg=PP1&amp;dq=the+Wear+And+Tear+Theory+established+the+cumulative+impact+of+lifestyle+and+environmental+stresses+in+aging+&amp;ots=r5k3fufKUG&amp;sig=Eb6Hy4ryCScTHNu5weqUwCnrNlg</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Schmeer, C., Kretz, A., </a:t>
            </a:r>
            <a:r>
              <a:rPr lang="en-GB" sz="1000" dirty="0" err="1">
                <a:latin typeface="Arial" panose="020B0604020202020204" pitchFamily="34" charset="0"/>
                <a:cs typeface="Arial" panose="020B0604020202020204" pitchFamily="34" charset="0"/>
              </a:rPr>
              <a:t>Wengerodt</a:t>
            </a:r>
            <a:r>
              <a:rPr lang="en-GB" sz="1000" dirty="0">
                <a:latin typeface="Arial" panose="020B0604020202020204" pitchFamily="34" charset="0"/>
                <a:cs typeface="Arial" panose="020B0604020202020204" pitchFamily="34" charset="0"/>
              </a:rPr>
              <a:t>, D., </a:t>
            </a:r>
            <a:r>
              <a:rPr lang="en-GB" sz="1000" dirty="0" err="1">
                <a:latin typeface="Arial" panose="020B0604020202020204" pitchFamily="34" charset="0"/>
                <a:cs typeface="Arial" panose="020B0604020202020204" pitchFamily="34" charset="0"/>
              </a:rPr>
              <a:t>Stojiljkovic</a:t>
            </a:r>
            <a:r>
              <a:rPr lang="en-GB" sz="1000" dirty="0">
                <a:latin typeface="Arial" panose="020B0604020202020204" pitchFamily="34" charset="0"/>
                <a:cs typeface="Arial" panose="020B0604020202020204" pitchFamily="34" charset="0"/>
              </a:rPr>
              <a:t>, M. and Witte, O.W. (2019) Dissecting aging and senescence—current concepts and open lessons. Cells, 8(11), p.1446. https://www.mdpi.com/2073-4409/8/11/1446</a:t>
            </a:r>
          </a:p>
          <a:p>
            <a:endParaRPr lang="en-GB" sz="1000" dirty="0">
              <a:latin typeface="Arial" panose="020B0604020202020204" pitchFamily="34" charset="0"/>
              <a:cs typeface="Arial" panose="020B0604020202020204" pitchFamily="34" charset="0"/>
            </a:endParaRPr>
          </a:p>
          <a:p>
            <a:r>
              <a:rPr lang="en-GB" sz="1000" dirty="0" err="1">
                <a:latin typeface="Arial" panose="020B0604020202020204" pitchFamily="34" charset="0"/>
                <a:cs typeface="Arial" panose="020B0604020202020204" pitchFamily="34" charset="0"/>
              </a:rPr>
              <a:t>Tangcharoensathien</a:t>
            </a:r>
            <a:r>
              <a:rPr lang="en-GB" sz="1000" dirty="0">
                <a:latin typeface="Arial" panose="020B0604020202020204" pitchFamily="34" charset="0"/>
                <a:cs typeface="Arial" panose="020B0604020202020204" pitchFamily="34" charset="0"/>
              </a:rPr>
              <a:t>, V., </a:t>
            </a:r>
            <a:r>
              <a:rPr lang="en-GB" sz="1000" dirty="0" err="1">
                <a:latin typeface="Arial" panose="020B0604020202020204" pitchFamily="34" charset="0"/>
                <a:cs typeface="Arial" panose="020B0604020202020204" pitchFamily="34" charset="0"/>
              </a:rPr>
              <a:t>Witthayapipopsakul</a:t>
            </a:r>
            <a:r>
              <a:rPr lang="en-GB" sz="1000" dirty="0">
                <a:latin typeface="Arial" panose="020B0604020202020204" pitchFamily="34" charset="0"/>
                <a:cs typeface="Arial" panose="020B0604020202020204" pitchFamily="34" charset="0"/>
              </a:rPr>
              <a:t>, W., </a:t>
            </a:r>
            <a:r>
              <a:rPr lang="en-GB" sz="1000" dirty="0" err="1">
                <a:latin typeface="Arial" panose="020B0604020202020204" pitchFamily="34" charset="0"/>
                <a:cs typeface="Arial" panose="020B0604020202020204" pitchFamily="34" charset="0"/>
              </a:rPr>
              <a:t>Viriyathorn</a:t>
            </a:r>
            <a:r>
              <a:rPr lang="en-GB" sz="1000" dirty="0">
                <a:latin typeface="Arial" panose="020B0604020202020204" pitchFamily="34" charset="0"/>
                <a:cs typeface="Arial" panose="020B0604020202020204" pitchFamily="34" charset="0"/>
              </a:rPr>
              <a:t>, S. and </a:t>
            </a:r>
            <a:r>
              <a:rPr lang="en-GB" sz="1000" dirty="0" err="1">
                <a:latin typeface="Arial" panose="020B0604020202020204" pitchFamily="34" charset="0"/>
                <a:cs typeface="Arial" panose="020B0604020202020204" pitchFamily="34" charset="0"/>
              </a:rPr>
              <a:t>Patcharanarumol</a:t>
            </a:r>
            <a:r>
              <a:rPr lang="en-GB" sz="1000" dirty="0">
                <a:latin typeface="Arial" panose="020B0604020202020204" pitchFamily="34" charset="0"/>
                <a:cs typeface="Arial" panose="020B0604020202020204" pitchFamily="34" charset="0"/>
              </a:rPr>
              <a:t>, W. (2018) ‘Improving access to assistive technologies: challenges and solutions in low-and middle-income countries’, WHO South-East Asia journal of public health, 7(2), pp.84-89. Available at: https://journals.lww.com/wsep/_layouts/15/oaks.journals/downloadpdf.aspx?an=01696464-201807020-00006 (Accessed: 26 September 2025)</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35121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E3F96-8BAB-8878-B04D-0AEE3E36DB18}"/>
              </a:ext>
            </a:extLst>
          </p:cNvPr>
          <p:cNvSpPr>
            <a:spLocks noGrp="1"/>
          </p:cNvSpPr>
          <p:nvPr>
            <p:ph type="title"/>
          </p:nvPr>
        </p:nvSpPr>
        <p:spPr>
          <a:xfrm>
            <a:off x="632510" y="286871"/>
            <a:ext cx="8596668" cy="833717"/>
          </a:xfrm>
        </p:spPr>
        <p:txBody>
          <a:bodyPr/>
          <a:lstStyle/>
          <a:p>
            <a:r>
              <a:rPr lang="en-GB" b="1" dirty="0">
                <a:solidFill>
                  <a:schemeClr val="tx1"/>
                </a:solidFill>
              </a:rPr>
              <a:t>Reference Cont’d</a:t>
            </a:r>
          </a:p>
        </p:txBody>
      </p:sp>
      <p:sp>
        <p:nvSpPr>
          <p:cNvPr id="4" name="TextBox 3">
            <a:extLst>
              <a:ext uri="{FF2B5EF4-FFF2-40B4-BE49-F238E27FC236}">
                <a16:creationId xmlns:a16="http://schemas.microsoft.com/office/drawing/2014/main" id="{CF04539E-1456-556F-C446-5D23BEB32BD9}"/>
              </a:ext>
            </a:extLst>
          </p:cNvPr>
          <p:cNvSpPr txBox="1"/>
          <p:nvPr/>
        </p:nvSpPr>
        <p:spPr>
          <a:xfrm>
            <a:off x="457200" y="1010233"/>
            <a:ext cx="9879106" cy="4555093"/>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Teixeira, E., Fonseca, H., Diniz-Sousa, F., Veras, L., Boppre, G., Oliveira, J., Pinto, D., Alves, A.J., Barbosa, A., Mendes, R. and Marques-Aleixo, I. (2021) ‘Wearable devices for physical activity and healthcare monitoring in elderly people: a critical review’, Geriatrics, 6(2), pp.1-19. </a:t>
            </a:r>
            <a:r>
              <a:rPr lang="en-GB" sz="1000" dirty="0" err="1">
                <a:latin typeface="Arial" panose="020B0604020202020204" pitchFamily="34" charset="0"/>
                <a:cs typeface="Arial" panose="020B0604020202020204" pitchFamily="34" charset="0"/>
              </a:rPr>
              <a:t>doi</a:t>
            </a:r>
            <a:r>
              <a:rPr lang="en-GB" sz="1000" dirty="0">
                <a:latin typeface="Arial" panose="020B0604020202020204" pitchFamily="34" charset="0"/>
                <a:cs typeface="Arial" panose="020B0604020202020204" pitchFamily="34" charset="0"/>
              </a:rPr>
              <a:t>: https://doi.org/10.3390/geriatrics6020038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The Health Foundation (2018) The Florence Simple Telehealth text messaging system. Available at: https://www.health.org.uk/features-and-opinion/features/the-florence-simple-telehealth-text-messaging-system (Accessed: 25 September 2025)</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The King’s Fund (2025) Social care 360: workforce and carers. Available at: https://www.kingsfund.org.uk/insight-and-analysis/long-reads/social-care-360-workforce-carers (Accessed: 25 September 2025).</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Thorsen. K. (2021) Robots are intensifying the rehabilitation in Denmark. Available at: https://www.lifescience-robotics.com/robots-are-intensifying-the-rehabilitation-in-denmark/ (Accessed: 25 September 2025).</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Tierney, S., Mahtani, K.R., Wong, G., Todd, J., Roberts, N., Akinyemi, O., Howes, S. and Turk, A. (2022) The role of volunteering in supporting well‐being–What might this mean for social prescribing? A best‐fit framework synthesis of qualitative research. Health &amp; Social Care in the Community, 30(2), pp.e325-e346. https://onlinelibrary.wiley.com/doi/pdfdirect/10.1111/hsc.13516</a:t>
            </a:r>
          </a:p>
          <a:p>
            <a:endParaRPr lang="en-GB" sz="1000" dirty="0">
              <a:latin typeface="Arial" panose="020B0604020202020204" pitchFamily="34" charset="0"/>
              <a:cs typeface="Arial" panose="020B0604020202020204" pitchFamily="34" charset="0"/>
            </a:endParaRPr>
          </a:p>
          <a:p>
            <a:r>
              <a:rPr lang="en-GB" sz="1000" dirty="0" err="1">
                <a:latin typeface="Arial" panose="020B0604020202020204" pitchFamily="34" charset="0"/>
                <a:cs typeface="Arial" panose="020B0604020202020204" pitchFamily="34" charset="0"/>
              </a:rPr>
              <a:t>Vindrola-Padros</a:t>
            </a:r>
            <a:r>
              <a:rPr lang="en-GB" sz="1000" dirty="0">
                <a:latin typeface="Arial" panose="020B0604020202020204" pitchFamily="34" charset="0"/>
                <a:cs typeface="Arial" panose="020B0604020202020204" pitchFamily="34" charset="0"/>
              </a:rPr>
              <a:t>, C., Sidhu, M.S., Georghiou, T., </a:t>
            </a:r>
            <a:r>
              <a:rPr lang="en-GB" sz="1000" dirty="0" err="1">
                <a:latin typeface="Arial" panose="020B0604020202020204" pitchFamily="34" charset="0"/>
                <a:cs typeface="Arial" panose="020B0604020202020204" pitchFamily="34" charset="0"/>
              </a:rPr>
              <a:t>Sherlaw</a:t>
            </a:r>
            <a:r>
              <a:rPr lang="en-GB" sz="1000" dirty="0">
                <a:latin typeface="Arial" panose="020B0604020202020204" pitchFamily="34" charset="0"/>
                <a:cs typeface="Arial" panose="020B0604020202020204" pitchFamily="34" charset="0"/>
              </a:rPr>
              <a:t>-Johnson, C., Singh, K.E., </a:t>
            </a:r>
            <a:r>
              <a:rPr lang="en-GB" sz="1000" dirty="0" err="1">
                <a:latin typeface="Arial" panose="020B0604020202020204" pitchFamily="34" charset="0"/>
                <a:cs typeface="Arial" panose="020B0604020202020204" pitchFamily="34" charset="0"/>
              </a:rPr>
              <a:t>Tomini</a:t>
            </a:r>
            <a:r>
              <a:rPr lang="en-GB" sz="1000" dirty="0">
                <a:latin typeface="Arial" panose="020B0604020202020204" pitchFamily="34" charset="0"/>
                <a:cs typeface="Arial" panose="020B0604020202020204" pitchFamily="34" charset="0"/>
              </a:rPr>
              <a:t>, S.M., Ellins, J., Morris, S. and Fulop, N.J. (2021) The implementation of remote home monitoring models during the COVID-19 pandemic in England. </a:t>
            </a:r>
            <a:r>
              <a:rPr lang="en-GB" sz="1000" dirty="0" err="1">
                <a:latin typeface="Arial" panose="020B0604020202020204" pitchFamily="34" charset="0"/>
                <a:cs typeface="Arial" panose="020B0604020202020204" pitchFamily="34" charset="0"/>
              </a:rPr>
              <a:t>EClinicalMedicine</a:t>
            </a:r>
            <a:r>
              <a:rPr lang="en-GB" sz="1000" dirty="0">
                <a:latin typeface="Arial" panose="020B0604020202020204" pitchFamily="34" charset="0"/>
                <a:cs typeface="Arial" panose="020B0604020202020204" pitchFamily="34" charset="0"/>
              </a:rPr>
              <a:t>, 34, pp.1-7. Doi: https://doi.org/10.1016/j.eclinm.2021.100799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Wardlow, L., Roberts, C. and Archbald-Pannone, L. (2023) ‘Perceptions and uses of telehealth in the care of older adults’, Telemedicine and e-Health, 29(8), pp.1143-1151. </a:t>
            </a:r>
            <a:r>
              <a:rPr lang="en-GB" sz="1000" dirty="0" err="1">
                <a:latin typeface="Arial" panose="020B0604020202020204" pitchFamily="34" charset="0"/>
                <a:cs typeface="Arial" panose="020B0604020202020204" pitchFamily="34" charset="0"/>
              </a:rPr>
              <a:t>doi</a:t>
            </a:r>
            <a:r>
              <a:rPr lang="en-GB" sz="1000" dirty="0">
                <a:latin typeface="Arial" panose="020B0604020202020204" pitchFamily="34" charset="0"/>
                <a:cs typeface="Arial" panose="020B0604020202020204" pitchFamily="34" charset="0"/>
              </a:rPr>
              <a:t>: https://doi.org/10.1089/tmj.2022.0378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WHO (2021) Ageism is a global challenge: UN. Available at: https://www.who.int/news/item/18-03-2021-ageism-is-a-global-challenge-un (Accessed: 25 September 2025).</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Wilson-</a:t>
            </a:r>
            <a:r>
              <a:rPr lang="en-GB" sz="1000" dirty="0" err="1">
                <a:latin typeface="Arial" panose="020B0604020202020204" pitchFamily="34" charset="0"/>
                <a:cs typeface="Arial" panose="020B0604020202020204" pitchFamily="34" charset="0"/>
              </a:rPr>
              <a:t>Menzfeld</a:t>
            </a:r>
            <a:r>
              <a:rPr lang="en-GB" sz="1000" dirty="0">
                <a:latin typeface="Arial" panose="020B0604020202020204" pitchFamily="34" charset="0"/>
                <a:cs typeface="Arial" panose="020B0604020202020204" pitchFamily="34" charset="0"/>
              </a:rPr>
              <a:t>, G., Gates, J.R., Moreland, M., Raw, H. and Johnson, A. (2023) ‘Learning digital skills online: empowering older adults through one-to-one, online digital training provision’, Frontiers in Psychology, 14, pp.1-13. </a:t>
            </a:r>
            <a:r>
              <a:rPr lang="en-GB" sz="1000" dirty="0" err="1">
                <a:latin typeface="Arial" panose="020B0604020202020204" pitchFamily="34" charset="0"/>
                <a:cs typeface="Arial" panose="020B0604020202020204" pitchFamily="34" charset="0"/>
              </a:rPr>
              <a:t>doi</a:t>
            </a:r>
            <a:r>
              <a:rPr lang="en-GB" sz="1000" dirty="0">
                <a:latin typeface="Arial" panose="020B0604020202020204" pitchFamily="34" charset="0"/>
                <a:cs typeface="Arial" panose="020B0604020202020204" pitchFamily="34" charset="0"/>
              </a:rPr>
              <a:t>: https://doi.org/10.3389/fpsyg.2023.1122277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Woodcock, A., Moody, L., McDonagh, D., Jain, A. and Jain, L.C. eds. (2020) Design of assistive technology for ageing populations. Berlin/Heidelberg, Germany: Springer International Publishing.</a:t>
            </a:r>
          </a:p>
        </p:txBody>
      </p:sp>
    </p:spTree>
    <p:extLst>
      <p:ext uri="{BB962C8B-B14F-4D97-AF65-F5344CB8AC3E}">
        <p14:creationId xmlns:p14="http://schemas.microsoft.com/office/powerpoint/2010/main" val="49553169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410</TotalTime>
  <Words>7689</Words>
  <Application>Microsoft Office PowerPoint</Application>
  <PresentationFormat>Widescreen</PresentationFormat>
  <Paragraphs>264</Paragraphs>
  <Slides>25</Slides>
  <Notes>17</Notes>
  <HiddenSlides>0</HiddenSlides>
  <MMClips>20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Times New Roman</vt:lpstr>
      <vt:lpstr>Trebuchet MS</vt:lpstr>
      <vt:lpstr>Wingdings 3</vt:lpstr>
      <vt:lpstr>Facet</vt:lpstr>
      <vt:lpstr>PowerPoint Presentation</vt:lpstr>
      <vt:lpstr>Empowering the Older Person</vt:lpstr>
      <vt:lpstr>Introduction </vt:lpstr>
      <vt:lpstr>The Scope </vt:lpstr>
      <vt:lpstr>The Scope: Digital Interventions required </vt:lpstr>
      <vt:lpstr>Theoretical Frameworks Relevant to Elderly Care </vt:lpstr>
      <vt:lpstr>Policy and Legislation</vt:lpstr>
      <vt:lpstr>Policy and Legislation</vt:lpstr>
      <vt:lpstr>Policy and Legislation</vt:lpstr>
      <vt:lpstr>Evaluation of Current Care Provisions</vt:lpstr>
      <vt:lpstr>Critical analysis of Community-based services </vt:lpstr>
      <vt:lpstr>Impact of Population Trends</vt:lpstr>
      <vt:lpstr>Comparative perspective and argument</vt:lpstr>
      <vt:lpstr>Recent Technological Advances</vt:lpstr>
      <vt:lpstr>Evaluation</vt:lpstr>
      <vt:lpstr>Case Study 1: Remote Patient Monitoring</vt:lpstr>
      <vt:lpstr>Case Study 2: Florence</vt:lpstr>
      <vt:lpstr>Recommendations </vt:lpstr>
      <vt:lpstr>Recommendations: Policy Implications</vt:lpstr>
      <vt:lpstr>Conclusion</vt:lpstr>
      <vt:lpstr>Reference list</vt:lpstr>
      <vt:lpstr>Reference (Cont’d)</vt:lpstr>
      <vt:lpstr>Reference Cont’d</vt:lpstr>
      <vt:lpstr>Reference Cont’d</vt:lpstr>
      <vt:lpstr>Reference Cont’d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the Older Person</dc:title>
  <dc:creator>User User</dc:creator>
  <cp:lastModifiedBy>RIZWAN AHMED</cp:lastModifiedBy>
  <cp:revision>33</cp:revision>
  <dcterms:created xsi:type="dcterms:W3CDTF">2025-09-26T06:03:42Z</dcterms:created>
  <dcterms:modified xsi:type="dcterms:W3CDTF">2025-10-26T10:47:30Z</dcterms:modified>
</cp:coreProperties>
</file>