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21374100" cy="15113000"/>
  <p:notesSz cx="6858000" cy="9144000"/>
  <p:embeddedFontLst>
    <p:embeddedFont>
      <p:font typeface="Times New Roman Bold Italics" panose="02030802070405090303" pitchFamily="18" charset="0"/>
      <p:boldItalic r:id="rId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90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showGuides="1">
      <p:cViewPr>
        <p:scale>
          <a:sx n="77" d="100"/>
          <a:sy n="77" d="100"/>
        </p:scale>
        <p:origin x="162" y="-1026"/>
      </p:cViewPr>
      <p:guideLst>
        <p:guide orient="horz" pos="2160"/>
        <p:guide pos="2902"/>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font" Target="fonts/font1.fntdata"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7/15/2025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7/15/2025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7/15/2025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7/15/2025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7/15/2025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7/15/2025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7/15/2025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7/15/2025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7/15/2025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7/15/2025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7/15/2025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7/15/2025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 /><Relationship Id="rId3" Type="http://schemas.openxmlformats.org/officeDocument/2006/relationships/image" Target="../media/image2.png" /><Relationship Id="rId7" Type="http://schemas.openxmlformats.org/officeDocument/2006/relationships/image" Target="../media/image6.png" /><Relationship Id="rId2" Type="http://schemas.openxmlformats.org/officeDocument/2006/relationships/image" Target="../media/image1.png" /><Relationship Id="rId1" Type="http://schemas.openxmlformats.org/officeDocument/2006/relationships/slideLayout" Target="../slideLayouts/slideLayout7.xml" /><Relationship Id="rId6" Type="http://schemas.openxmlformats.org/officeDocument/2006/relationships/image" Target="../media/image5.png" /><Relationship Id="rId11" Type="http://schemas.openxmlformats.org/officeDocument/2006/relationships/image" Target="../media/image10.png" /><Relationship Id="rId5" Type="http://schemas.openxmlformats.org/officeDocument/2006/relationships/image" Target="../media/image4.png" /><Relationship Id="rId10" Type="http://schemas.openxmlformats.org/officeDocument/2006/relationships/image" Target="../media/image9.png" /><Relationship Id="rId4" Type="http://schemas.openxmlformats.org/officeDocument/2006/relationships/image" Target="../media/image3.png" /><Relationship Id="rId9" Type="http://schemas.openxmlformats.org/officeDocument/2006/relationships/image" Target="../media/image8.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77FA1"/>
        </a:solidFill>
        <a:effectLst/>
      </p:bgPr>
    </p:bg>
    <p:spTree>
      <p:nvGrpSpPr>
        <p:cNvPr id="1" name=""/>
        <p:cNvGrpSpPr/>
        <p:nvPr/>
      </p:nvGrpSpPr>
      <p:grpSpPr>
        <a:xfrm>
          <a:off x="0" y="0"/>
          <a:ext cx="0" cy="0"/>
          <a:chOff x="0" y="0"/>
          <a:chExt cx="0" cy="0"/>
        </a:xfrm>
      </p:grpSpPr>
      <p:sp>
        <p:nvSpPr>
          <p:cNvPr id="2" name="AutoShape 2"/>
          <p:cNvSpPr/>
          <p:nvPr/>
        </p:nvSpPr>
        <p:spPr>
          <a:xfrm>
            <a:off x="0" y="3254567"/>
            <a:ext cx="21132652" cy="0"/>
          </a:xfrm>
          <a:prstGeom prst="line">
            <a:avLst/>
          </a:prstGeom>
          <a:ln w="9525" cap="rnd">
            <a:solidFill>
              <a:srgbClr val="F7F7F7"/>
            </a:solidFill>
            <a:prstDash val="solid"/>
            <a:headEnd type="none" w="sm" len="sm"/>
            <a:tailEnd type="none" w="sm" len="sm"/>
          </a:ln>
        </p:spPr>
        <p:txBody>
          <a:bodyPr/>
          <a:lstStyle/>
          <a:p>
            <a:endParaRPr lang="en-GB"/>
          </a:p>
        </p:txBody>
      </p:sp>
      <p:sp>
        <p:nvSpPr>
          <p:cNvPr id="3" name="AutoShape 3"/>
          <p:cNvSpPr/>
          <p:nvPr/>
        </p:nvSpPr>
        <p:spPr>
          <a:xfrm>
            <a:off x="15476708" y="8391348"/>
            <a:ext cx="5810542" cy="0"/>
          </a:xfrm>
          <a:prstGeom prst="line">
            <a:avLst/>
          </a:prstGeom>
          <a:ln w="9525" cap="rnd">
            <a:solidFill>
              <a:srgbClr val="F7F7F7"/>
            </a:solidFill>
            <a:prstDash val="solid"/>
            <a:headEnd type="none" w="sm" len="sm"/>
            <a:tailEnd type="none" w="sm" len="sm"/>
          </a:ln>
        </p:spPr>
        <p:txBody>
          <a:bodyPr/>
          <a:lstStyle/>
          <a:p>
            <a:endParaRPr lang="en-GB"/>
          </a:p>
        </p:txBody>
      </p:sp>
      <p:sp>
        <p:nvSpPr>
          <p:cNvPr id="4" name="AutoShape 4"/>
          <p:cNvSpPr/>
          <p:nvPr/>
        </p:nvSpPr>
        <p:spPr>
          <a:xfrm flipV="1">
            <a:off x="5100313" y="3254567"/>
            <a:ext cx="0" cy="6069587"/>
          </a:xfrm>
          <a:prstGeom prst="line">
            <a:avLst/>
          </a:prstGeom>
          <a:ln w="9525" cap="rnd">
            <a:solidFill>
              <a:srgbClr val="F7F7F7"/>
            </a:solidFill>
            <a:prstDash val="solid"/>
            <a:headEnd type="none" w="sm" len="sm"/>
            <a:tailEnd type="none" w="sm" len="sm"/>
          </a:ln>
        </p:spPr>
        <p:txBody>
          <a:bodyPr/>
          <a:lstStyle/>
          <a:p>
            <a:endParaRPr lang="en-GB"/>
          </a:p>
        </p:txBody>
      </p:sp>
      <p:sp>
        <p:nvSpPr>
          <p:cNvPr id="5" name="AutoShape 5"/>
          <p:cNvSpPr/>
          <p:nvPr/>
        </p:nvSpPr>
        <p:spPr>
          <a:xfrm flipV="1">
            <a:off x="10313221" y="3254570"/>
            <a:ext cx="0" cy="6069584"/>
          </a:xfrm>
          <a:prstGeom prst="line">
            <a:avLst/>
          </a:prstGeom>
          <a:ln w="9525" cap="rnd">
            <a:solidFill>
              <a:srgbClr val="F7F7F7"/>
            </a:solidFill>
            <a:prstDash val="solid"/>
            <a:headEnd type="none" w="sm" len="sm"/>
            <a:tailEnd type="none" w="sm" len="sm"/>
          </a:ln>
        </p:spPr>
        <p:txBody>
          <a:bodyPr/>
          <a:lstStyle/>
          <a:p>
            <a:endParaRPr lang="en-GB"/>
          </a:p>
        </p:txBody>
      </p:sp>
      <p:sp>
        <p:nvSpPr>
          <p:cNvPr id="6" name="AutoShape 6"/>
          <p:cNvSpPr/>
          <p:nvPr/>
        </p:nvSpPr>
        <p:spPr>
          <a:xfrm flipV="1">
            <a:off x="15476708" y="3254570"/>
            <a:ext cx="0" cy="11865430"/>
          </a:xfrm>
          <a:prstGeom prst="line">
            <a:avLst/>
          </a:prstGeom>
          <a:ln w="9525" cap="rnd">
            <a:solidFill>
              <a:srgbClr val="F7F7F7"/>
            </a:solidFill>
            <a:prstDash val="solid"/>
            <a:headEnd type="none" w="sm" len="sm"/>
            <a:tailEnd type="oval" w="lg" len="lg"/>
          </a:ln>
        </p:spPr>
        <p:txBody>
          <a:bodyPr/>
          <a:lstStyle/>
          <a:p>
            <a:endParaRPr lang="en-GB"/>
          </a:p>
        </p:txBody>
      </p:sp>
      <p:sp>
        <p:nvSpPr>
          <p:cNvPr id="7" name="AutoShape 7"/>
          <p:cNvSpPr/>
          <p:nvPr/>
        </p:nvSpPr>
        <p:spPr>
          <a:xfrm flipH="1" flipV="1">
            <a:off x="6892209" y="9324154"/>
            <a:ext cx="0" cy="5543444"/>
          </a:xfrm>
          <a:prstGeom prst="line">
            <a:avLst/>
          </a:prstGeom>
          <a:ln w="9525" cap="rnd">
            <a:solidFill>
              <a:srgbClr val="F7F7F7"/>
            </a:solidFill>
            <a:prstDash val="solid"/>
            <a:headEnd type="none" w="sm" len="sm"/>
            <a:tailEnd type="none" w="sm" len="sm"/>
          </a:ln>
        </p:spPr>
        <p:txBody>
          <a:bodyPr/>
          <a:lstStyle/>
          <a:p>
            <a:endParaRPr lang="en-GB"/>
          </a:p>
        </p:txBody>
      </p:sp>
      <p:sp>
        <p:nvSpPr>
          <p:cNvPr id="8" name="TextBox 8"/>
          <p:cNvSpPr txBox="1"/>
          <p:nvPr/>
        </p:nvSpPr>
        <p:spPr>
          <a:xfrm>
            <a:off x="1313431" y="14201773"/>
            <a:ext cx="18144976" cy="180975"/>
          </a:xfrm>
          <a:prstGeom prst="rect">
            <a:avLst/>
          </a:prstGeom>
        </p:spPr>
        <p:txBody>
          <a:bodyPr lIns="0" tIns="0" rIns="0" bIns="0" rtlCol="0" anchor="t">
            <a:spAutoFit/>
          </a:bodyPr>
          <a:lstStyle/>
          <a:p>
            <a:pPr marL="0" lvl="0" indent="0" algn="l">
              <a:lnSpc>
                <a:spcPts val="1415"/>
              </a:lnSpc>
            </a:pPr>
            <a:endParaRPr/>
          </a:p>
        </p:txBody>
      </p:sp>
      <p:sp>
        <p:nvSpPr>
          <p:cNvPr id="9" name="Freeform 9"/>
          <p:cNvSpPr/>
          <p:nvPr/>
        </p:nvSpPr>
        <p:spPr>
          <a:xfrm>
            <a:off x="10940724" y="7677981"/>
            <a:ext cx="1591653" cy="1472340"/>
          </a:xfrm>
          <a:custGeom>
            <a:avLst/>
            <a:gdLst/>
            <a:ahLst/>
            <a:cxnLst/>
            <a:rect l="l" t="t" r="r" b="b"/>
            <a:pathLst>
              <a:path w="1819567" h="1526162">
                <a:moveTo>
                  <a:pt x="0" y="0"/>
                </a:moveTo>
                <a:lnTo>
                  <a:pt x="1819567" y="0"/>
                </a:lnTo>
                <a:lnTo>
                  <a:pt x="1819567" y="1526162"/>
                </a:lnTo>
                <a:lnTo>
                  <a:pt x="0" y="1526162"/>
                </a:lnTo>
                <a:lnTo>
                  <a:pt x="0" y="0"/>
                </a:lnTo>
                <a:close/>
              </a:path>
            </a:pathLst>
          </a:custGeom>
          <a:blipFill>
            <a:blip r:embed="rId2"/>
            <a:stretch>
              <a:fillRect/>
            </a:stretch>
          </a:blipFill>
        </p:spPr>
        <p:txBody>
          <a:bodyPr/>
          <a:lstStyle/>
          <a:p>
            <a:endParaRPr lang="en-GB"/>
          </a:p>
        </p:txBody>
      </p:sp>
      <p:sp>
        <p:nvSpPr>
          <p:cNvPr id="10" name="Freeform 10"/>
          <p:cNvSpPr/>
          <p:nvPr/>
        </p:nvSpPr>
        <p:spPr>
          <a:xfrm>
            <a:off x="275650" y="7807875"/>
            <a:ext cx="1758276" cy="1380482"/>
          </a:xfrm>
          <a:custGeom>
            <a:avLst/>
            <a:gdLst/>
            <a:ahLst/>
            <a:cxnLst/>
            <a:rect l="l" t="t" r="r" b="b"/>
            <a:pathLst>
              <a:path w="2957366" h="1663518">
                <a:moveTo>
                  <a:pt x="0" y="0"/>
                </a:moveTo>
                <a:lnTo>
                  <a:pt x="2957366" y="0"/>
                </a:lnTo>
                <a:lnTo>
                  <a:pt x="2957366" y="1663518"/>
                </a:lnTo>
                <a:lnTo>
                  <a:pt x="0" y="1663518"/>
                </a:lnTo>
                <a:lnTo>
                  <a:pt x="0" y="0"/>
                </a:lnTo>
                <a:close/>
              </a:path>
            </a:pathLst>
          </a:custGeom>
          <a:blipFill>
            <a:blip r:embed="rId3"/>
            <a:stretch>
              <a:fillRect/>
            </a:stretch>
          </a:blipFill>
        </p:spPr>
        <p:txBody>
          <a:bodyPr/>
          <a:lstStyle/>
          <a:p>
            <a:endParaRPr lang="en-GB"/>
          </a:p>
        </p:txBody>
      </p:sp>
      <p:sp>
        <p:nvSpPr>
          <p:cNvPr id="11" name="Freeform 11"/>
          <p:cNvSpPr/>
          <p:nvPr/>
        </p:nvSpPr>
        <p:spPr>
          <a:xfrm>
            <a:off x="4800112" y="11241405"/>
            <a:ext cx="2033270" cy="2112010"/>
          </a:xfrm>
          <a:custGeom>
            <a:avLst/>
            <a:gdLst/>
            <a:ahLst/>
            <a:cxnLst/>
            <a:rect l="l" t="t" r="r" b="b"/>
            <a:pathLst>
              <a:path w="2215411" h="2215411">
                <a:moveTo>
                  <a:pt x="0" y="0"/>
                </a:moveTo>
                <a:lnTo>
                  <a:pt x="2215412" y="0"/>
                </a:lnTo>
                <a:lnTo>
                  <a:pt x="2215412" y="2215411"/>
                </a:lnTo>
                <a:lnTo>
                  <a:pt x="0" y="2215411"/>
                </a:lnTo>
                <a:lnTo>
                  <a:pt x="0" y="0"/>
                </a:lnTo>
                <a:close/>
              </a:path>
            </a:pathLst>
          </a:custGeom>
          <a:blipFill>
            <a:blip r:embed="rId4"/>
            <a:stretch>
              <a:fillRect/>
            </a:stretch>
          </a:blipFill>
        </p:spPr>
        <p:txBody>
          <a:bodyPr/>
          <a:lstStyle/>
          <a:p>
            <a:endParaRPr lang="en-GB"/>
          </a:p>
        </p:txBody>
      </p:sp>
      <p:sp>
        <p:nvSpPr>
          <p:cNvPr id="12" name="AutoShape 12"/>
          <p:cNvSpPr/>
          <p:nvPr/>
        </p:nvSpPr>
        <p:spPr>
          <a:xfrm>
            <a:off x="40" y="9324154"/>
            <a:ext cx="15450636" cy="0"/>
          </a:xfrm>
          <a:prstGeom prst="line">
            <a:avLst/>
          </a:prstGeom>
          <a:ln w="9525" cap="rnd">
            <a:solidFill>
              <a:srgbClr val="F7F7F7"/>
            </a:solidFill>
            <a:prstDash val="solid"/>
            <a:headEnd type="none" w="sm" len="sm"/>
            <a:tailEnd type="none" w="sm" len="sm"/>
          </a:ln>
        </p:spPr>
        <p:txBody>
          <a:bodyPr/>
          <a:lstStyle/>
          <a:p>
            <a:endParaRPr lang="en-GB"/>
          </a:p>
        </p:txBody>
      </p:sp>
      <p:sp>
        <p:nvSpPr>
          <p:cNvPr id="13" name="AutoShape 13"/>
          <p:cNvSpPr/>
          <p:nvPr/>
        </p:nvSpPr>
        <p:spPr>
          <a:xfrm flipV="1">
            <a:off x="11759886" y="9324154"/>
            <a:ext cx="0" cy="5795846"/>
          </a:xfrm>
          <a:prstGeom prst="line">
            <a:avLst/>
          </a:prstGeom>
          <a:ln w="9525" cap="rnd">
            <a:solidFill>
              <a:srgbClr val="F7F7F7"/>
            </a:solidFill>
            <a:prstDash val="solid"/>
            <a:headEnd type="none" w="sm" len="sm"/>
            <a:tailEnd type="none" w="sm" len="sm"/>
          </a:ln>
        </p:spPr>
        <p:txBody>
          <a:bodyPr/>
          <a:lstStyle/>
          <a:p>
            <a:endParaRPr lang="en-GB"/>
          </a:p>
        </p:txBody>
      </p:sp>
      <p:sp>
        <p:nvSpPr>
          <p:cNvPr id="14" name="AutoShape 14"/>
          <p:cNvSpPr/>
          <p:nvPr/>
        </p:nvSpPr>
        <p:spPr>
          <a:xfrm>
            <a:off x="-223691" y="9461500"/>
            <a:ext cx="15450636" cy="0"/>
          </a:xfrm>
          <a:prstGeom prst="line">
            <a:avLst/>
          </a:prstGeom>
          <a:ln w="9525" cap="rnd">
            <a:solidFill>
              <a:srgbClr val="F7F7F7"/>
            </a:solidFill>
            <a:prstDash val="solid"/>
            <a:headEnd type="none" w="sm" len="sm"/>
            <a:tailEnd type="none" w="sm" len="sm"/>
          </a:ln>
        </p:spPr>
        <p:txBody>
          <a:bodyPr/>
          <a:lstStyle/>
          <a:p>
            <a:endParaRPr lang="en-GB"/>
          </a:p>
        </p:txBody>
      </p:sp>
      <p:sp>
        <p:nvSpPr>
          <p:cNvPr id="15" name="Freeform 15"/>
          <p:cNvSpPr/>
          <p:nvPr/>
        </p:nvSpPr>
        <p:spPr>
          <a:xfrm>
            <a:off x="5623458" y="8141491"/>
            <a:ext cx="1874983" cy="1017233"/>
          </a:xfrm>
          <a:custGeom>
            <a:avLst/>
            <a:gdLst/>
            <a:ahLst/>
            <a:cxnLst/>
            <a:rect l="l" t="t" r="r" b="b"/>
            <a:pathLst>
              <a:path w="1975157" h="1106088">
                <a:moveTo>
                  <a:pt x="0" y="0"/>
                </a:moveTo>
                <a:lnTo>
                  <a:pt x="1975157" y="0"/>
                </a:lnTo>
                <a:lnTo>
                  <a:pt x="1975157" y="1106088"/>
                </a:lnTo>
                <a:lnTo>
                  <a:pt x="0" y="1106088"/>
                </a:lnTo>
                <a:lnTo>
                  <a:pt x="0" y="0"/>
                </a:lnTo>
                <a:close/>
              </a:path>
            </a:pathLst>
          </a:custGeom>
          <a:blipFill>
            <a:blip r:embed="rId5"/>
            <a:stretch>
              <a:fillRect/>
            </a:stretch>
          </a:blipFill>
        </p:spPr>
        <p:txBody>
          <a:bodyPr/>
          <a:lstStyle/>
          <a:p>
            <a:endParaRPr lang="en-GB"/>
          </a:p>
        </p:txBody>
      </p:sp>
      <p:sp>
        <p:nvSpPr>
          <p:cNvPr id="16" name="Freeform 16"/>
          <p:cNvSpPr/>
          <p:nvPr/>
        </p:nvSpPr>
        <p:spPr>
          <a:xfrm>
            <a:off x="9711450" y="13542525"/>
            <a:ext cx="1167130" cy="1361440"/>
          </a:xfrm>
          <a:custGeom>
            <a:avLst/>
            <a:gdLst/>
            <a:ahLst/>
            <a:cxnLst/>
            <a:rect l="l" t="t" r="r" b="b"/>
            <a:pathLst>
              <a:path w="1692963" h="1692963">
                <a:moveTo>
                  <a:pt x="0" y="0"/>
                </a:moveTo>
                <a:lnTo>
                  <a:pt x="1692963" y="0"/>
                </a:lnTo>
                <a:lnTo>
                  <a:pt x="1692963" y="1692963"/>
                </a:lnTo>
                <a:lnTo>
                  <a:pt x="0" y="1692963"/>
                </a:lnTo>
                <a:lnTo>
                  <a:pt x="0" y="0"/>
                </a:lnTo>
                <a:close/>
              </a:path>
            </a:pathLst>
          </a:custGeom>
          <a:blipFill>
            <a:blip r:embed="rId6"/>
            <a:stretch>
              <a:fillRect/>
            </a:stretch>
          </a:blipFill>
        </p:spPr>
        <p:txBody>
          <a:bodyPr/>
          <a:lstStyle/>
          <a:p>
            <a:endParaRPr lang="en-GB"/>
          </a:p>
        </p:txBody>
      </p:sp>
      <p:sp>
        <p:nvSpPr>
          <p:cNvPr id="17" name="Freeform 17"/>
          <p:cNvSpPr/>
          <p:nvPr/>
        </p:nvSpPr>
        <p:spPr>
          <a:xfrm>
            <a:off x="16112960" y="6829713"/>
            <a:ext cx="2297157" cy="1383724"/>
          </a:xfrm>
          <a:custGeom>
            <a:avLst/>
            <a:gdLst/>
            <a:ahLst/>
            <a:cxnLst/>
            <a:rect l="l" t="t" r="r" b="b"/>
            <a:pathLst>
              <a:path w="2256929" h="1506500">
                <a:moveTo>
                  <a:pt x="0" y="0"/>
                </a:moveTo>
                <a:lnTo>
                  <a:pt x="2256930" y="0"/>
                </a:lnTo>
                <a:lnTo>
                  <a:pt x="2256930" y="1506501"/>
                </a:lnTo>
                <a:lnTo>
                  <a:pt x="0" y="1506501"/>
                </a:lnTo>
                <a:lnTo>
                  <a:pt x="0" y="0"/>
                </a:lnTo>
                <a:close/>
              </a:path>
            </a:pathLst>
          </a:custGeom>
          <a:blipFill>
            <a:blip r:embed="rId7"/>
            <a:stretch>
              <a:fillRect/>
            </a:stretch>
          </a:blipFill>
        </p:spPr>
        <p:txBody>
          <a:bodyPr/>
          <a:lstStyle/>
          <a:p>
            <a:endParaRPr lang="en-GB"/>
          </a:p>
        </p:txBody>
      </p:sp>
      <p:sp>
        <p:nvSpPr>
          <p:cNvPr id="18" name="TextBox 18"/>
          <p:cNvSpPr txBox="1"/>
          <p:nvPr/>
        </p:nvSpPr>
        <p:spPr>
          <a:xfrm>
            <a:off x="294700" y="3338296"/>
            <a:ext cx="2076105" cy="341504"/>
          </a:xfrm>
          <a:prstGeom prst="rect">
            <a:avLst/>
          </a:prstGeom>
        </p:spPr>
        <p:txBody>
          <a:bodyPr lIns="0" tIns="0" rIns="0" bIns="0" rtlCol="0" anchor="t">
            <a:spAutoFit/>
          </a:bodyPr>
          <a:lstStyle/>
          <a:p>
            <a:pPr marL="0" lvl="0" indent="0" algn="l">
              <a:lnSpc>
                <a:spcPts val="2785"/>
              </a:lnSpc>
              <a:spcBef>
                <a:spcPct val="0"/>
              </a:spcBef>
            </a:pPr>
            <a:r>
              <a:rPr lang="en-US" sz="1990" b="1" i="1" u="none" spc="7" dirty="0">
                <a:solidFill>
                  <a:srgbClr val="002060"/>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Introduction</a:t>
            </a:r>
          </a:p>
        </p:txBody>
      </p:sp>
      <p:sp>
        <p:nvSpPr>
          <p:cNvPr id="19" name="TextBox 19"/>
          <p:cNvSpPr txBox="1"/>
          <p:nvPr/>
        </p:nvSpPr>
        <p:spPr>
          <a:xfrm>
            <a:off x="154382" y="10444829"/>
            <a:ext cx="4567853" cy="4067780"/>
          </a:xfrm>
          <a:prstGeom prst="rect">
            <a:avLst/>
          </a:prstGeom>
          <a:solidFill>
            <a:schemeClr val="accent2">
              <a:lumMod val="40000"/>
              <a:lumOff val="60000"/>
            </a:schemeClr>
          </a:solidFill>
        </p:spPr>
        <p:txBody>
          <a:bodyPr wrap="square" lIns="0" tIns="0" rIns="0" bIns="0" rtlCol="0" anchor="t">
            <a:spAutoFit/>
          </a:bodyPr>
          <a:lstStyle/>
          <a:p>
            <a:pPr marL="257810" lvl="1" indent="-128905">
              <a:lnSpc>
                <a:spcPct val="150000"/>
              </a:lnSpc>
              <a:buFont typeface="Arial" panose="020B0604020202020204"/>
              <a:buChar char="•"/>
            </a:pPr>
            <a:r>
              <a:rPr lang="en-US" sz="1400" spc="4" dirty="0">
                <a:latin typeface="Times New Roman" panose="02020603050405020304"/>
                <a:ea typeface="Times New Roman" panose="02020603050405020304"/>
                <a:cs typeface="Times New Roman" panose="02020603050405020304"/>
                <a:sym typeface="Times New Roman" panose="02020603050405020304"/>
              </a:rPr>
              <a:t>Welsh culture has strong roots in history, language, and community.</a:t>
            </a:r>
          </a:p>
          <a:p>
            <a:pPr marL="257810" lvl="1" indent="-128905">
              <a:lnSpc>
                <a:spcPct val="150000"/>
              </a:lnSpc>
              <a:buFont typeface="Arial" panose="020B0604020202020204"/>
              <a:buChar char="•"/>
            </a:pPr>
            <a:r>
              <a:rPr lang="en-US" sz="1400" spc="4" dirty="0">
                <a:latin typeface="Times New Roman" panose="02020603050405020304"/>
                <a:ea typeface="Times New Roman" panose="02020603050405020304"/>
                <a:cs typeface="Times New Roman" panose="02020603050405020304"/>
                <a:sym typeface="Times New Roman" panose="02020603050405020304"/>
              </a:rPr>
              <a:t>In healthcare, it is crucial to know that people's perception of health, illness, and care is influenced by culture.</a:t>
            </a:r>
          </a:p>
          <a:p>
            <a:pPr marL="257810" lvl="1" indent="-128905">
              <a:lnSpc>
                <a:spcPct val="150000"/>
              </a:lnSpc>
              <a:buFont typeface="Arial" panose="020B0604020202020204"/>
              <a:buChar char="•"/>
            </a:pPr>
            <a:r>
              <a:rPr lang="en-US" sz="1400" spc="4" dirty="0">
                <a:latin typeface="Times New Roman" panose="02020603050405020304"/>
                <a:ea typeface="Times New Roman" panose="02020603050405020304"/>
                <a:cs typeface="Times New Roman" panose="02020603050405020304"/>
                <a:sym typeface="Times New Roman" panose="02020603050405020304"/>
              </a:rPr>
              <a:t>Being culturally sensitive involves acknowledging and respecting people's beliefs, values, and culture in treating or assisting them.</a:t>
            </a:r>
          </a:p>
          <a:p>
            <a:pPr marL="257810" lvl="1" indent="-128905">
              <a:lnSpc>
                <a:spcPct val="150000"/>
              </a:lnSpc>
              <a:buFont typeface="Arial" panose="020B0604020202020204"/>
              <a:buChar char="•"/>
            </a:pPr>
            <a:r>
              <a:rPr lang="en-US" sz="1400" spc="4" dirty="0">
                <a:latin typeface="Times New Roman" panose="02020603050405020304"/>
                <a:ea typeface="Times New Roman" panose="02020603050405020304"/>
                <a:cs typeface="Times New Roman" panose="02020603050405020304"/>
                <a:sym typeface="Times New Roman" panose="02020603050405020304"/>
              </a:rPr>
              <a:t>To a patient from Wales, this can mean speaking in their own language, participating in cultural celebrations, or adhering to family tradition regarding health choices.</a:t>
            </a:r>
          </a:p>
          <a:p>
            <a:pPr marL="257810" lvl="1" indent="-128905">
              <a:lnSpc>
                <a:spcPct val="150000"/>
              </a:lnSpc>
              <a:buFont typeface="Arial" panose="020B0604020202020204"/>
              <a:buChar char="•"/>
            </a:pPr>
            <a:r>
              <a:rPr lang="en-US" sz="1400" spc="4" dirty="0">
                <a:latin typeface="Times New Roman" panose="02020603050405020304"/>
                <a:ea typeface="Times New Roman" panose="02020603050405020304"/>
                <a:cs typeface="Times New Roman" panose="02020603050405020304"/>
                <a:sym typeface="Times New Roman" panose="02020603050405020304"/>
              </a:rPr>
              <a:t>Family as well as intergenerational connections are highly valued in Welsh communities (</a:t>
            </a:r>
            <a:r>
              <a:rPr lang="en-US" sz="1400" spc="4" dirty="0" err="1">
                <a:latin typeface="Times New Roman" panose="02020603050405020304"/>
                <a:ea typeface="Times New Roman" panose="02020603050405020304"/>
                <a:cs typeface="Times New Roman" panose="02020603050405020304"/>
                <a:sym typeface="Times New Roman" panose="02020603050405020304"/>
              </a:rPr>
              <a:t>Ocloo</a:t>
            </a:r>
            <a:r>
              <a:rPr lang="en-US" sz="1400" spc="4" dirty="0">
                <a:latin typeface="Times New Roman" panose="02020603050405020304"/>
                <a:ea typeface="Times New Roman" panose="02020603050405020304"/>
                <a:cs typeface="Times New Roman" panose="02020603050405020304"/>
                <a:sym typeface="Times New Roman" panose="02020603050405020304"/>
              </a:rPr>
              <a:t> et al., 2020).</a:t>
            </a:r>
          </a:p>
          <a:p>
            <a:pPr marL="0" lvl="0" indent="0" algn="just">
              <a:lnSpc>
                <a:spcPts val="1550"/>
              </a:lnSpc>
              <a:spcBef>
                <a:spcPct val="0"/>
              </a:spcBef>
            </a:pPr>
            <a:endParaRPr lang="en-US" sz="1195" spc="4"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20" name="TextBox 20"/>
          <p:cNvSpPr txBox="1"/>
          <p:nvPr/>
        </p:nvSpPr>
        <p:spPr>
          <a:xfrm>
            <a:off x="173432" y="9608254"/>
            <a:ext cx="6292494" cy="341504"/>
          </a:xfrm>
          <a:prstGeom prst="rect">
            <a:avLst/>
          </a:prstGeom>
        </p:spPr>
        <p:txBody>
          <a:bodyPr wrap="square" lIns="0" tIns="0" rIns="0" bIns="0" rtlCol="0" anchor="t">
            <a:spAutoFit/>
          </a:bodyPr>
          <a:lstStyle/>
          <a:p>
            <a:pPr marL="0" lvl="0" indent="0" algn="ctr">
              <a:lnSpc>
                <a:spcPts val="2785"/>
              </a:lnSpc>
              <a:spcBef>
                <a:spcPct val="0"/>
              </a:spcBef>
            </a:pPr>
            <a:r>
              <a:rPr lang="en-US" sz="1990" b="1" i="1" spc="7" dirty="0">
                <a:solidFill>
                  <a:srgbClr val="FFC000"/>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Welsh Culture and Identity in Care Delivery</a:t>
            </a:r>
          </a:p>
        </p:txBody>
      </p:sp>
      <p:sp>
        <p:nvSpPr>
          <p:cNvPr id="21" name="TextBox 21"/>
          <p:cNvSpPr txBox="1"/>
          <p:nvPr/>
        </p:nvSpPr>
        <p:spPr>
          <a:xfrm>
            <a:off x="5211398" y="3694003"/>
            <a:ext cx="4966383" cy="4293483"/>
          </a:xfrm>
          <a:prstGeom prst="rect">
            <a:avLst/>
          </a:prstGeom>
          <a:solidFill>
            <a:schemeClr val="accent6">
              <a:lumMod val="20000"/>
              <a:lumOff val="80000"/>
            </a:schemeClr>
          </a:solidFill>
        </p:spPr>
        <p:txBody>
          <a:bodyPr wrap="square" lIns="0" tIns="0" rIns="0" bIns="0" rtlCol="0" anchor="t">
            <a:spAutoFit/>
          </a:bodyPr>
          <a:lstStyle/>
          <a:p>
            <a:pPr marL="0" lvl="0" indent="0" algn="just">
              <a:spcBef>
                <a:spcPct val="0"/>
              </a:spcBef>
            </a:pPr>
            <a:r>
              <a:rPr lang="en-US" sz="1500" u="none" spc="6" dirty="0">
                <a:solidFill>
                  <a:srgbClr val="F7F7F7"/>
                </a:solidFill>
                <a:latin typeface="Times New Roman" panose="02020603050405020304"/>
                <a:ea typeface="Times New Roman" panose="02020603050405020304"/>
                <a:cs typeface="Times New Roman" panose="02020603050405020304"/>
                <a:sym typeface="Times New Roman" panose="02020603050405020304"/>
              </a:rPr>
              <a:t>I</a:t>
            </a:r>
            <a:endParaRPr lang="en-US" sz="1400" u="none" spc="6" dirty="0">
              <a:solidFill>
                <a:schemeClr val="tx1"/>
              </a:solidFill>
              <a:latin typeface="Times New Roman" panose="02020603050405020304"/>
              <a:ea typeface="Times New Roman" panose="02020603050405020304"/>
              <a:cs typeface="Times New Roman" panose="02020603050405020304"/>
              <a:sym typeface="Times New Roman" panose="02020603050405020304"/>
            </a:endParaRPr>
          </a:p>
          <a:p>
            <a:pPr marL="281305" lvl="1" indent="-140335" algn="just">
              <a:spcBef>
                <a:spcPct val="0"/>
              </a:spcBef>
              <a:buFont typeface="Arial" panose="020B0604020202020204"/>
              <a:buChar char="•"/>
            </a:pPr>
            <a:r>
              <a:rPr lang="en-US" sz="1400" u="none" spc="5" dirty="0">
                <a:solidFill>
                  <a:schemeClr val="tx1"/>
                </a:solidFill>
                <a:latin typeface="Times New Roman" panose="02020603050405020304"/>
                <a:ea typeface="Times New Roman" panose="02020603050405020304"/>
                <a:cs typeface="Times New Roman" panose="02020603050405020304"/>
                <a:sym typeface="Times New Roman" panose="02020603050405020304"/>
              </a:rPr>
              <a:t>Wales has a specific cultural and linguistic heritage that determines how health and social care services are delivered.</a:t>
            </a:r>
          </a:p>
          <a:p>
            <a:pPr marL="259715" lvl="1" indent="-129540" algn="just">
              <a:spcBef>
                <a:spcPct val="0"/>
              </a:spcBef>
              <a:buFont typeface="Arial" panose="020B0604020202020204"/>
              <a:buChar char="•"/>
            </a:pPr>
            <a:r>
              <a:rPr lang="en-US" sz="1400" u="none"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The Welsh language is still part of everyday life for a significant number of people and central to their identity and sense of belonging.</a:t>
            </a:r>
          </a:p>
          <a:p>
            <a:pPr marL="259715" lvl="1" indent="-129540" algn="just">
              <a:spcBef>
                <a:spcPct val="0"/>
              </a:spcBef>
              <a:buFont typeface="Arial" panose="020B0604020202020204"/>
              <a:buChar char="•"/>
            </a:pPr>
            <a:r>
              <a:rPr lang="en-US" sz="1400" u="none"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In many places, people often use the Welsh language in their daily lives, at home, in schools, at work, and in the community. Care that meets people's language needs is therefore highly relevant.</a:t>
            </a:r>
          </a:p>
          <a:p>
            <a:pPr marL="259715" lvl="1" indent="-129540" algn="just">
              <a:spcBef>
                <a:spcPct val="0"/>
              </a:spcBef>
              <a:buFont typeface="Arial" panose="020B0604020202020204"/>
              <a:buChar char="•"/>
            </a:pPr>
            <a:r>
              <a:rPr lang="en-US" sz="1400" u="none"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There are particular health and care issues in Wales, including a high number of rural areas, making it difficult for individuals to get quickly to hospitals, doctors, or emergency services (Prys and Matthews, 2022).</a:t>
            </a:r>
          </a:p>
          <a:p>
            <a:pPr marL="259715" lvl="1" indent="-129540" algn="just">
              <a:spcBef>
                <a:spcPct val="0"/>
              </a:spcBef>
              <a:buFont typeface="Arial" panose="020B0604020202020204"/>
              <a:buChar char="•"/>
            </a:pPr>
            <a:r>
              <a:rPr lang="en-US" sz="1400" u="none"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Wales also has an aging population, with many individuals living with health issues needing consistent care and assistance. Wales, unlike anywhere else in the rest of the UK, has its own healthcare system. Decisions regarding health services are made, and NHS Wales is operated by the Welsh Government (Kadel et al., 2022).</a:t>
            </a:r>
          </a:p>
          <a:p>
            <a:pPr marL="0" lvl="0" indent="0" algn="just">
              <a:spcBef>
                <a:spcPct val="0"/>
              </a:spcBef>
            </a:pPr>
            <a:r>
              <a:rPr lang="en-US" sz="1200" u="none"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a:t>
            </a:r>
          </a:p>
        </p:txBody>
      </p:sp>
      <p:sp>
        <p:nvSpPr>
          <p:cNvPr id="22" name="TextBox 22"/>
          <p:cNvSpPr txBox="1"/>
          <p:nvPr/>
        </p:nvSpPr>
        <p:spPr>
          <a:xfrm>
            <a:off x="5439584" y="3354297"/>
            <a:ext cx="4449673" cy="341504"/>
          </a:xfrm>
          <a:prstGeom prst="rect">
            <a:avLst/>
          </a:prstGeom>
        </p:spPr>
        <p:txBody>
          <a:bodyPr wrap="square" lIns="0" tIns="0" rIns="0" bIns="0" rtlCol="0" anchor="t">
            <a:spAutoFit/>
          </a:bodyPr>
          <a:lstStyle/>
          <a:p>
            <a:pPr marL="0" lvl="0" indent="0" algn="ctr">
              <a:lnSpc>
                <a:spcPts val="2785"/>
              </a:lnSpc>
              <a:spcBef>
                <a:spcPct val="0"/>
              </a:spcBef>
            </a:pPr>
            <a:r>
              <a:rPr lang="en-US" sz="1990" b="1" i="1" spc="7" dirty="0">
                <a:solidFill>
                  <a:srgbClr val="FFFF00"/>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Welsh Context in Health and Social Care</a:t>
            </a:r>
          </a:p>
        </p:txBody>
      </p:sp>
      <p:sp>
        <p:nvSpPr>
          <p:cNvPr id="23" name="TextBox 23"/>
          <p:cNvSpPr txBox="1"/>
          <p:nvPr/>
        </p:nvSpPr>
        <p:spPr>
          <a:xfrm>
            <a:off x="10402570" y="3868444"/>
            <a:ext cx="4926645" cy="3537762"/>
          </a:xfrm>
          <a:prstGeom prst="rect">
            <a:avLst/>
          </a:prstGeom>
          <a:solidFill>
            <a:schemeClr val="accent4">
              <a:lumMod val="20000"/>
              <a:lumOff val="80000"/>
            </a:schemeClr>
          </a:solidFill>
        </p:spPr>
        <p:txBody>
          <a:bodyPr lIns="0" tIns="0" rIns="0" bIns="0" rtlCol="0" anchor="t">
            <a:noAutofit/>
          </a:bodyPr>
          <a:lstStyle/>
          <a:p>
            <a:pPr marL="236220" lvl="1" indent="-118110" algn="l">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Within Welsh healthcare settings, there is one fundamental principle referred to as, “The Active Offer.”</a:t>
            </a:r>
          </a:p>
          <a:p>
            <a:pPr marL="236220" lvl="1" indent="-118110" algn="l">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This implies that an individual should be offered services in the Welsh language without having to ask for it.</a:t>
            </a:r>
          </a:p>
          <a:p>
            <a:pPr marL="236220" lvl="1" indent="-118110" algn="l">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Rather than waiting for patients to ask whether they would like a conversation with a Welsh language provider or reception information in Welsh, health professionals should offer it automatically (Prys and Matthews, 2022).</a:t>
            </a:r>
          </a:p>
          <a:p>
            <a:pPr marL="236220" lvl="1" indent="-118110" algn="l">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There are significant advantages in providing services in the Welsh language, especially for older people, individuals with dementia, or those in emotional distress (Morgan et al., 2025).</a:t>
            </a:r>
          </a:p>
          <a:p>
            <a:pPr marL="257810" lvl="1" indent="-128905" algn="l">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Legislation, such as the Welsh Language (Wales) Measure 2011, provides equal status for English and Welsh within public life (Prys, Hodges and Roberts, 2021).</a:t>
            </a:r>
          </a:p>
          <a:p>
            <a:pPr algn="l">
              <a:lnSpc>
                <a:spcPts val="1550"/>
              </a:lnSpc>
              <a:spcBef>
                <a:spcPct val="0"/>
              </a:spcBef>
            </a:pPr>
            <a:endParaRPr lang="en-US" sz="1195" spc="4" dirty="0">
              <a:solidFill>
                <a:srgbClr val="F7F7F7"/>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a:lnSpc>
                <a:spcPts val="1550"/>
              </a:lnSpc>
              <a:spcBef>
                <a:spcPct val="0"/>
              </a:spcBef>
            </a:pPr>
            <a:endParaRPr lang="en-US" sz="1195" spc="4" dirty="0">
              <a:solidFill>
                <a:srgbClr val="F7F7F7"/>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24" name="TextBox 24"/>
          <p:cNvSpPr txBox="1"/>
          <p:nvPr/>
        </p:nvSpPr>
        <p:spPr>
          <a:xfrm>
            <a:off x="10402570" y="3395706"/>
            <a:ext cx="5048105" cy="341504"/>
          </a:xfrm>
          <a:prstGeom prst="rect">
            <a:avLst/>
          </a:prstGeom>
        </p:spPr>
        <p:txBody>
          <a:bodyPr wrap="square" lIns="0" tIns="0" rIns="0" bIns="0" rtlCol="0" anchor="t">
            <a:spAutoFit/>
          </a:bodyPr>
          <a:lstStyle/>
          <a:p>
            <a:pPr marL="0" lvl="0" indent="0" algn="ctr">
              <a:lnSpc>
                <a:spcPts val="2785"/>
              </a:lnSpc>
              <a:spcBef>
                <a:spcPct val="0"/>
              </a:spcBef>
            </a:pPr>
            <a:r>
              <a:rPr lang="en-US" sz="1990" b="1" i="1" spc="7" dirty="0">
                <a:solidFill>
                  <a:srgbClr val="92D050"/>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The Role of the Welsh Language in Healthcare</a:t>
            </a:r>
          </a:p>
        </p:txBody>
      </p:sp>
      <p:sp>
        <p:nvSpPr>
          <p:cNvPr id="25" name="TextBox 25"/>
          <p:cNvSpPr txBox="1"/>
          <p:nvPr/>
        </p:nvSpPr>
        <p:spPr>
          <a:xfrm>
            <a:off x="15575133" y="3768811"/>
            <a:ext cx="5646521" cy="2898229"/>
          </a:xfrm>
          <a:prstGeom prst="rect">
            <a:avLst/>
          </a:prstGeom>
          <a:solidFill>
            <a:schemeClr val="accent1">
              <a:lumMod val="20000"/>
              <a:lumOff val="80000"/>
            </a:schemeClr>
          </a:solidFill>
        </p:spPr>
        <p:txBody>
          <a:bodyPr wrap="square" lIns="0" tIns="0" rIns="0" bIns="0" rtlCol="0" anchor="t">
            <a:spAutoFit/>
          </a:bodyPr>
          <a:lstStyle/>
          <a:p>
            <a:pPr marL="0" lvl="0" indent="0" algn="l">
              <a:spcBef>
                <a:spcPct val="0"/>
              </a:spcBef>
            </a:pPr>
            <a:r>
              <a:rPr lang="en-US" sz="1600" u="none" strike="noStrike"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Healthcare professionals should appreciate the Welsh language and culture to provide excellent care.</a:t>
            </a:r>
          </a:p>
          <a:p>
            <a:pPr marL="0" lvl="0" indent="0" algn="l">
              <a:spcBef>
                <a:spcPct val="0"/>
              </a:spcBef>
            </a:pPr>
            <a:r>
              <a:rPr lang="en-US" sz="1600" u="none" strike="noStrike"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It is important to remember a patient’s preferred language and make them feel comfortable, respected, and understood.</a:t>
            </a:r>
          </a:p>
          <a:p>
            <a:pPr marL="0" lvl="0" indent="0" algn="l">
              <a:spcBef>
                <a:spcPct val="0"/>
              </a:spcBef>
            </a:pPr>
            <a:r>
              <a:rPr lang="en-US" sz="1600" u="none" strike="noStrike"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Staff can use bilingual training to communicate better with patients and ease their distress.</a:t>
            </a:r>
          </a:p>
          <a:p>
            <a:pPr marL="0" lvl="0" indent="0" algn="l">
              <a:spcBef>
                <a:spcPct val="0"/>
              </a:spcBef>
            </a:pPr>
            <a:r>
              <a:rPr lang="en-US" sz="1600" u="none" strike="noStrike"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Simple actions like greeting patients in Welsh or providing language support help build trust.</a:t>
            </a:r>
          </a:p>
          <a:p>
            <a:pPr marL="0" lvl="0" indent="0" algn="l">
              <a:spcBef>
                <a:spcPct val="0"/>
              </a:spcBef>
            </a:pPr>
            <a:r>
              <a:rPr lang="en-US" sz="1600" u="none" strike="noStrike"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The healthcare system must support staff training, develop clear policies, plan inclusive services, and ensure strong communication (Vella, White and Livingston, 2022).</a:t>
            </a:r>
          </a:p>
          <a:p>
            <a:pPr marL="0" lvl="0" indent="0" algn="l">
              <a:lnSpc>
                <a:spcPts val="1555"/>
              </a:lnSpc>
              <a:spcBef>
                <a:spcPct val="0"/>
              </a:spcBef>
            </a:pPr>
            <a:endParaRPr lang="en-US" sz="1195" u="none" strike="noStrike" spc="4" dirty="0">
              <a:solidFill>
                <a:schemeClr val="tx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26" name="TextBox 26"/>
          <p:cNvSpPr txBox="1"/>
          <p:nvPr/>
        </p:nvSpPr>
        <p:spPr>
          <a:xfrm>
            <a:off x="15902992" y="3354297"/>
            <a:ext cx="3262858" cy="341504"/>
          </a:xfrm>
          <a:prstGeom prst="rect">
            <a:avLst/>
          </a:prstGeom>
        </p:spPr>
        <p:txBody>
          <a:bodyPr lIns="0" tIns="0" rIns="0" bIns="0" rtlCol="0" anchor="t">
            <a:spAutoFit/>
          </a:bodyPr>
          <a:lstStyle/>
          <a:p>
            <a:pPr marL="0" lvl="0" indent="0" algn="ctr">
              <a:lnSpc>
                <a:spcPts val="2785"/>
              </a:lnSpc>
              <a:spcBef>
                <a:spcPct val="0"/>
              </a:spcBef>
            </a:pPr>
            <a:r>
              <a:rPr lang="en-US" sz="1990" b="1" i="1" spc="7" dirty="0">
                <a:solidFill>
                  <a:schemeClr val="accent2">
                    <a:lumMod val="50000"/>
                  </a:schemeClr>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Implications for Practice</a:t>
            </a:r>
          </a:p>
        </p:txBody>
      </p:sp>
      <p:sp>
        <p:nvSpPr>
          <p:cNvPr id="27" name="TextBox 27"/>
          <p:cNvSpPr txBox="1"/>
          <p:nvPr/>
        </p:nvSpPr>
        <p:spPr>
          <a:xfrm>
            <a:off x="7044690" y="9987844"/>
            <a:ext cx="4522272" cy="3416329"/>
          </a:xfrm>
          <a:prstGeom prst="rect">
            <a:avLst/>
          </a:prstGeom>
          <a:solidFill>
            <a:schemeClr val="accent3">
              <a:lumMod val="40000"/>
              <a:lumOff val="60000"/>
            </a:schemeClr>
          </a:solidFill>
        </p:spPr>
        <p:txBody>
          <a:bodyPr wrap="square" lIns="0" tIns="0" rIns="0" bIns="0" rtlCol="0" anchor="t">
            <a:noAutofit/>
          </a:bodyPr>
          <a:lstStyle/>
          <a:p>
            <a:pPr marL="260985" lvl="1" indent="-130175" algn="just">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Multiple policies and laws encourage the use of Welsh language and culture in relation to the healthcare system.</a:t>
            </a:r>
          </a:p>
          <a:p>
            <a:pPr marL="260985" lvl="1" indent="-130175" algn="just">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“More Than Just Words” is a strategic framework developed by the Welsh Government to improve Welsh language services at all levels of health and social care.</a:t>
            </a:r>
          </a:p>
          <a:p>
            <a:pPr marL="260985" lvl="1" indent="-130175" algn="just">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Another important legislation is the Welsh Language (Wales) Measure 2011 which declared Welsh as an official language of Wales (Prys, Hodges and Roberts, 2021).</a:t>
            </a:r>
          </a:p>
          <a:p>
            <a:pPr marL="260985" lvl="1" indent="-130175" algn="just">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This legislation enables people to access services in Welsh and imposes duties on public authorities, including health services, to treat Welsh and English equally.</a:t>
            </a:r>
          </a:p>
          <a:p>
            <a:pPr marL="260985" lvl="1" indent="-130175" algn="just">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The Well-being of Future Generations Act 2015 aims to create a sustainable, healthy Wales and promote a vibrant culture and flourishing Welsh language (</a:t>
            </a:r>
            <a:r>
              <a:rPr lang="en-US" sz="1400" spc="4"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Messham</a:t>
            </a: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and Sheard, 2020).</a:t>
            </a:r>
          </a:p>
          <a:p>
            <a:pPr marL="0" lvl="0" indent="0" algn="l">
              <a:lnSpc>
                <a:spcPts val="1570"/>
              </a:lnSpc>
              <a:spcBef>
                <a:spcPct val="0"/>
              </a:spcBef>
            </a:pPr>
            <a:endParaRPr lang="en-US" sz="1210" spc="4" dirty="0">
              <a:solidFill>
                <a:srgbClr val="F7F7F7"/>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a:lnSpc>
                <a:spcPts val="1570"/>
              </a:lnSpc>
              <a:spcBef>
                <a:spcPct val="0"/>
              </a:spcBef>
            </a:pPr>
            <a:endParaRPr lang="en-US" sz="1210" spc="4" dirty="0">
              <a:solidFill>
                <a:srgbClr val="F7F7F7"/>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28" name="TextBox 28"/>
          <p:cNvSpPr txBox="1"/>
          <p:nvPr/>
        </p:nvSpPr>
        <p:spPr>
          <a:xfrm>
            <a:off x="7283034" y="9570466"/>
            <a:ext cx="3627700" cy="341504"/>
          </a:xfrm>
          <a:prstGeom prst="rect">
            <a:avLst/>
          </a:prstGeom>
        </p:spPr>
        <p:txBody>
          <a:bodyPr lIns="0" tIns="0" rIns="0" bIns="0" rtlCol="0" anchor="t">
            <a:spAutoFit/>
          </a:bodyPr>
          <a:lstStyle/>
          <a:p>
            <a:pPr marL="0" lvl="0" indent="0" algn="ctr">
              <a:lnSpc>
                <a:spcPts val="2785"/>
              </a:lnSpc>
              <a:spcBef>
                <a:spcPct val="0"/>
              </a:spcBef>
            </a:pPr>
            <a:r>
              <a:rPr lang="en-US" sz="1990" b="1" i="1" spc="7" dirty="0">
                <a:solidFill>
                  <a:schemeClr val="accent4">
                    <a:lumMod val="50000"/>
                  </a:schemeClr>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Relevant Policies and Legislation</a:t>
            </a:r>
          </a:p>
        </p:txBody>
      </p:sp>
      <p:sp>
        <p:nvSpPr>
          <p:cNvPr id="29" name="TextBox 29"/>
          <p:cNvSpPr txBox="1"/>
          <p:nvPr/>
        </p:nvSpPr>
        <p:spPr>
          <a:xfrm>
            <a:off x="1313431" y="564836"/>
            <a:ext cx="17999582" cy="1591782"/>
          </a:xfrm>
          <a:prstGeom prst="rect">
            <a:avLst/>
          </a:prstGeom>
        </p:spPr>
        <p:txBody>
          <a:bodyPr lIns="0" tIns="0" rIns="0" bIns="0" rtlCol="0" anchor="t">
            <a:spAutoFit/>
          </a:bodyPr>
          <a:lstStyle/>
          <a:p>
            <a:pPr marL="0" lvl="0" indent="0" algn="ctr">
              <a:lnSpc>
                <a:spcPts val="6430"/>
              </a:lnSpc>
            </a:pPr>
            <a:r>
              <a:rPr lang="en-US" sz="4285" b="1" i="1" dirty="0">
                <a:solidFill>
                  <a:srgbClr val="C00000"/>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The Role of Welsh Language, Culture, and Identity in Modern Health and Social Care in Wales</a:t>
            </a:r>
          </a:p>
        </p:txBody>
      </p:sp>
      <p:sp>
        <p:nvSpPr>
          <p:cNvPr id="30" name="TextBox 30"/>
          <p:cNvSpPr txBox="1"/>
          <p:nvPr/>
        </p:nvSpPr>
        <p:spPr>
          <a:xfrm>
            <a:off x="152441" y="3771873"/>
            <a:ext cx="4822924" cy="3869943"/>
          </a:xfrm>
          <a:prstGeom prst="rect">
            <a:avLst/>
          </a:prstGeom>
          <a:solidFill>
            <a:schemeClr val="accent5">
              <a:lumMod val="20000"/>
              <a:lumOff val="80000"/>
            </a:schemeClr>
          </a:solidFill>
        </p:spPr>
        <p:txBody>
          <a:bodyPr lIns="0" tIns="0" rIns="0" bIns="0" rtlCol="0" anchor="t">
            <a:noAutofit/>
          </a:bodyPr>
          <a:lstStyle/>
          <a:p>
            <a:pPr marL="235585" lvl="1" indent="-118110" algn="just">
              <a:buFont typeface="Arial" panose="020B0604020202020204"/>
              <a:buChar char="•"/>
            </a:pPr>
            <a:r>
              <a:rPr lang="en-US" sz="1600" spc="4" dirty="0">
                <a:solidFill>
                  <a:schemeClr val="tx1"/>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Health and social services in Wales are distinctive due to the rich cultural heritage and bilingual society within Wales.</a:t>
            </a:r>
          </a:p>
          <a:p>
            <a:pPr marL="235585" lvl="1" indent="-118110" algn="just">
              <a:buFont typeface="Arial" panose="020B0604020202020204"/>
              <a:buChar char="•"/>
            </a:pPr>
            <a:r>
              <a:rPr lang="en-US" sz="1600" spc="4" dirty="0">
                <a:solidFill>
                  <a:schemeClr val="tx1"/>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Wales is a country with a strong history and identity, with the Welsh language central to people’s day-to-day lives.</a:t>
            </a:r>
          </a:p>
          <a:p>
            <a:pPr marL="235585" lvl="1" indent="-118110" algn="just">
              <a:buFont typeface="Arial" panose="020B0604020202020204"/>
              <a:buChar char="•"/>
            </a:pPr>
            <a:r>
              <a:rPr lang="en-US" sz="1600" spc="4" dirty="0">
                <a:solidFill>
                  <a:schemeClr val="tx1"/>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Within healthcare, it is necessary to recognize and respect cultural and linguistic requirements within the population (Williams, 2023).</a:t>
            </a:r>
          </a:p>
          <a:p>
            <a:pPr marL="235585" lvl="1" indent="-118110" algn="just">
              <a:buFont typeface="Arial" panose="020B0604020202020204"/>
              <a:buChar char="•"/>
            </a:pPr>
            <a:r>
              <a:rPr lang="en-US" sz="1600" spc="4" dirty="0">
                <a:solidFill>
                  <a:schemeClr val="tx1"/>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This poster examines how the Welsh language, as well as culture and identity, contribute towards how care is given right across Wales.</a:t>
            </a:r>
          </a:p>
          <a:p>
            <a:pPr marL="235585" lvl="1" indent="-118110" algn="just">
              <a:buFont typeface="Arial" panose="020B0604020202020204"/>
              <a:buChar char="•"/>
            </a:pPr>
            <a:r>
              <a:rPr lang="en-US" sz="1600" spc="4" dirty="0">
                <a:solidFill>
                  <a:schemeClr val="tx1"/>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It points out why providing care in individuals’ preferred language, as well as with cultural sensitivity, can result in enhanced patient experiences as well as enhanced health outcomes.</a:t>
            </a:r>
          </a:p>
          <a:p>
            <a:pPr marL="0" lvl="0" indent="0" algn="l">
              <a:lnSpc>
                <a:spcPts val="1160"/>
              </a:lnSpc>
              <a:spcBef>
                <a:spcPct val="0"/>
              </a:spcBef>
            </a:pPr>
            <a:r>
              <a:rPr lang="en-US" sz="1200" u="none" spc="3" dirty="0">
                <a:solidFill>
                  <a:srgbClr val="F7F7F7"/>
                </a:solidFill>
                <a:latin typeface="Times New Roman" panose="02020603050405020304"/>
                <a:ea typeface="Times New Roman" panose="02020603050405020304"/>
                <a:cs typeface="Times New Roman" panose="02020603050405020304"/>
                <a:sym typeface="Times New Roman" panose="02020603050405020304"/>
              </a:rPr>
              <a:t>.</a:t>
            </a:r>
          </a:p>
        </p:txBody>
      </p:sp>
      <p:sp>
        <p:nvSpPr>
          <p:cNvPr id="31" name="TextBox 31"/>
          <p:cNvSpPr txBox="1"/>
          <p:nvPr/>
        </p:nvSpPr>
        <p:spPr>
          <a:xfrm>
            <a:off x="12155174" y="9643241"/>
            <a:ext cx="2685283" cy="341504"/>
          </a:xfrm>
          <a:prstGeom prst="rect">
            <a:avLst/>
          </a:prstGeom>
        </p:spPr>
        <p:txBody>
          <a:bodyPr lIns="0" tIns="0" rIns="0" bIns="0" rtlCol="0" anchor="t">
            <a:spAutoFit/>
          </a:bodyPr>
          <a:lstStyle/>
          <a:p>
            <a:pPr marL="0" lvl="0" indent="0" algn="ctr">
              <a:lnSpc>
                <a:spcPts val="2785"/>
              </a:lnSpc>
              <a:spcBef>
                <a:spcPct val="0"/>
              </a:spcBef>
            </a:pPr>
            <a:r>
              <a:rPr lang="en-US" sz="1990" b="1" i="1" spc="7" dirty="0">
                <a:solidFill>
                  <a:srgbClr val="FF0066"/>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Conclusion</a:t>
            </a:r>
          </a:p>
        </p:txBody>
      </p:sp>
      <p:sp>
        <p:nvSpPr>
          <p:cNvPr id="32" name="TextBox 32"/>
          <p:cNvSpPr txBox="1"/>
          <p:nvPr/>
        </p:nvSpPr>
        <p:spPr>
          <a:xfrm>
            <a:off x="11838135" y="10256520"/>
            <a:ext cx="3491079" cy="4654579"/>
          </a:xfrm>
          <a:prstGeom prst="rect">
            <a:avLst/>
          </a:prstGeom>
          <a:solidFill>
            <a:schemeClr val="accent2">
              <a:lumMod val="20000"/>
              <a:lumOff val="80000"/>
            </a:schemeClr>
          </a:solidFill>
        </p:spPr>
        <p:txBody>
          <a:bodyPr wrap="square" lIns="0" tIns="0" rIns="0" bIns="0" rtlCol="0" anchor="t">
            <a:noAutofit/>
          </a:bodyPr>
          <a:lstStyle/>
          <a:p>
            <a:pPr marL="248920" lvl="1" indent="-124460" algn="just">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Multiple policies and laws encourage the use of Welsh language and culture in relation to the healthcare system.</a:t>
            </a:r>
          </a:p>
          <a:p>
            <a:pPr marL="248920" lvl="1" indent="-124460" algn="just">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“More Than Just Words” is a strategic framework developed by the Welsh Government to improve Welsh language services at all levels of health and social care.</a:t>
            </a:r>
          </a:p>
          <a:p>
            <a:pPr marL="248920" lvl="1" indent="-124460" algn="just">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Another important legislation is the Welsh Language (Wales) Measure 2011 which declared Welsh as an official language of Wales (Prys, Hodges and Roberts, 2021).</a:t>
            </a:r>
          </a:p>
          <a:p>
            <a:pPr marL="248920" lvl="1" indent="-124460" algn="just">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This legislation enables people to access services in Welsh and imposes duties on public authorities, including health services, to treat Welsh and English equally.</a:t>
            </a:r>
          </a:p>
          <a:p>
            <a:pPr marL="248920" lvl="1" indent="-124460" algn="just">
              <a:buFont typeface="Arial" panose="020B0604020202020204"/>
              <a:buChar char="•"/>
            </a:pP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The Well-being of Future Generations Act 2015 aims to create a sustainable, healthy Wales and promote a vibrant culture and flourishing Welsh language (</a:t>
            </a:r>
            <a:r>
              <a:rPr lang="en-US" sz="1400" spc="4" dirty="0" err="1">
                <a:solidFill>
                  <a:schemeClr val="tx1"/>
                </a:solidFill>
                <a:latin typeface="Times New Roman" panose="02020603050405020304"/>
                <a:ea typeface="Times New Roman" panose="02020603050405020304"/>
                <a:cs typeface="Times New Roman" panose="02020603050405020304"/>
                <a:sym typeface="Times New Roman" panose="02020603050405020304"/>
              </a:rPr>
              <a:t>Messham</a:t>
            </a:r>
            <a:r>
              <a:rPr lang="en-US" sz="1400" spc="4" dirty="0">
                <a:solidFill>
                  <a:schemeClr val="tx1"/>
                </a:solidFill>
                <a:latin typeface="Times New Roman" panose="02020603050405020304"/>
                <a:ea typeface="Times New Roman" panose="02020603050405020304"/>
                <a:cs typeface="Times New Roman" panose="02020603050405020304"/>
                <a:sym typeface="Times New Roman" panose="02020603050405020304"/>
              </a:rPr>
              <a:t> and Sheard, 2020).</a:t>
            </a:r>
          </a:p>
          <a:p>
            <a:pPr marL="248920" lvl="1" indent="-124460" algn="l">
              <a:lnSpc>
                <a:spcPts val="1500"/>
              </a:lnSpc>
              <a:spcBef>
                <a:spcPct val="0"/>
              </a:spcBef>
              <a:buFont typeface="Arial" panose="020B0604020202020204"/>
              <a:buChar char="•"/>
            </a:pPr>
            <a:endParaRPr lang="en-US" sz="1150" spc="4" dirty="0">
              <a:solidFill>
                <a:schemeClr val="tx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33" name="TextBox 33"/>
          <p:cNvSpPr txBox="1"/>
          <p:nvPr/>
        </p:nvSpPr>
        <p:spPr>
          <a:xfrm>
            <a:off x="16627730" y="8503775"/>
            <a:ext cx="2685283" cy="341504"/>
          </a:xfrm>
          <a:prstGeom prst="rect">
            <a:avLst/>
          </a:prstGeom>
        </p:spPr>
        <p:txBody>
          <a:bodyPr lIns="0" tIns="0" rIns="0" bIns="0" rtlCol="0" anchor="t">
            <a:spAutoFit/>
          </a:bodyPr>
          <a:lstStyle/>
          <a:p>
            <a:pPr marL="0" lvl="0" indent="0" algn="ctr">
              <a:lnSpc>
                <a:spcPts val="2785"/>
              </a:lnSpc>
              <a:spcBef>
                <a:spcPct val="0"/>
              </a:spcBef>
            </a:pPr>
            <a:r>
              <a:rPr lang="en-US" sz="1990" b="1" i="1" spc="7" dirty="0">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References</a:t>
            </a:r>
          </a:p>
        </p:txBody>
      </p:sp>
      <p:sp>
        <p:nvSpPr>
          <p:cNvPr id="34" name="TextBox 34"/>
          <p:cNvSpPr txBox="1"/>
          <p:nvPr/>
        </p:nvSpPr>
        <p:spPr>
          <a:xfrm>
            <a:off x="15650910" y="8957705"/>
            <a:ext cx="5599392" cy="6016865"/>
          </a:xfrm>
          <a:prstGeom prst="rect">
            <a:avLst/>
          </a:prstGeom>
          <a:solidFill>
            <a:schemeClr val="accent5">
              <a:lumMod val="60000"/>
              <a:lumOff val="40000"/>
            </a:schemeClr>
          </a:solidFill>
        </p:spPr>
        <p:txBody>
          <a:bodyPr lIns="0" tIns="0" rIns="0" bIns="0" rtlCol="0" anchor="t">
            <a:noAutofit/>
          </a:bodyPr>
          <a:lstStyle/>
          <a:p>
            <a:pPr algn="l"/>
            <a:r>
              <a:rPr lang="en-US" sz="1200" spc="3" dirty="0" err="1">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Messham</a:t>
            </a:r>
            <a:r>
              <a:rPr lang="en-US" sz="1200" spc="3"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 E. and Sheard, S. (2020). Taking the long view: the development of the Well-being of Future Generations (Wales) Act. Health Research Policy and Systems, [online] 18(1). doi:https://doi.org/10.1186/s12961-020-0534-y.</a:t>
            </a:r>
          </a:p>
          <a:p>
            <a:pPr algn="l"/>
            <a:r>
              <a:rPr lang="en-US" sz="1200" spc="3"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 Vella, E., White, V.M. and Livingston, P. (2022). Does cultural competence training for health professionals impact culturally and linguistically diverse patient outcomes? A systematic review of the literature. Nurse Education Today, [online] 118, pp.105500–105500. doi:https://doi.org/10.1016/j.nedt.2022.105500.</a:t>
            </a:r>
          </a:p>
          <a:p>
            <a:pPr algn="l"/>
            <a:r>
              <a:rPr lang="en-US" sz="1200" spc="3"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‌Kadel, R., Allen, J., Darlington, O., Masters, R., Collins, B., Charles, J.M., Asaria, M., </a:t>
            </a:r>
            <a:r>
              <a:rPr lang="en-US" sz="1200" spc="3" dirty="0" err="1">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Dyakova</a:t>
            </a:r>
            <a:r>
              <a:rPr lang="en-US" sz="1200" spc="3"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 M., Bellis, M. and Cookson, R. (2022). Cost of health inequality to the NHS in Wales. Frontiers in Public Health, [online] 10. doi:https://doi.org/10.3389/fpubh.2022.959283.</a:t>
            </a:r>
          </a:p>
          <a:p>
            <a:pPr algn="l"/>
            <a:r>
              <a:rPr lang="en-US" sz="1200" spc="3"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‌Morgan, A.H., Edwards, M.E., Bodger, O., Brown, M., Roberts, L., Roberts, L.D. and Davies, J.S. (2025). The experience and perception of first language usage in healthcare: the Welsh perspective. </a:t>
            </a:r>
            <a:r>
              <a:rPr lang="en-US" sz="1200" spc="3" dirty="0" err="1">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medRxiv</a:t>
            </a:r>
            <a:r>
              <a:rPr lang="en-US" sz="1200" spc="3"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 (Cold Spring Harbor Laboratory). [online] doi:https://doi.org/10.1101/2025.02.20.25322596.</a:t>
            </a:r>
          </a:p>
          <a:p>
            <a:pPr algn="l"/>
            <a:r>
              <a:rPr lang="en-US" sz="1200" spc="3"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a:t>
            </a:r>
            <a:r>
              <a:rPr lang="en-US" sz="1200" spc="3" dirty="0" err="1">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Ocloo</a:t>
            </a:r>
            <a:r>
              <a:rPr lang="en-US" sz="1200" spc="3"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 J., Goodrich, J., Tanaka, H., Birchall-Searle, J., Dawson, D. and Farr, M. (2020). The importance of power, context and agency in improving patient experience through a patient and family centred care approach. Health Research Policy and Systems, [online] 18(1). doi:https://doi.org/10.1186/s12961-019-0487-1.</a:t>
            </a:r>
          </a:p>
          <a:p>
            <a:pPr algn="l"/>
            <a:r>
              <a:rPr lang="en-US" sz="1200" spc="3"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‌Prys, C. and Matthews, D. (2022). Well-being and language: language as a well-being objective in Wales. Current Issues in Language Planning, [online] 24(4), pp.400–417. doi:https://doi.org/10.1080/14664208.2022.2117962.</a:t>
            </a:r>
          </a:p>
          <a:p>
            <a:pPr algn="l"/>
            <a:r>
              <a:rPr lang="en-US" sz="1200" spc="4"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‌Prys, C., Hodges, R. and Roberts, G.W. (2021). Rhetoric and Reality: A Critical Review of Language Policy and Legislation Governing Official Minority Language Use in Health and Social Care in Wales. </a:t>
            </a:r>
            <a:r>
              <a:rPr lang="en-US" sz="1200" spc="4" dirty="0" err="1">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Minorités</a:t>
            </a:r>
            <a:r>
              <a:rPr lang="en-US" sz="1200" spc="4"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 </a:t>
            </a:r>
            <a:r>
              <a:rPr lang="en-US" sz="1200" spc="4" dirty="0" err="1">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linguistiques</a:t>
            </a:r>
            <a:r>
              <a:rPr lang="en-US" sz="1200" spc="4"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 et société, (15-16), p.87. doi:https://doi.org/10.7202/1078478ar.</a:t>
            </a:r>
          </a:p>
          <a:p>
            <a:pPr algn="l"/>
            <a:r>
              <a:rPr lang="en-US" sz="1200" spc="4" dirty="0">
                <a:solidFill>
                  <a:schemeClr val="tx1"/>
                </a:solidFill>
                <a:latin typeface="Times New Roman" panose="02020603050405020304" charset="0"/>
                <a:ea typeface="Times New Roman" panose="02020603050405020304"/>
                <a:cs typeface="Times New Roman" panose="02020603050405020304" charset="0"/>
                <a:sym typeface="Times New Roman" panose="02020603050405020304"/>
              </a:rPr>
              <a:t>Williams, G. ed. (2023). Social and cultural change in contemporary Wales. Taylor &amp; Francis. [online] Available at: https://books.google.com.pk/books?hl=en&amp;lr=&amp;id=2diwEAAAQBAJ&amp;oi=fnd&amp;pg=PT8&amp;dq=Health+and+social+services+in+Wales+are+distinctive+due+to+the+rich+cultural+heritage+and+bilingual+society+within+Wales.+&amp;ots=1652U7prc3&amp;sig=_cz2OSHp5Ma-Rz-Vdn01HA37jpY&amp;redir_esc=y#v=onepage&amp;q&amp;f=false [Accessed 9 Jun. 2025].</a:t>
            </a:r>
          </a:p>
          <a:p>
            <a:pPr algn="l">
              <a:lnSpc>
                <a:spcPts val="1385"/>
              </a:lnSpc>
              <a:spcBef>
                <a:spcPct val="0"/>
              </a:spcBef>
            </a:pPr>
            <a:endParaRPr lang="en-US" sz="1130" spc="4" dirty="0">
              <a:solidFill>
                <a:srgbClr val="F7F7F7"/>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a:lnSpc>
                <a:spcPts val="1385"/>
              </a:lnSpc>
              <a:spcBef>
                <a:spcPct val="0"/>
              </a:spcBef>
            </a:pPr>
            <a:r>
              <a:rPr lang="en-US" sz="1065" u="none" spc="4" dirty="0">
                <a:solidFill>
                  <a:srgbClr val="F7F7F7"/>
                </a:solidFill>
                <a:latin typeface="Times New Roman" panose="02020603050405020304"/>
                <a:ea typeface="Times New Roman" panose="02020603050405020304"/>
                <a:cs typeface="Times New Roman" panose="02020603050405020304"/>
                <a:sym typeface="Times New Roman" panose="02020603050405020304"/>
              </a:rPr>
              <a:t>.</a:t>
            </a:r>
          </a:p>
        </p:txBody>
      </p:sp>
      <p:sp>
        <p:nvSpPr>
          <p:cNvPr id="35" name="TextBox 35"/>
          <p:cNvSpPr txBox="1"/>
          <p:nvPr/>
        </p:nvSpPr>
        <p:spPr>
          <a:xfrm>
            <a:off x="12831083" y="7975087"/>
            <a:ext cx="2222137" cy="1223630"/>
          </a:xfrm>
          <a:prstGeom prst="rect">
            <a:avLst/>
          </a:prstGeom>
        </p:spPr>
        <p:txBody>
          <a:bodyPr lIns="0" tIns="0" rIns="0" bIns="0" rtlCol="0" anchor="t">
            <a:noAutofit/>
          </a:bodyPr>
          <a:lstStyle/>
          <a:p>
            <a:pPr algn="l">
              <a:lnSpc>
                <a:spcPts val="1105"/>
              </a:lnSpc>
              <a:spcBef>
                <a:spcPct val="0"/>
              </a:spcBef>
            </a:pPr>
            <a:r>
              <a:rPr lang="en-US" sz="790" b="1" i="1" spc="3" dirty="0">
                <a:solidFill>
                  <a:schemeClr val="bg1"/>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This graph shows the percentage of people aged over three who can speak Welsh, by decade. It shows a general decline in Welsh speakers from 1921 to 2021, with some minor fluctuations.</a:t>
            </a:r>
          </a:p>
        </p:txBody>
      </p:sp>
      <p:pic>
        <p:nvPicPr>
          <p:cNvPr id="36" name="Picture 35"/>
          <p:cNvPicPr>
            <a:picLocks noChangeAspect="1"/>
          </p:cNvPicPr>
          <p:nvPr/>
        </p:nvPicPr>
        <p:blipFill>
          <a:blip r:embed="rId8"/>
          <a:stretch>
            <a:fillRect/>
          </a:stretch>
        </p:blipFill>
        <p:spPr>
          <a:xfrm>
            <a:off x="18727873" y="6868024"/>
            <a:ext cx="2017529" cy="1345407"/>
          </a:xfrm>
          <a:prstGeom prst="rect">
            <a:avLst/>
          </a:prstGeom>
        </p:spPr>
      </p:pic>
      <p:pic>
        <p:nvPicPr>
          <p:cNvPr id="37" name="Picture 36"/>
          <p:cNvPicPr>
            <a:picLocks noChangeAspect="1"/>
          </p:cNvPicPr>
          <p:nvPr/>
        </p:nvPicPr>
        <p:blipFill>
          <a:blip r:embed="rId9"/>
          <a:stretch>
            <a:fillRect/>
          </a:stretch>
        </p:blipFill>
        <p:spPr>
          <a:xfrm>
            <a:off x="2781123" y="7736333"/>
            <a:ext cx="1735086" cy="1493307"/>
          </a:xfrm>
          <a:prstGeom prst="rect">
            <a:avLst/>
          </a:prstGeom>
        </p:spPr>
      </p:pic>
      <p:pic>
        <p:nvPicPr>
          <p:cNvPr id="38" name="Picture 37"/>
          <p:cNvPicPr>
            <a:picLocks noChangeAspect="1"/>
          </p:cNvPicPr>
          <p:nvPr/>
        </p:nvPicPr>
        <p:blipFill>
          <a:blip r:embed="rId10"/>
          <a:stretch>
            <a:fillRect/>
          </a:stretch>
        </p:blipFill>
        <p:spPr>
          <a:xfrm>
            <a:off x="7635470" y="13436966"/>
            <a:ext cx="1306201" cy="1605818"/>
          </a:xfrm>
          <a:prstGeom prst="rect">
            <a:avLst/>
          </a:prstGeom>
        </p:spPr>
      </p:pic>
      <p:pic>
        <p:nvPicPr>
          <p:cNvPr id="39" name="Picture 38"/>
          <p:cNvPicPr>
            <a:picLocks noChangeAspect="1"/>
          </p:cNvPicPr>
          <p:nvPr/>
        </p:nvPicPr>
        <p:blipFill>
          <a:blip r:embed="rId11"/>
          <a:stretch>
            <a:fillRect/>
          </a:stretch>
        </p:blipFill>
        <p:spPr>
          <a:xfrm>
            <a:off x="8004508" y="8085674"/>
            <a:ext cx="1654849" cy="110113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1598</Words>
  <Application>Microsoft Office PowerPoint</Application>
  <PresentationFormat>Custom</PresentationFormat>
  <Paragraphs>58</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Esther Moiwo - 590597</cp:lastModifiedBy>
  <cp:revision>6</cp:revision>
  <dcterms:created xsi:type="dcterms:W3CDTF">2006-08-16T00:00:00Z</dcterms:created>
  <dcterms:modified xsi:type="dcterms:W3CDTF">2025-07-15T22:29:08Z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F5EEB32E585F4E7DAF9A84666660300F_13</vt:lpwstr>
  </property>
  <property fmtid="{D5CDD505-2E9C-101B-9397-08002B2CF9AE}" pid="3" name="KSOProductBuildVer">
    <vt:lpwstr>1033-12.2.0.21179</vt:lpwstr>
  </property>
</Properties>
</file>