
<file path=[Content_Types].xml><?xml version="1.0" encoding="utf-8"?>
<Types xmlns="http://schemas.openxmlformats.org/package/2006/content-types">
  <Override PartName="/ppt/slides/slide29.xml" ContentType="application/vnd.openxmlformats-officedocument.presentationml.slide+xml"/>
  <Override PartName="/ppt/slides/slide47.xml" ContentType="application/vnd.openxmlformats-officedocument.presentationml.slide+xml"/>
  <Override PartName="/ppt/slides/slide58.xml" ContentType="application/vnd.openxmlformats-officedocument.presentationml.slide+xml"/>
  <Override PartName="/ppt/slides/slide76.xml" ContentType="application/vnd.openxmlformats-officedocument.presentationml.slide+xml"/>
  <Override PartName="/ppt/slides/slide4.xml" ContentType="application/vnd.openxmlformats-officedocument.presentationml.slide+xml"/>
  <Override PartName="/ppt/slides/slide18.xml" ContentType="application/vnd.openxmlformats-officedocument.presentationml.slide+xml"/>
  <Override PartName="/ppt/slides/slide36.xml" ContentType="application/vnd.openxmlformats-officedocument.presentationml.slide+xml"/>
  <Override PartName="/ppt/slides/slide54.xml" ContentType="application/vnd.openxmlformats-officedocument.presentationml.slide+xml"/>
  <Override PartName="/ppt/slides/slide65.xml" ContentType="application/vnd.openxmlformats-officedocument.presentationml.slide+xml"/>
  <Override PartName="/ppt/slides/slide83.xml" ContentType="application/vnd.openxmlformats-officedocument.presentationml.slide+xml"/>
  <Override PartName="/ppt/slideLayouts/slideLayout6.xml" ContentType="application/vnd.openxmlformats-officedocument.presentationml.slideLayout+xml"/>
  <Override PartName="/ppt/slides/slide25.xml" ContentType="application/vnd.openxmlformats-officedocument.presentationml.slide+xml"/>
  <Override PartName="/ppt/slides/slide43.xml" ContentType="application/vnd.openxmlformats-officedocument.presentationml.slide+xml"/>
  <Override PartName="/ppt/slides/slide72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Default Extension="xml" ContentType="application/xml"/>
  <Override PartName="/ppt/slides/slide14.xml" ContentType="application/vnd.openxmlformats-officedocument.presentationml.slide+xml"/>
  <Override PartName="/ppt/slides/slide23.xml" ContentType="application/vnd.openxmlformats-officedocument.presentationml.slide+xml"/>
  <Override PartName="/ppt/slides/slide32.xml" ContentType="application/vnd.openxmlformats-officedocument.presentationml.slide+xml"/>
  <Override PartName="/ppt/slides/slide41.xml" ContentType="application/vnd.openxmlformats-officedocument.presentationml.slide+xml"/>
  <Override PartName="/ppt/slides/slide50.xml" ContentType="application/vnd.openxmlformats-officedocument.presentationml.slide+xml"/>
  <Override PartName="/ppt/slides/slide61.xml" ContentType="application/vnd.openxmlformats-officedocument.presentationml.slide+xml"/>
  <Override PartName="/ppt/slides/slide70.xml" ContentType="application/vnd.openxmlformats-officedocument.presentationml.slide+xml"/>
  <Override PartName="/ppt/notesMasters/notesMaster1.xml" ContentType="application/vnd.openxmlformats-officedocument.presentationml.notesMaster+xml"/>
  <Override PartName="/ppt/slides/slide10.xml" ContentType="application/vnd.openxmlformats-officedocument.presentationml.slide+xml"/>
  <Override PartName="/ppt/slides/slide12.xml" ContentType="application/vnd.openxmlformats-officedocument.presentationml.slide+xml"/>
  <Override PartName="/ppt/slides/slide21.xml" ContentType="application/vnd.openxmlformats-officedocument.presentationml.slide+xml"/>
  <Override PartName="/ppt/slides/slide30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s/slide79.xml" ContentType="application/vnd.openxmlformats-officedocument.presentationml.slide+xml"/>
  <Override PartName="/ppt/slides/slide7.xml" ContentType="application/vnd.openxmlformats-officedocument.presentationml.slide+xml"/>
  <Override PartName="/ppt/slides/slide9.xml" ContentType="application/vnd.openxmlformats-officedocument.presentationml.slide+xml"/>
  <Override PartName="/ppt/slides/slide59.xml" ContentType="application/vnd.openxmlformats-officedocument.presentationml.slide+xml"/>
  <Override PartName="/ppt/slides/slide68.xml" ContentType="application/vnd.openxmlformats-officedocument.presentationml.slide+xml"/>
  <Override PartName="/ppt/slides/slide77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ppt/slides/slide5.xml" ContentType="application/vnd.openxmlformats-officedocument.presentationml.slide+xml"/>
  <Override PartName="/ppt/slides/slide19.xml" ContentType="application/vnd.openxmlformats-officedocument.presentationml.slide+xml"/>
  <Override PartName="/ppt/slides/slide28.xml" ContentType="application/vnd.openxmlformats-officedocument.presentationml.slide+xml"/>
  <Override PartName="/ppt/slides/slide39.xml" ContentType="application/vnd.openxmlformats-officedocument.presentationml.slide+xml"/>
  <Override PartName="/ppt/slides/slide48.xml" ContentType="application/vnd.openxmlformats-officedocument.presentationml.slide+xml"/>
  <Override PartName="/ppt/slides/slide57.xml" ContentType="application/vnd.openxmlformats-officedocument.presentationml.slide+xml"/>
  <Override PartName="/ppt/slides/slide66.xml" ContentType="application/vnd.openxmlformats-officedocument.presentationml.slide+xml"/>
  <Override PartName="/ppt/slides/slide75.xml" ContentType="application/vnd.openxmlformats-officedocument.presentationml.slide+xml"/>
  <Override PartName="/ppt/slides/slide86.xml" ContentType="application/vnd.openxmlformats-officedocument.presentationml.slide+xml"/>
  <Override PartName="/ppt/slideLayouts/slideLayout7.xml" ContentType="application/vnd.openxmlformats-officedocument.presentationml.slideLayout+xml"/>
  <Override PartName="/ppt/slides/slide3.xml" ContentType="application/vnd.openxmlformats-officedocument.presentationml.slide+xml"/>
  <Override PartName="/ppt/slides/slide17.xml" ContentType="application/vnd.openxmlformats-officedocument.presentationml.slide+xml"/>
  <Override PartName="/ppt/slides/slide26.xml" ContentType="application/vnd.openxmlformats-officedocument.presentationml.slide+xml"/>
  <Override PartName="/ppt/slides/slide37.xml" ContentType="application/vnd.openxmlformats-officedocument.presentationml.slide+xml"/>
  <Override PartName="/ppt/slides/slide46.xml" ContentType="application/vnd.openxmlformats-officedocument.presentationml.slide+xml"/>
  <Override PartName="/ppt/slides/slide55.xml" ContentType="application/vnd.openxmlformats-officedocument.presentationml.slide+xml"/>
  <Override PartName="/ppt/slides/slide64.xml" ContentType="application/vnd.openxmlformats-officedocument.presentationml.slide+xml"/>
  <Override PartName="/ppt/slides/slide73.xml" ContentType="application/vnd.openxmlformats-officedocument.presentationml.slide+xml"/>
  <Override PartName="/ppt/slides/slide84.xml" ContentType="application/vnd.openxmlformats-officedocument.presentationml.slide+xml"/>
  <Override PartName="/ppt/presProps.xml" ContentType="application/vnd.openxmlformats-officedocument.presentationml.presProps+xml"/>
  <Override PartName="/ppt/slideLayouts/slideLayout5.xml" ContentType="application/vnd.openxmlformats-officedocument.presentationml.slideLayout+xml"/>
  <Override PartName="/ppt/theme/theme2.xml" ContentType="application/vnd.openxmlformats-officedocument.theme+xml"/>
  <Override PartName="/ppt/slides/slide1.xml" ContentType="application/vnd.openxmlformats-officedocument.presentationml.slide+xml"/>
  <Override PartName="/ppt/slides/slide15.xml" ContentType="application/vnd.openxmlformats-officedocument.presentationml.slide+xml"/>
  <Override PartName="/ppt/slides/slide24.xml" ContentType="application/vnd.openxmlformats-officedocument.presentationml.slide+xml"/>
  <Override PartName="/ppt/slides/slide33.xml" ContentType="application/vnd.openxmlformats-officedocument.presentationml.slide+xml"/>
  <Override PartName="/ppt/slides/slide35.xml" ContentType="application/vnd.openxmlformats-officedocument.presentationml.slide+xml"/>
  <Override PartName="/ppt/slides/slide44.xml" ContentType="application/vnd.openxmlformats-officedocument.presentationml.slide+xml"/>
  <Override PartName="/ppt/slides/slide53.xml" ContentType="application/vnd.openxmlformats-officedocument.presentationml.slide+xml"/>
  <Override PartName="/ppt/slides/slide62.xml" ContentType="application/vnd.openxmlformats-officedocument.presentationml.slide+xml"/>
  <Override PartName="/ppt/slides/slide71.xml" ContentType="application/vnd.openxmlformats-officedocument.presentationml.slide+xml"/>
  <Override PartName="/ppt/slides/slide80.xml" ContentType="application/vnd.openxmlformats-officedocument.presentationml.slide+xml"/>
  <Override PartName="/ppt/slides/slide82.xml" ContentType="application/vnd.openxmlformats-officedocument.presentationml.slide+xml"/>
  <Override PartName="/ppt/slideLayouts/slideLayout3.xml" ContentType="application/vnd.openxmlformats-officedocument.presentationml.slideLayout+xml"/>
  <Default Extension="jpeg" ContentType="image/jpeg"/>
  <Override PartName="/ppt/presentation.xml" ContentType="application/vnd.openxmlformats-officedocument.presentationml.presentation.main+xml"/>
  <Override PartName="/ppt/slides/slide13.xml" ContentType="application/vnd.openxmlformats-officedocument.presentationml.slide+xml"/>
  <Override PartName="/ppt/slides/slide22.xml" ContentType="application/vnd.openxmlformats-officedocument.presentationml.slide+xml"/>
  <Override PartName="/ppt/slides/slide31.xml" ContentType="application/vnd.openxmlformats-officedocument.presentationml.slide+xml"/>
  <Override PartName="/ppt/slides/slide42.xml" ContentType="application/vnd.openxmlformats-officedocument.presentationml.slide+xml"/>
  <Override PartName="/ppt/slides/slide51.xml" ContentType="application/vnd.openxmlformats-officedocument.presentationml.slide+xml"/>
  <Override PartName="/ppt/slides/slide60.xml" ContentType="application/vnd.openxmlformats-officedocument.presentationml.slide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slides/slide11.xml" ContentType="application/vnd.openxmlformats-officedocument.presentationml.slide+xml"/>
  <Override PartName="/ppt/slides/slide20.xml" ContentType="application/vnd.openxmlformats-officedocument.presentationml.slide+xml"/>
  <Override PartName="/ppt/slides/slide40.xml" ContentType="application/vnd.openxmlformats-officedocument.presentationml.slide+xml"/>
  <Override PartName="/ppt/slideLayouts/slideLayout10.xml" ContentType="application/vnd.openxmlformats-officedocument.presentationml.slideLayout+xml"/>
  <Override PartName="/ppt/slides/slide8.xml" ContentType="application/vnd.openxmlformats-officedocument.presentationml.slide+xml"/>
  <Override PartName="/ppt/slides/slide49.xml" ContentType="application/vnd.openxmlformats-officedocument.presentationml.slide+xml"/>
  <Override PartName="/ppt/slides/slide69.xml" ContentType="application/vnd.openxmlformats-officedocument.presentationml.slide+xml"/>
  <Override PartName="/ppt/slides/slide78.xml" ContentType="application/vnd.openxmlformats-officedocument.presentationml.slide+xml"/>
  <Override PartName="/docProps/core.xml" ContentType="application/vnd.openxmlformats-package.core-properties+xml"/>
  <Override PartName="/ppt/slides/slide6.xml" ContentType="application/vnd.openxmlformats-officedocument.presentationml.slide+xml"/>
  <Override PartName="/ppt/slides/slide38.xml" ContentType="application/vnd.openxmlformats-officedocument.presentationml.slide+xml"/>
  <Override PartName="/ppt/slides/slide56.xml" ContentType="application/vnd.openxmlformats-officedocument.presentationml.slide+xml"/>
  <Override PartName="/ppt/slides/slide67.xml" ContentType="application/vnd.openxmlformats-officedocument.presentationml.slide+xml"/>
  <Override PartName="/ppt/slides/slide85.xml" ContentType="application/vnd.openxmlformats-officedocument.presentationml.slide+xml"/>
  <Override PartName="/ppt/slideLayouts/slideLayout8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s/slide27.xml" ContentType="application/vnd.openxmlformats-officedocument.presentationml.slide+xml"/>
  <Override PartName="/ppt/slides/slide45.xml" ContentType="application/vnd.openxmlformats-officedocument.presentationml.slide+xml"/>
  <Override PartName="/ppt/slides/slide74.xml" ContentType="application/vnd.openxmlformats-officedocument.presentationml.slide+xml"/>
  <Override PartName="/ppt/slideLayouts/slideLayout4.xml" ContentType="application/vnd.openxmlformats-officedocument.presentationml.slideLayout+xml"/>
  <Override PartName="/ppt/slides/slide2.xml" ContentType="application/vnd.openxmlformats-officedocument.presentationml.slide+xml"/>
  <Override PartName="/ppt/slides/slide16.xml" ContentType="application/vnd.openxmlformats-officedocument.presentationml.slide+xml"/>
  <Override PartName="/ppt/slides/slide34.xml" ContentType="application/vnd.openxmlformats-officedocument.presentationml.slide+xml"/>
  <Override PartName="/ppt/slides/slide52.xml" ContentType="application/vnd.openxmlformats-officedocument.presentationml.slide+xml"/>
  <Override PartName="/ppt/slides/slide63.xml" ContentType="application/vnd.openxmlformats-officedocument.presentationml.slide+xml"/>
  <Override PartName="/ppt/slides/slide81.xml" ContentType="application/vnd.openxmlformats-officedocument.presentationml.slide+xml"/>
  <Default Extension="rels" ContentType="application/vnd.openxmlformats-package.relationship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88"/>
  </p:notesMasterIdLst>
  <p:sldIdLst>
    <p:sldId id="256" r:id="rId2"/>
    <p:sldId id="416" r:id="rId3"/>
    <p:sldId id="417" r:id="rId4"/>
    <p:sldId id="453" r:id="rId5"/>
    <p:sldId id="454" r:id="rId6"/>
    <p:sldId id="455" r:id="rId7"/>
    <p:sldId id="418" r:id="rId8"/>
    <p:sldId id="419" r:id="rId9"/>
    <p:sldId id="420" r:id="rId10"/>
    <p:sldId id="421" r:id="rId11"/>
    <p:sldId id="456" r:id="rId12"/>
    <p:sldId id="422" r:id="rId13"/>
    <p:sldId id="423" r:id="rId14"/>
    <p:sldId id="424" r:id="rId15"/>
    <p:sldId id="457" r:id="rId16"/>
    <p:sldId id="425" r:id="rId17"/>
    <p:sldId id="458" r:id="rId18"/>
    <p:sldId id="426" r:id="rId19"/>
    <p:sldId id="427" r:id="rId20"/>
    <p:sldId id="428" r:id="rId21"/>
    <p:sldId id="459" r:id="rId22"/>
    <p:sldId id="429" r:id="rId23"/>
    <p:sldId id="460" r:id="rId24"/>
    <p:sldId id="431" r:id="rId25"/>
    <p:sldId id="430" r:id="rId26"/>
    <p:sldId id="466" r:id="rId27"/>
    <p:sldId id="461" r:id="rId28"/>
    <p:sldId id="432" r:id="rId29"/>
    <p:sldId id="433" r:id="rId30"/>
    <p:sldId id="434" r:id="rId31"/>
    <p:sldId id="435" r:id="rId32"/>
    <p:sldId id="452" r:id="rId33"/>
    <p:sldId id="436" r:id="rId34"/>
    <p:sldId id="437" r:id="rId35"/>
    <p:sldId id="462" r:id="rId36"/>
    <p:sldId id="438" r:id="rId37"/>
    <p:sldId id="451" r:id="rId38"/>
    <p:sldId id="439" r:id="rId39"/>
    <p:sldId id="463" r:id="rId40"/>
    <p:sldId id="440" r:id="rId41"/>
    <p:sldId id="441" r:id="rId42"/>
    <p:sldId id="464" r:id="rId43"/>
    <p:sldId id="442" r:id="rId44"/>
    <p:sldId id="465" r:id="rId45"/>
    <p:sldId id="443" r:id="rId46"/>
    <p:sldId id="444" r:id="rId47"/>
    <p:sldId id="445" r:id="rId48"/>
    <p:sldId id="446" r:id="rId49"/>
    <p:sldId id="447" r:id="rId50"/>
    <p:sldId id="448" r:id="rId51"/>
    <p:sldId id="449" r:id="rId52"/>
    <p:sldId id="450" r:id="rId53"/>
    <p:sldId id="269" r:id="rId54"/>
    <p:sldId id="274" r:id="rId55"/>
    <p:sldId id="396" r:id="rId56"/>
    <p:sldId id="285" r:id="rId57"/>
    <p:sldId id="467" r:id="rId58"/>
    <p:sldId id="292" r:id="rId59"/>
    <p:sldId id="397" r:id="rId60"/>
    <p:sldId id="294" r:id="rId61"/>
    <p:sldId id="392" r:id="rId62"/>
    <p:sldId id="295" r:id="rId63"/>
    <p:sldId id="299" r:id="rId64"/>
    <p:sldId id="320" r:id="rId65"/>
    <p:sldId id="301" r:id="rId66"/>
    <p:sldId id="298" r:id="rId67"/>
    <p:sldId id="300" r:id="rId68"/>
    <p:sldId id="407" r:id="rId69"/>
    <p:sldId id="400" r:id="rId70"/>
    <p:sldId id="408" r:id="rId71"/>
    <p:sldId id="375" r:id="rId72"/>
    <p:sldId id="376" r:id="rId73"/>
    <p:sldId id="401" r:id="rId74"/>
    <p:sldId id="303" r:id="rId75"/>
    <p:sldId id="304" r:id="rId76"/>
    <p:sldId id="398" r:id="rId77"/>
    <p:sldId id="306" r:id="rId78"/>
    <p:sldId id="399" r:id="rId79"/>
    <p:sldId id="322" r:id="rId80"/>
    <p:sldId id="313" r:id="rId81"/>
    <p:sldId id="314" r:id="rId82"/>
    <p:sldId id="335" r:id="rId83"/>
    <p:sldId id="371" r:id="rId84"/>
    <p:sldId id="404" r:id="rId85"/>
    <p:sldId id="403" r:id="rId86"/>
    <p:sldId id="468" r:id="rId87"/>
  </p:sldIdLst>
  <p:sldSz cx="9144000" cy="6858000" type="screen4x3"/>
  <p:notesSz cx="6832600" cy="996315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88235" autoAdjust="0"/>
  </p:normalViewPr>
  <p:slideViewPr>
    <p:cSldViewPr>
      <p:cViewPr varScale="1">
        <p:scale>
          <a:sx n="100" d="100"/>
          <a:sy n="100" d="100"/>
        </p:scale>
        <p:origin x="-1308" y="-90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slide" Target="slides/slide25.xml"/><Relationship Id="rId39" Type="http://schemas.openxmlformats.org/officeDocument/2006/relationships/slide" Target="slides/slide38.xml"/><Relationship Id="rId21" Type="http://schemas.openxmlformats.org/officeDocument/2006/relationships/slide" Target="slides/slide20.xml"/><Relationship Id="rId34" Type="http://schemas.openxmlformats.org/officeDocument/2006/relationships/slide" Target="slides/slide33.xml"/><Relationship Id="rId42" Type="http://schemas.openxmlformats.org/officeDocument/2006/relationships/slide" Target="slides/slide41.xml"/><Relationship Id="rId47" Type="http://schemas.openxmlformats.org/officeDocument/2006/relationships/slide" Target="slides/slide46.xml"/><Relationship Id="rId50" Type="http://schemas.openxmlformats.org/officeDocument/2006/relationships/slide" Target="slides/slide49.xml"/><Relationship Id="rId55" Type="http://schemas.openxmlformats.org/officeDocument/2006/relationships/slide" Target="slides/slide54.xml"/><Relationship Id="rId63" Type="http://schemas.openxmlformats.org/officeDocument/2006/relationships/slide" Target="slides/slide62.xml"/><Relationship Id="rId68" Type="http://schemas.openxmlformats.org/officeDocument/2006/relationships/slide" Target="slides/slide67.xml"/><Relationship Id="rId76" Type="http://schemas.openxmlformats.org/officeDocument/2006/relationships/slide" Target="slides/slide75.xml"/><Relationship Id="rId84" Type="http://schemas.openxmlformats.org/officeDocument/2006/relationships/slide" Target="slides/slide83.xml"/><Relationship Id="rId89" Type="http://schemas.openxmlformats.org/officeDocument/2006/relationships/presProps" Target="presProps.xml"/><Relationship Id="rId7" Type="http://schemas.openxmlformats.org/officeDocument/2006/relationships/slide" Target="slides/slide6.xml"/><Relationship Id="rId71" Type="http://schemas.openxmlformats.org/officeDocument/2006/relationships/slide" Target="slides/slide70.xml"/><Relationship Id="rId92" Type="http://schemas.openxmlformats.org/officeDocument/2006/relationships/tableStyles" Target="tableStyles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9" Type="http://schemas.openxmlformats.org/officeDocument/2006/relationships/slide" Target="slides/slide28.xml"/><Relationship Id="rId11" Type="http://schemas.openxmlformats.org/officeDocument/2006/relationships/slide" Target="slides/slide10.xml"/><Relationship Id="rId24" Type="http://schemas.openxmlformats.org/officeDocument/2006/relationships/slide" Target="slides/slide23.xml"/><Relationship Id="rId32" Type="http://schemas.openxmlformats.org/officeDocument/2006/relationships/slide" Target="slides/slide31.xml"/><Relationship Id="rId37" Type="http://schemas.openxmlformats.org/officeDocument/2006/relationships/slide" Target="slides/slide36.xml"/><Relationship Id="rId40" Type="http://schemas.openxmlformats.org/officeDocument/2006/relationships/slide" Target="slides/slide39.xml"/><Relationship Id="rId45" Type="http://schemas.openxmlformats.org/officeDocument/2006/relationships/slide" Target="slides/slide44.xml"/><Relationship Id="rId53" Type="http://schemas.openxmlformats.org/officeDocument/2006/relationships/slide" Target="slides/slide52.xml"/><Relationship Id="rId58" Type="http://schemas.openxmlformats.org/officeDocument/2006/relationships/slide" Target="slides/slide57.xml"/><Relationship Id="rId66" Type="http://schemas.openxmlformats.org/officeDocument/2006/relationships/slide" Target="slides/slide65.xml"/><Relationship Id="rId74" Type="http://schemas.openxmlformats.org/officeDocument/2006/relationships/slide" Target="slides/slide73.xml"/><Relationship Id="rId79" Type="http://schemas.openxmlformats.org/officeDocument/2006/relationships/slide" Target="slides/slide78.xml"/><Relationship Id="rId87" Type="http://schemas.openxmlformats.org/officeDocument/2006/relationships/slide" Target="slides/slide86.xml"/><Relationship Id="rId5" Type="http://schemas.openxmlformats.org/officeDocument/2006/relationships/slide" Target="slides/slide4.xml"/><Relationship Id="rId61" Type="http://schemas.openxmlformats.org/officeDocument/2006/relationships/slide" Target="slides/slide60.xml"/><Relationship Id="rId82" Type="http://schemas.openxmlformats.org/officeDocument/2006/relationships/slide" Target="slides/slide81.xml"/><Relationship Id="rId90" Type="http://schemas.openxmlformats.org/officeDocument/2006/relationships/viewProps" Target="viewProps.xml"/><Relationship Id="rId19" Type="http://schemas.openxmlformats.org/officeDocument/2006/relationships/slide" Target="slides/slide1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slide" Target="slides/slide26.xml"/><Relationship Id="rId30" Type="http://schemas.openxmlformats.org/officeDocument/2006/relationships/slide" Target="slides/slide29.xml"/><Relationship Id="rId35" Type="http://schemas.openxmlformats.org/officeDocument/2006/relationships/slide" Target="slides/slide34.xml"/><Relationship Id="rId43" Type="http://schemas.openxmlformats.org/officeDocument/2006/relationships/slide" Target="slides/slide42.xml"/><Relationship Id="rId48" Type="http://schemas.openxmlformats.org/officeDocument/2006/relationships/slide" Target="slides/slide47.xml"/><Relationship Id="rId56" Type="http://schemas.openxmlformats.org/officeDocument/2006/relationships/slide" Target="slides/slide55.xml"/><Relationship Id="rId64" Type="http://schemas.openxmlformats.org/officeDocument/2006/relationships/slide" Target="slides/slide63.xml"/><Relationship Id="rId69" Type="http://schemas.openxmlformats.org/officeDocument/2006/relationships/slide" Target="slides/slide68.xml"/><Relationship Id="rId77" Type="http://schemas.openxmlformats.org/officeDocument/2006/relationships/slide" Target="slides/slide76.xml"/><Relationship Id="rId8" Type="http://schemas.openxmlformats.org/officeDocument/2006/relationships/slide" Target="slides/slide7.xml"/><Relationship Id="rId51" Type="http://schemas.openxmlformats.org/officeDocument/2006/relationships/slide" Target="slides/slide50.xml"/><Relationship Id="rId72" Type="http://schemas.openxmlformats.org/officeDocument/2006/relationships/slide" Target="slides/slide71.xml"/><Relationship Id="rId80" Type="http://schemas.openxmlformats.org/officeDocument/2006/relationships/slide" Target="slides/slide79.xml"/><Relationship Id="rId85" Type="http://schemas.openxmlformats.org/officeDocument/2006/relationships/slide" Target="slides/slide84.xml"/><Relationship Id="rId3" Type="http://schemas.openxmlformats.org/officeDocument/2006/relationships/slide" Target="slides/slide2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slide" Target="slides/slide24.xml"/><Relationship Id="rId33" Type="http://schemas.openxmlformats.org/officeDocument/2006/relationships/slide" Target="slides/slide32.xml"/><Relationship Id="rId38" Type="http://schemas.openxmlformats.org/officeDocument/2006/relationships/slide" Target="slides/slide37.xml"/><Relationship Id="rId46" Type="http://schemas.openxmlformats.org/officeDocument/2006/relationships/slide" Target="slides/slide45.xml"/><Relationship Id="rId59" Type="http://schemas.openxmlformats.org/officeDocument/2006/relationships/slide" Target="slides/slide58.xml"/><Relationship Id="rId67" Type="http://schemas.openxmlformats.org/officeDocument/2006/relationships/slide" Target="slides/slide66.xml"/><Relationship Id="rId20" Type="http://schemas.openxmlformats.org/officeDocument/2006/relationships/slide" Target="slides/slide19.xml"/><Relationship Id="rId41" Type="http://schemas.openxmlformats.org/officeDocument/2006/relationships/slide" Target="slides/slide40.xml"/><Relationship Id="rId54" Type="http://schemas.openxmlformats.org/officeDocument/2006/relationships/slide" Target="slides/slide53.xml"/><Relationship Id="rId62" Type="http://schemas.openxmlformats.org/officeDocument/2006/relationships/slide" Target="slides/slide61.xml"/><Relationship Id="rId70" Type="http://schemas.openxmlformats.org/officeDocument/2006/relationships/slide" Target="slides/slide69.xml"/><Relationship Id="rId75" Type="http://schemas.openxmlformats.org/officeDocument/2006/relationships/slide" Target="slides/slide74.xml"/><Relationship Id="rId83" Type="http://schemas.openxmlformats.org/officeDocument/2006/relationships/slide" Target="slides/slide82.xml"/><Relationship Id="rId88" Type="http://schemas.openxmlformats.org/officeDocument/2006/relationships/notesMaster" Target="notesMasters/notesMaster1.xml"/><Relationship Id="rId91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28" Type="http://schemas.openxmlformats.org/officeDocument/2006/relationships/slide" Target="slides/slide27.xml"/><Relationship Id="rId36" Type="http://schemas.openxmlformats.org/officeDocument/2006/relationships/slide" Target="slides/slide35.xml"/><Relationship Id="rId49" Type="http://schemas.openxmlformats.org/officeDocument/2006/relationships/slide" Target="slides/slide48.xml"/><Relationship Id="rId57" Type="http://schemas.openxmlformats.org/officeDocument/2006/relationships/slide" Target="slides/slide56.xml"/><Relationship Id="rId10" Type="http://schemas.openxmlformats.org/officeDocument/2006/relationships/slide" Target="slides/slide9.xml"/><Relationship Id="rId31" Type="http://schemas.openxmlformats.org/officeDocument/2006/relationships/slide" Target="slides/slide30.xml"/><Relationship Id="rId44" Type="http://schemas.openxmlformats.org/officeDocument/2006/relationships/slide" Target="slides/slide43.xml"/><Relationship Id="rId52" Type="http://schemas.openxmlformats.org/officeDocument/2006/relationships/slide" Target="slides/slide51.xml"/><Relationship Id="rId60" Type="http://schemas.openxmlformats.org/officeDocument/2006/relationships/slide" Target="slides/slide59.xml"/><Relationship Id="rId65" Type="http://schemas.openxmlformats.org/officeDocument/2006/relationships/slide" Target="slides/slide64.xml"/><Relationship Id="rId73" Type="http://schemas.openxmlformats.org/officeDocument/2006/relationships/slide" Target="slides/slide72.xml"/><Relationship Id="rId78" Type="http://schemas.openxmlformats.org/officeDocument/2006/relationships/slide" Target="slides/slide77.xml"/><Relationship Id="rId81" Type="http://schemas.openxmlformats.org/officeDocument/2006/relationships/slide" Target="slides/slide80.xml"/><Relationship Id="rId86" Type="http://schemas.openxmlformats.org/officeDocument/2006/relationships/slide" Target="slides/slide85.xml"/><Relationship Id="rId4" Type="http://schemas.openxmlformats.org/officeDocument/2006/relationships/slide" Target="slides/slide3.xml"/><Relationship Id="rId9" Type="http://schemas.openxmlformats.org/officeDocument/2006/relationships/slide" Target="slides/slide8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60793" cy="49815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70226" y="0"/>
            <a:ext cx="2960793" cy="49815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7F4060C7-570C-457E-BA3F-64ED863821F8}" type="datetimeFigureOut">
              <a:rPr lang="en-GB" smtClean="0"/>
              <a:pPr/>
              <a:t>18/06/2013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927100" y="747713"/>
            <a:ext cx="4978400" cy="3735387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3260" y="4732496"/>
            <a:ext cx="5466080" cy="448341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9463263"/>
            <a:ext cx="2960793" cy="498158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70226" y="9463263"/>
            <a:ext cx="2960793" cy="498158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DA15FB8-9E61-42C7-91D1-A516350445E2}" type="slidenum">
              <a:rPr lang="en-GB" smtClean="0"/>
              <a:pPr/>
              <a:t>‹#›</a:t>
            </a:fld>
            <a:endParaRPr lang="en-GB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622AA83-D41D-4566-AEBF-C9D18E4B65ED}" type="datetimeFigureOut">
              <a:rPr lang="en-GB" smtClean="0"/>
              <a:pPr/>
              <a:t>18/06/2013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EFE41E3-AC5E-458D-861A-CE3092432CA0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622AA83-D41D-4566-AEBF-C9D18E4B65ED}" type="datetimeFigureOut">
              <a:rPr lang="en-GB" smtClean="0"/>
              <a:pPr/>
              <a:t>18/06/2013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EFE41E3-AC5E-458D-861A-CE3092432CA0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622AA83-D41D-4566-AEBF-C9D18E4B65ED}" type="datetimeFigureOut">
              <a:rPr lang="en-GB" smtClean="0"/>
              <a:pPr/>
              <a:t>18/06/2013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EFE41E3-AC5E-458D-861A-CE3092432CA0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622AA83-D41D-4566-AEBF-C9D18E4B65ED}" type="datetimeFigureOut">
              <a:rPr lang="en-GB" smtClean="0"/>
              <a:pPr/>
              <a:t>18/06/2013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EFE41E3-AC5E-458D-861A-CE3092432CA0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622AA83-D41D-4566-AEBF-C9D18E4B65ED}" type="datetimeFigureOut">
              <a:rPr lang="en-GB" smtClean="0"/>
              <a:pPr/>
              <a:t>18/06/2013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EFE41E3-AC5E-458D-861A-CE3092432CA0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622AA83-D41D-4566-AEBF-C9D18E4B65ED}" type="datetimeFigureOut">
              <a:rPr lang="en-GB" smtClean="0"/>
              <a:pPr/>
              <a:t>18/06/2013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EFE41E3-AC5E-458D-861A-CE3092432CA0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622AA83-D41D-4566-AEBF-C9D18E4B65ED}" type="datetimeFigureOut">
              <a:rPr lang="en-GB" smtClean="0"/>
              <a:pPr/>
              <a:t>18/06/2013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EFE41E3-AC5E-458D-861A-CE3092432CA0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622AA83-D41D-4566-AEBF-C9D18E4B65ED}" type="datetimeFigureOut">
              <a:rPr lang="en-GB" smtClean="0"/>
              <a:pPr/>
              <a:t>18/06/2013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EFE41E3-AC5E-458D-861A-CE3092432CA0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622AA83-D41D-4566-AEBF-C9D18E4B65ED}" type="datetimeFigureOut">
              <a:rPr lang="en-GB" smtClean="0"/>
              <a:pPr/>
              <a:t>18/06/2013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EFE41E3-AC5E-458D-861A-CE3092432CA0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622AA83-D41D-4566-AEBF-C9D18E4B65ED}" type="datetimeFigureOut">
              <a:rPr lang="en-GB" smtClean="0"/>
              <a:pPr/>
              <a:t>18/06/2013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EFE41E3-AC5E-458D-861A-CE3092432CA0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622AA83-D41D-4566-AEBF-C9D18E4B65ED}" type="datetimeFigureOut">
              <a:rPr lang="en-GB" smtClean="0"/>
              <a:pPr/>
              <a:t>18/06/2013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EFE41E3-AC5E-458D-861A-CE3092432CA0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6622AA83-D41D-4566-AEBF-C9D18E4B65ED}" type="datetimeFigureOut">
              <a:rPr lang="en-GB" smtClean="0"/>
              <a:pPr/>
              <a:t>18/06/2013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6EFE41E3-AC5E-458D-861A-CE3092432CA0}" type="slidenum">
              <a:rPr lang="en-GB" smtClean="0"/>
              <a:pPr/>
              <a:t>‹#›</a:t>
            </a:fld>
            <a:endParaRPr lang="en-GB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7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7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7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7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jpeg"/><Relationship Id="rId1" Type="http://schemas.openxmlformats.org/officeDocument/2006/relationships/slideLayout" Target="../slideLayouts/slideLayout7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eg"/><Relationship Id="rId1" Type="http://schemas.openxmlformats.org/officeDocument/2006/relationships/slideLayout" Target="../slideLayouts/slideLayout7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jpeg"/><Relationship Id="rId1" Type="http://schemas.openxmlformats.org/officeDocument/2006/relationships/slideLayout" Target="../slideLayouts/slideLayout7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jpeg"/><Relationship Id="rId1" Type="http://schemas.openxmlformats.org/officeDocument/2006/relationships/slideLayout" Target="../slideLayouts/slideLayout7.xm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jpeg"/><Relationship Id="rId1" Type="http://schemas.openxmlformats.org/officeDocument/2006/relationships/slideLayout" Target="../slideLayouts/slideLayout7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2" Type="http://schemas.openxmlformats.org/officeDocument/2006/relationships/image" Target="../media/image11.jpeg"/><Relationship Id="rId1" Type="http://schemas.openxmlformats.org/officeDocument/2006/relationships/slideLayout" Target="../slideLayouts/slideLayout7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8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jpeg"/><Relationship Id="rId1" Type="http://schemas.openxmlformats.org/officeDocument/2006/relationships/slideLayout" Target="../slideLayouts/slideLayout7.xml"/></Relationships>
</file>

<file path=ppt/slides/_rels/slide1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2.jpeg"/><Relationship Id="rId1" Type="http://schemas.openxmlformats.org/officeDocument/2006/relationships/slideLayout" Target="../slideLayouts/slideLayout7.xml"/></Relationships>
</file>

<file path=ppt/slides/_rels/slide20.xml.rels><?xml version="1.0" encoding="UTF-8" standalone="yes"?>
<Relationships xmlns="http://schemas.openxmlformats.org/package/2006/relationships"><Relationship Id="rId2" Type="http://schemas.openxmlformats.org/officeDocument/2006/relationships/image" Target="../media/image13.jpeg"/><Relationship Id="rId1" Type="http://schemas.openxmlformats.org/officeDocument/2006/relationships/slideLayout" Target="../slideLayouts/slideLayout7.xml"/></Relationships>
</file>

<file path=ppt/slides/_rels/slide2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7.xml"/></Relationships>
</file>

<file path=ppt/slides/_rels/slide2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4.xml.rels><?xml version="1.0" encoding="UTF-8" standalone="yes"?>
<Relationships xmlns="http://schemas.openxmlformats.org/package/2006/relationships"><Relationship Id="rId2" Type="http://schemas.openxmlformats.org/officeDocument/2006/relationships/image" Target="../media/image14.jpeg"/><Relationship Id="rId1" Type="http://schemas.openxmlformats.org/officeDocument/2006/relationships/slideLayout" Target="../slideLayouts/slideLayout7.xml"/></Relationships>
</file>

<file path=ppt/slides/_rels/slide25.xml.rels><?xml version="1.0" encoding="UTF-8" standalone="yes"?>
<Relationships xmlns="http://schemas.openxmlformats.org/package/2006/relationships"><Relationship Id="rId2" Type="http://schemas.openxmlformats.org/officeDocument/2006/relationships/image" Target="../media/image15.jpeg"/><Relationship Id="rId1" Type="http://schemas.openxmlformats.org/officeDocument/2006/relationships/slideLayout" Target="../slideLayouts/slideLayout7.xml"/></Relationships>
</file>

<file path=ppt/slides/_rels/slide26.xml.rels><?xml version="1.0" encoding="UTF-8" standalone="yes"?>
<Relationships xmlns="http://schemas.openxmlformats.org/package/2006/relationships"><Relationship Id="rId2" Type="http://schemas.openxmlformats.org/officeDocument/2006/relationships/image" Target="../media/image16.jpeg"/><Relationship Id="rId1" Type="http://schemas.openxmlformats.org/officeDocument/2006/relationships/slideLayout" Target="../slideLayouts/slideLayout7.xml"/></Relationships>
</file>

<file path=ppt/slides/_rels/slide2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8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7.xml"/></Relationships>
</file>

<file path=ppt/slides/_rels/slide2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7.jpeg"/><Relationship Id="rId1" Type="http://schemas.openxmlformats.org/officeDocument/2006/relationships/slideLayout" Target="../slideLayouts/slideLayout7.xml"/></Relationships>
</file>

<file path=ppt/slides/_rels/slide30.xml.rels><?xml version="1.0" encoding="UTF-8" standalone="yes"?>
<Relationships xmlns="http://schemas.openxmlformats.org/package/2006/relationships"><Relationship Id="rId2" Type="http://schemas.openxmlformats.org/officeDocument/2006/relationships/image" Target="../media/image18.jpeg"/><Relationship Id="rId1" Type="http://schemas.openxmlformats.org/officeDocument/2006/relationships/slideLayout" Target="../slideLayouts/slideLayout7.xml"/></Relationships>
</file>

<file path=ppt/slides/_rels/slide3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9.jpeg"/><Relationship Id="rId1" Type="http://schemas.openxmlformats.org/officeDocument/2006/relationships/slideLayout" Target="../slideLayouts/slideLayout7.xml"/></Relationships>
</file>

<file path=ppt/slides/_rels/slide3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0.jpeg"/><Relationship Id="rId1" Type="http://schemas.openxmlformats.org/officeDocument/2006/relationships/slideLayout" Target="../slideLayouts/slideLayout7.xml"/></Relationships>
</file>

<file path=ppt/slides/_rels/slide3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1.jpeg"/><Relationship Id="rId1" Type="http://schemas.openxmlformats.org/officeDocument/2006/relationships/slideLayout" Target="../slideLayouts/slideLayout7.xml"/></Relationships>
</file>

<file path=ppt/slides/_rels/slide34.xml.rels><?xml version="1.0" encoding="UTF-8" standalone="yes"?>
<Relationships xmlns="http://schemas.openxmlformats.org/package/2006/relationships"><Relationship Id="rId2" Type="http://schemas.openxmlformats.org/officeDocument/2006/relationships/image" Target="../media/image22.jpeg"/><Relationship Id="rId1" Type="http://schemas.openxmlformats.org/officeDocument/2006/relationships/slideLayout" Target="../slideLayouts/slideLayout7.xml"/></Relationships>
</file>

<file path=ppt/slides/_rels/slide3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6.xml.rels><?xml version="1.0" encoding="UTF-8" standalone="yes"?>
<Relationships xmlns="http://schemas.openxmlformats.org/package/2006/relationships"><Relationship Id="rId2" Type="http://schemas.openxmlformats.org/officeDocument/2006/relationships/image" Target="../media/image23.jpeg"/><Relationship Id="rId1" Type="http://schemas.openxmlformats.org/officeDocument/2006/relationships/slideLayout" Target="../slideLayouts/slideLayout7.xml"/></Relationships>
</file>

<file path=ppt/slides/_rels/slide37.xml.rels><?xml version="1.0" encoding="UTF-8" standalone="yes"?>
<Relationships xmlns="http://schemas.openxmlformats.org/package/2006/relationships"><Relationship Id="rId2" Type="http://schemas.openxmlformats.org/officeDocument/2006/relationships/image" Target="../media/image24.jpeg"/><Relationship Id="rId1" Type="http://schemas.openxmlformats.org/officeDocument/2006/relationships/slideLayout" Target="../slideLayouts/slideLayout7.xml"/></Relationships>
</file>

<file path=ppt/slides/_rels/slide38.xml.rels><?xml version="1.0" encoding="UTF-8" standalone="yes"?>
<Relationships xmlns="http://schemas.openxmlformats.org/package/2006/relationships"><Relationship Id="rId2" Type="http://schemas.openxmlformats.org/officeDocument/2006/relationships/image" Target="../media/image25.jpeg"/><Relationship Id="rId1" Type="http://schemas.openxmlformats.org/officeDocument/2006/relationships/slideLayout" Target="../slideLayouts/slideLayout7.xml"/></Relationships>
</file>

<file path=ppt/slides/_rels/slide3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0.xml.rels><?xml version="1.0" encoding="UTF-8" standalone="yes"?>
<Relationships xmlns="http://schemas.openxmlformats.org/package/2006/relationships"><Relationship Id="rId2" Type="http://schemas.openxmlformats.org/officeDocument/2006/relationships/image" Target="../media/image26.jpeg"/><Relationship Id="rId1" Type="http://schemas.openxmlformats.org/officeDocument/2006/relationships/slideLayout" Target="../slideLayouts/slideLayout7.xml"/></Relationships>
</file>

<file path=ppt/slides/_rels/slide4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7.jpeg"/><Relationship Id="rId1" Type="http://schemas.openxmlformats.org/officeDocument/2006/relationships/slideLayout" Target="../slideLayouts/slideLayout7.xml"/></Relationships>
</file>

<file path=ppt/slides/_rels/slide4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7.xml"/></Relationships>
</file>

<file path=ppt/slides/_rels/slide4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5.xml.rels><?xml version="1.0" encoding="UTF-8" standalone="yes"?>
<Relationships xmlns="http://schemas.openxmlformats.org/package/2006/relationships"><Relationship Id="rId2" Type="http://schemas.openxmlformats.org/officeDocument/2006/relationships/image" Target="../media/image28.jpeg"/><Relationship Id="rId1" Type="http://schemas.openxmlformats.org/officeDocument/2006/relationships/slideLayout" Target="../slideLayouts/slideLayout7.xml"/></Relationships>
</file>

<file path=ppt/slides/_rels/slide46.xml.rels><?xml version="1.0" encoding="UTF-8" standalone="yes"?>
<Relationships xmlns="http://schemas.openxmlformats.org/package/2006/relationships"><Relationship Id="rId2" Type="http://schemas.openxmlformats.org/officeDocument/2006/relationships/image" Target="../media/image29.jpeg"/><Relationship Id="rId1" Type="http://schemas.openxmlformats.org/officeDocument/2006/relationships/slideLayout" Target="../slideLayouts/slideLayout7.xml"/></Relationships>
</file>

<file path=ppt/slides/_rels/slide47.xml.rels><?xml version="1.0" encoding="UTF-8" standalone="yes"?>
<Relationships xmlns="http://schemas.openxmlformats.org/package/2006/relationships"><Relationship Id="rId2" Type="http://schemas.openxmlformats.org/officeDocument/2006/relationships/image" Target="../media/image30.jpeg"/><Relationship Id="rId1" Type="http://schemas.openxmlformats.org/officeDocument/2006/relationships/slideLayout" Target="../slideLayouts/slideLayout7.xml"/></Relationships>
</file>

<file path=ppt/slides/_rels/slide48.xml.rels><?xml version="1.0" encoding="UTF-8" standalone="yes"?>
<Relationships xmlns="http://schemas.openxmlformats.org/package/2006/relationships"><Relationship Id="rId2" Type="http://schemas.openxmlformats.org/officeDocument/2006/relationships/image" Target="../media/image31.jpeg"/><Relationship Id="rId1" Type="http://schemas.openxmlformats.org/officeDocument/2006/relationships/slideLayout" Target="../slideLayouts/slideLayout7.xml"/></Relationships>
</file>

<file path=ppt/slides/_rels/slide4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7.xml"/></Relationships>
</file>

<file path=ppt/slides/_rels/slide50.xml.rels><?xml version="1.0" encoding="UTF-8" standalone="yes"?>
<Relationships xmlns="http://schemas.openxmlformats.org/package/2006/relationships"><Relationship Id="rId2" Type="http://schemas.openxmlformats.org/officeDocument/2006/relationships/image" Target="../media/image32.jpeg"/><Relationship Id="rId1" Type="http://schemas.openxmlformats.org/officeDocument/2006/relationships/slideLayout" Target="../slideLayouts/slideLayout7.xml"/></Relationships>
</file>

<file path=ppt/slides/_rels/slide51.xml.rels><?xml version="1.0" encoding="UTF-8" standalone="yes"?>
<Relationships xmlns="http://schemas.openxmlformats.org/package/2006/relationships"><Relationship Id="rId2" Type="http://schemas.openxmlformats.org/officeDocument/2006/relationships/image" Target="../media/image33.jpeg"/><Relationship Id="rId1" Type="http://schemas.openxmlformats.org/officeDocument/2006/relationships/slideLayout" Target="../slideLayouts/slideLayout7.xml"/></Relationships>
</file>

<file path=ppt/slides/_rels/slide52.xml.rels><?xml version="1.0" encoding="UTF-8" standalone="yes"?>
<Relationships xmlns="http://schemas.openxmlformats.org/package/2006/relationships"><Relationship Id="rId2" Type="http://schemas.openxmlformats.org/officeDocument/2006/relationships/image" Target="../media/image34.jpeg"/><Relationship Id="rId1" Type="http://schemas.openxmlformats.org/officeDocument/2006/relationships/slideLayout" Target="../slideLayouts/slideLayout7.xml"/></Relationships>
</file>

<file path=ppt/slides/_rels/slide5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5.jpeg"/><Relationship Id="rId1" Type="http://schemas.openxmlformats.org/officeDocument/2006/relationships/slideLayout" Target="../slideLayouts/slideLayout7.xml"/></Relationships>
</file>

<file path=ppt/slides/_rels/slide54.xml.rels><?xml version="1.0" encoding="UTF-8" standalone="yes"?>
<Relationships xmlns="http://schemas.openxmlformats.org/package/2006/relationships"><Relationship Id="rId2" Type="http://schemas.openxmlformats.org/officeDocument/2006/relationships/image" Target="../media/image36.jpeg"/><Relationship Id="rId1" Type="http://schemas.openxmlformats.org/officeDocument/2006/relationships/slideLayout" Target="../slideLayouts/slideLayout7.xml"/></Relationships>
</file>

<file path=ppt/slides/_rels/slide55.xml.rels><?xml version="1.0" encoding="UTF-8" standalone="yes"?>
<Relationships xmlns="http://schemas.openxmlformats.org/package/2006/relationships"><Relationship Id="rId2" Type="http://schemas.openxmlformats.org/officeDocument/2006/relationships/image" Target="../media/image37.jpeg"/><Relationship Id="rId1" Type="http://schemas.openxmlformats.org/officeDocument/2006/relationships/slideLayout" Target="../slideLayouts/slideLayout7.xml"/></Relationships>
</file>

<file path=ppt/slides/_rels/slide56.xml.rels><?xml version="1.0" encoding="UTF-8" standalone="yes"?>
<Relationships xmlns="http://schemas.openxmlformats.org/package/2006/relationships"><Relationship Id="rId2" Type="http://schemas.openxmlformats.org/officeDocument/2006/relationships/image" Target="../media/image38.jpeg"/><Relationship Id="rId1" Type="http://schemas.openxmlformats.org/officeDocument/2006/relationships/slideLayout" Target="../slideLayouts/slideLayout7.xml"/></Relationships>
</file>

<file path=ppt/slides/_rels/slide57.xml.rels><?xml version="1.0" encoding="UTF-8" standalone="yes"?>
<Relationships xmlns="http://schemas.openxmlformats.org/package/2006/relationships"><Relationship Id="rId2" Type="http://schemas.openxmlformats.org/officeDocument/2006/relationships/image" Target="../media/image39.jpeg"/><Relationship Id="rId1" Type="http://schemas.openxmlformats.org/officeDocument/2006/relationships/slideLayout" Target="../slideLayouts/slideLayout7.xml"/></Relationships>
</file>

<file path=ppt/slides/_rels/slide58.xml.rels><?xml version="1.0" encoding="UTF-8" standalone="yes"?>
<Relationships xmlns="http://schemas.openxmlformats.org/package/2006/relationships"><Relationship Id="rId2" Type="http://schemas.openxmlformats.org/officeDocument/2006/relationships/image" Target="../media/image40.jpeg"/><Relationship Id="rId1" Type="http://schemas.openxmlformats.org/officeDocument/2006/relationships/slideLayout" Target="../slideLayouts/slideLayout7.xml"/></Relationships>
</file>

<file path=ppt/slides/_rels/slide59.xml.rels><?xml version="1.0" encoding="UTF-8" standalone="yes"?>
<Relationships xmlns="http://schemas.openxmlformats.org/package/2006/relationships"><Relationship Id="rId2" Type="http://schemas.openxmlformats.org/officeDocument/2006/relationships/image" Target="../media/image41.jpeg"/><Relationship Id="rId1" Type="http://schemas.openxmlformats.org/officeDocument/2006/relationships/slideLayout" Target="../slideLayouts/slideLayout7.xml"/></Relationships>
</file>

<file path=ppt/slides/_rels/slide60.xml.rels><?xml version="1.0" encoding="UTF-8" standalone="yes"?>
<Relationships xmlns="http://schemas.openxmlformats.org/package/2006/relationships"><Relationship Id="rId2" Type="http://schemas.openxmlformats.org/officeDocument/2006/relationships/image" Target="../media/image42.jpeg"/><Relationship Id="rId1" Type="http://schemas.openxmlformats.org/officeDocument/2006/relationships/slideLayout" Target="../slideLayouts/slideLayout7.xml"/></Relationships>
</file>

<file path=ppt/slides/_rels/slide61.xml.rels><?xml version="1.0" encoding="UTF-8" standalone="yes"?>
<Relationships xmlns="http://schemas.openxmlformats.org/package/2006/relationships"><Relationship Id="rId2" Type="http://schemas.openxmlformats.org/officeDocument/2006/relationships/image" Target="../media/image40.jpeg"/><Relationship Id="rId1" Type="http://schemas.openxmlformats.org/officeDocument/2006/relationships/slideLayout" Target="../slideLayouts/slideLayout7.xml"/></Relationships>
</file>

<file path=ppt/slides/_rels/slide62.xml.rels><?xml version="1.0" encoding="UTF-8" standalone="yes"?>
<Relationships xmlns="http://schemas.openxmlformats.org/package/2006/relationships"><Relationship Id="rId2" Type="http://schemas.openxmlformats.org/officeDocument/2006/relationships/image" Target="../media/image43.jpeg"/><Relationship Id="rId1" Type="http://schemas.openxmlformats.org/officeDocument/2006/relationships/slideLayout" Target="../slideLayouts/slideLayout7.xml"/></Relationships>
</file>

<file path=ppt/slides/_rels/slide63.xml.rels><?xml version="1.0" encoding="UTF-8" standalone="yes"?>
<Relationships xmlns="http://schemas.openxmlformats.org/package/2006/relationships"><Relationship Id="rId2" Type="http://schemas.openxmlformats.org/officeDocument/2006/relationships/image" Target="../media/image44.jpeg"/><Relationship Id="rId1" Type="http://schemas.openxmlformats.org/officeDocument/2006/relationships/slideLayout" Target="../slideLayouts/slideLayout7.xml"/></Relationships>
</file>

<file path=ppt/slides/_rels/slide64.xml.rels><?xml version="1.0" encoding="UTF-8" standalone="yes"?>
<Relationships xmlns="http://schemas.openxmlformats.org/package/2006/relationships"><Relationship Id="rId2" Type="http://schemas.openxmlformats.org/officeDocument/2006/relationships/image" Target="../media/image45.jpeg"/><Relationship Id="rId1" Type="http://schemas.openxmlformats.org/officeDocument/2006/relationships/slideLayout" Target="../slideLayouts/slideLayout7.xml"/></Relationships>
</file>

<file path=ppt/slides/_rels/slide65.xml.rels><?xml version="1.0" encoding="UTF-8" standalone="yes"?>
<Relationships xmlns="http://schemas.openxmlformats.org/package/2006/relationships"><Relationship Id="rId2" Type="http://schemas.openxmlformats.org/officeDocument/2006/relationships/image" Target="../media/image46.jpeg"/><Relationship Id="rId1" Type="http://schemas.openxmlformats.org/officeDocument/2006/relationships/slideLayout" Target="../slideLayouts/slideLayout7.xml"/></Relationships>
</file>

<file path=ppt/slides/_rels/slide66.xml.rels><?xml version="1.0" encoding="UTF-8" standalone="yes"?>
<Relationships xmlns="http://schemas.openxmlformats.org/package/2006/relationships"><Relationship Id="rId2" Type="http://schemas.openxmlformats.org/officeDocument/2006/relationships/image" Target="../media/image47.jpeg"/><Relationship Id="rId1" Type="http://schemas.openxmlformats.org/officeDocument/2006/relationships/slideLayout" Target="../slideLayouts/slideLayout7.xml"/></Relationships>
</file>

<file path=ppt/slides/_rels/slide67.xml.rels><?xml version="1.0" encoding="UTF-8" standalone="yes"?>
<Relationships xmlns="http://schemas.openxmlformats.org/package/2006/relationships"><Relationship Id="rId2" Type="http://schemas.openxmlformats.org/officeDocument/2006/relationships/image" Target="../media/image48.jpeg"/><Relationship Id="rId1" Type="http://schemas.openxmlformats.org/officeDocument/2006/relationships/slideLayout" Target="../slideLayouts/slideLayout7.xml"/></Relationships>
</file>

<file path=ppt/slides/_rels/slide68.xml.rels><?xml version="1.0" encoding="UTF-8" standalone="yes"?>
<Relationships xmlns="http://schemas.openxmlformats.org/package/2006/relationships"><Relationship Id="rId2" Type="http://schemas.openxmlformats.org/officeDocument/2006/relationships/image" Target="../media/image49.jpeg"/><Relationship Id="rId1" Type="http://schemas.openxmlformats.org/officeDocument/2006/relationships/slideLayout" Target="../slideLayouts/slideLayout7.xml"/></Relationships>
</file>

<file path=ppt/slides/_rels/slide69.xml.rels><?xml version="1.0" encoding="UTF-8" standalone="yes"?>
<Relationships xmlns="http://schemas.openxmlformats.org/package/2006/relationships"><Relationship Id="rId2" Type="http://schemas.openxmlformats.org/officeDocument/2006/relationships/image" Target="../media/image50.jpeg"/><Relationship Id="rId1" Type="http://schemas.openxmlformats.org/officeDocument/2006/relationships/slideLayout" Target="../slideLayouts/slideLayout7.xml"/></Relationships>
</file>

<file path=ppt/slides/_rels/slide70.xml.rels><?xml version="1.0" encoding="UTF-8" standalone="yes"?>
<Relationships xmlns="http://schemas.openxmlformats.org/package/2006/relationships"><Relationship Id="rId2" Type="http://schemas.openxmlformats.org/officeDocument/2006/relationships/image" Target="../media/image51.jpeg"/><Relationship Id="rId1" Type="http://schemas.openxmlformats.org/officeDocument/2006/relationships/slideLayout" Target="../slideLayouts/slideLayout7.xml"/></Relationships>
</file>

<file path=ppt/slides/_rels/slide71.xml.rels><?xml version="1.0" encoding="UTF-8" standalone="yes"?>
<Relationships xmlns="http://schemas.openxmlformats.org/package/2006/relationships"><Relationship Id="rId2" Type="http://schemas.openxmlformats.org/officeDocument/2006/relationships/image" Target="../media/image52.jpeg"/><Relationship Id="rId1" Type="http://schemas.openxmlformats.org/officeDocument/2006/relationships/slideLayout" Target="../slideLayouts/slideLayout7.xml"/></Relationships>
</file>

<file path=ppt/slides/_rels/slide72.xml.rels><?xml version="1.0" encoding="UTF-8" standalone="yes"?>
<Relationships xmlns="http://schemas.openxmlformats.org/package/2006/relationships"><Relationship Id="rId2" Type="http://schemas.openxmlformats.org/officeDocument/2006/relationships/image" Target="../media/image53.jpeg"/><Relationship Id="rId1" Type="http://schemas.openxmlformats.org/officeDocument/2006/relationships/slideLayout" Target="../slideLayouts/slideLayout7.xml"/></Relationships>
</file>

<file path=ppt/slides/_rels/slide73.xml.rels><?xml version="1.0" encoding="UTF-8" standalone="yes"?>
<Relationships xmlns="http://schemas.openxmlformats.org/package/2006/relationships"><Relationship Id="rId2" Type="http://schemas.openxmlformats.org/officeDocument/2006/relationships/image" Target="../media/image54.jpeg"/><Relationship Id="rId1" Type="http://schemas.openxmlformats.org/officeDocument/2006/relationships/slideLayout" Target="../slideLayouts/slideLayout7.xml"/></Relationships>
</file>

<file path=ppt/slides/_rels/slide74.xml.rels><?xml version="1.0" encoding="UTF-8" standalone="yes"?>
<Relationships xmlns="http://schemas.openxmlformats.org/package/2006/relationships"><Relationship Id="rId2" Type="http://schemas.openxmlformats.org/officeDocument/2006/relationships/image" Target="../media/image46.jpeg"/><Relationship Id="rId1" Type="http://schemas.openxmlformats.org/officeDocument/2006/relationships/slideLayout" Target="../slideLayouts/slideLayout7.xml"/></Relationships>
</file>

<file path=ppt/slides/_rels/slide75.xml.rels><?xml version="1.0" encoding="UTF-8" standalone="yes"?>
<Relationships xmlns="http://schemas.openxmlformats.org/package/2006/relationships"><Relationship Id="rId2" Type="http://schemas.openxmlformats.org/officeDocument/2006/relationships/image" Target="../media/image55.jpeg"/><Relationship Id="rId1" Type="http://schemas.openxmlformats.org/officeDocument/2006/relationships/slideLayout" Target="../slideLayouts/slideLayout7.xml"/></Relationships>
</file>

<file path=ppt/slides/_rels/slide76.xml.rels><?xml version="1.0" encoding="UTF-8" standalone="yes"?>
<Relationships xmlns="http://schemas.openxmlformats.org/package/2006/relationships"><Relationship Id="rId2" Type="http://schemas.openxmlformats.org/officeDocument/2006/relationships/image" Target="../media/image56.jpeg"/><Relationship Id="rId1" Type="http://schemas.openxmlformats.org/officeDocument/2006/relationships/slideLayout" Target="../slideLayouts/slideLayout7.xml"/></Relationships>
</file>

<file path=ppt/slides/_rels/slide77.xml.rels><?xml version="1.0" encoding="UTF-8" standalone="yes"?>
<Relationships xmlns="http://schemas.openxmlformats.org/package/2006/relationships"><Relationship Id="rId2" Type="http://schemas.openxmlformats.org/officeDocument/2006/relationships/image" Target="../media/image57.jpeg"/><Relationship Id="rId1" Type="http://schemas.openxmlformats.org/officeDocument/2006/relationships/slideLayout" Target="../slideLayouts/slideLayout7.xml"/></Relationships>
</file>

<file path=ppt/slides/_rels/slide78.xml.rels><?xml version="1.0" encoding="UTF-8" standalone="yes"?>
<Relationships xmlns="http://schemas.openxmlformats.org/package/2006/relationships"><Relationship Id="rId2" Type="http://schemas.openxmlformats.org/officeDocument/2006/relationships/image" Target="../media/image58.jpeg"/><Relationship Id="rId1" Type="http://schemas.openxmlformats.org/officeDocument/2006/relationships/slideLayout" Target="../slideLayouts/slideLayout7.xml"/></Relationships>
</file>

<file path=ppt/slides/_rels/slide79.xml.rels><?xml version="1.0" encoding="UTF-8" standalone="yes"?>
<Relationships xmlns="http://schemas.openxmlformats.org/package/2006/relationships"><Relationship Id="rId2" Type="http://schemas.openxmlformats.org/officeDocument/2006/relationships/image" Target="../media/image59.jpeg"/><Relationship Id="rId1" Type="http://schemas.openxmlformats.org/officeDocument/2006/relationships/slideLayout" Target="../slideLayouts/slideLayout7.xml"/></Relationships>
</file>

<file path=ppt/slides/_rels/slide80.xml.rels><?xml version="1.0" encoding="UTF-8" standalone="yes"?>
<Relationships xmlns="http://schemas.openxmlformats.org/package/2006/relationships"><Relationship Id="rId2" Type="http://schemas.openxmlformats.org/officeDocument/2006/relationships/image" Target="../media/image60.jpeg"/><Relationship Id="rId1" Type="http://schemas.openxmlformats.org/officeDocument/2006/relationships/slideLayout" Target="../slideLayouts/slideLayout7.xml"/></Relationships>
</file>

<file path=ppt/slides/_rels/slide81.xml.rels><?xml version="1.0" encoding="UTF-8" standalone="yes"?>
<Relationships xmlns="http://schemas.openxmlformats.org/package/2006/relationships"><Relationship Id="rId2" Type="http://schemas.openxmlformats.org/officeDocument/2006/relationships/image" Target="../media/image61.jpeg"/><Relationship Id="rId1" Type="http://schemas.openxmlformats.org/officeDocument/2006/relationships/slideLayout" Target="../slideLayouts/slideLayout7.xml"/></Relationships>
</file>

<file path=ppt/slides/_rels/slide82.xml.rels><?xml version="1.0" encoding="UTF-8" standalone="yes"?>
<Relationships xmlns="http://schemas.openxmlformats.org/package/2006/relationships"><Relationship Id="rId2" Type="http://schemas.openxmlformats.org/officeDocument/2006/relationships/image" Target="../media/image46.jpeg"/><Relationship Id="rId1" Type="http://schemas.openxmlformats.org/officeDocument/2006/relationships/slideLayout" Target="../slideLayouts/slideLayout7.xml"/></Relationships>
</file>

<file path=ppt/slides/_rels/slide83.xml.rels><?xml version="1.0" encoding="UTF-8" standalone="yes"?>
<Relationships xmlns="http://schemas.openxmlformats.org/package/2006/relationships"><Relationship Id="rId2" Type="http://schemas.openxmlformats.org/officeDocument/2006/relationships/image" Target="../media/image62.jpeg"/><Relationship Id="rId1" Type="http://schemas.openxmlformats.org/officeDocument/2006/relationships/slideLayout" Target="../slideLayouts/slideLayout7.xml"/></Relationships>
</file>

<file path=ppt/slides/_rels/slide84.xml.rels><?xml version="1.0" encoding="UTF-8" standalone="yes"?>
<Relationships xmlns="http://schemas.openxmlformats.org/package/2006/relationships"><Relationship Id="rId2" Type="http://schemas.openxmlformats.org/officeDocument/2006/relationships/image" Target="../media/image35.jpeg"/><Relationship Id="rId1" Type="http://schemas.openxmlformats.org/officeDocument/2006/relationships/slideLayout" Target="../slideLayouts/slideLayout7.xml"/></Relationships>
</file>

<file path=ppt/slides/_rels/slide85.xml.rels><?xml version="1.0" encoding="UTF-8" standalone="yes"?>
<Relationships xmlns="http://schemas.openxmlformats.org/package/2006/relationships"><Relationship Id="rId2" Type="http://schemas.openxmlformats.org/officeDocument/2006/relationships/image" Target="../media/image63.jpeg"/><Relationship Id="rId1" Type="http://schemas.openxmlformats.org/officeDocument/2006/relationships/slideLayout" Target="../slideLayouts/slideLayout7.xml"/></Relationships>
</file>

<file path=ppt/slides/_rels/slide8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908721"/>
            <a:ext cx="7772400" cy="2160239"/>
          </a:xfrm>
        </p:spPr>
        <p:txBody>
          <a:bodyPr/>
          <a:lstStyle/>
          <a:p>
            <a:r>
              <a:rPr lang="en-GB" dirty="0" smtClean="0"/>
              <a:t>APPROACHING </a:t>
            </a:r>
            <a:r>
              <a:rPr lang="en-GB" dirty="0" smtClean="0"/>
              <a:t>THE SACRED </a:t>
            </a:r>
            <a:r>
              <a:rPr lang="en-GB" dirty="0" smtClean="0"/>
              <a:t>CITY</a:t>
            </a:r>
            <a:br>
              <a:rPr lang="en-GB" dirty="0" smtClean="0"/>
            </a:br>
            <a:r>
              <a:rPr lang="en-GB" dirty="0" smtClean="0"/>
              <a:t>A Personal View</a:t>
            </a:r>
            <a:endParaRPr lang="en-GB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140968"/>
            <a:ext cx="6400800" cy="2497832"/>
          </a:xfrm>
        </p:spPr>
        <p:txBody>
          <a:bodyPr>
            <a:normAutofit/>
          </a:bodyPr>
          <a:lstStyle/>
          <a:p>
            <a:r>
              <a:rPr lang="en-GB" dirty="0" smtClean="0"/>
              <a:t>Presentation by</a:t>
            </a:r>
          </a:p>
          <a:p>
            <a:r>
              <a:rPr lang="en-GB" dirty="0" smtClean="0"/>
              <a:t>Anthony Thorley</a:t>
            </a:r>
          </a:p>
          <a:p>
            <a:r>
              <a:rPr lang="en-GB" dirty="0" smtClean="0"/>
              <a:t>MA CAA Summer School</a:t>
            </a:r>
          </a:p>
          <a:p>
            <a:r>
              <a:rPr lang="en-GB" dirty="0" smtClean="0"/>
              <a:t>Bath, UK, June 19</a:t>
            </a:r>
            <a:r>
              <a:rPr lang="en-GB" baseline="30000" dirty="0" smtClean="0"/>
              <a:t>th</a:t>
            </a:r>
            <a:r>
              <a:rPr lang="en-GB" dirty="0" smtClean="0"/>
              <a:t> 2013</a:t>
            </a:r>
            <a:endParaRPr lang="en-GB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 descr="SSBathmap1801.JPG"/>
          <p:cNvPicPr>
            <a:picLocks noChangeAspect="1"/>
          </p:cNvPicPr>
          <p:nvPr/>
        </p:nvPicPr>
        <p:blipFill>
          <a:blip r:embed="rId2" cstate="print"/>
          <a:stretch>
            <a:fillRect/>
          </a:stretch>
        </p:blipFill>
        <p:spPr>
          <a:xfrm>
            <a:off x="1230422" y="116632"/>
            <a:ext cx="6800816" cy="6741368"/>
          </a:xfrm>
          <a:prstGeom prst="rect">
            <a:avLst/>
          </a:prstGeom>
        </p:spPr>
      </p:pic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 descr="SSHolyCity.JPG"/>
          <p:cNvPicPr>
            <a:picLocks noChangeAspect="1"/>
          </p:cNvPicPr>
          <p:nvPr/>
        </p:nvPicPr>
        <p:blipFill>
          <a:blip r:embed="rId2" cstate="print"/>
          <a:stretch>
            <a:fillRect/>
          </a:stretch>
        </p:blipFill>
        <p:spPr>
          <a:xfrm>
            <a:off x="942137" y="260648"/>
            <a:ext cx="7342223" cy="6408712"/>
          </a:xfrm>
          <a:prstGeom prst="rect">
            <a:avLst/>
          </a:prstGeom>
        </p:spPr>
      </p:pic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Some Very Basic Principles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Cardinal Directions accentuated</a:t>
            </a:r>
          </a:p>
          <a:p>
            <a:r>
              <a:rPr lang="en-GB" dirty="0" smtClean="0"/>
              <a:t>A Twelvefold pattern (Plato: The Republic)</a:t>
            </a:r>
          </a:p>
          <a:p>
            <a:r>
              <a:rPr lang="en-GB" dirty="0" smtClean="0"/>
              <a:t>Squaring the Circle</a:t>
            </a:r>
          </a:p>
          <a:p>
            <a:r>
              <a:rPr lang="en-GB" dirty="0" smtClean="0"/>
              <a:t>Cruciform</a:t>
            </a:r>
          </a:p>
          <a:p>
            <a:r>
              <a:rPr lang="en-GB" dirty="0" smtClean="0"/>
              <a:t>Honouring the circle of the horizon: reflecting the heavenly dome on earth</a:t>
            </a:r>
          </a:p>
          <a:p>
            <a:r>
              <a:rPr lang="en-GB" dirty="0" smtClean="0"/>
              <a:t>These features found in many unconnected cultures</a:t>
            </a:r>
            <a:endParaRPr lang="en-GB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 descr="SSPalmanova1600.JPG"/>
          <p:cNvPicPr>
            <a:picLocks noChangeAspect="1"/>
          </p:cNvPicPr>
          <p:nvPr/>
        </p:nvPicPr>
        <p:blipFill>
          <a:blip r:embed="rId2" cstate="print"/>
          <a:stretch>
            <a:fillRect/>
          </a:stretch>
        </p:blipFill>
        <p:spPr>
          <a:xfrm>
            <a:off x="1892063" y="0"/>
            <a:ext cx="5359873" cy="6858000"/>
          </a:xfrm>
          <a:prstGeom prst="rect">
            <a:avLst/>
          </a:prstGeom>
        </p:spPr>
      </p:pic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2492896"/>
            <a:ext cx="8229600" cy="3633267"/>
          </a:xfrm>
        </p:spPr>
        <p:txBody>
          <a:bodyPr/>
          <a:lstStyle/>
          <a:p>
            <a:r>
              <a:rPr lang="en-GB" dirty="0" smtClean="0"/>
              <a:t>BACK TO BASICS – THE CRUCIFORM CITY</a:t>
            </a:r>
            <a:endParaRPr lang="en-GB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 descr="SSBrilonWestphalia.JPG"/>
          <p:cNvPicPr>
            <a:picLocks noChangeAspect="1"/>
          </p:cNvPicPr>
          <p:nvPr/>
        </p:nvPicPr>
        <p:blipFill>
          <a:blip r:embed="rId2" cstate="print"/>
          <a:stretch>
            <a:fillRect/>
          </a:stretch>
        </p:blipFill>
        <p:spPr>
          <a:xfrm>
            <a:off x="913564" y="116632"/>
            <a:ext cx="7316872" cy="6624736"/>
          </a:xfrm>
          <a:prstGeom prst="rect">
            <a:avLst/>
          </a:prstGeom>
        </p:spPr>
      </p:pic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 descr="SSBern.JPG"/>
          <p:cNvPicPr>
            <a:picLocks noChangeAspect="1"/>
          </p:cNvPicPr>
          <p:nvPr/>
        </p:nvPicPr>
        <p:blipFill>
          <a:blip r:embed="rId2" cstate="print"/>
          <a:stretch>
            <a:fillRect/>
          </a:stretch>
        </p:blipFill>
        <p:spPr>
          <a:xfrm>
            <a:off x="1" y="260648"/>
            <a:ext cx="9132028" cy="6048672"/>
          </a:xfrm>
          <a:prstGeom prst="rect">
            <a:avLst/>
          </a:prstGeom>
        </p:spPr>
      </p:pic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 descr="SSChichester.JPG"/>
          <p:cNvPicPr>
            <a:picLocks noChangeAspect="1"/>
          </p:cNvPicPr>
          <p:nvPr/>
        </p:nvPicPr>
        <p:blipFill>
          <a:blip r:embed="rId2" cstate="print"/>
          <a:stretch>
            <a:fillRect/>
          </a:stretch>
        </p:blipFill>
        <p:spPr>
          <a:xfrm>
            <a:off x="1600454" y="116632"/>
            <a:ext cx="6047723" cy="6741368"/>
          </a:xfrm>
          <a:prstGeom prst="rect">
            <a:avLst/>
          </a:prstGeom>
        </p:spPr>
      </p:pic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 descr="SSXanten.JPG"/>
          <p:cNvPicPr>
            <a:picLocks noChangeAspect="1"/>
          </p:cNvPicPr>
          <p:nvPr/>
        </p:nvPicPr>
        <p:blipFill>
          <a:blip r:embed="rId2" cstate="print"/>
          <a:stretch>
            <a:fillRect/>
          </a:stretch>
        </p:blipFill>
        <p:spPr>
          <a:xfrm>
            <a:off x="1249753" y="116632"/>
            <a:ext cx="6706623" cy="6686680"/>
          </a:xfrm>
          <a:prstGeom prst="rect">
            <a:avLst/>
          </a:prstGeom>
        </p:spPr>
      </p:pic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20000"/>
          </a:bodyPr>
          <a:lstStyle/>
          <a:p>
            <a:r>
              <a:rPr lang="en-GB" dirty="0" smtClean="0"/>
              <a:t>NOW LETS HAVE A LOOK AT BRISTOL, UK</a:t>
            </a:r>
          </a:p>
          <a:p>
            <a:endParaRPr lang="en-GB" dirty="0" smtClean="0"/>
          </a:p>
          <a:p>
            <a:r>
              <a:rPr lang="en-GB" dirty="0" smtClean="0"/>
              <a:t>BRISTOL = BRI – STOW</a:t>
            </a:r>
          </a:p>
          <a:p>
            <a:endParaRPr lang="en-GB" dirty="0" smtClean="0"/>
          </a:p>
          <a:p>
            <a:r>
              <a:rPr lang="en-GB" dirty="0" smtClean="0"/>
              <a:t>BRI = BRIDGE       STOW= PLACE OF ASSSEMBLY</a:t>
            </a:r>
          </a:p>
          <a:p>
            <a:endParaRPr lang="en-GB" dirty="0" smtClean="0"/>
          </a:p>
          <a:p>
            <a:r>
              <a:rPr lang="en-GB" dirty="0" smtClean="0"/>
              <a:t>A SAXON FOUNDATION   9</a:t>
            </a:r>
            <a:r>
              <a:rPr lang="en-GB" baseline="30000" dirty="0" smtClean="0"/>
              <a:t>TH</a:t>
            </a:r>
            <a:r>
              <a:rPr lang="en-GB" dirty="0" smtClean="0"/>
              <a:t> CENT CE</a:t>
            </a:r>
          </a:p>
          <a:p>
            <a:endParaRPr lang="en-GB" dirty="0" smtClean="0"/>
          </a:p>
          <a:p>
            <a:r>
              <a:rPr lang="en-GB" dirty="0" smtClean="0"/>
              <a:t>BUT FIRST A 19</a:t>
            </a:r>
            <a:r>
              <a:rPr lang="en-GB" baseline="30000" dirty="0" smtClean="0"/>
              <a:t>TH</a:t>
            </a:r>
            <a:r>
              <a:rPr lang="en-GB" dirty="0" smtClean="0"/>
              <a:t> CENT PLAN</a:t>
            </a:r>
          </a:p>
          <a:p>
            <a:endParaRPr lang="en-GB" dirty="0" smtClean="0"/>
          </a:p>
          <a:p>
            <a:pPr>
              <a:buNone/>
            </a:pPr>
            <a:endParaRPr lang="en-GB" dirty="0" smtClean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 descr="SSBristol19C.JPG"/>
          <p:cNvPicPr>
            <a:picLocks noChangeAspect="1"/>
          </p:cNvPicPr>
          <p:nvPr/>
        </p:nvPicPr>
        <p:blipFill>
          <a:blip r:embed="rId2" cstate="print"/>
          <a:stretch>
            <a:fillRect/>
          </a:stretch>
        </p:blipFill>
        <p:spPr>
          <a:xfrm>
            <a:off x="1090125" y="116632"/>
            <a:ext cx="6963750" cy="6624736"/>
          </a:xfrm>
          <a:prstGeom prst="rect">
            <a:avLst/>
          </a:prstGeom>
        </p:spPr>
      </p:pic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 descr="SSSaxonBristol.JPG"/>
          <p:cNvPicPr>
            <a:picLocks noChangeAspect="1"/>
          </p:cNvPicPr>
          <p:nvPr/>
        </p:nvPicPr>
        <p:blipFill>
          <a:blip r:embed="rId2" cstate="print"/>
          <a:stretch>
            <a:fillRect/>
          </a:stretch>
        </p:blipFill>
        <p:spPr>
          <a:xfrm>
            <a:off x="1114735" y="0"/>
            <a:ext cx="6914530" cy="6858000"/>
          </a:xfrm>
          <a:prstGeom prst="rect">
            <a:avLst/>
          </a:prstGeom>
        </p:spPr>
      </p:pic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 descr="SSBristolnorman.JPG"/>
          <p:cNvPicPr>
            <a:picLocks noChangeAspect="1"/>
          </p:cNvPicPr>
          <p:nvPr/>
        </p:nvPicPr>
        <p:blipFill>
          <a:blip r:embed="rId2" cstate="print"/>
          <a:stretch>
            <a:fillRect/>
          </a:stretch>
        </p:blipFill>
        <p:spPr>
          <a:xfrm>
            <a:off x="1028919" y="116632"/>
            <a:ext cx="7498147" cy="6552728"/>
          </a:xfrm>
          <a:prstGeom prst="rect">
            <a:avLst/>
          </a:prstGeom>
        </p:spPr>
      </p:pic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2132856"/>
            <a:ext cx="8229600" cy="3993307"/>
          </a:xfrm>
        </p:spPr>
        <p:txBody>
          <a:bodyPr/>
          <a:lstStyle/>
          <a:p>
            <a:r>
              <a:rPr lang="en-GB" dirty="0" smtClean="0"/>
              <a:t>THE OLDEST TOWN PLAN IN ENGLAND</a:t>
            </a:r>
          </a:p>
          <a:p>
            <a:r>
              <a:rPr lang="en-GB" dirty="0" smtClean="0"/>
              <a:t>RICART’S PLAN OF BRISTOL 1479 </a:t>
            </a:r>
          </a:p>
          <a:p>
            <a:r>
              <a:rPr lang="en-GB" dirty="0" smtClean="0"/>
              <a:t>NOTE THE CRUCIFORM AND SACRED EMPHASIS</a:t>
            </a:r>
            <a:endParaRPr lang="en-GB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 descr="SSBristolRicard1479.JPG"/>
          <p:cNvPicPr>
            <a:picLocks noChangeAspect="1"/>
          </p:cNvPicPr>
          <p:nvPr/>
        </p:nvPicPr>
        <p:blipFill>
          <a:blip r:embed="rId2" cstate="print"/>
          <a:stretch>
            <a:fillRect/>
          </a:stretch>
        </p:blipFill>
        <p:spPr>
          <a:xfrm>
            <a:off x="2129409" y="3429"/>
            <a:ext cx="4885182" cy="6851142"/>
          </a:xfrm>
          <a:prstGeom prst="rect">
            <a:avLst/>
          </a:prstGeom>
        </p:spPr>
      </p:pic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BRISTOL IS SMALL: THE RELIGIOUS HOUSES ARE OUTSIDE THE WALLS</a:t>
            </a:r>
          </a:p>
          <a:p>
            <a:endParaRPr lang="en-GB" dirty="0" smtClean="0"/>
          </a:p>
          <a:p>
            <a:r>
              <a:rPr lang="en-GB" dirty="0" smtClean="0"/>
              <a:t>BY CONTRAST NEWCASTLE IS LARGE AND THE RELIGIOUS HOUSES ARE WITHIN THE WALLS</a:t>
            </a:r>
            <a:endParaRPr lang="en-GB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 descr="SSBristolnorman.JPG"/>
          <p:cNvPicPr>
            <a:picLocks noChangeAspect="1"/>
          </p:cNvPicPr>
          <p:nvPr/>
        </p:nvPicPr>
        <p:blipFill>
          <a:blip r:embed="rId2" cstate="print"/>
          <a:stretch>
            <a:fillRect/>
          </a:stretch>
        </p:blipFill>
        <p:spPr>
          <a:xfrm>
            <a:off x="648269" y="0"/>
            <a:ext cx="7631606" cy="6669360"/>
          </a:xfrm>
          <a:prstGeom prst="rect">
            <a:avLst/>
          </a:prstGeom>
        </p:spPr>
      </p:pic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 descr="SSNewcastlecolourmap.JPG"/>
          <p:cNvPicPr>
            <a:picLocks noChangeAspect="1"/>
          </p:cNvPicPr>
          <p:nvPr/>
        </p:nvPicPr>
        <p:blipFill>
          <a:blip r:embed="rId2" cstate="print"/>
          <a:stretch>
            <a:fillRect/>
          </a:stretch>
        </p:blipFill>
        <p:spPr>
          <a:xfrm>
            <a:off x="420240" y="0"/>
            <a:ext cx="8162303" cy="6741368"/>
          </a:xfrm>
          <a:prstGeom prst="rect">
            <a:avLst/>
          </a:prstGeom>
        </p:spPr>
      </p:pic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 descr="SSBristolZodiac.JPG"/>
          <p:cNvPicPr>
            <a:picLocks noChangeAspect="1"/>
          </p:cNvPicPr>
          <p:nvPr/>
        </p:nvPicPr>
        <p:blipFill>
          <a:blip r:embed="rId2" cstate="print"/>
          <a:stretch>
            <a:fillRect/>
          </a:stretch>
        </p:blipFill>
        <p:spPr>
          <a:xfrm>
            <a:off x="1043608" y="0"/>
            <a:ext cx="6229633" cy="6740589"/>
          </a:xfrm>
          <a:prstGeom prst="rect">
            <a:avLst/>
          </a:prstGeom>
        </p:spPr>
      </p:pic>
    </p:spTree>
  </p:cSld>
  <p:clrMapOvr>
    <a:masterClrMapping/>
  </p:clrMapOvr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BRISTOL’S RELIGIOUS HOUSES ARE GROUPED INTO THREE FOR EACH QUARTER</a:t>
            </a:r>
          </a:p>
          <a:p>
            <a:endParaRPr lang="en-GB" dirty="0" smtClean="0"/>
          </a:p>
          <a:p>
            <a:r>
              <a:rPr lang="en-GB" dirty="0" smtClean="0"/>
              <a:t>IS THERE A ZODIACAL PATTERN HERE?</a:t>
            </a:r>
          </a:p>
          <a:p>
            <a:endParaRPr lang="en-GB" dirty="0" smtClean="0"/>
          </a:p>
          <a:p>
            <a:r>
              <a:rPr lang="en-GB" dirty="0" smtClean="0"/>
              <a:t>REMEMBER THE TWELVEFOLD SACRED CITY...</a:t>
            </a:r>
            <a:endParaRPr lang="en-GB" dirty="0"/>
          </a:p>
        </p:txBody>
      </p:sp>
    </p:spTree>
  </p:cSld>
  <p:clrMapOvr>
    <a:masterClrMapping/>
  </p:clrMapOvr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 descr="SSHolyCity.JPG"/>
          <p:cNvPicPr>
            <a:picLocks noChangeAspect="1"/>
          </p:cNvPicPr>
          <p:nvPr/>
        </p:nvPicPr>
        <p:blipFill>
          <a:blip r:embed="rId2" cstate="print"/>
          <a:stretch>
            <a:fillRect/>
          </a:stretch>
        </p:blipFill>
        <p:spPr>
          <a:xfrm>
            <a:off x="859640" y="188640"/>
            <a:ext cx="7424720" cy="6480720"/>
          </a:xfrm>
          <a:prstGeom prst="rect">
            <a:avLst/>
          </a:prstGeom>
        </p:spPr>
      </p:pic>
    </p:spTree>
  </p:cSld>
  <p:clrMapOvr>
    <a:masterClrMapping/>
  </p:clrMapOvr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2204864"/>
            <a:ext cx="8229600" cy="3921299"/>
          </a:xfrm>
        </p:spPr>
        <p:txBody>
          <a:bodyPr/>
          <a:lstStyle/>
          <a:p>
            <a:r>
              <a:rPr lang="en-GB" dirty="0" smtClean="0"/>
              <a:t>THERE MAY BE OTHER GEOMETRIC ANOMALIES IN MEDIEVAL BRISTOL</a:t>
            </a:r>
          </a:p>
          <a:p>
            <a:r>
              <a:rPr lang="en-GB" dirty="0" smtClean="0"/>
              <a:t>A PYTHAGOREAN TRIANGLE?</a:t>
            </a:r>
          </a:p>
          <a:p>
            <a:r>
              <a:rPr lang="en-GB" dirty="0" smtClean="0"/>
              <a:t>THE STRANGELY NAMED CHRISTMAS STREET/STEPS: A HISTORY IN WORDS</a:t>
            </a:r>
          </a:p>
          <a:p>
            <a:r>
              <a:rPr lang="en-GB" dirty="0" smtClean="0"/>
              <a:t>LOOK FOR CHURCH ALIGNMENTS</a:t>
            </a:r>
            <a:endParaRPr lang="en-GB" dirty="0"/>
          </a:p>
        </p:txBody>
      </p:sp>
    </p:spTree>
  </p:cSld>
  <p:clrMapOvr>
    <a:masterClrMapping/>
  </p:clrMapOvr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 descr="SSBristol345.JPG"/>
          <p:cNvPicPr>
            <a:picLocks noChangeAspect="1"/>
          </p:cNvPicPr>
          <p:nvPr/>
        </p:nvPicPr>
        <p:blipFill>
          <a:blip r:embed="rId2" cstate="print"/>
          <a:stretch>
            <a:fillRect/>
          </a:stretch>
        </p:blipFill>
        <p:spPr>
          <a:xfrm>
            <a:off x="1338453" y="697230"/>
            <a:ext cx="6467094" cy="5463540"/>
          </a:xfrm>
          <a:prstGeom prst="rect">
            <a:avLst/>
          </a:prstGeom>
        </p:spPr>
      </p:pic>
    </p:spTree>
  </p:cSld>
  <p:clrMapOvr>
    <a:masterClrMapping/>
  </p:clrMapOvr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 descr="SSChristmasStnames.JPG"/>
          <p:cNvPicPr>
            <a:picLocks noChangeAspect="1"/>
          </p:cNvPicPr>
          <p:nvPr/>
        </p:nvPicPr>
        <p:blipFill>
          <a:blip r:embed="rId2" cstate="print"/>
          <a:stretch>
            <a:fillRect/>
          </a:stretch>
        </p:blipFill>
        <p:spPr>
          <a:xfrm>
            <a:off x="1259632" y="149089"/>
            <a:ext cx="6512073" cy="6448263"/>
          </a:xfrm>
          <a:prstGeom prst="rect">
            <a:avLst/>
          </a:prstGeom>
        </p:spPr>
      </p:pic>
    </p:spTree>
  </p:cSld>
  <p:clrMapOvr>
    <a:masterClrMapping/>
  </p:clrMapOvr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 descr="SSBristolWatkins.JPG"/>
          <p:cNvPicPr>
            <a:picLocks noChangeAspect="1"/>
          </p:cNvPicPr>
          <p:nvPr/>
        </p:nvPicPr>
        <p:blipFill>
          <a:blip r:embed="rId2" cstate="print"/>
          <a:stretch>
            <a:fillRect/>
          </a:stretch>
        </p:blipFill>
        <p:spPr>
          <a:xfrm>
            <a:off x="69872" y="764704"/>
            <a:ext cx="9004256" cy="5328592"/>
          </a:xfrm>
          <a:prstGeom prst="rect">
            <a:avLst/>
          </a:prstGeom>
        </p:spPr>
      </p:pic>
    </p:spTree>
  </p:cSld>
  <p:clrMapOvr>
    <a:masterClrMapping/>
  </p:clrMapOvr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2636912"/>
            <a:ext cx="8229600" cy="3489251"/>
          </a:xfrm>
        </p:spPr>
        <p:txBody>
          <a:bodyPr/>
          <a:lstStyle/>
          <a:p>
            <a:r>
              <a:rPr lang="en-GB" dirty="0" smtClean="0"/>
              <a:t>NOW, BACK TO BATH!</a:t>
            </a:r>
          </a:p>
          <a:p>
            <a:r>
              <a:rPr lang="en-GB" dirty="0" smtClean="0"/>
              <a:t>FIRST, ‘GEORGIAN’ BATH AS IN 1801</a:t>
            </a:r>
          </a:p>
          <a:p>
            <a:r>
              <a:rPr lang="en-GB" dirty="0" smtClean="0"/>
              <a:t>THEN A HISTORICAL SEQUENCE OF DEVELOPING BATH FROM 400 CE TO 1400 CE</a:t>
            </a:r>
            <a:endParaRPr lang="en-GB" dirty="0"/>
          </a:p>
        </p:txBody>
      </p:sp>
    </p:spTree>
  </p:cSld>
  <p:clrMapOvr>
    <a:masterClrMapping/>
  </p:clrMapOvr>
</p:sld>
</file>

<file path=ppt/slides/slide2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 descr="SSBathmap1801.JPG"/>
          <p:cNvPicPr>
            <a:picLocks noChangeAspect="1"/>
          </p:cNvPicPr>
          <p:nvPr/>
        </p:nvPicPr>
        <p:blipFill>
          <a:blip r:embed="rId2" cstate="print"/>
          <a:stretch>
            <a:fillRect/>
          </a:stretch>
        </p:blipFill>
        <p:spPr>
          <a:xfrm>
            <a:off x="1303020" y="188595"/>
            <a:ext cx="6537960" cy="6480810"/>
          </a:xfrm>
          <a:prstGeom prst="rect">
            <a:avLst/>
          </a:prstGeom>
        </p:spPr>
      </p:pic>
    </p:spTree>
  </p:cSld>
  <p:clrMapOvr>
    <a:masterClrMapping/>
  </p:clrMapOvr>
</p:sld>
</file>

<file path=ppt/slides/slide2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 descr="SSAquaeSulis400ce.JPG"/>
          <p:cNvPicPr>
            <a:picLocks noChangeAspect="1"/>
          </p:cNvPicPr>
          <p:nvPr/>
        </p:nvPicPr>
        <p:blipFill>
          <a:blip r:embed="rId2" cstate="print"/>
          <a:stretch>
            <a:fillRect/>
          </a:stretch>
        </p:blipFill>
        <p:spPr>
          <a:xfrm>
            <a:off x="1233337" y="260648"/>
            <a:ext cx="6753205" cy="6408712"/>
          </a:xfrm>
          <a:prstGeom prst="rect">
            <a:avLst/>
          </a:prstGeom>
        </p:spPr>
      </p:pic>
    </p:spTree>
  </p:cSld>
  <p:clrMapOvr>
    <a:masterClrMapping/>
  </p:clrMapOvr>
</p:sld>
</file>

<file path=ppt/slides/slide3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 descr="SSBathcolour4C.JPG"/>
          <p:cNvPicPr>
            <a:picLocks noChangeAspect="1"/>
          </p:cNvPicPr>
          <p:nvPr/>
        </p:nvPicPr>
        <p:blipFill>
          <a:blip r:embed="rId2" cstate="print"/>
          <a:stretch>
            <a:fillRect/>
          </a:stretch>
        </p:blipFill>
        <p:spPr>
          <a:xfrm>
            <a:off x="1227582" y="65151"/>
            <a:ext cx="6688836" cy="6727698"/>
          </a:xfrm>
          <a:prstGeom prst="rect">
            <a:avLst/>
          </a:prstGeom>
        </p:spPr>
      </p:pic>
    </p:spTree>
  </p:cSld>
  <p:clrMapOvr>
    <a:masterClrMapping/>
  </p:clrMapOvr>
</p:sld>
</file>

<file path=ppt/slides/slide3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 descr="SSAquamannia550ce.JPG"/>
          <p:cNvPicPr>
            <a:picLocks noChangeAspect="1"/>
          </p:cNvPicPr>
          <p:nvPr/>
        </p:nvPicPr>
        <p:blipFill>
          <a:blip r:embed="rId2" cstate="print"/>
          <a:stretch>
            <a:fillRect/>
          </a:stretch>
        </p:blipFill>
        <p:spPr>
          <a:xfrm>
            <a:off x="1249191" y="116632"/>
            <a:ext cx="6573381" cy="6552728"/>
          </a:xfrm>
          <a:prstGeom prst="rect">
            <a:avLst/>
          </a:prstGeom>
        </p:spPr>
      </p:pic>
    </p:spTree>
  </p:cSld>
  <p:clrMapOvr>
    <a:masterClrMapping/>
  </p:clrMapOvr>
</p:sld>
</file>

<file path=ppt/slides/slide3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 descr="SSHatBathu700ce.JPG"/>
          <p:cNvPicPr>
            <a:picLocks noChangeAspect="1"/>
          </p:cNvPicPr>
          <p:nvPr/>
        </p:nvPicPr>
        <p:blipFill>
          <a:blip r:embed="rId2" cstate="print"/>
          <a:stretch>
            <a:fillRect/>
          </a:stretch>
        </p:blipFill>
        <p:spPr>
          <a:xfrm>
            <a:off x="920889" y="116632"/>
            <a:ext cx="7430782" cy="6741368"/>
          </a:xfrm>
          <a:prstGeom prst="rect">
            <a:avLst/>
          </a:prstGeom>
        </p:spPr>
      </p:pic>
    </p:spTree>
  </p:cSld>
  <p:clrMapOvr>
    <a:masterClrMapping/>
  </p:clrMapOvr>
</p:sld>
</file>

<file path=ppt/slides/slide3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 descr="SSAlfredsBath900ce.JPG"/>
          <p:cNvPicPr>
            <a:picLocks noChangeAspect="1"/>
          </p:cNvPicPr>
          <p:nvPr/>
        </p:nvPicPr>
        <p:blipFill>
          <a:blip r:embed="rId2" cstate="print"/>
          <a:stretch>
            <a:fillRect/>
          </a:stretch>
        </p:blipFill>
        <p:spPr>
          <a:xfrm>
            <a:off x="1493642" y="0"/>
            <a:ext cx="6174701" cy="6878036"/>
          </a:xfrm>
          <a:prstGeom prst="rect">
            <a:avLst/>
          </a:prstGeom>
        </p:spPr>
      </p:pic>
    </p:spTree>
  </p:cSld>
  <p:clrMapOvr>
    <a:masterClrMapping/>
  </p:clrMapOvr>
</p:sld>
</file>

<file path=ppt/slides/slide3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 descr="SSBath1100ce.JPG"/>
          <p:cNvPicPr>
            <a:picLocks noChangeAspect="1"/>
          </p:cNvPicPr>
          <p:nvPr/>
        </p:nvPicPr>
        <p:blipFill>
          <a:blip r:embed="rId2" cstate="print"/>
          <a:stretch>
            <a:fillRect/>
          </a:stretch>
        </p:blipFill>
        <p:spPr>
          <a:xfrm>
            <a:off x="2075538" y="0"/>
            <a:ext cx="4872725" cy="6858000"/>
          </a:xfrm>
          <a:prstGeom prst="rect">
            <a:avLst/>
          </a:prstGeom>
        </p:spPr>
      </p:pic>
    </p:spTree>
  </p:cSld>
  <p:clrMapOvr>
    <a:masterClrMapping/>
  </p:clrMapOvr>
</p:sld>
</file>

<file path=ppt/slides/slide3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BY 1610 IN DR JONES MAP, BATH HAD HARDLY CHANGED</a:t>
            </a:r>
          </a:p>
          <a:p>
            <a:r>
              <a:rPr lang="en-GB" dirty="0" smtClean="0"/>
              <a:t>WHEN JOHN WOOD (1704-1754) THE FAMED, PROBABLY MASONIC, ARCHITECT OF BATH SAW JONES’ MAP HE PASSED AN INTERESTING COMMENT</a:t>
            </a:r>
            <a:endParaRPr lang="en-GB" dirty="0"/>
          </a:p>
        </p:txBody>
      </p:sp>
    </p:spTree>
  </p:cSld>
  <p:clrMapOvr>
    <a:masterClrMapping/>
  </p:clrMapOvr>
</p:sld>
</file>

<file path=ppt/slides/slide3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 descr="SSBathJonesmap.JPG"/>
          <p:cNvPicPr>
            <a:picLocks noChangeAspect="1"/>
          </p:cNvPicPr>
          <p:nvPr/>
        </p:nvPicPr>
        <p:blipFill>
          <a:blip r:embed="rId2" cstate="print"/>
          <a:stretch>
            <a:fillRect/>
          </a:stretch>
        </p:blipFill>
        <p:spPr>
          <a:xfrm>
            <a:off x="471384" y="0"/>
            <a:ext cx="8201231" cy="6858000"/>
          </a:xfrm>
          <a:prstGeom prst="rect">
            <a:avLst/>
          </a:prstGeom>
        </p:spPr>
      </p:pic>
    </p:spTree>
  </p:cSld>
  <p:clrMapOvr>
    <a:masterClrMapping/>
  </p:clrMapOvr>
</p:sld>
</file>

<file path=ppt/slides/slide3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 descr="woodportrait.JPG"/>
          <p:cNvPicPr>
            <a:picLocks noChangeAspect="1"/>
          </p:cNvPicPr>
          <p:nvPr/>
        </p:nvPicPr>
        <p:blipFill>
          <a:blip r:embed="rId2" cstate="print"/>
          <a:stretch>
            <a:fillRect/>
          </a:stretch>
        </p:blipFill>
        <p:spPr>
          <a:xfrm>
            <a:off x="2065939" y="0"/>
            <a:ext cx="5012122" cy="6858000"/>
          </a:xfrm>
          <a:prstGeom prst="rect">
            <a:avLst/>
          </a:prstGeom>
        </p:spPr>
      </p:pic>
    </p:spTree>
  </p:cSld>
  <p:clrMapOvr>
    <a:masterClrMapping/>
  </p:clrMapOvr>
</p:sld>
</file>

<file path=ppt/slides/slide3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 descr="SSBathankh.JPG"/>
          <p:cNvPicPr>
            <a:picLocks noChangeAspect="1"/>
          </p:cNvPicPr>
          <p:nvPr/>
        </p:nvPicPr>
        <p:blipFill>
          <a:blip r:embed="rId2" cstate="print"/>
          <a:stretch>
            <a:fillRect/>
          </a:stretch>
        </p:blipFill>
        <p:spPr>
          <a:xfrm>
            <a:off x="1696029" y="0"/>
            <a:ext cx="5751942" cy="6858000"/>
          </a:xfrm>
          <a:prstGeom prst="rect">
            <a:avLst/>
          </a:prstGeom>
        </p:spPr>
      </p:pic>
    </p:spTree>
  </p:cSld>
  <p:clrMapOvr>
    <a:masterClrMapping/>
  </p:clrMapOvr>
</p:sld>
</file>

<file path=ppt/slides/slide3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THEN IN 1736, WOOD CREATED THE FIRST SURVEYED MAP OF BATH</a:t>
            </a:r>
          </a:p>
          <a:p>
            <a:r>
              <a:rPr lang="en-GB" dirty="0" smtClean="0"/>
              <a:t>NOTE QUEEN SQUARE WHERE WE ARE!!</a:t>
            </a:r>
            <a:endParaRPr lang="en-GB" dirty="0"/>
          </a:p>
        </p:txBody>
      </p:sp>
    </p:spTree>
  </p:cSld>
  <p:clrMapOvr>
    <a:masterClrMapping/>
  </p:clrMapOvr>
</p:sld>
</file>

<file path=ppt/slides/slide4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 descr="SSBathWood1736.JPG"/>
          <p:cNvPicPr>
            <a:picLocks noChangeAspect="1"/>
          </p:cNvPicPr>
          <p:nvPr/>
        </p:nvPicPr>
        <p:blipFill>
          <a:blip r:embed="rId2" cstate="print"/>
          <a:stretch>
            <a:fillRect/>
          </a:stretch>
        </p:blipFill>
        <p:spPr>
          <a:xfrm>
            <a:off x="302531" y="0"/>
            <a:ext cx="8466652" cy="6525344"/>
          </a:xfrm>
          <a:prstGeom prst="rect">
            <a:avLst/>
          </a:prstGeom>
        </p:spPr>
      </p:pic>
    </p:spTree>
  </p:cSld>
  <p:clrMapOvr>
    <a:masterClrMapping/>
  </p:clrMapOvr>
</p:sld>
</file>

<file path=ppt/slides/slide4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 descr="SSBathWood17362.JPG"/>
          <p:cNvPicPr>
            <a:picLocks noChangeAspect="1"/>
          </p:cNvPicPr>
          <p:nvPr/>
        </p:nvPicPr>
        <p:blipFill>
          <a:blip r:embed="rId2" cstate="print"/>
          <a:stretch>
            <a:fillRect/>
          </a:stretch>
        </p:blipFill>
        <p:spPr>
          <a:xfrm>
            <a:off x="1929231" y="0"/>
            <a:ext cx="5195648" cy="6741368"/>
          </a:xfrm>
          <a:prstGeom prst="rect">
            <a:avLst/>
          </a:prstGeom>
        </p:spPr>
      </p:pic>
    </p:spTree>
  </p:cSld>
  <p:clrMapOvr>
    <a:masterClrMapping/>
  </p:clrMapOvr>
</p:sld>
</file>

<file path=ppt/slides/slide4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2132856"/>
            <a:ext cx="8229600" cy="3993307"/>
          </a:xfrm>
        </p:spPr>
        <p:txBody>
          <a:bodyPr/>
          <a:lstStyle/>
          <a:p>
            <a:r>
              <a:rPr lang="en-GB" dirty="0" smtClean="0"/>
              <a:t>IN THE 18</a:t>
            </a:r>
            <a:r>
              <a:rPr lang="en-GB" baseline="30000" dirty="0" smtClean="0"/>
              <a:t>TH</a:t>
            </a:r>
            <a:r>
              <a:rPr lang="en-GB" dirty="0" smtClean="0"/>
              <a:t> CENTURY, BATH EXPLODED OUT OF THE MEDIEVAL WALLS TO CREATE THE CLASSICAL PALLADIAN CITY WE SEE TODAY</a:t>
            </a:r>
          </a:p>
          <a:p>
            <a:endParaRPr lang="en-GB" dirty="0" smtClean="0"/>
          </a:p>
          <a:p>
            <a:r>
              <a:rPr lang="en-GB" dirty="0" smtClean="0"/>
              <a:t>LETS PARTICULARLY LOOK AT THE ORIENTATION OF GREAT PULTENEY STREET</a:t>
            </a:r>
            <a:endParaRPr lang="en-GB" dirty="0"/>
          </a:p>
        </p:txBody>
      </p:sp>
    </p:spTree>
  </p:cSld>
  <p:clrMapOvr>
    <a:masterClrMapping/>
  </p:clrMapOvr>
</p:sld>
</file>

<file path=ppt/slides/slide4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 descr="SSBathmap1801.JPG"/>
          <p:cNvPicPr>
            <a:picLocks noChangeAspect="1"/>
          </p:cNvPicPr>
          <p:nvPr/>
        </p:nvPicPr>
        <p:blipFill>
          <a:blip r:embed="rId2" cstate="print"/>
          <a:stretch>
            <a:fillRect/>
          </a:stretch>
        </p:blipFill>
        <p:spPr>
          <a:xfrm>
            <a:off x="1303020" y="188595"/>
            <a:ext cx="6537960" cy="6480810"/>
          </a:xfrm>
          <a:prstGeom prst="rect">
            <a:avLst/>
          </a:prstGeom>
        </p:spPr>
      </p:pic>
    </p:spTree>
  </p:cSld>
  <p:clrMapOvr>
    <a:masterClrMapping/>
  </p:clrMapOvr>
</p:sld>
</file>

<file path=ppt/slides/slide4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fontScale="85000" lnSpcReduction="20000"/>
          </a:bodyPr>
          <a:lstStyle/>
          <a:p>
            <a:r>
              <a:rPr lang="en-GB" dirty="0" smtClean="0"/>
              <a:t>JOHN WOOD PLANNED GREAT PULTENEY STREET ORIENTATION TO DISPLAY THE SUNSET OVER BARROW HILL ON JANUARY 27</a:t>
            </a:r>
            <a:r>
              <a:rPr lang="en-GB" baseline="30000" dirty="0" smtClean="0"/>
              <a:t>TH</a:t>
            </a:r>
            <a:r>
              <a:rPr lang="en-GB" dirty="0" smtClean="0"/>
              <a:t>  FOR A SPECIAL REASON</a:t>
            </a:r>
          </a:p>
          <a:p>
            <a:r>
              <a:rPr lang="en-GB" dirty="0" smtClean="0"/>
              <a:t>BARROW HILL WAS ALLEGEDLY THE BURIAL SEPULCHRE OF BATH’S MYTHICAL FOUNDER DRUID-KING, BLADUD (?900 BCE!)</a:t>
            </a:r>
          </a:p>
          <a:p>
            <a:r>
              <a:rPr lang="en-GB" dirty="0" smtClean="0"/>
              <a:t>JANUARY 27</a:t>
            </a:r>
            <a:r>
              <a:rPr lang="en-GB" baseline="30000" dirty="0" smtClean="0"/>
              <a:t>TH</a:t>
            </a:r>
            <a:r>
              <a:rPr lang="en-GB" dirty="0" smtClean="0"/>
              <a:t> 1539 WAS THE DATE BATH ABBEY WAS RETURNED TO KING HENRY VIII IN THE DISSOLUTION OF THE MONASTERIES</a:t>
            </a:r>
          </a:p>
          <a:p>
            <a:r>
              <a:rPr lang="en-GB" dirty="0" smtClean="0"/>
              <a:t>AS DEFENDER OF THE FAITH, WOOD SAW HENRY VIII AS ENGLAND’S FIRST PRIEST-KING, AN ECHO OF BLADUD AS DRUID-KING</a:t>
            </a:r>
            <a:endParaRPr lang="en-GB" dirty="0"/>
          </a:p>
        </p:txBody>
      </p:sp>
    </p:spTree>
  </p:cSld>
  <p:clrMapOvr>
    <a:masterClrMapping/>
  </p:clrMapOvr>
</p:sld>
</file>

<file path=ppt/slides/slide4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 descr="SSGPStreetlwideangle.JPG"/>
          <p:cNvPicPr>
            <a:picLocks noChangeAspect="1"/>
          </p:cNvPicPr>
          <p:nvPr/>
        </p:nvPicPr>
        <p:blipFill>
          <a:blip r:embed="rId2" cstate="print"/>
          <a:stretch>
            <a:fillRect/>
          </a:stretch>
        </p:blipFill>
        <p:spPr>
          <a:xfrm>
            <a:off x="0" y="374963"/>
            <a:ext cx="9144000" cy="6108074"/>
          </a:xfrm>
          <a:prstGeom prst="rect">
            <a:avLst/>
          </a:prstGeom>
        </p:spPr>
      </p:pic>
    </p:spTree>
  </p:cSld>
  <p:clrMapOvr>
    <a:masterClrMapping/>
  </p:clrMapOvr>
</p:sld>
</file>

<file path=ppt/slides/slide4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 descr="SSGPStreetlBarrowHill.JPG"/>
          <p:cNvPicPr>
            <a:picLocks noChangeAspect="1"/>
          </p:cNvPicPr>
          <p:nvPr/>
        </p:nvPicPr>
        <p:blipFill>
          <a:blip r:embed="rId2" cstate="print"/>
          <a:stretch>
            <a:fillRect/>
          </a:stretch>
        </p:blipFill>
        <p:spPr>
          <a:xfrm>
            <a:off x="915787" y="116632"/>
            <a:ext cx="7153459" cy="6480720"/>
          </a:xfrm>
          <a:prstGeom prst="rect">
            <a:avLst/>
          </a:prstGeom>
        </p:spPr>
      </p:pic>
    </p:spTree>
  </p:cSld>
  <p:clrMapOvr>
    <a:masterClrMapping/>
  </p:clrMapOvr>
</p:sld>
</file>

<file path=ppt/slides/slide4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 descr="SSBathGPStreesunset27.JPG"/>
          <p:cNvPicPr>
            <a:picLocks noChangeAspect="1"/>
          </p:cNvPicPr>
          <p:nvPr/>
        </p:nvPicPr>
        <p:blipFill>
          <a:blip r:embed="rId2" cstate="print"/>
          <a:stretch>
            <a:fillRect/>
          </a:stretch>
        </p:blipFill>
        <p:spPr>
          <a:xfrm>
            <a:off x="125854" y="404664"/>
            <a:ext cx="8892292" cy="6048672"/>
          </a:xfrm>
          <a:prstGeom prst="rect">
            <a:avLst/>
          </a:prstGeom>
        </p:spPr>
      </p:pic>
    </p:spTree>
  </p:cSld>
  <p:clrMapOvr>
    <a:masterClrMapping/>
  </p:clrMapOvr>
</p:sld>
</file>

<file path=ppt/slides/slide4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 descr="SSBathGPSunsetcloseup.JPG"/>
          <p:cNvPicPr>
            <a:picLocks noChangeAspect="1"/>
          </p:cNvPicPr>
          <p:nvPr/>
        </p:nvPicPr>
        <p:blipFill>
          <a:blip r:embed="rId2" cstate="print"/>
          <a:stretch>
            <a:fillRect/>
          </a:stretch>
        </p:blipFill>
        <p:spPr>
          <a:xfrm>
            <a:off x="703710" y="116632"/>
            <a:ext cx="7652487" cy="6552728"/>
          </a:xfrm>
          <a:prstGeom prst="rect">
            <a:avLst/>
          </a:prstGeom>
        </p:spPr>
      </p:pic>
    </p:spTree>
  </p:cSld>
  <p:clrMapOvr>
    <a:masterClrMapping/>
  </p:clrMapOvr>
</p:sld>
</file>

<file path=ppt/slides/slide4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 descr="SSBathmap1801.JPG"/>
          <p:cNvPicPr>
            <a:picLocks noChangeAspect="1"/>
          </p:cNvPicPr>
          <p:nvPr/>
        </p:nvPicPr>
        <p:blipFill>
          <a:blip r:embed="rId2" cstate="print"/>
          <a:stretch>
            <a:fillRect/>
          </a:stretch>
        </p:blipFill>
        <p:spPr>
          <a:xfrm>
            <a:off x="1230422" y="116632"/>
            <a:ext cx="6800816" cy="6741368"/>
          </a:xfrm>
          <a:prstGeom prst="rect">
            <a:avLst/>
          </a:prstGeom>
        </p:spPr>
      </p:pic>
    </p:spTree>
  </p:cSld>
  <p:clrMapOvr>
    <a:masterClrMapping/>
  </p:clrMapOvr>
</p:sld>
</file>

<file path=ppt/slides/slide5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 descr="SSAdamsmasonicsquaretc.JPG"/>
          <p:cNvPicPr>
            <a:picLocks noChangeAspect="1"/>
          </p:cNvPicPr>
          <p:nvPr/>
        </p:nvPicPr>
        <p:blipFill>
          <a:blip r:embed="rId2" cstate="print"/>
          <a:stretch>
            <a:fillRect/>
          </a:stretch>
        </p:blipFill>
        <p:spPr>
          <a:xfrm>
            <a:off x="1403648" y="137333"/>
            <a:ext cx="6336704" cy="6583334"/>
          </a:xfrm>
          <a:prstGeom prst="rect">
            <a:avLst/>
          </a:prstGeom>
        </p:spPr>
      </p:pic>
    </p:spTree>
  </p:cSld>
  <p:clrMapOvr>
    <a:masterClrMapping/>
  </p:clrMapOvr>
</p:sld>
</file>

<file path=ppt/slides/slide5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 descr="SSAdamsoverlay.JPG"/>
          <p:cNvPicPr>
            <a:picLocks noChangeAspect="1"/>
          </p:cNvPicPr>
          <p:nvPr/>
        </p:nvPicPr>
        <p:blipFill>
          <a:blip r:embed="rId2" cstate="print"/>
          <a:stretch>
            <a:fillRect/>
          </a:stretch>
        </p:blipFill>
        <p:spPr>
          <a:xfrm>
            <a:off x="2862960" y="0"/>
            <a:ext cx="3418080" cy="6858000"/>
          </a:xfrm>
          <a:prstGeom prst="rect">
            <a:avLst/>
          </a:prstGeom>
        </p:spPr>
      </p:pic>
    </p:spTree>
  </p:cSld>
  <p:clrMapOvr>
    <a:masterClrMapping/>
  </p:clrMapOvr>
</p:sld>
</file>

<file path=ppt/slides/slide5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 descr="SSAdamscloseup.JPG"/>
          <p:cNvPicPr>
            <a:picLocks noChangeAspect="1"/>
          </p:cNvPicPr>
          <p:nvPr/>
        </p:nvPicPr>
        <p:blipFill>
          <a:blip r:embed="rId2" cstate="print"/>
          <a:stretch>
            <a:fillRect/>
          </a:stretch>
        </p:blipFill>
        <p:spPr>
          <a:xfrm>
            <a:off x="104319" y="548680"/>
            <a:ext cx="8935362" cy="5760640"/>
          </a:xfrm>
          <a:prstGeom prst="rect">
            <a:avLst/>
          </a:prstGeom>
        </p:spPr>
      </p:pic>
    </p:spTree>
  </p:cSld>
  <p:clrMapOvr>
    <a:masterClrMapping/>
  </p:clrMapOvr>
</p:sld>
</file>

<file path=ppt/slides/slide5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 descr="gkwrenport.JPG"/>
          <p:cNvPicPr>
            <a:picLocks noChangeAspect="1"/>
          </p:cNvPicPr>
          <p:nvPr/>
        </p:nvPicPr>
        <p:blipFill>
          <a:blip r:embed="rId2" cstate="print"/>
          <a:stretch>
            <a:fillRect/>
          </a:stretch>
        </p:blipFill>
        <p:spPr>
          <a:xfrm>
            <a:off x="1840042" y="0"/>
            <a:ext cx="5463915" cy="6858000"/>
          </a:xfrm>
          <a:prstGeom prst="rect">
            <a:avLst/>
          </a:prstGeom>
        </p:spPr>
      </p:pic>
    </p:spTree>
  </p:cSld>
  <p:clrMapOvr>
    <a:masterClrMapping/>
  </p:clrMapOvr>
</p:sld>
</file>

<file path=ppt/slides/slide5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 descr="gkwencholler.JPG"/>
          <p:cNvPicPr>
            <a:picLocks noChangeAspect="1"/>
          </p:cNvPicPr>
          <p:nvPr/>
        </p:nvPicPr>
        <p:blipFill>
          <a:blip r:embed="rId2" cstate="print"/>
          <a:stretch>
            <a:fillRect/>
          </a:stretch>
        </p:blipFill>
        <p:spPr>
          <a:xfrm>
            <a:off x="0" y="807609"/>
            <a:ext cx="9144000" cy="5521155"/>
          </a:xfrm>
          <a:prstGeom prst="rect">
            <a:avLst/>
          </a:prstGeom>
        </p:spPr>
      </p:pic>
    </p:spTree>
  </p:cSld>
  <p:clrMapOvr>
    <a:masterClrMapping/>
  </p:clrMapOvr>
</p:sld>
</file>

<file path=ppt/slides/slide5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 descr="wrenlondonoriginal3.JPG"/>
          <p:cNvPicPr>
            <a:picLocks noChangeAspect="1"/>
          </p:cNvPicPr>
          <p:nvPr/>
        </p:nvPicPr>
        <p:blipFill>
          <a:blip r:embed="rId2" cstate="print"/>
          <a:stretch>
            <a:fillRect/>
          </a:stretch>
        </p:blipFill>
        <p:spPr>
          <a:xfrm>
            <a:off x="45981" y="692695"/>
            <a:ext cx="9098019" cy="5500407"/>
          </a:xfrm>
          <a:prstGeom prst="rect">
            <a:avLst/>
          </a:prstGeom>
        </p:spPr>
      </p:pic>
    </p:spTree>
  </p:cSld>
  <p:clrMapOvr>
    <a:masterClrMapping/>
  </p:clrMapOvr>
</p:sld>
</file>

<file path=ppt/slides/slide5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 descr="gkwrenmap3.JPG"/>
          <p:cNvPicPr>
            <a:picLocks noChangeAspect="1"/>
          </p:cNvPicPr>
          <p:nvPr/>
        </p:nvPicPr>
        <p:blipFill>
          <a:blip r:embed="rId2" cstate="print"/>
          <a:stretch>
            <a:fillRect/>
          </a:stretch>
        </p:blipFill>
        <p:spPr>
          <a:xfrm>
            <a:off x="-103424" y="-1"/>
            <a:ext cx="9247424" cy="6782149"/>
          </a:xfrm>
          <a:prstGeom prst="rect">
            <a:avLst/>
          </a:prstGeom>
        </p:spPr>
      </p:pic>
    </p:spTree>
  </p:cSld>
  <p:clrMapOvr>
    <a:masterClrMapping/>
  </p:clrMapOvr>
</p:sld>
</file>

<file path=ppt/slides/slide5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 descr="SSHypothesis2005.JPG"/>
          <p:cNvPicPr>
            <a:picLocks noChangeAspect="1"/>
          </p:cNvPicPr>
          <p:nvPr/>
        </p:nvPicPr>
        <p:blipFill>
          <a:blip r:embed="rId2" cstate="print"/>
          <a:stretch>
            <a:fillRect/>
          </a:stretch>
        </p:blipFill>
        <p:spPr>
          <a:xfrm>
            <a:off x="153047" y="2060848"/>
            <a:ext cx="8990954" cy="2808312"/>
          </a:xfrm>
          <a:prstGeom prst="rect">
            <a:avLst/>
          </a:prstGeom>
        </p:spPr>
      </p:pic>
    </p:spTree>
  </p:cSld>
  <p:clrMapOvr>
    <a:masterClrMapping/>
  </p:clrMapOvr>
</p:sld>
</file>

<file path=ppt/slides/slide5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 descr="benetfinkon1676map.JPG"/>
          <p:cNvPicPr>
            <a:picLocks noChangeAspect="1"/>
          </p:cNvPicPr>
          <p:nvPr/>
        </p:nvPicPr>
        <p:blipFill>
          <a:blip r:embed="rId2" cstate="print"/>
          <a:stretch>
            <a:fillRect/>
          </a:stretch>
        </p:blipFill>
        <p:spPr>
          <a:xfrm>
            <a:off x="467360" y="988060"/>
            <a:ext cx="8209280" cy="4881880"/>
          </a:xfrm>
          <a:prstGeom prst="rect">
            <a:avLst/>
          </a:prstGeom>
        </p:spPr>
      </p:pic>
    </p:spTree>
  </p:cSld>
  <p:clrMapOvr>
    <a:masterClrMapping/>
  </p:clrMapOvr>
</p:sld>
</file>

<file path=ppt/slides/slide5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 descr="benetfinkwren.JPG"/>
          <p:cNvPicPr>
            <a:picLocks noChangeAspect="1"/>
          </p:cNvPicPr>
          <p:nvPr/>
        </p:nvPicPr>
        <p:blipFill>
          <a:blip r:embed="rId2" cstate="print"/>
          <a:stretch>
            <a:fillRect/>
          </a:stretch>
        </p:blipFill>
        <p:spPr>
          <a:xfrm>
            <a:off x="2051720" y="1"/>
            <a:ext cx="4878358" cy="6685556"/>
          </a:xfrm>
          <a:prstGeom prst="rect">
            <a:avLst/>
          </a:prstGeom>
        </p:spPr>
      </p:pic>
    </p:spTree>
  </p:cSld>
  <p:clrMapOvr>
    <a:masterClrMapping/>
  </p:clrMapOvr>
</p:sld>
</file>

<file path=ppt/slides/slide6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 descr="benetfinkexterior.JPG"/>
          <p:cNvPicPr>
            <a:picLocks noChangeAspect="1"/>
          </p:cNvPicPr>
          <p:nvPr/>
        </p:nvPicPr>
        <p:blipFill>
          <a:blip r:embed="rId2" cstate="print"/>
          <a:stretch>
            <a:fillRect/>
          </a:stretch>
        </p:blipFill>
        <p:spPr>
          <a:xfrm>
            <a:off x="1763688" y="0"/>
            <a:ext cx="5629380" cy="6782892"/>
          </a:xfrm>
          <a:prstGeom prst="rect">
            <a:avLst/>
          </a:prstGeom>
        </p:spPr>
      </p:pic>
    </p:spTree>
  </p:cSld>
  <p:clrMapOvr>
    <a:masterClrMapping/>
  </p:clrMapOvr>
</p:sld>
</file>

<file path=ppt/slides/slide6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 descr="benetfinkon1676map.JPG"/>
          <p:cNvPicPr>
            <a:picLocks noChangeAspect="1"/>
          </p:cNvPicPr>
          <p:nvPr/>
        </p:nvPicPr>
        <p:blipFill>
          <a:blip r:embed="rId2" cstate="print"/>
          <a:stretch>
            <a:fillRect/>
          </a:stretch>
        </p:blipFill>
        <p:spPr>
          <a:xfrm>
            <a:off x="467360" y="988060"/>
            <a:ext cx="8209280" cy="4881880"/>
          </a:xfrm>
          <a:prstGeom prst="rect">
            <a:avLst/>
          </a:prstGeom>
        </p:spPr>
      </p:pic>
    </p:spTree>
  </p:cSld>
  <p:clrMapOvr>
    <a:masterClrMapping/>
  </p:clrMapOvr>
</p:sld>
</file>

<file path=ppt/slides/slide6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 descr="decagon.JPG"/>
          <p:cNvPicPr>
            <a:picLocks noChangeAspect="1"/>
          </p:cNvPicPr>
          <p:nvPr/>
        </p:nvPicPr>
        <p:blipFill>
          <a:blip r:embed="rId2" cstate="print"/>
          <a:stretch>
            <a:fillRect/>
          </a:stretch>
        </p:blipFill>
        <p:spPr>
          <a:xfrm>
            <a:off x="2116094" y="188640"/>
            <a:ext cx="4911812" cy="6480720"/>
          </a:xfrm>
          <a:prstGeom prst="rect">
            <a:avLst/>
          </a:prstGeom>
        </p:spPr>
      </p:pic>
    </p:spTree>
  </p:cSld>
  <p:clrMapOvr>
    <a:masterClrMapping/>
  </p:clrMapOvr>
</p:sld>
</file>

<file path=ppt/slides/slide6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 descr="wrenplangrey.JPG"/>
          <p:cNvPicPr>
            <a:picLocks noChangeAspect="1"/>
          </p:cNvPicPr>
          <p:nvPr/>
        </p:nvPicPr>
        <p:blipFill>
          <a:blip r:embed="rId2" cstate="print"/>
          <a:stretch>
            <a:fillRect/>
          </a:stretch>
        </p:blipFill>
        <p:spPr>
          <a:xfrm>
            <a:off x="88900" y="548640"/>
            <a:ext cx="8966200" cy="5760720"/>
          </a:xfrm>
          <a:prstGeom prst="rect">
            <a:avLst/>
          </a:prstGeom>
        </p:spPr>
      </p:pic>
    </p:spTree>
  </p:cSld>
  <p:clrMapOvr>
    <a:masterClrMapping/>
  </p:clrMapOvr>
</p:sld>
</file>

<file path=ppt/slides/slide6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 descr="iamblichus.JPG"/>
          <p:cNvPicPr>
            <a:picLocks noChangeAspect="1"/>
          </p:cNvPicPr>
          <p:nvPr/>
        </p:nvPicPr>
        <p:blipFill>
          <a:blip r:embed="rId2" cstate="print"/>
          <a:stretch>
            <a:fillRect/>
          </a:stretch>
        </p:blipFill>
        <p:spPr>
          <a:xfrm>
            <a:off x="2195737" y="20341"/>
            <a:ext cx="4685398" cy="6721027"/>
          </a:xfrm>
          <a:prstGeom prst="rect">
            <a:avLst/>
          </a:prstGeom>
        </p:spPr>
      </p:pic>
    </p:spTree>
  </p:cSld>
  <p:clrMapOvr>
    <a:masterClrMapping/>
  </p:clrMapOvr>
</p:sld>
</file>

<file path=ppt/slides/slide6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 descr="wrenmapgeoshapes1.JPG"/>
          <p:cNvPicPr>
            <a:picLocks noChangeAspect="1"/>
          </p:cNvPicPr>
          <p:nvPr/>
        </p:nvPicPr>
        <p:blipFill>
          <a:blip r:embed="rId2" cstate="print"/>
          <a:stretch>
            <a:fillRect/>
          </a:stretch>
        </p:blipFill>
        <p:spPr>
          <a:xfrm>
            <a:off x="121920" y="567690"/>
            <a:ext cx="8900160" cy="5722620"/>
          </a:xfrm>
          <a:prstGeom prst="rect">
            <a:avLst/>
          </a:prstGeom>
        </p:spPr>
      </p:pic>
    </p:spTree>
  </p:cSld>
  <p:clrMapOvr>
    <a:masterClrMapping/>
  </p:clrMapOvr>
</p:sld>
</file>

<file path=ppt/slides/slide6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 descr="octagonbride.JPG"/>
          <p:cNvPicPr>
            <a:picLocks noChangeAspect="1"/>
          </p:cNvPicPr>
          <p:nvPr/>
        </p:nvPicPr>
        <p:blipFill>
          <a:blip r:embed="rId2" cstate="print"/>
          <a:stretch>
            <a:fillRect/>
          </a:stretch>
        </p:blipFill>
        <p:spPr>
          <a:xfrm>
            <a:off x="2278515" y="-1"/>
            <a:ext cx="4525733" cy="6766445"/>
          </a:xfrm>
          <a:prstGeom prst="rect">
            <a:avLst/>
          </a:prstGeom>
        </p:spPr>
      </p:pic>
    </p:spTree>
  </p:cSld>
  <p:clrMapOvr>
    <a:masterClrMapping/>
  </p:clrMapOvr>
</p:sld>
</file>

<file path=ppt/slides/slide6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 descr="bridesspireoct.JPG"/>
          <p:cNvPicPr>
            <a:picLocks noChangeAspect="1"/>
          </p:cNvPicPr>
          <p:nvPr/>
        </p:nvPicPr>
        <p:blipFill>
          <a:blip r:embed="rId2" cstate="print"/>
          <a:stretch>
            <a:fillRect/>
          </a:stretch>
        </p:blipFill>
        <p:spPr>
          <a:xfrm>
            <a:off x="2250281" y="0"/>
            <a:ext cx="4643438" cy="6858000"/>
          </a:xfrm>
          <a:prstGeom prst="rect">
            <a:avLst/>
          </a:prstGeom>
        </p:spPr>
      </p:pic>
    </p:spTree>
  </p:cSld>
  <p:clrMapOvr>
    <a:masterClrMapping/>
  </p:clrMapOvr>
</p:sld>
</file>

<file path=ppt/slides/slide6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 descr="stbridesoct.JPG"/>
          <p:cNvPicPr>
            <a:picLocks noChangeAspect="1"/>
          </p:cNvPicPr>
          <p:nvPr/>
        </p:nvPicPr>
        <p:blipFill>
          <a:blip r:embed="rId2" cstate="print"/>
          <a:stretch>
            <a:fillRect/>
          </a:stretch>
        </p:blipFill>
        <p:spPr>
          <a:xfrm>
            <a:off x="2106555" y="0"/>
            <a:ext cx="4930889" cy="6858001"/>
          </a:xfrm>
          <a:prstGeom prst="rect">
            <a:avLst/>
          </a:prstGeom>
        </p:spPr>
      </p:pic>
    </p:spTree>
  </p:cSld>
  <p:clrMapOvr>
    <a:masterClrMapping/>
  </p:clrMapOvr>
</p:sld>
</file>

<file path=ppt/slides/slide6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 descr="hookesmonument.JPG"/>
          <p:cNvPicPr>
            <a:picLocks noChangeAspect="1"/>
          </p:cNvPicPr>
          <p:nvPr/>
        </p:nvPicPr>
        <p:blipFill>
          <a:blip r:embed="rId2" cstate="print"/>
          <a:stretch>
            <a:fillRect/>
          </a:stretch>
        </p:blipFill>
        <p:spPr>
          <a:xfrm>
            <a:off x="2232004" y="0"/>
            <a:ext cx="4535976" cy="6858000"/>
          </a:xfrm>
          <a:prstGeom prst="rect">
            <a:avLst/>
          </a:prstGeom>
        </p:spPr>
      </p:pic>
    </p:spTree>
  </p:cSld>
  <p:clrMapOvr>
    <a:masterClrMapping/>
  </p:clrMapOvr>
</p:sld>
</file>

<file path=ppt/slides/slide7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 descr="monumentprint.JPG"/>
          <p:cNvPicPr>
            <a:picLocks noChangeAspect="1"/>
          </p:cNvPicPr>
          <p:nvPr/>
        </p:nvPicPr>
        <p:blipFill>
          <a:blip r:embed="rId2" cstate="print"/>
          <a:stretch>
            <a:fillRect/>
          </a:stretch>
        </p:blipFill>
        <p:spPr>
          <a:xfrm>
            <a:off x="1962308" y="-1"/>
            <a:ext cx="5219387" cy="6858001"/>
          </a:xfrm>
          <a:prstGeom prst="rect">
            <a:avLst/>
          </a:prstGeom>
        </p:spPr>
      </p:pic>
    </p:spTree>
  </p:cSld>
  <p:clrMapOvr>
    <a:masterClrMapping/>
  </p:clrMapOvr>
</p:sld>
</file>

<file path=ppt/slides/slide7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 descr="benetgracechtriangle.JPG"/>
          <p:cNvPicPr>
            <a:picLocks noChangeAspect="1"/>
          </p:cNvPicPr>
          <p:nvPr/>
        </p:nvPicPr>
        <p:blipFill>
          <a:blip r:embed="rId2" cstate="print"/>
          <a:stretch>
            <a:fillRect/>
          </a:stretch>
        </p:blipFill>
        <p:spPr>
          <a:xfrm>
            <a:off x="971600" y="89646"/>
            <a:ext cx="7297454" cy="6768354"/>
          </a:xfrm>
          <a:prstGeom prst="rect">
            <a:avLst/>
          </a:prstGeom>
        </p:spPr>
      </p:pic>
    </p:spTree>
  </p:cSld>
  <p:clrMapOvr>
    <a:masterClrMapping/>
  </p:clrMapOvr>
</p:sld>
</file>

<file path=ppt/slides/slide7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 descr="benetgracechengraving1885.JPG"/>
          <p:cNvPicPr>
            <a:picLocks noChangeAspect="1"/>
          </p:cNvPicPr>
          <p:nvPr/>
        </p:nvPicPr>
        <p:blipFill>
          <a:blip r:embed="rId2" cstate="print"/>
          <a:stretch>
            <a:fillRect/>
          </a:stretch>
        </p:blipFill>
        <p:spPr>
          <a:xfrm>
            <a:off x="899592" y="99791"/>
            <a:ext cx="7454894" cy="6758209"/>
          </a:xfrm>
          <a:prstGeom prst="rect">
            <a:avLst/>
          </a:prstGeom>
        </p:spPr>
      </p:pic>
    </p:spTree>
  </p:cSld>
  <p:clrMapOvr>
    <a:masterClrMapping/>
  </p:clrMapOvr>
</p:sld>
</file>

<file path=ppt/slides/slide7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 descr="stbenetgracestreet345.JPG"/>
          <p:cNvPicPr>
            <a:picLocks noChangeAspect="1"/>
          </p:cNvPicPr>
          <p:nvPr/>
        </p:nvPicPr>
        <p:blipFill>
          <a:blip r:embed="rId2" cstate="print"/>
          <a:stretch>
            <a:fillRect/>
          </a:stretch>
        </p:blipFill>
        <p:spPr>
          <a:xfrm>
            <a:off x="1419606" y="284607"/>
            <a:ext cx="6304788" cy="6288786"/>
          </a:xfrm>
          <a:prstGeom prst="rect">
            <a:avLst/>
          </a:prstGeom>
        </p:spPr>
      </p:pic>
    </p:spTree>
  </p:cSld>
  <p:clrMapOvr>
    <a:masterClrMapping/>
  </p:clrMapOvr>
</p:sld>
</file>

<file path=ppt/slides/slide7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 descr="wrenmapgeoshapes1.JPG"/>
          <p:cNvPicPr>
            <a:picLocks noChangeAspect="1"/>
          </p:cNvPicPr>
          <p:nvPr/>
        </p:nvPicPr>
        <p:blipFill>
          <a:blip r:embed="rId2" cstate="print"/>
          <a:stretch>
            <a:fillRect/>
          </a:stretch>
        </p:blipFill>
        <p:spPr>
          <a:xfrm>
            <a:off x="121920" y="567690"/>
            <a:ext cx="8900160" cy="5722620"/>
          </a:xfrm>
          <a:prstGeom prst="rect">
            <a:avLst/>
          </a:prstGeom>
        </p:spPr>
      </p:pic>
    </p:spTree>
  </p:cSld>
  <p:clrMapOvr>
    <a:masterClrMapping/>
  </p:clrMapOvr>
</p:sld>
</file>

<file path=ppt/slides/slide7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 descr="squarestpauls.JPG"/>
          <p:cNvPicPr>
            <a:picLocks noChangeAspect="1"/>
          </p:cNvPicPr>
          <p:nvPr/>
        </p:nvPicPr>
        <p:blipFill>
          <a:blip r:embed="rId2" cstate="print"/>
          <a:stretch>
            <a:fillRect/>
          </a:stretch>
        </p:blipFill>
        <p:spPr>
          <a:xfrm>
            <a:off x="2195736" y="91978"/>
            <a:ext cx="4824536" cy="6775166"/>
          </a:xfrm>
          <a:prstGeom prst="rect">
            <a:avLst/>
          </a:prstGeom>
        </p:spPr>
      </p:pic>
    </p:spTree>
  </p:cSld>
  <p:clrMapOvr>
    <a:masterClrMapping/>
  </p:clrMapOvr>
</p:sld>
</file>

<file path=ppt/slides/slide7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 descr="stpaulsgreekcross.JPG"/>
          <p:cNvPicPr>
            <a:picLocks noChangeAspect="1"/>
          </p:cNvPicPr>
          <p:nvPr/>
        </p:nvPicPr>
        <p:blipFill>
          <a:blip r:embed="rId2" cstate="print"/>
          <a:stretch>
            <a:fillRect/>
          </a:stretch>
        </p:blipFill>
        <p:spPr>
          <a:xfrm>
            <a:off x="563739" y="0"/>
            <a:ext cx="8016524" cy="6858000"/>
          </a:xfrm>
          <a:prstGeom prst="rect">
            <a:avLst/>
          </a:prstGeom>
        </p:spPr>
      </p:pic>
    </p:spTree>
  </p:cSld>
  <p:clrMapOvr>
    <a:masterClrMapping/>
  </p:clrMapOvr>
</p:sld>
</file>

<file path=ppt/slides/slide7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 descr="pentagon.JPG"/>
          <p:cNvPicPr>
            <a:picLocks noChangeAspect="1"/>
          </p:cNvPicPr>
          <p:nvPr/>
        </p:nvPicPr>
        <p:blipFill>
          <a:blip r:embed="rId2" cstate="print"/>
          <a:stretch>
            <a:fillRect/>
          </a:stretch>
        </p:blipFill>
        <p:spPr>
          <a:xfrm>
            <a:off x="1903343" y="0"/>
            <a:ext cx="5190502" cy="6669360"/>
          </a:xfrm>
          <a:prstGeom prst="rect">
            <a:avLst/>
          </a:prstGeom>
        </p:spPr>
      </p:pic>
    </p:spTree>
  </p:cSld>
  <p:clrMapOvr>
    <a:masterClrMapping/>
  </p:clrMapOvr>
</p:sld>
</file>

<file path=ppt/slides/slide7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 descr="stanthonlinwren.JPG"/>
          <p:cNvPicPr>
            <a:picLocks noChangeAspect="1"/>
          </p:cNvPicPr>
          <p:nvPr/>
        </p:nvPicPr>
        <p:blipFill>
          <a:blip r:embed="rId2" cstate="print"/>
          <a:stretch>
            <a:fillRect/>
          </a:stretch>
        </p:blipFill>
        <p:spPr>
          <a:xfrm>
            <a:off x="23993" y="260648"/>
            <a:ext cx="8992650" cy="6264696"/>
          </a:xfrm>
          <a:prstGeom prst="rect">
            <a:avLst/>
          </a:prstGeom>
        </p:spPr>
      </p:pic>
    </p:spTree>
  </p:cSld>
  <p:clrMapOvr>
    <a:masterClrMapping/>
  </p:clrMapOvr>
</p:sld>
</file>

<file path=ppt/slides/slide7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 descr="hexagon.JPG"/>
          <p:cNvPicPr>
            <a:picLocks noChangeAspect="1"/>
          </p:cNvPicPr>
          <p:nvPr/>
        </p:nvPicPr>
        <p:blipFill>
          <a:blip r:embed="rId2" cstate="print"/>
          <a:stretch>
            <a:fillRect/>
          </a:stretch>
        </p:blipFill>
        <p:spPr>
          <a:xfrm>
            <a:off x="1907704" y="199213"/>
            <a:ext cx="5396714" cy="6542155"/>
          </a:xfrm>
          <a:prstGeom prst="rect">
            <a:avLst/>
          </a:prstGeom>
        </p:spPr>
      </p:pic>
    </p:spTree>
  </p:cSld>
  <p:clrMapOvr>
    <a:masterClrMapping/>
  </p:clrMapOvr>
</p:sld>
</file>

<file path=ppt/slides/slide8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 descr="olavejewryplan.JPG"/>
          <p:cNvPicPr>
            <a:picLocks noChangeAspect="1"/>
          </p:cNvPicPr>
          <p:nvPr/>
        </p:nvPicPr>
        <p:blipFill>
          <a:blip r:embed="rId2" cstate="print"/>
          <a:stretch>
            <a:fillRect/>
          </a:stretch>
        </p:blipFill>
        <p:spPr>
          <a:xfrm>
            <a:off x="11991" y="836712"/>
            <a:ext cx="8866684" cy="5040560"/>
          </a:xfrm>
          <a:prstGeom prst="rect">
            <a:avLst/>
          </a:prstGeom>
        </p:spPr>
      </p:pic>
    </p:spTree>
  </p:cSld>
  <p:clrMapOvr>
    <a:masterClrMapping/>
  </p:clrMapOvr>
</p:sld>
</file>

<file path=ppt/slides/slide8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 descr="olavejewryprint.JPG"/>
          <p:cNvPicPr>
            <a:picLocks noChangeAspect="1"/>
          </p:cNvPicPr>
          <p:nvPr/>
        </p:nvPicPr>
        <p:blipFill>
          <a:blip r:embed="rId2" cstate="print"/>
          <a:stretch>
            <a:fillRect/>
          </a:stretch>
        </p:blipFill>
        <p:spPr>
          <a:xfrm>
            <a:off x="1748116" y="0"/>
            <a:ext cx="5647765" cy="6858000"/>
          </a:xfrm>
          <a:prstGeom prst="rect">
            <a:avLst/>
          </a:prstGeom>
        </p:spPr>
      </p:pic>
    </p:spTree>
  </p:cSld>
  <p:clrMapOvr>
    <a:masterClrMapping/>
  </p:clrMapOvr>
</p:sld>
</file>

<file path=ppt/slides/slide8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 descr="wrenmapgeoshapes1.JPG"/>
          <p:cNvPicPr>
            <a:picLocks noChangeAspect="1"/>
          </p:cNvPicPr>
          <p:nvPr/>
        </p:nvPicPr>
        <p:blipFill>
          <a:blip r:embed="rId2" cstate="print"/>
          <a:stretch>
            <a:fillRect/>
          </a:stretch>
        </p:blipFill>
        <p:spPr>
          <a:xfrm>
            <a:off x="121920" y="567690"/>
            <a:ext cx="8900160" cy="5722620"/>
          </a:xfrm>
          <a:prstGeom prst="rect">
            <a:avLst/>
          </a:prstGeom>
        </p:spPr>
      </p:pic>
    </p:spTree>
  </p:cSld>
  <p:clrMapOvr>
    <a:masterClrMapping/>
  </p:clrMapOvr>
</p:sld>
</file>

<file path=ppt/slides/slide8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 descr="gkwrenhand.jpg"/>
          <p:cNvPicPr>
            <a:picLocks noChangeAspect="1"/>
          </p:cNvPicPr>
          <p:nvPr/>
        </p:nvPicPr>
        <p:blipFill>
          <a:blip r:embed="rId2" cstate="print"/>
          <a:stretch>
            <a:fillRect/>
          </a:stretch>
        </p:blipFill>
        <p:spPr>
          <a:xfrm>
            <a:off x="2255521" y="0"/>
            <a:ext cx="4620735" cy="6839905"/>
          </a:xfrm>
          <a:prstGeom prst="rect">
            <a:avLst/>
          </a:prstGeom>
        </p:spPr>
      </p:pic>
    </p:spTree>
  </p:cSld>
  <p:clrMapOvr>
    <a:masterClrMapping/>
  </p:clrMapOvr>
</p:sld>
</file>

<file path=ppt/slides/slide8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 descr="gkwrenport.JPG"/>
          <p:cNvPicPr>
            <a:picLocks noChangeAspect="1"/>
          </p:cNvPicPr>
          <p:nvPr/>
        </p:nvPicPr>
        <p:blipFill>
          <a:blip r:embed="rId2" cstate="print"/>
          <a:stretch>
            <a:fillRect/>
          </a:stretch>
        </p:blipFill>
        <p:spPr>
          <a:xfrm>
            <a:off x="1840042" y="0"/>
            <a:ext cx="5463915" cy="6858000"/>
          </a:xfrm>
          <a:prstGeom prst="rect">
            <a:avLst/>
          </a:prstGeom>
        </p:spPr>
      </p:pic>
    </p:spTree>
  </p:cSld>
  <p:clrMapOvr>
    <a:masterClrMapping/>
  </p:clrMapOvr>
</p:sld>
</file>

<file path=ppt/slides/slide8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 descr="legendarylondonbook.JPG"/>
          <p:cNvPicPr>
            <a:picLocks noChangeAspect="1"/>
          </p:cNvPicPr>
          <p:nvPr/>
        </p:nvPicPr>
        <p:blipFill>
          <a:blip r:embed="rId2" cstate="print"/>
          <a:stretch>
            <a:fillRect/>
          </a:stretch>
        </p:blipFill>
        <p:spPr>
          <a:xfrm>
            <a:off x="1810908" y="0"/>
            <a:ext cx="5522184" cy="6858000"/>
          </a:xfrm>
          <a:prstGeom prst="rect">
            <a:avLst/>
          </a:prstGeom>
        </p:spPr>
      </p:pic>
    </p:spTree>
  </p:cSld>
  <p:clrMapOvr>
    <a:masterClrMapping/>
  </p:clrMapOvr>
</p:sld>
</file>

<file path=ppt/slides/slide8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Some Related Reading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r>
              <a:rPr lang="en-GB" dirty="0" smtClean="0"/>
              <a:t>Singer, Thomas, Ed, </a:t>
            </a:r>
            <a:r>
              <a:rPr lang="en-GB" i="1" dirty="0" smtClean="0"/>
              <a:t>Psyche and the City: a Soul’s Guide to the Modern Metropolis, </a:t>
            </a:r>
            <a:r>
              <a:rPr lang="en-GB" dirty="0" smtClean="0"/>
              <a:t>Spring</a:t>
            </a:r>
            <a:r>
              <a:rPr lang="en-GB" i="1" dirty="0" smtClean="0"/>
              <a:t> </a:t>
            </a:r>
            <a:r>
              <a:rPr lang="en-GB" dirty="0" smtClean="0"/>
              <a:t>Journal Books, New Orleans: 2010.</a:t>
            </a:r>
          </a:p>
          <a:p>
            <a:r>
              <a:rPr lang="en-GB" dirty="0" err="1" smtClean="0"/>
              <a:t>Chalquist</a:t>
            </a:r>
            <a:r>
              <a:rPr lang="en-GB" dirty="0" smtClean="0"/>
              <a:t>, C., </a:t>
            </a:r>
            <a:r>
              <a:rPr lang="en-GB" i="1" dirty="0" err="1" smtClean="0"/>
              <a:t>Terrapsychology</a:t>
            </a:r>
            <a:r>
              <a:rPr lang="en-GB" i="1" dirty="0" smtClean="0"/>
              <a:t>: Re-engaging the Soul of Place, </a:t>
            </a:r>
            <a:r>
              <a:rPr lang="en-GB" dirty="0" smtClean="0"/>
              <a:t>Spring Journal Books, New Orleans: 2007.</a:t>
            </a:r>
          </a:p>
          <a:p>
            <a:r>
              <a:rPr lang="en-GB" dirty="0" smtClean="0"/>
              <a:t>Thorley, Anthony, Ed, </a:t>
            </a:r>
            <a:r>
              <a:rPr lang="en-GB" i="1" dirty="0" smtClean="0"/>
              <a:t>Legendary London and the Spirit of Place, </a:t>
            </a:r>
            <a:r>
              <a:rPr lang="en-GB" dirty="0" smtClean="0"/>
              <a:t>Archive Publishing, </a:t>
            </a:r>
            <a:r>
              <a:rPr lang="en-GB" dirty="0" err="1" smtClean="0"/>
              <a:t>Wimborne</a:t>
            </a:r>
            <a:r>
              <a:rPr lang="en-GB" dirty="0" smtClean="0"/>
              <a:t>: 2012.</a:t>
            </a:r>
            <a:r>
              <a:rPr lang="en-GB" i="1" dirty="0" smtClean="0"/>
              <a:t> </a:t>
            </a:r>
            <a:endParaRPr lang="en-GB" dirty="0" smtClean="0"/>
          </a:p>
          <a:p>
            <a:endParaRPr lang="en-GB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1558</TotalTime>
  <Words>457</Words>
  <Application>Microsoft Office PowerPoint</Application>
  <PresentationFormat>On-screen Show (4:3)</PresentationFormat>
  <Paragraphs>55</Paragraphs>
  <Slides>86</Slides>
  <Notes>0</Notes>
  <HiddenSlides>0</HiddenSlides>
  <MMClips>0</MMClip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86</vt:i4>
      </vt:variant>
    </vt:vector>
  </HeadingPairs>
  <TitlesOfParts>
    <vt:vector size="87" baseType="lpstr">
      <vt:lpstr>Office Theme</vt:lpstr>
      <vt:lpstr>APPROACHING THE SACRED CITY A Personal View</vt:lpstr>
      <vt:lpstr>Slide 2</vt:lpstr>
      <vt:lpstr>Slide 3</vt:lpstr>
      <vt:lpstr>Some Very Basic Principles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  <vt:lpstr>Slide 21</vt:lpstr>
      <vt:lpstr>Slide 22</vt:lpstr>
      <vt:lpstr>Slide 23</vt:lpstr>
      <vt:lpstr>Slide 24</vt:lpstr>
      <vt:lpstr>Slide 25</vt:lpstr>
      <vt:lpstr>Slide 26</vt:lpstr>
      <vt:lpstr>Slide 27</vt:lpstr>
      <vt:lpstr>Slide 28</vt:lpstr>
      <vt:lpstr>Slide 29</vt:lpstr>
      <vt:lpstr>Slide 30</vt:lpstr>
      <vt:lpstr>Slide 31</vt:lpstr>
      <vt:lpstr>Slide 32</vt:lpstr>
      <vt:lpstr>Slide 33</vt:lpstr>
      <vt:lpstr>Slide 34</vt:lpstr>
      <vt:lpstr>Slide 35</vt:lpstr>
      <vt:lpstr>Slide 36</vt:lpstr>
      <vt:lpstr>Slide 37</vt:lpstr>
      <vt:lpstr>Slide 38</vt:lpstr>
      <vt:lpstr>Slide 39</vt:lpstr>
      <vt:lpstr>Slide 40</vt:lpstr>
      <vt:lpstr>Slide 41</vt:lpstr>
      <vt:lpstr>Slide 42</vt:lpstr>
      <vt:lpstr>Slide 43</vt:lpstr>
      <vt:lpstr>Slide 44</vt:lpstr>
      <vt:lpstr>Slide 45</vt:lpstr>
      <vt:lpstr>Slide 46</vt:lpstr>
      <vt:lpstr>Slide 47</vt:lpstr>
      <vt:lpstr>Slide 48</vt:lpstr>
      <vt:lpstr>Slide 49</vt:lpstr>
      <vt:lpstr>Slide 50</vt:lpstr>
      <vt:lpstr>Slide 51</vt:lpstr>
      <vt:lpstr>Slide 52</vt:lpstr>
      <vt:lpstr>Slide 53</vt:lpstr>
      <vt:lpstr>Slide 54</vt:lpstr>
      <vt:lpstr>Slide 55</vt:lpstr>
      <vt:lpstr>Slide 56</vt:lpstr>
      <vt:lpstr>Slide 57</vt:lpstr>
      <vt:lpstr>Slide 58</vt:lpstr>
      <vt:lpstr>Slide 59</vt:lpstr>
      <vt:lpstr>Slide 60</vt:lpstr>
      <vt:lpstr>Slide 61</vt:lpstr>
      <vt:lpstr>Slide 62</vt:lpstr>
      <vt:lpstr>Slide 63</vt:lpstr>
      <vt:lpstr>Slide 64</vt:lpstr>
      <vt:lpstr>Slide 65</vt:lpstr>
      <vt:lpstr>Slide 66</vt:lpstr>
      <vt:lpstr>Slide 67</vt:lpstr>
      <vt:lpstr>Slide 68</vt:lpstr>
      <vt:lpstr>Slide 69</vt:lpstr>
      <vt:lpstr>Slide 70</vt:lpstr>
      <vt:lpstr>Slide 71</vt:lpstr>
      <vt:lpstr>Slide 72</vt:lpstr>
      <vt:lpstr>Slide 73</vt:lpstr>
      <vt:lpstr>Slide 74</vt:lpstr>
      <vt:lpstr>Slide 75</vt:lpstr>
      <vt:lpstr>Slide 76</vt:lpstr>
      <vt:lpstr>Slide 77</vt:lpstr>
      <vt:lpstr>Slide 78</vt:lpstr>
      <vt:lpstr>Slide 79</vt:lpstr>
      <vt:lpstr>Slide 80</vt:lpstr>
      <vt:lpstr>Slide 81</vt:lpstr>
      <vt:lpstr>Slide 82</vt:lpstr>
      <vt:lpstr>Slide 83</vt:lpstr>
      <vt:lpstr>Slide 84</vt:lpstr>
      <vt:lpstr>Slide 85</vt:lpstr>
      <vt:lpstr>Some Related Reading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SIR CHRISTOPHER WREN’S SECRET LONDON</dc:title>
  <dc:creator>thorley</dc:creator>
  <cp:lastModifiedBy>thorley</cp:lastModifiedBy>
  <cp:revision>76</cp:revision>
  <dcterms:created xsi:type="dcterms:W3CDTF">2011-12-01T22:56:31Z</dcterms:created>
  <dcterms:modified xsi:type="dcterms:W3CDTF">2013-06-18T23:55:15Z</dcterms:modified>
</cp:coreProperties>
</file>