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87" r:id="rId2"/>
    <p:sldId id="256" r:id="rId3"/>
    <p:sldId id="257" r:id="rId4"/>
    <p:sldId id="258" r:id="rId5"/>
    <p:sldId id="259" r:id="rId6"/>
    <p:sldId id="260" r:id="rId7"/>
    <p:sldId id="261" r:id="rId8"/>
    <p:sldId id="262" r:id="rId9"/>
    <p:sldId id="263" r:id="rId10"/>
    <p:sldId id="264" r:id="rId11"/>
    <p:sldId id="265" r:id="rId12"/>
    <p:sldId id="266" r:id="rId13"/>
    <p:sldId id="285" r:id="rId14"/>
    <p:sldId id="268" r:id="rId15"/>
    <p:sldId id="269" r:id="rId16"/>
    <p:sldId id="270" r:id="rId17"/>
    <p:sldId id="271" r:id="rId18"/>
    <p:sldId id="272" r:id="rId19"/>
    <p:sldId id="286" r:id="rId20"/>
    <p:sldId id="290" r:id="rId21"/>
    <p:sldId id="273" r:id="rId22"/>
    <p:sldId id="275" r:id="rId23"/>
    <p:sldId id="274" r:id="rId24"/>
    <p:sldId id="276" r:id="rId25"/>
    <p:sldId id="291" r:id="rId26"/>
    <p:sldId id="277" r:id="rId27"/>
    <p:sldId id="278" r:id="rId28"/>
    <p:sldId id="279" r:id="rId29"/>
    <p:sldId id="280" r:id="rId30"/>
    <p:sldId id="281" r:id="rId31"/>
    <p:sldId id="282" r:id="rId32"/>
    <p:sldId id="292" r:id="rId33"/>
    <p:sldId id="283" r:id="rId34"/>
    <p:sldId id="288" r:id="rId35"/>
    <p:sldId id="289" r:id="rId36"/>
    <p:sldId id="293" r:id="rId37"/>
    <p:sldId id="294"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7BD713-C896-4DB8-996F-B9EE1962264F}"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IN"/>
        </a:p>
      </dgm:t>
    </dgm:pt>
    <dgm:pt modelId="{1DBD04CC-FBCE-4643-88F3-7EF825221A88}">
      <dgm:prSet phldrT="[Text]"/>
      <dgm:spPr/>
      <dgm:t>
        <a:bodyPr/>
        <a:lstStyle/>
        <a:p>
          <a:r>
            <a:rPr lang="en-US" dirty="0" smtClean="0"/>
            <a:t>Pre-lesson questionnaire</a:t>
          </a:r>
          <a:endParaRPr lang="en-IN" dirty="0"/>
        </a:p>
      </dgm:t>
    </dgm:pt>
    <dgm:pt modelId="{2F778F7F-CC41-4E77-98C7-316C418A9C47}" type="parTrans" cxnId="{DA722FE6-E9ED-4B17-ACA7-C210962B9138}">
      <dgm:prSet/>
      <dgm:spPr/>
      <dgm:t>
        <a:bodyPr/>
        <a:lstStyle/>
        <a:p>
          <a:endParaRPr lang="en-IN"/>
        </a:p>
      </dgm:t>
    </dgm:pt>
    <dgm:pt modelId="{19C6E491-11B7-43B0-BE76-FDDBB833D2F8}" type="sibTrans" cxnId="{DA722FE6-E9ED-4B17-ACA7-C210962B9138}">
      <dgm:prSet/>
      <dgm:spPr>
        <a:ln>
          <a:solidFill>
            <a:schemeClr val="bg1">
              <a:lumMod val="95000"/>
              <a:lumOff val="5000"/>
            </a:schemeClr>
          </a:solidFill>
        </a:ln>
      </dgm:spPr>
      <dgm:t>
        <a:bodyPr/>
        <a:lstStyle/>
        <a:p>
          <a:endParaRPr lang="en-IN"/>
        </a:p>
      </dgm:t>
    </dgm:pt>
    <dgm:pt modelId="{ED249903-A534-4AD6-8019-AF69E66C955F}">
      <dgm:prSet phldrT="[Text]"/>
      <dgm:spPr/>
      <dgm:t>
        <a:bodyPr/>
        <a:lstStyle/>
        <a:p>
          <a:r>
            <a:rPr lang="en-US" dirty="0" smtClean="0"/>
            <a:t>Pre lesson discussion</a:t>
          </a:r>
          <a:endParaRPr lang="en-IN" dirty="0"/>
        </a:p>
      </dgm:t>
    </dgm:pt>
    <dgm:pt modelId="{092E0F02-8926-4365-821E-8B53241C716C}" type="parTrans" cxnId="{CD42BCC2-E991-470C-80A4-47BF3FAB1868}">
      <dgm:prSet/>
      <dgm:spPr/>
      <dgm:t>
        <a:bodyPr/>
        <a:lstStyle/>
        <a:p>
          <a:endParaRPr lang="en-IN"/>
        </a:p>
      </dgm:t>
    </dgm:pt>
    <dgm:pt modelId="{D0F2D9A5-E666-4647-B8AB-1543A81449ED}" type="sibTrans" cxnId="{CD42BCC2-E991-470C-80A4-47BF3FAB1868}">
      <dgm:prSet/>
      <dgm:spPr>
        <a:ln>
          <a:solidFill>
            <a:schemeClr val="bg1">
              <a:lumMod val="95000"/>
              <a:lumOff val="5000"/>
            </a:schemeClr>
          </a:solidFill>
        </a:ln>
      </dgm:spPr>
      <dgm:t>
        <a:bodyPr/>
        <a:lstStyle/>
        <a:p>
          <a:endParaRPr lang="en-IN"/>
        </a:p>
      </dgm:t>
    </dgm:pt>
    <dgm:pt modelId="{3F1B2B76-4E01-4284-9E36-F0D48988FC76}">
      <dgm:prSet phldrT="[Text]"/>
      <dgm:spPr/>
      <dgm:t>
        <a:bodyPr/>
        <a:lstStyle/>
        <a:p>
          <a:r>
            <a:rPr lang="en-US" dirty="0" smtClean="0"/>
            <a:t>Lesson 1(Motor Learning)</a:t>
          </a:r>
          <a:endParaRPr lang="en-IN" dirty="0"/>
        </a:p>
      </dgm:t>
    </dgm:pt>
    <dgm:pt modelId="{99340330-F7B2-4305-95A0-468091C0D428}" type="parTrans" cxnId="{64BF5833-4357-4FD1-A1DE-9C31146A4D8E}">
      <dgm:prSet/>
      <dgm:spPr/>
      <dgm:t>
        <a:bodyPr/>
        <a:lstStyle/>
        <a:p>
          <a:endParaRPr lang="en-IN"/>
        </a:p>
      </dgm:t>
    </dgm:pt>
    <dgm:pt modelId="{12109059-B938-4DCE-8FC2-F3B17F36B2DC}" type="sibTrans" cxnId="{64BF5833-4357-4FD1-A1DE-9C31146A4D8E}">
      <dgm:prSet/>
      <dgm:spPr>
        <a:ln>
          <a:solidFill>
            <a:schemeClr val="bg1">
              <a:lumMod val="95000"/>
              <a:lumOff val="5000"/>
            </a:schemeClr>
          </a:solidFill>
        </a:ln>
      </dgm:spPr>
      <dgm:t>
        <a:bodyPr/>
        <a:lstStyle/>
        <a:p>
          <a:endParaRPr lang="en-IN"/>
        </a:p>
      </dgm:t>
    </dgm:pt>
    <dgm:pt modelId="{700E7C58-F25B-4716-AF1E-14388C5505FF}">
      <dgm:prSet phldrT="[Text]"/>
      <dgm:spPr/>
      <dgm:t>
        <a:bodyPr/>
        <a:lstStyle/>
        <a:p>
          <a:r>
            <a:rPr lang="en-US" dirty="0" smtClean="0"/>
            <a:t>Retention test 1+ Lesson 2 (Somatic and Motor Learning)</a:t>
          </a:r>
          <a:endParaRPr lang="en-IN" dirty="0"/>
        </a:p>
      </dgm:t>
    </dgm:pt>
    <dgm:pt modelId="{C9114E04-9C2F-435B-AD68-AAC473A4FBAD}" type="parTrans" cxnId="{A2BA8DF5-9F9B-42FA-9929-12902DCD312B}">
      <dgm:prSet/>
      <dgm:spPr/>
      <dgm:t>
        <a:bodyPr/>
        <a:lstStyle/>
        <a:p>
          <a:endParaRPr lang="en-IN"/>
        </a:p>
      </dgm:t>
    </dgm:pt>
    <dgm:pt modelId="{8EB83A9F-F114-4531-8916-E6C081EB74AC}" type="sibTrans" cxnId="{A2BA8DF5-9F9B-42FA-9929-12902DCD312B}">
      <dgm:prSet/>
      <dgm:spPr>
        <a:ln>
          <a:solidFill>
            <a:schemeClr val="bg1">
              <a:lumMod val="95000"/>
              <a:lumOff val="5000"/>
            </a:schemeClr>
          </a:solidFill>
        </a:ln>
      </dgm:spPr>
      <dgm:t>
        <a:bodyPr/>
        <a:lstStyle/>
        <a:p>
          <a:endParaRPr lang="en-IN"/>
        </a:p>
      </dgm:t>
    </dgm:pt>
    <dgm:pt modelId="{3203A86F-D320-4AD1-ACE0-F9B28829863B}">
      <dgm:prSet phldrT="[Text]"/>
      <dgm:spPr/>
      <dgm:t>
        <a:bodyPr/>
        <a:lstStyle/>
        <a:p>
          <a:r>
            <a:rPr lang="en-US" dirty="0" smtClean="0"/>
            <a:t>Retention Test 2</a:t>
          </a:r>
          <a:endParaRPr lang="en-IN" dirty="0"/>
        </a:p>
      </dgm:t>
    </dgm:pt>
    <dgm:pt modelId="{F2E06993-0A00-44E7-9CE0-E9102E48835E}" type="parTrans" cxnId="{9C6BB5C0-6904-45B9-A652-49010F1A2023}">
      <dgm:prSet/>
      <dgm:spPr/>
      <dgm:t>
        <a:bodyPr/>
        <a:lstStyle/>
        <a:p>
          <a:endParaRPr lang="en-IN"/>
        </a:p>
      </dgm:t>
    </dgm:pt>
    <dgm:pt modelId="{B593B05A-2129-4E2E-B8AB-D7BF5A410D41}" type="sibTrans" cxnId="{9C6BB5C0-6904-45B9-A652-49010F1A2023}">
      <dgm:prSet/>
      <dgm:spPr>
        <a:ln>
          <a:solidFill>
            <a:schemeClr val="bg1">
              <a:lumMod val="95000"/>
              <a:lumOff val="5000"/>
            </a:schemeClr>
          </a:solidFill>
        </a:ln>
      </dgm:spPr>
      <dgm:t>
        <a:bodyPr/>
        <a:lstStyle/>
        <a:p>
          <a:endParaRPr lang="en-IN"/>
        </a:p>
      </dgm:t>
    </dgm:pt>
    <dgm:pt modelId="{C9AD57F5-743F-465E-9568-7FFF82EA7C17}">
      <dgm:prSet phldrT="[Text]"/>
      <dgm:spPr/>
      <dgm:t>
        <a:bodyPr/>
        <a:lstStyle/>
        <a:p>
          <a:r>
            <a:rPr lang="en-US" dirty="0" smtClean="0"/>
            <a:t>Post Lessons Questionnaire</a:t>
          </a:r>
          <a:endParaRPr lang="en-IN" dirty="0"/>
        </a:p>
      </dgm:t>
    </dgm:pt>
    <dgm:pt modelId="{233EA116-15C1-47E8-BD12-AE90B003930E}" type="parTrans" cxnId="{319FE165-3D44-4654-AF86-3ADD34C9CEC5}">
      <dgm:prSet/>
      <dgm:spPr/>
      <dgm:t>
        <a:bodyPr/>
        <a:lstStyle/>
        <a:p>
          <a:endParaRPr lang="en-IN"/>
        </a:p>
      </dgm:t>
    </dgm:pt>
    <dgm:pt modelId="{940C7BC7-24CF-4D9F-858D-947AC53831FF}" type="sibTrans" cxnId="{319FE165-3D44-4654-AF86-3ADD34C9CEC5}">
      <dgm:prSet/>
      <dgm:spPr/>
      <dgm:t>
        <a:bodyPr/>
        <a:lstStyle/>
        <a:p>
          <a:endParaRPr lang="en-IN"/>
        </a:p>
      </dgm:t>
    </dgm:pt>
    <dgm:pt modelId="{E3B80314-A4A1-4A6E-A73D-4D1825206B50}" type="pres">
      <dgm:prSet presAssocID="{307BD713-C896-4DB8-996F-B9EE1962264F}" presName="Name0" presStyleCnt="0">
        <dgm:presLayoutVars>
          <dgm:dir/>
          <dgm:resizeHandles val="exact"/>
        </dgm:presLayoutVars>
      </dgm:prSet>
      <dgm:spPr/>
      <dgm:t>
        <a:bodyPr/>
        <a:lstStyle/>
        <a:p>
          <a:endParaRPr lang="en-IN"/>
        </a:p>
      </dgm:t>
    </dgm:pt>
    <dgm:pt modelId="{5B46B584-9C5C-4633-828C-2A01433082F5}" type="pres">
      <dgm:prSet presAssocID="{1DBD04CC-FBCE-4643-88F3-7EF825221A88}" presName="node" presStyleLbl="node1" presStyleIdx="0" presStyleCnt="6">
        <dgm:presLayoutVars>
          <dgm:bulletEnabled val="1"/>
        </dgm:presLayoutVars>
      </dgm:prSet>
      <dgm:spPr/>
      <dgm:t>
        <a:bodyPr/>
        <a:lstStyle/>
        <a:p>
          <a:endParaRPr lang="en-IN"/>
        </a:p>
      </dgm:t>
    </dgm:pt>
    <dgm:pt modelId="{AEEA3970-2E49-4507-BA2D-F29CD364701B}" type="pres">
      <dgm:prSet presAssocID="{19C6E491-11B7-43B0-BE76-FDDBB833D2F8}" presName="sibTrans" presStyleLbl="sibTrans1D1" presStyleIdx="0" presStyleCnt="5"/>
      <dgm:spPr/>
      <dgm:t>
        <a:bodyPr/>
        <a:lstStyle/>
        <a:p>
          <a:endParaRPr lang="en-IN"/>
        </a:p>
      </dgm:t>
    </dgm:pt>
    <dgm:pt modelId="{EFF0CFB2-491C-4510-82A7-E90E8DA4596B}" type="pres">
      <dgm:prSet presAssocID="{19C6E491-11B7-43B0-BE76-FDDBB833D2F8}" presName="connectorText" presStyleLbl="sibTrans1D1" presStyleIdx="0" presStyleCnt="5"/>
      <dgm:spPr/>
      <dgm:t>
        <a:bodyPr/>
        <a:lstStyle/>
        <a:p>
          <a:endParaRPr lang="en-IN"/>
        </a:p>
      </dgm:t>
    </dgm:pt>
    <dgm:pt modelId="{6B0F8370-7EB8-4FEE-A8E6-F7DCEBD73869}" type="pres">
      <dgm:prSet presAssocID="{ED249903-A534-4AD6-8019-AF69E66C955F}" presName="node" presStyleLbl="node1" presStyleIdx="1" presStyleCnt="6">
        <dgm:presLayoutVars>
          <dgm:bulletEnabled val="1"/>
        </dgm:presLayoutVars>
      </dgm:prSet>
      <dgm:spPr/>
      <dgm:t>
        <a:bodyPr/>
        <a:lstStyle/>
        <a:p>
          <a:endParaRPr lang="en-IN"/>
        </a:p>
      </dgm:t>
    </dgm:pt>
    <dgm:pt modelId="{B074DF59-949C-4136-8371-CCA6BE3A6E58}" type="pres">
      <dgm:prSet presAssocID="{D0F2D9A5-E666-4647-B8AB-1543A81449ED}" presName="sibTrans" presStyleLbl="sibTrans1D1" presStyleIdx="1" presStyleCnt="5"/>
      <dgm:spPr/>
      <dgm:t>
        <a:bodyPr/>
        <a:lstStyle/>
        <a:p>
          <a:endParaRPr lang="en-IN"/>
        </a:p>
      </dgm:t>
    </dgm:pt>
    <dgm:pt modelId="{60192C53-72E2-4A75-8D34-8EDCF30C1D0C}" type="pres">
      <dgm:prSet presAssocID="{D0F2D9A5-E666-4647-B8AB-1543A81449ED}" presName="connectorText" presStyleLbl="sibTrans1D1" presStyleIdx="1" presStyleCnt="5"/>
      <dgm:spPr/>
      <dgm:t>
        <a:bodyPr/>
        <a:lstStyle/>
        <a:p>
          <a:endParaRPr lang="en-IN"/>
        </a:p>
      </dgm:t>
    </dgm:pt>
    <dgm:pt modelId="{8FFDF44F-8E06-4705-ADB2-C8CF9095D18E}" type="pres">
      <dgm:prSet presAssocID="{3F1B2B76-4E01-4284-9E36-F0D48988FC76}" presName="node" presStyleLbl="node1" presStyleIdx="2" presStyleCnt="6">
        <dgm:presLayoutVars>
          <dgm:bulletEnabled val="1"/>
        </dgm:presLayoutVars>
      </dgm:prSet>
      <dgm:spPr/>
      <dgm:t>
        <a:bodyPr/>
        <a:lstStyle/>
        <a:p>
          <a:endParaRPr lang="en-IN"/>
        </a:p>
      </dgm:t>
    </dgm:pt>
    <dgm:pt modelId="{C1EEE016-BF8C-4477-BEE8-6F83BF020FE3}" type="pres">
      <dgm:prSet presAssocID="{12109059-B938-4DCE-8FC2-F3B17F36B2DC}" presName="sibTrans" presStyleLbl="sibTrans1D1" presStyleIdx="2" presStyleCnt="5"/>
      <dgm:spPr/>
      <dgm:t>
        <a:bodyPr/>
        <a:lstStyle/>
        <a:p>
          <a:endParaRPr lang="en-IN"/>
        </a:p>
      </dgm:t>
    </dgm:pt>
    <dgm:pt modelId="{0817630B-05CB-4018-8BD1-A2A962DEAA6D}" type="pres">
      <dgm:prSet presAssocID="{12109059-B938-4DCE-8FC2-F3B17F36B2DC}" presName="connectorText" presStyleLbl="sibTrans1D1" presStyleIdx="2" presStyleCnt="5"/>
      <dgm:spPr/>
      <dgm:t>
        <a:bodyPr/>
        <a:lstStyle/>
        <a:p>
          <a:endParaRPr lang="en-IN"/>
        </a:p>
      </dgm:t>
    </dgm:pt>
    <dgm:pt modelId="{4376DB5D-4743-40B7-AA5F-2A13EF620AC8}" type="pres">
      <dgm:prSet presAssocID="{700E7C58-F25B-4716-AF1E-14388C5505FF}" presName="node" presStyleLbl="node1" presStyleIdx="3" presStyleCnt="6">
        <dgm:presLayoutVars>
          <dgm:bulletEnabled val="1"/>
        </dgm:presLayoutVars>
      </dgm:prSet>
      <dgm:spPr/>
      <dgm:t>
        <a:bodyPr/>
        <a:lstStyle/>
        <a:p>
          <a:endParaRPr lang="en-IN"/>
        </a:p>
      </dgm:t>
    </dgm:pt>
    <dgm:pt modelId="{B5EC516D-FB3A-48F2-9158-DCE84796F600}" type="pres">
      <dgm:prSet presAssocID="{8EB83A9F-F114-4531-8916-E6C081EB74AC}" presName="sibTrans" presStyleLbl="sibTrans1D1" presStyleIdx="3" presStyleCnt="5"/>
      <dgm:spPr/>
      <dgm:t>
        <a:bodyPr/>
        <a:lstStyle/>
        <a:p>
          <a:endParaRPr lang="en-IN"/>
        </a:p>
      </dgm:t>
    </dgm:pt>
    <dgm:pt modelId="{85190881-A9A2-4D9C-A91E-EBBB694027E4}" type="pres">
      <dgm:prSet presAssocID="{8EB83A9F-F114-4531-8916-E6C081EB74AC}" presName="connectorText" presStyleLbl="sibTrans1D1" presStyleIdx="3" presStyleCnt="5"/>
      <dgm:spPr/>
      <dgm:t>
        <a:bodyPr/>
        <a:lstStyle/>
        <a:p>
          <a:endParaRPr lang="en-IN"/>
        </a:p>
      </dgm:t>
    </dgm:pt>
    <dgm:pt modelId="{7AF74197-2E3B-4ECA-AAF0-E577B8A77732}" type="pres">
      <dgm:prSet presAssocID="{3203A86F-D320-4AD1-ACE0-F9B28829863B}" presName="node" presStyleLbl="node1" presStyleIdx="4" presStyleCnt="6">
        <dgm:presLayoutVars>
          <dgm:bulletEnabled val="1"/>
        </dgm:presLayoutVars>
      </dgm:prSet>
      <dgm:spPr/>
      <dgm:t>
        <a:bodyPr/>
        <a:lstStyle/>
        <a:p>
          <a:endParaRPr lang="en-IN"/>
        </a:p>
      </dgm:t>
    </dgm:pt>
    <dgm:pt modelId="{58E6F13B-49CC-4B42-B013-407E53FF6B86}" type="pres">
      <dgm:prSet presAssocID="{B593B05A-2129-4E2E-B8AB-D7BF5A410D41}" presName="sibTrans" presStyleLbl="sibTrans1D1" presStyleIdx="4" presStyleCnt="5"/>
      <dgm:spPr/>
      <dgm:t>
        <a:bodyPr/>
        <a:lstStyle/>
        <a:p>
          <a:endParaRPr lang="en-IN"/>
        </a:p>
      </dgm:t>
    </dgm:pt>
    <dgm:pt modelId="{3B0D4150-49D1-4CEF-AACA-41B7DFC64B95}" type="pres">
      <dgm:prSet presAssocID="{B593B05A-2129-4E2E-B8AB-D7BF5A410D41}" presName="connectorText" presStyleLbl="sibTrans1D1" presStyleIdx="4" presStyleCnt="5"/>
      <dgm:spPr/>
      <dgm:t>
        <a:bodyPr/>
        <a:lstStyle/>
        <a:p>
          <a:endParaRPr lang="en-IN"/>
        </a:p>
      </dgm:t>
    </dgm:pt>
    <dgm:pt modelId="{F7F9BC52-C70D-4227-B874-75D875744C6C}" type="pres">
      <dgm:prSet presAssocID="{C9AD57F5-743F-465E-9568-7FFF82EA7C17}" presName="node" presStyleLbl="node1" presStyleIdx="5" presStyleCnt="6">
        <dgm:presLayoutVars>
          <dgm:bulletEnabled val="1"/>
        </dgm:presLayoutVars>
      </dgm:prSet>
      <dgm:spPr/>
      <dgm:t>
        <a:bodyPr/>
        <a:lstStyle/>
        <a:p>
          <a:endParaRPr lang="en-IN"/>
        </a:p>
      </dgm:t>
    </dgm:pt>
  </dgm:ptLst>
  <dgm:cxnLst>
    <dgm:cxn modelId="{A2BA8DF5-9F9B-42FA-9929-12902DCD312B}" srcId="{307BD713-C896-4DB8-996F-B9EE1962264F}" destId="{700E7C58-F25B-4716-AF1E-14388C5505FF}" srcOrd="3" destOrd="0" parTransId="{C9114E04-9C2F-435B-AD68-AAC473A4FBAD}" sibTransId="{8EB83A9F-F114-4531-8916-E6C081EB74AC}"/>
    <dgm:cxn modelId="{523EF811-AD83-4EDE-800B-7C8414DE3B9D}" type="presOf" srcId="{19C6E491-11B7-43B0-BE76-FDDBB833D2F8}" destId="{EFF0CFB2-491C-4510-82A7-E90E8DA4596B}" srcOrd="1" destOrd="0" presId="urn:microsoft.com/office/officeart/2005/8/layout/bProcess3"/>
    <dgm:cxn modelId="{67B300F3-7003-4A9E-A082-B1DB19CB575C}" type="presOf" srcId="{8EB83A9F-F114-4531-8916-E6C081EB74AC}" destId="{B5EC516D-FB3A-48F2-9158-DCE84796F600}" srcOrd="0" destOrd="0" presId="urn:microsoft.com/office/officeart/2005/8/layout/bProcess3"/>
    <dgm:cxn modelId="{9CE87CCD-DA91-4E4C-BAA7-9F65FDB525D4}" type="presOf" srcId="{8EB83A9F-F114-4531-8916-E6C081EB74AC}" destId="{85190881-A9A2-4D9C-A91E-EBBB694027E4}" srcOrd="1" destOrd="0" presId="urn:microsoft.com/office/officeart/2005/8/layout/bProcess3"/>
    <dgm:cxn modelId="{E4DB00C5-7CA2-4670-ABFA-CED961504AAA}" type="presOf" srcId="{B593B05A-2129-4E2E-B8AB-D7BF5A410D41}" destId="{3B0D4150-49D1-4CEF-AACA-41B7DFC64B95}" srcOrd="1" destOrd="0" presId="urn:microsoft.com/office/officeart/2005/8/layout/bProcess3"/>
    <dgm:cxn modelId="{9C6BB5C0-6904-45B9-A652-49010F1A2023}" srcId="{307BD713-C896-4DB8-996F-B9EE1962264F}" destId="{3203A86F-D320-4AD1-ACE0-F9B28829863B}" srcOrd="4" destOrd="0" parTransId="{F2E06993-0A00-44E7-9CE0-E9102E48835E}" sibTransId="{B593B05A-2129-4E2E-B8AB-D7BF5A410D41}"/>
    <dgm:cxn modelId="{E98EED1E-A5E3-4B8A-ABB9-04E642B2670C}" type="presOf" srcId="{19C6E491-11B7-43B0-BE76-FDDBB833D2F8}" destId="{AEEA3970-2E49-4507-BA2D-F29CD364701B}" srcOrd="0" destOrd="0" presId="urn:microsoft.com/office/officeart/2005/8/layout/bProcess3"/>
    <dgm:cxn modelId="{CF86CA9D-999B-442C-ABE8-6EE39387684D}" type="presOf" srcId="{B593B05A-2129-4E2E-B8AB-D7BF5A410D41}" destId="{58E6F13B-49CC-4B42-B013-407E53FF6B86}" srcOrd="0" destOrd="0" presId="urn:microsoft.com/office/officeart/2005/8/layout/bProcess3"/>
    <dgm:cxn modelId="{7FA63CEB-C5AA-47DD-9F9D-67C34EBC7D96}" type="presOf" srcId="{D0F2D9A5-E666-4647-B8AB-1543A81449ED}" destId="{60192C53-72E2-4A75-8D34-8EDCF30C1D0C}" srcOrd="1" destOrd="0" presId="urn:microsoft.com/office/officeart/2005/8/layout/bProcess3"/>
    <dgm:cxn modelId="{319FE165-3D44-4654-AF86-3ADD34C9CEC5}" srcId="{307BD713-C896-4DB8-996F-B9EE1962264F}" destId="{C9AD57F5-743F-465E-9568-7FFF82EA7C17}" srcOrd="5" destOrd="0" parTransId="{233EA116-15C1-47E8-BD12-AE90B003930E}" sibTransId="{940C7BC7-24CF-4D9F-858D-947AC53831FF}"/>
    <dgm:cxn modelId="{214CDF11-BAE9-4BBB-9A1C-C42664B8D149}" type="presOf" srcId="{307BD713-C896-4DB8-996F-B9EE1962264F}" destId="{E3B80314-A4A1-4A6E-A73D-4D1825206B50}" srcOrd="0" destOrd="0" presId="urn:microsoft.com/office/officeart/2005/8/layout/bProcess3"/>
    <dgm:cxn modelId="{CD3408D8-7BDF-4248-BEA1-3B0D94CE4873}" type="presOf" srcId="{700E7C58-F25B-4716-AF1E-14388C5505FF}" destId="{4376DB5D-4743-40B7-AA5F-2A13EF620AC8}" srcOrd="0" destOrd="0" presId="urn:microsoft.com/office/officeart/2005/8/layout/bProcess3"/>
    <dgm:cxn modelId="{FD10DBB9-91BA-4150-BA81-62C1A5124DF7}" type="presOf" srcId="{12109059-B938-4DCE-8FC2-F3B17F36B2DC}" destId="{0817630B-05CB-4018-8BD1-A2A962DEAA6D}" srcOrd="1" destOrd="0" presId="urn:microsoft.com/office/officeart/2005/8/layout/bProcess3"/>
    <dgm:cxn modelId="{DA722FE6-E9ED-4B17-ACA7-C210962B9138}" srcId="{307BD713-C896-4DB8-996F-B9EE1962264F}" destId="{1DBD04CC-FBCE-4643-88F3-7EF825221A88}" srcOrd="0" destOrd="0" parTransId="{2F778F7F-CC41-4E77-98C7-316C418A9C47}" sibTransId="{19C6E491-11B7-43B0-BE76-FDDBB833D2F8}"/>
    <dgm:cxn modelId="{19D604C2-2C31-45E6-863B-FF84C95061B9}" type="presOf" srcId="{D0F2D9A5-E666-4647-B8AB-1543A81449ED}" destId="{B074DF59-949C-4136-8371-CCA6BE3A6E58}" srcOrd="0" destOrd="0" presId="urn:microsoft.com/office/officeart/2005/8/layout/bProcess3"/>
    <dgm:cxn modelId="{F98608C5-9BD8-4B11-AFAF-5F9BCD7CD31F}" type="presOf" srcId="{ED249903-A534-4AD6-8019-AF69E66C955F}" destId="{6B0F8370-7EB8-4FEE-A8E6-F7DCEBD73869}" srcOrd="0" destOrd="0" presId="urn:microsoft.com/office/officeart/2005/8/layout/bProcess3"/>
    <dgm:cxn modelId="{08958329-5012-457B-92B7-25A514A41B29}" type="presOf" srcId="{3F1B2B76-4E01-4284-9E36-F0D48988FC76}" destId="{8FFDF44F-8E06-4705-ADB2-C8CF9095D18E}" srcOrd="0" destOrd="0" presId="urn:microsoft.com/office/officeart/2005/8/layout/bProcess3"/>
    <dgm:cxn modelId="{64BF5833-4357-4FD1-A1DE-9C31146A4D8E}" srcId="{307BD713-C896-4DB8-996F-B9EE1962264F}" destId="{3F1B2B76-4E01-4284-9E36-F0D48988FC76}" srcOrd="2" destOrd="0" parTransId="{99340330-F7B2-4305-95A0-468091C0D428}" sibTransId="{12109059-B938-4DCE-8FC2-F3B17F36B2DC}"/>
    <dgm:cxn modelId="{258E8E70-17F0-44D3-8BC4-2262A654FA2C}" type="presOf" srcId="{C9AD57F5-743F-465E-9568-7FFF82EA7C17}" destId="{F7F9BC52-C70D-4227-B874-75D875744C6C}" srcOrd="0" destOrd="0" presId="urn:microsoft.com/office/officeart/2005/8/layout/bProcess3"/>
    <dgm:cxn modelId="{CD42BCC2-E991-470C-80A4-47BF3FAB1868}" srcId="{307BD713-C896-4DB8-996F-B9EE1962264F}" destId="{ED249903-A534-4AD6-8019-AF69E66C955F}" srcOrd="1" destOrd="0" parTransId="{092E0F02-8926-4365-821E-8B53241C716C}" sibTransId="{D0F2D9A5-E666-4647-B8AB-1543A81449ED}"/>
    <dgm:cxn modelId="{388924B7-41E0-48F1-B5D5-F60BC5D7352C}" type="presOf" srcId="{1DBD04CC-FBCE-4643-88F3-7EF825221A88}" destId="{5B46B584-9C5C-4633-828C-2A01433082F5}" srcOrd="0" destOrd="0" presId="urn:microsoft.com/office/officeart/2005/8/layout/bProcess3"/>
    <dgm:cxn modelId="{2AEE920A-AD05-4E36-A3A0-0D3F566BCABD}" type="presOf" srcId="{12109059-B938-4DCE-8FC2-F3B17F36B2DC}" destId="{C1EEE016-BF8C-4477-BEE8-6F83BF020FE3}" srcOrd="0" destOrd="0" presId="urn:microsoft.com/office/officeart/2005/8/layout/bProcess3"/>
    <dgm:cxn modelId="{2D1A1F5E-A9C8-4CE1-B759-31F01EA15C7F}" type="presOf" srcId="{3203A86F-D320-4AD1-ACE0-F9B28829863B}" destId="{7AF74197-2E3B-4ECA-AAF0-E577B8A77732}" srcOrd="0" destOrd="0" presId="urn:microsoft.com/office/officeart/2005/8/layout/bProcess3"/>
    <dgm:cxn modelId="{43E29052-9CFF-4D97-AB53-344889D780FA}" type="presParOf" srcId="{E3B80314-A4A1-4A6E-A73D-4D1825206B50}" destId="{5B46B584-9C5C-4633-828C-2A01433082F5}" srcOrd="0" destOrd="0" presId="urn:microsoft.com/office/officeart/2005/8/layout/bProcess3"/>
    <dgm:cxn modelId="{2881BE90-7F4D-47F7-9C10-C810219505CA}" type="presParOf" srcId="{E3B80314-A4A1-4A6E-A73D-4D1825206B50}" destId="{AEEA3970-2E49-4507-BA2D-F29CD364701B}" srcOrd="1" destOrd="0" presId="urn:microsoft.com/office/officeart/2005/8/layout/bProcess3"/>
    <dgm:cxn modelId="{822144BA-C28A-4FEB-8004-85CAABD48009}" type="presParOf" srcId="{AEEA3970-2E49-4507-BA2D-F29CD364701B}" destId="{EFF0CFB2-491C-4510-82A7-E90E8DA4596B}" srcOrd="0" destOrd="0" presId="urn:microsoft.com/office/officeart/2005/8/layout/bProcess3"/>
    <dgm:cxn modelId="{910AB1C5-B2C6-413E-AAE0-F4649ABB4670}" type="presParOf" srcId="{E3B80314-A4A1-4A6E-A73D-4D1825206B50}" destId="{6B0F8370-7EB8-4FEE-A8E6-F7DCEBD73869}" srcOrd="2" destOrd="0" presId="urn:microsoft.com/office/officeart/2005/8/layout/bProcess3"/>
    <dgm:cxn modelId="{9CAE196C-2BC4-4BDC-B925-798794B8C9C3}" type="presParOf" srcId="{E3B80314-A4A1-4A6E-A73D-4D1825206B50}" destId="{B074DF59-949C-4136-8371-CCA6BE3A6E58}" srcOrd="3" destOrd="0" presId="urn:microsoft.com/office/officeart/2005/8/layout/bProcess3"/>
    <dgm:cxn modelId="{39BB5035-9C6A-4CCE-B2FF-67A9561B6712}" type="presParOf" srcId="{B074DF59-949C-4136-8371-CCA6BE3A6E58}" destId="{60192C53-72E2-4A75-8D34-8EDCF30C1D0C}" srcOrd="0" destOrd="0" presId="urn:microsoft.com/office/officeart/2005/8/layout/bProcess3"/>
    <dgm:cxn modelId="{92732F62-3D10-45C6-80F3-00ECD1D00F7D}" type="presParOf" srcId="{E3B80314-A4A1-4A6E-A73D-4D1825206B50}" destId="{8FFDF44F-8E06-4705-ADB2-C8CF9095D18E}" srcOrd="4" destOrd="0" presId="urn:microsoft.com/office/officeart/2005/8/layout/bProcess3"/>
    <dgm:cxn modelId="{5A624D47-7F93-42C7-BD45-30A32911A6E8}" type="presParOf" srcId="{E3B80314-A4A1-4A6E-A73D-4D1825206B50}" destId="{C1EEE016-BF8C-4477-BEE8-6F83BF020FE3}" srcOrd="5" destOrd="0" presId="urn:microsoft.com/office/officeart/2005/8/layout/bProcess3"/>
    <dgm:cxn modelId="{9E7075A1-FDFF-49E9-B358-44D31899B258}" type="presParOf" srcId="{C1EEE016-BF8C-4477-BEE8-6F83BF020FE3}" destId="{0817630B-05CB-4018-8BD1-A2A962DEAA6D}" srcOrd="0" destOrd="0" presId="urn:microsoft.com/office/officeart/2005/8/layout/bProcess3"/>
    <dgm:cxn modelId="{EC36BED9-8712-4AF2-B48A-8087FCAF7489}" type="presParOf" srcId="{E3B80314-A4A1-4A6E-A73D-4D1825206B50}" destId="{4376DB5D-4743-40B7-AA5F-2A13EF620AC8}" srcOrd="6" destOrd="0" presId="urn:microsoft.com/office/officeart/2005/8/layout/bProcess3"/>
    <dgm:cxn modelId="{1C5E9933-A48A-4498-862F-593DE5B8D3DF}" type="presParOf" srcId="{E3B80314-A4A1-4A6E-A73D-4D1825206B50}" destId="{B5EC516D-FB3A-48F2-9158-DCE84796F600}" srcOrd="7" destOrd="0" presId="urn:microsoft.com/office/officeart/2005/8/layout/bProcess3"/>
    <dgm:cxn modelId="{197BD68E-DD47-4563-B24C-E8E8DA643C5E}" type="presParOf" srcId="{B5EC516D-FB3A-48F2-9158-DCE84796F600}" destId="{85190881-A9A2-4D9C-A91E-EBBB694027E4}" srcOrd="0" destOrd="0" presId="urn:microsoft.com/office/officeart/2005/8/layout/bProcess3"/>
    <dgm:cxn modelId="{4E3CACC7-7474-44A5-AF52-5653BB2C078F}" type="presParOf" srcId="{E3B80314-A4A1-4A6E-A73D-4D1825206B50}" destId="{7AF74197-2E3B-4ECA-AAF0-E577B8A77732}" srcOrd="8" destOrd="0" presId="urn:microsoft.com/office/officeart/2005/8/layout/bProcess3"/>
    <dgm:cxn modelId="{8E318FE9-3956-4DE1-97C3-2148C74E42AB}" type="presParOf" srcId="{E3B80314-A4A1-4A6E-A73D-4D1825206B50}" destId="{58E6F13B-49CC-4B42-B013-407E53FF6B86}" srcOrd="9" destOrd="0" presId="urn:microsoft.com/office/officeart/2005/8/layout/bProcess3"/>
    <dgm:cxn modelId="{0D1F3CDD-E398-49A8-81A8-F4A7CBF17BD0}" type="presParOf" srcId="{58E6F13B-49CC-4B42-B013-407E53FF6B86}" destId="{3B0D4150-49D1-4CEF-AACA-41B7DFC64B95}" srcOrd="0" destOrd="0" presId="urn:microsoft.com/office/officeart/2005/8/layout/bProcess3"/>
    <dgm:cxn modelId="{DA643795-1514-461A-84A8-7A3BC6EF205C}" type="presParOf" srcId="{E3B80314-A4A1-4A6E-A73D-4D1825206B50}" destId="{F7F9BC52-C70D-4227-B874-75D875744C6C}" srcOrd="10"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A3970-2E49-4507-BA2D-F29CD364701B}">
      <dsp:nvSpPr>
        <dsp:cNvPr id="0" name=""/>
        <dsp:cNvSpPr/>
      </dsp:nvSpPr>
      <dsp:spPr>
        <a:xfrm>
          <a:off x="2379359" y="1231698"/>
          <a:ext cx="515615" cy="91440"/>
        </a:xfrm>
        <a:custGeom>
          <a:avLst/>
          <a:gdLst/>
          <a:ahLst/>
          <a:cxnLst/>
          <a:rect l="0" t="0" r="0" b="0"/>
          <a:pathLst>
            <a:path>
              <a:moveTo>
                <a:pt x="0" y="45720"/>
              </a:moveTo>
              <a:lnTo>
                <a:pt x="515615" y="45720"/>
              </a:lnTo>
            </a:path>
          </a:pathLst>
        </a:custGeom>
        <a:noFill/>
        <a:ln w="9525" cap="flat" cmpd="sng" algn="ctr">
          <a:solidFill>
            <a:schemeClr val="bg1">
              <a:lumMod val="95000"/>
              <a:lumOff val="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2623511" y="1274687"/>
        <a:ext cx="27310" cy="5462"/>
      </dsp:txXfrm>
    </dsp:sp>
    <dsp:sp modelId="{5B46B584-9C5C-4633-828C-2A01433082F5}">
      <dsp:nvSpPr>
        <dsp:cNvPr id="0" name=""/>
        <dsp:cNvSpPr/>
      </dsp:nvSpPr>
      <dsp:spPr>
        <a:xfrm>
          <a:off x="6308" y="564963"/>
          <a:ext cx="2374850" cy="14249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dirty="0" smtClean="0"/>
            <a:t>Pre-lesson questionnaire</a:t>
          </a:r>
          <a:endParaRPr lang="en-IN" sz="2000" kern="1200" dirty="0"/>
        </a:p>
      </dsp:txBody>
      <dsp:txXfrm>
        <a:off x="6308" y="564963"/>
        <a:ext cx="2374850" cy="1424910"/>
      </dsp:txXfrm>
    </dsp:sp>
    <dsp:sp modelId="{B074DF59-949C-4136-8371-CCA6BE3A6E58}">
      <dsp:nvSpPr>
        <dsp:cNvPr id="0" name=""/>
        <dsp:cNvSpPr/>
      </dsp:nvSpPr>
      <dsp:spPr>
        <a:xfrm>
          <a:off x="5300425" y="1231698"/>
          <a:ext cx="515615" cy="91440"/>
        </a:xfrm>
        <a:custGeom>
          <a:avLst/>
          <a:gdLst/>
          <a:ahLst/>
          <a:cxnLst/>
          <a:rect l="0" t="0" r="0" b="0"/>
          <a:pathLst>
            <a:path>
              <a:moveTo>
                <a:pt x="0" y="45720"/>
              </a:moveTo>
              <a:lnTo>
                <a:pt x="515615" y="45720"/>
              </a:lnTo>
            </a:path>
          </a:pathLst>
        </a:custGeom>
        <a:noFill/>
        <a:ln w="9525" cap="flat" cmpd="sng" algn="ctr">
          <a:solidFill>
            <a:schemeClr val="bg1">
              <a:lumMod val="95000"/>
              <a:lumOff val="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5544577" y="1274687"/>
        <a:ext cx="27310" cy="5462"/>
      </dsp:txXfrm>
    </dsp:sp>
    <dsp:sp modelId="{6B0F8370-7EB8-4FEE-A8E6-F7DCEBD73869}">
      <dsp:nvSpPr>
        <dsp:cNvPr id="0" name=""/>
        <dsp:cNvSpPr/>
      </dsp:nvSpPr>
      <dsp:spPr>
        <a:xfrm>
          <a:off x="2927374" y="564963"/>
          <a:ext cx="2374850" cy="14249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dirty="0" smtClean="0"/>
            <a:t>Pre lesson discussion</a:t>
          </a:r>
          <a:endParaRPr lang="en-IN" sz="2000" kern="1200" dirty="0"/>
        </a:p>
      </dsp:txBody>
      <dsp:txXfrm>
        <a:off x="2927374" y="564963"/>
        <a:ext cx="2374850" cy="1424910"/>
      </dsp:txXfrm>
    </dsp:sp>
    <dsp:sp modelId="{C1EEE016-BF8C-4477-BEE8-6F83BF020FE3}">
      <dsp:nvSpPr>
        <dsp:cNvPr id="0" name=""/>
        <dsp:cNvSpPr/>
      </dsp:nvSpPr>
      <dsp:spPr>
        <a:xfrm>
          <a:off x="1193734" y="1988073"/>
          <a:ext cx="5842131" cy="515615"/>
        </a:xfrm>
        <a:custGeom>
          <a:avLst/>
          <a:gdLst/>
          <a:ahLst/>
          <a:cxnLst/>
          <a:rect l="0" t="0" r="0" b="0"/>
          <a:pathLst>
            <a:path>
              <a:moveTo>
                <a:pt x="5842131" y="0"/>
              </a:moveTo>
              <a:lnTo>
                <a:pt x="5842131" y="274907"/>
              </a:lnTo>
              <a:lnTo>
                <a:pt x="0" y="274907"/>
              </a:lnTo>
              <a:lnTo>
                <a:pt x="0" y="515615"/>
              </a:lnTo>
            </a:path>
          </a:pathLst>
        </a:custGeom>
        <a:noFill/>
        <a:ln w="9525" cap="flat" cmpd="sng" algn="ctr">
          <a:solidFill>
            <a:schemeClr val="bg1">
              <a:lumMod val="95000"/>
              <a:lumOff val="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3968109" y="2243150"/>
        <a:ext cx="293380" cy="5462"/>
      </dsp:txXfrm>
    </dsp:sp>
    <dsp:sp modelId="{8FFDF44F-8E06-4705-ADB2-C8CF9095D18E}">
      <dsp:nvSpPr>
        <dsp:cNvPr id="0" name=""/>
        <dsp:cNvSpPr/>
      </dsp:nvSpPr>
      <dsp:spPr>
        <a:xfrm>
          <a:off x="5848440" y="564963"/>
          <a:ext cx="2374850" cy="14249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dirty="0" smtClean="0"/>
            <a:t>Lesson 1(Motor Learning)</a:t>
          </a:r>
          <a:endParaRPr lang="en-IN" sz="2000" kern="1200" dirty="0"/>
        </a:p>
      </dsp:txBody>
      <dsp:txXfrm>
        <a:off x="5848440" y="564963"/>
        <a:ext cx="2374850" cy="1424910"/>
      </dsp:txXfrm>
    </dsp:sp>
    <dsp:sp modelId="{B5EC516D-FB3A-48F2-9158-DCE84796F600}">
      <dsp:nvSpPr>
        <dsp:cNvPr id="0" name=""/>
        <dsp:cNvSpPr/>
      </dsp:nvSpPr>
      <dsp:spPr>
        <a:xfrm>
          <a:off x="2379359" y="3202824"/>
          <a:ext cx="515615" cy="91440"/>
        </a:xfrm>
        <a:custGeom>
          <a:avLst/>
          <a:gdLst/>
          <a:ahLst/>
          <a:cxnLst/>
          <a:rect l="0" t="0" r="0" b="0"/>
          <a:pathLst>
            <a:path>
              <a:moveTo>
                <a:pt x="0" y="45720"/>
              </a:moveTo>
              <a:lnTo>
                <a:pt x="515615" y="45720"/>
              </a:lnTo>
            </a:path>
          </a:pathLst>
        </a:custGeom>
        <a:noFill/>
        <a:ln w="9525" cap="flat" cmpd="sng" algn="ctr">
          <a:solidFill>
            <a:schemeClr val="bg1">
              <a:lumMod val="95000"/>
              <a:lumOff val="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2623511" y="3245813"/>
        <a:ext cx="27310" cy="5462"/>
      </dsp:txXfrm>
    </dsp:sp>
    <dsp:sp modelId="{4376DB5D-4743-40B7-AA5F-2A13EF620AC8}">
      <dsp:nvSpPr>
        <dsp:cNvPr id="0" name=""/>
        <dsp:cNvSpPr/>
      </dsp:nvSpPr>
      <dsp:spPr>
        <a:xfrm>
          <a:off x="6308" y="2536089"/>
          <a:ext cx="2374850" cy="14249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dirty="0" smtClean="0"/>
            <a:t>Retention test 1+ Lesson 2 (Somatic and Motor Learning)</a:t>
          </a:r>
          <a:endParaRPr lang="en-IN" sz="2000" kern="1200" dirty="0"/>
        </a:p>
      </dsp:txBody>
      <dsp:txXfrm>
        <a:off x="6308" y="2536089"/>
        <a:ext cx="2374850" cy="1424910"/>
      </dsp:txXfrm>
    </dsp:sp>
    <dsp:sp modelId="{58E6F13B-49CC-4B42-B013-407E53FF6B86}">
      <dsp:nvSpPr>
        <dsp:cNvPr id="0" name=""/>
        <dsp:cNvSpPr/>
      </dsp:nvSpPr>
      <dsp:spPr>
        <a:xfrm>
          <a:off x="5300425" y="3202824"/>
          <a:ext cx="515615" cy="91440"/>
        </a:xfrm>
        <a:custGeom>
          <a:avLst/>
          <a:gdLst/>
          <a:ahLst/>
          <a:cxnLst/>
          <a:rect l="0" t="0" r="0" b="0"/>
          <a:pathLst>
            <a:path>
              <a:moveTo>
                <a:pt x="0" y="45720"/>
              </a:moveTo>
              <a:lnTo>
                <a:pt x="515615" y="45720"/>
              </a:lnTo>
            </a:path>
          </a:pathLst>
        </a:custGeom>
        <a:noFill/>
        <a:ln w="9525" cap="flat" cmpd="sng" algn="ctr">
          <a:solidFill>
            <a:schemeClr val="bg1">
              <a:lumMod val="95000"/>
              <a:lumOff val="500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5544577" y="3245813"/>
        <a:ext cx="27310" cy="5462"/>
      </dsp:txXfrm>
    </dsp:sp>
    <dsp:sp modelId="{7AF74197-2E3B-4ECA-AAF0-E577B8A77732}">
      <dsp:nvSpPr>
        <dsp:cNvPr id="0" name=""/>
        <dsp:cNvSpPr/>
      </dsp:nvSpPr>
      <dsp:spPr>
        <a:xfrm>
          <a:off x="2927374" y="2536089"/>
          <a:ext cx="2374850" cy="14249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dirty="0" smtClean="0"/>
            <a:t>Retention Test 2</a:t>
          </a:r>
          <a:endParaRPr lang="en-IN" sz="2000" kern="1200" dirty="0"/>
        </a:p>
      </dsp:txBody>
      <dsp:txXfrm>
        <a:off x="2927374" y="2536089"/>
        <a:ext cx="2374850" cy="1424910"/>
      </dsp:txXfrm>
    </dsp:sp>
    <dsp:sp modelId="{F7F9BC52-C70D-4227-B874-75D875744C6C}">
      <dsp:nvSpPr>
        <dsp:cNvPr id="0" name=""/>
        <dsp:cNvSpPr/>
      </dsp:nvSpPr>
      <dsp:spPr>
        <a:xfrm>
          <a:off x="5848440" y="2536089"/>
          <a:ext cx="2374850" cy="142491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dirty="0" smtClean="0"/>
            <a:t>Post Lessons Questionnaire</a:t>
          </a:r>
          <a:endParaRPr lang="en-IN" sz="2000" kern="1200" dirty="0"/>
        </a:p>
      </dsp:txBody>
      <dsp:txXfrm>
        <a:off x="5848440" y="2536089"/>
        <a:ext cx="2374850" cy="1424910"/>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50912C4-EF7C-44FF-8649-F723BF9F93EA}" type="datetimeFigureOut">
              <a:rPr lang="en-IN" smtClean="0"/>
              <a:t>14-01-2021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4895AE4-A391-483F-B2A1-A28F808D72D5}" type="slidenum">
              <a:rPr lang="en-IN" smtClean="0"/>
              <a:t>‹#›</a:t>
            </a:fld>
            <a:endParaRPr lang="en-IN"/>
          </a:p>
        </p:txBody>
      </p:sp>
    </p:spTree>
    <p:extLst>
      <p:ext uri="{BB962C8B-B14F-4D97-AF65-F5344CB8AC3E}">
        <p14:creationId xmlns:p14="http://schemas.microsoft.com/office/powerpoint/2010/main" val="3963712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itchFamily="34" charset="0"/>
              <a:buChar char="•"/>
            </a:pPr>
            <a:r>
              <a:rPr lang="en-US" sz="1400" dirty="0" smtClean="0"/>
              <a:t>Came across literature</a:t>
            </a:r>
            <a:r>
              <a:rPr lang="en-US" sz="1400" baseline="0" dirty="0" smtClean="0"/>
              <a:t> on somatic and motor learning during the first module. The idea that it’s not about how much teachers know but how students learn caught my interest. </a:t>
            </a:r>
          </a:p>
          <a:p>
            <a:pPr marL="285750" indent="-285750">
              <a:buFont typeface="Arial" pitchFamily="34" charset="0"/>
              <a:buChar char="•"/>
            </a:pPr>
            <a:endParaRPr lang="en-IN" sz="1400" dirty="0"/>
          </a:p>
        </p:txBody>
      </p:sp>
      <p:sp>
        <p:nvSpPr>
          <p:cNvPr id="4" name="Slide Number Placeholder 3"/>
          <p:cNvSpPr>
            <a:spLocks noGrp="1"/>
          </p:cNvSpPr>
          <p:nvPr>
            <p:ph type="sldNum" sz="quarter" idx="10"/>
          </p:nvPr>
        </p:nvSpPr>
        <p:spPr/>
        <p:txBody>
          <a:bodyPr/>
          <a:lstStyle/>
          <a:p>
            <a:fld id="{F4895AE4-A391-483F-B2A1-A28F808D72D5}" type="slidenum">
              <a:rPr lang="en-IN" smtClean="0"/>
              <a:t>3</a:t>
            </a:fld>
            <a:endParaRPr lang="en-IN"/>
          </a:p>
        </p:txBody>
      </p:sp>
    </p:spTree>
    <p:extLst>
      <p:ext uri="{BB962C8B-B14F-4D97-AF65-F5344CB8AC3E}">
        <p14:creationId xmlns:p14="http://schemas.microsoft.com/office/powerpoint/2010/main" val="506223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IN" dirty="0"/>
          </a:p>
        </p:txBody>
      </p:sp>
      <p:sp>
        <p:nvSpPr>
          <p:cNvPr id="4" name="Slide Number Placeholder 3"/>
          <p:cNvSpPr>
            <a:spLocks noGrp="1"/>
          </p:cNvSpPr>
          <p:nvPr>
            <p:ph type="sldNum" sz="quarter" idx="10"/>
          </p:nvPr>
        </p:nvSpPr>
        <p:spPr/>
        <p:txBody>
          <a:bodyPr/>
          <a:lstStyle/>
          <a:p>
            <a:fld id="{F4895AE4-A391-483F-B2A1-A28F808D72D5}" type="slidenum">
              <a:rPr lang="en-IN" smtClean="0"/>
              <a:t>4</a:t>
            </a:fld>
            <a:endParaRPr lang="en-IN"/>
          </a:p>
        </p:txBody>
      </p:sp>
    </p:spTree>
    <p:extLst>
      <p:ext uri="{BB962C8B-B14F-4D97-AF65-F5344CB8AC3E}">
        <p14:creationId xmlns:p14="http://schemas.microsoft.com/office/powerpoint/2010/main" val="2593042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B017F6B0-3887-4B28-92D9-B5F49A610E4A}" type="datetimeFigureOut">
              <a:rPr lang="en-IN" smtClean="0"/>
              <a:t>14-01-2021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187647715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B017F6B0-3887-4B28-92D9-B5F49A610E4A}" type="datetimeFigureOut">
              <a:rPr lang="en-IN" smtClean="0"/>
              <a:t>14-01-2021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32487644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017F6B0-3887-4B28-92D9-B5F49A610E4A}" type="datetimeFigureOut">
              <a:rPr lang="en-IN" smtClean="0"/>
              <a:t>14-01-2021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38219188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B017F6B0-3887-4B28-92D9-B5F49A610E4A}" type="datetimeFigureOut">
              <a:rPr lang="en-IN" smtClean="0"/>
              <a:t>14-01-2021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8291501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B017F6B0-3887-4B28-92D9-B5F49A610E4A}" type="datetimeFigureOut">
              <a:rPr lang="en-IN" smtClean="0"/>
              <a:t>14-01-2021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39014839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B017F6B0-3887-4B28-92D9-B5F49A610E4A}" type="datetimeFigureOut">
              <a:rPr lang="en-IN" smtClean="0"/>
              <a:t>14-01-2021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15817928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7F6B0-3887-4B28-92D9-B5F49A610E4A}" type="datetimeFigureOut">
              <a:rPr lang="en-IN" smtClean="0"/>
              <a:t>14-01-2021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270173564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17F6B0-3887-4B28-92D9-B5F49A610E4A}" type="datetimeFigureOut">
              <a:rPr lang="en-IN" smtClean="0"/>
              <a:t>14-01-2021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38495966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17F6B0-3887-4B28-92D9-B5F49A610E4A}" type="datetimeFigureOut">
              <a:rPr lang="en-IN" smtClean="0"/>
              <a:t>14-01-2021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146760626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B017F6B0-3887-4B28-92D9-B5F49A610E4A}" type="datetimeFigureOut">
              <a:rPr lang="en-IN" smtClean="0"/>
              <a:t>14-01-2021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39995005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B017F6B0-3887-4B28-92D9-B5F49A610E4A}" type="datetimeFigureOut">
              <a:rPr lang="en-IN" smtClean="0"/>
              <a:t>14-01-2021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7234566-6E0A-412E-AD84-F9E2C177BD4B}" type="slidenum">
              <a:rPr lang="en-IN" smtClean="0"/>
              <a:t>‹#›</a:t>
            </a:fld>
            <a:endParaRPr lang="en-IN"/>
          </a:p>
        </p:txBody>
      </p:sp>
    </p:spTree>
    <p:extLst>
      <p:ext uri="{BB962C8B-B14F-4D97-AF65-F5344CB8AC3E}">
        <p14:creationId xmlns:p14="http://schemas.microsoft.com/office/powerpoint/2010/main" val="9978637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17F6B0-3887-4B28-92D9-B5F49A610E4A}" type="datetimeFigureOut">
              <a:rPr lang="en-IN" smtClean="0"/>
              <a:t>14-01-2021</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34566-6E0A-412E-AD84-F9E2C177BD4B}" type="slidenum">
              <a:rPr lang="en-IN" smtClean="0"/>
              <a:t>‹#›</a:t>
            </a:fld>
            <a:endParaRPr lang="en-IN"/>
          </a:p>
        </p:txBody>
      </p:sp>
    </p:spTree>
    <p:extLst>
      <p:ext uri="{BB962C8B-B14F-4D97-AF65-F5344CB8AC3E}">
        <p14:creationId xmlns:p14="http://schemas.microsoft.com/office/powerpoint/2010/main" val="1474652359"/>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852936"/>
            <a:ext cx="8229600" cy="1143000"/>
          </a:xfrm>
        </p:spPr>
        <p:txBody>
          <a:bodyPr>
            <a:normAutofit fontScale="90000"/>
          </a:bodyPr>
          <a:lstStyle/>
          <a:p>
            <a:r>
              <a:rPr lang="en-US" sz="4000" b="1" dirty="0"/>
              <a:t>Wales Institute for Work Based Learning</a:t>
            </a:r>
            <a:r>
              <a:rPr lang="en-IN" sz="4000" dirty="0"/>
              <a:t/>
            </a:r>
            <a:br>
              <a:rPr lang="en-IN" sz="4000" dirty="0"/>
            </a:br>
            <a:r>
              <a:rPr lang="en-IN" sz="4000" dirty="0" smtClean="0"/>
              <a:t/>
            </a:r>
            <a:br>
              <a:rPr lang="en-IN" sz="4000" dirty="0" smtClean="0"/>
            </a:br>
            <a:r>
              <a:rPr lang="en-US" sz="4000" b="1" dirty="0" smtClean="0"/>
              <a:t>Module </a:t>
            </a:r>
            <a:r>
              <a:rPr lang="en-US" sz="4000" b="1" dirty="0"/>
              <a:t>Number: </a:t>
            </a:r>
            <a:r>
              <a:rPr lang="en-US" sz="4000" b="1" dirty="0" smtClean="0"/>
              <a:t>BMPF7008</a:t>
            </a:r>
            <a:br>
              <a:rPr lang="en-US" sz="4000" b="1" dirty="0" smtClean="0"/>
            </a:br>
            <a:r>
              <a:rPr lang="en-US" sz="4000" b="1" dirty="0" smtClean="0"/>
              <a:t/>
            </a:r>
            <a:br>
              <a:rPr lang="en-US" sz="4000" b="1" dirty="0" smtClean="0"/>
            </a:br>
            <a:r>
              <a:rPr lang="en-US" sz="4000" b="1" dirty="0" err="1" smtClean="0"/>
              <a:t>Anupa</a:t>
            </a:r>
            <a:r>
              <a:rPr lang="en-US" sz="4000" b="1" dirty="0" smtClean="0"/>
              <a:t> </a:t>
            </a:r>
            <a:r>
              <a:rPr lang="en-US" sz="4000" b="1" dirty="0"/>
              <a:t>Paul</a:t>
            </a:r>
            <a:r>
              <a:rPr lang="en-IN" sz="4000" dirty="0"/>
              <a:t/>
            </a:r>
            <a:br>
              <a:rPr lang="en-IN" sz="4000" dirty="0"/>
            </a:br>
            <a:r>
              <a:rPr lang="en-US" sz="4000" b="1" dirty="0"/>
              <a:t>Student Number: 1911198</a:t>
            </a:r>
            <a:r>
              <a:rPr lang="en-IN" sz="4000" dirty="0"/>
              <a:t/>
            </a:r>
            <a:br>
              <a:rPr lang="en-IN" sz="4000" dirty="0"/>
            </a:br>
            <a:r>
              <a:rPr lang="en-IN" dirty="0"/>
              <a:t/>
            </a:r>
            <a:br>
              <a:rPr lang="en-IN" dirty="0"/>
            </a:br>
            <a:endParaRPr lang="en-IN" dirty="0"/>
          </a:p>
        </p:txBody>
      </p:sp>
    </p:spTree>
    <p:extLst>
      <p:ext uri="{BB962C8B-B14F-4D97-AF65-F5344CB8AC3E}">
        <p14:creationId xmlns:p14="http://schemas.microsoft.com/office/powerpoint/2010/main" val="389363200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3140968"/>
            <a:ext cx="8229600" cy="1143000"/>
          </a:xfrm>
        </p:spPr>
        <p:txBody>
          <a:bodyPr>
            <a:normAutofit fontScale="90000"/>
          </a:bodyPr>
          <a:lstStyle/>
          <a:p>
            <a:r>
              <a:rPr lang="en-US" b="1" i="1" u="sng" dirty="0" smtClean="0"/>
              <a:t>Project Title</a:t>
            </a:r>
            <a:br>
              <a:rPr lang="en-US" b="1" i="1" u="sng" dirty="0" smtClean="0"/>
            </a:br>
            <a:r>
              <a:rPr lang="en-US" b="1" i="1" dirty="0" smtClean="0"/>
              <a:t>An </a:t>
            </a:r>
            <a:r>
              <a:rPr lang="en-US" b="1" i="1" dirty="0"/>
              <a:t>exploratory study on skill </a:t>
            </a:r>
            <a:r>
              <a:rPr lang="en-US" b="1" i="1" dirty="0" smtClean="0"/>
              <a:t>acquisition </a:t>
            </a:r>
            <a:r>
              <a:rPr lang="en-US" b="1" i="1" dirty="0"/>
              <a:t>in intermediate and advanced singers: effects of using motor learning principles in the teaching studio; combining the principles of somatic learning and motor learning in the teaching studio in enhancing skill retention.</a:t>
            </a:r>
            <a:r>
              <a:rPr lang="en-IN" dirty="0"/>
              <a:t/>
            </a:r>
            <a:br>
              <a:rPr lang="en-IN" dirty="0"/>
            </a:br>
            <a:endParaRPr lang="en-IN" dirty="0"/>
          </a:p>
        </p:txBody>
      </p:sp>
    </p:spTree>
    <p:extLst>
      <p:ext uri="{BB962C8B-B14F-4D97-AF65-F5344CB8AC3E}">
        <p14:creationId xmlns:p14="http://schemas.microsoft.com/office/powerpoint/2010/main" val="11114399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Background and Aims</a:t>
            </a:r>
            <a:endParaRPr lang="en-IN" dirty="0"/>
          </a:p>
        </p:txBody>
      </p:sp>
      <p:sp>
        <p:nvSpPr>
          <p:cNvPr id="7" name="Content Placeholder 6"/>
          <p:cNvSpPr>
            <a:spLocks noGrp="1"/>
          </p:cNvSpPr>
          <p:nvPr>
            <p:ph idx="1"/>
          </p:nvPr>
        </p:nvSpPr>
        <p:spPr/>
        <p:txBody>
          <a:bodyPr>
            <a:normAutofit lnSpcReduction="10000"/>
          </a:bodyPr>
          <a:lstStyle/>
          <a:p>
            <a:r>
              <a:rPr lang="en-US" dirty="0" smtClean="0"/>
              <a:t>“A fundamental change of emphasis from how well teachers teach, to how well students learn, is in order.” – Lynn </a:t>
            </a:r>
            <a:r>
              <a:rPr lang="en-US" dirty="0" err="1" smtClean="0"/>
              <a:t>Helding</a:t>
            </a:r>
            <a:r>
              <a:rPr lang="en-US" dirty="0" smtClean="0"/>
              <a:t> (2008)</a:t>
            </a:r>
          </a:p>
          <a:p>
            <a:r>
              <a:rPr lang="en-US" dirty="0" smtClean="0"/>
              <a:t>General principles of skill acquisition </a:t>
            </a:r>
          </a:p>
          <a:p>
            <a:r>
              <a:rPr lang="en-US" dirty="0" smtClean="0"/>
              <a:t>The most effective ways to teach and to learn singing</a:t>
            </a:r>
          </a:p>
          <a:p>
            <a:r>
              <a:rPr lang="en-US" dirty="0" smtClean="0"/>
              <a:t>Impact of combining motor and somatic learning principles in enhancing skill retention in singers</a:t>
            </a:r>
            <a:endParaRPr lang="en-IN" dirty="0"/>
          </a:p>
        </p:txBody>
      </p:sp>
    </p:spTree>
    <p:extLst>
      <p:ext uri="{BB962C8B-B14F-4D97-AF65-F5344CB8AC3E}">
        <p14:creationId xmlns:p14="http://schemas.microsoft.com/office/powerpoint/2010/main" val="16923229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1000"/>
                                        <p:tgtEl>
                                          <p:spTgt spid="7">
                                            <p:txEl>
                                              <p:pRg st="3" end="3"/>
                                            </p:txEl>
                                          </p:spTgt>
                                        </p:tgtEl>
                                      </p:cBhvr>
                                    </p:animEffect>
                                    <p:anim calcmode="lin" valueType="num">
                                      <p:cBhvr>
                                        <p:cTn id="29"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Personal learning objectives </a:t>
            </a:r>
            <a:endParaRPr lang="en-IN" dirty="0"/>
          </a:p>
        </p:txBody>
      </p:sp>
      <p:sp>
        <p:nvSpPr>
          <p:cNvPr id="3" name="Content Placeholder 2"/>
          <p:cNvSpPr>
            <a:spLocks noGrp="1"/>
          </p:cNvSpPr>
          <p:nvPr>
            <p:ph idx="1"/>
          </p:nvPr>
        </p:nvSpPr>
        <p:spPr/>
        <p:txBody>
          <a:bodyPr/>
          <a:lstStyle/>
          <a:p>
            <a:r>
              <a:rPr lang="en-US" dirty="0" smtClean="0"/>
              <a:t>Providing feedback during lessons</a:t>
            </a:r>
          </a:p>
          <a:p>
            <a:r>
              <a:rPr lang="en-US" dirty="0" smtClean="0"/>
              <a:t>Hearing about the student’s perspective on their learning process</a:t>
            </a:r>
          </a:p>
          <a:p>
            <a:r>
              <a:rPr lang="en-US" dirty="0" smtClean="0"/>
              <a:t>Skill acquisition in advanced or professional singers</a:t>
            </a:r>
          </a:p>
          <a:p>
            <a:r>
              <a:rPr lang="en-US" dirty="0" smtClean="0"/>
              <a:t>ML principles applied to learning vocal tasks</a:t>
            </a:r>
          </a:p>
          <a:p>
            <a:r>
              <a:rPr lang="en-US" dirty="0" smtClean="0"/>
              <a:t>Combining ML and SL principles </a:t>
            </a:r>
            <a:endParaRPr lang="en-IN" dirty="0"/>
          </a:p>
        </p:txBody>
      </p:sp>
    </p:spTree>
    <p:extLst>
      <p:ext uri="{BB962C8B-B14F-4D97-AF65-F5344CB8AC3E}">
        <p14:creationId xmlns:p14="http://schemas.microsoft.com/office/powerpoint/2010/main" val="33237570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Ontology and Epistemology</a:t>
            </a:r>
            <a:endParaRPr lang="en-IN"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US" dirty="0" smtClean="0"/>
              <a:t>Pragmatic paradigm (Mackenzie and </a:t>
            </a:r>
            <a:r>
              <a:rPr lang="en-US" dirty="0" err="1" smtClean="0"/>
              <a:t>Knipe</a:t>
            </a:r>
            <a:r>
              <a:rPr lang="en-US" dirty="0" smtClean="0"/>
              <a:t>, 2006)</a:t>
            </a:r>
          </a:p>
          <a:p>
            <a:pPr algn="ctr"/>
            <a:endParaRPr lang="en-US" dirty="0"/>
          </a:p>
          <a:p>
            <a:pPr marL="0" indent="0" algn="ctr">
              <a:buNone/>
            </a:pPr>
            <a:r>
              <a:rPr lang="en-US" sz="4000" dirty="0" smtClean="0"/>
              <a:t>Methodologies</a:t>
            </a:r>
            <a:endParaRPr lang="en-US" sz="4000" dirty="0" smtClean="0"/>
          </a:p>
          <a:p>
            <a:pPr marL="0" indent="0" algn="ctr">
              <a:buNone/>
            </a:pPr>
            <a:r>
              <a:rPr lang="en-US" dirty="0" smtClean="0"/>
              <a:t>Action Research</a:t>
            </a:r>
          </a:p>
          <a:p>
            <a:pPr marL="0" indent="0" algn="ctr">
              <a:buNone/>
            </a:pPr>
            <a:r>
              <a:rPr lang="en-US" dirty="0" smtClean="0"/>
              <a:t>Hermeneutic Phenomenology</a:t>
            </a:r>
          </a:p>
          <a:p>
            <a:pPr marL="0" indent="0" algn="ctr">
              <a:buNone/>
            </a:pPr>
            <a:r>
              <a:rPr lang="en-US" dirty="0" err="1" smtClean="0"/>
              <a:t>Bricolage</a:t>
            </a:r>
            <a:endParaRPr lang="en-US" dirty="0" smtClean="0"/>
          </a:p>
          <a:p>
            <a:pPr marL="0" indent="0" algn="ctr">
              <a:buNone/>
            </a:pPr>
            <a:r>
              <a:rPr lang="en-US" dirty="0" smtClean="0"/>
              <a:t>Case </a:t>
            </a:r>
            <a:r>
              <a:rPr lang="en-US" dirty="0" smtClean="0"/>
              <a:t>Studies</a:t>
            </a:r>
          </a:p>
          <a:p>
            <a:pPr marL="0" indent="0" algn="ctr">
              <a:buNone/>
            </a:pPr>
            <a:r>
              <a:rPr lang="en-US" dirty="0" smtClean="0"/>
              <a:t>(Berg, 2001; </a:t>
            </a:r>
            <a:r>
              <a:rPr lang="en-US" dirty="0" err="1" smtClean="0"/>
              <a:t>Denscombe</a:t>
            </a:r>
            <a:r>
              <a:rPr lang="en-US" dirty="0" smtClean="0"/>
              <a:t>, 2003; </a:t>
            </a:r>
            <a:r>
              <a:rPr lang="en-IN" dirty="0" err="1" smtClean="0"/>
              <a:t>Costley</a:t>
            </a:r>
            <a:r>
              <a:rPr lang="en-IN" dirty="0" smtClean="0"/>
              <a:t>, </a:t>
            </a:r>
            <a:r>
              <a:rPr lang="en-IN" dirty="0"/>
              <a:t>Elliott</a:t>
            </a:r>
            <a:r>
              <a:rPr lang="en-IN" dirty="0" smtClean="0"/>
              <a:t>, </a:t>
            </a:r>
            <a:r>
              <a:rPr lang="en-IN" dirty="0"/>
              <a:t>and </a:t>
            </a:r>
            <a:r>
              <a:rPr lang="en-IN" dirty="0" smtClean="0"/>
              <a:t>Gibbs </a:t>
            </a:r>
            <a:r>
              <a:rPr lang="en-IN" dirty="0"/>
              <a:t>(2010) </a:t>
            </a:r>
            <a:endParaRPr lang="en-IN" dirty="0"/>
          </a:p>
        </p:txBody>
      </p:sp>
    </p:spTree>
    <p:extLst>
      <p:ext uri="{BB962C8B-B14F-4D97-AF65-F5344CB8AC3E}">
        <p14:creationId xmlns:p14="http://schemas.microsoft.com/office/powerpoint/2010/main" val="12210465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Qualitative </a:t>
            </a:r>
            <a:r>
              <a:rPr lang="en-US" dirty="0" smtClean="0"/>
              <a:t>Methods</a:t>
            </a:r>
            <a:br>
              <a:rPr lang="en-US" dirty="0" smtClean="0"/>
            </a:br>
            <a:r>
              <a:rPr lang="en-US" sz="3100" dirty="0" smtClean="0"/>
              <a:t>(Berg, 2001)</a:t>
            </a:r>
            <a:r>
              <a:rPr lang="en-US" sz="3100" dirty="0" smtClean="0"/>
              <a:t> </a:t>
            </a:r>
            <a:endParaRPr lang="en-IN" sz="3100" dirty="0"/>
          </a:p>
        </p:txBody>
      </p:sp>
      <p:sp>
        <p:nvSpPr>
          <p:cNvPr id="3" name="Content Placeholder 2"/>
          <p:cNvSpPr>
            <a:spLocks noGrp="1"/>
          </p:cNvSpPr>
          <p:nvPr>
            <p:ph idx="1"/>
          </p:nvPr>
        </p:nvSpPr>
        <p:spPr/>
        <p:txBody>
          <a:bodyPr/>
          <a:lstStyle/>
          <a:p>
            <a:r>
              <a:rPr lang="en-US" dirty="0" smtClean="0"/>
              <a:t>Pre and Post lessons Questionnaires</a:t>
            </a:r>
          </a:p>
          <a:p>
            <a:r>
              <a:rPr lang="en-US" dirty="0" smtClean="0"/>
              <a:t>Discussions and Semi-structured interviews</a:t>
            </a:r>
          </a:p>
          <a:p>
            <a:r>
              <a:rPr lang="en-US" dirty="0" smtClean="0"/>
              <a:t>Teacher Reflective Journal</a:t>
            </a:r>
          </a:p>
          <a:p>
            <a:r>
              <a:rPr lang="en-US" dirty="0" smtClean="0"/>
              <a:t>Literature Review</a:t>
            </a:r>
            <a:endParaRPr lang="en-IN" dirty="0"/>
          </a:p>
        </p:txBody>
      </p:sp>
    </p:spTree>
    <p:extLst>
      <p:ext uri="{BB962C8B-B14F-4D97-AF65-F5344CB8AC3E}">
        <p14:creationId xmlns:p14="http://schemas.microsoft.com/office/powerpoint/2010/main" val="28085300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smtClean="0"/>
              <a:t>Ethical considerations</a:t>
            </a:r>
            <a:endParaRPr lang="en-IN" dirty="0"/>
          </a:p>
        </p:txBody>
      </p:sp>
      <p:sp>
        <p:nvSpPr>
          <p:cNvPr id="11" name="Content Placeholder 10"/>
          <p:cNvSpPr>
            <a:spLocks noGrp="1"/>
          </p:cNvSpPr>
          <p:nvPr>
            <p:ph idx="1"/>
          </p:nvPr>
        </p:nvSpPr>
        <p:spPr/>
        <p:txBody>
          <a:bodyPr/>
          <a:lstStyle/>
          <a:p>
            <a:r>
              <a:rPr lang="en-US" dirty="0" smtClean="0"/>
              <a:t>No risk anticipated</a:t>
            </a:r>
          </a:p>
          <a:p>
            <a:r>
              <a:rPr lang="en-US" dirty="0" smtClean="0"/>
              <a:t>Information provided </a:t>
            </a:r>
          </a:p>
          <a:p>
            <a:r>
              <a:rPr lang="en-US" dirty="0" smtClean="0"/>
              <a:t>Written consent form </a:t>
            </a:r>
            <a:r>
              <a:rPr lang="en-IN" dirty="0" smtClean="0"/>
              <a:t>(</a:t>
            </a:r>
            <a:r>
              <a:rPr lang="en-IN" dirty="0"/>
              <a:t>Lincoln and </a:t>
            </a:r>
            <a:r>
              <a:rPr lang="en-IN" dirty="0" err="1"/>
              <a:t>Guba</a:t>
            </a:r>
            <a:r>
              <a:rPr lang="en-IN" dirty="0"/>
              <a:t>, 1989, p.222</a:t>
            </a:r>
            <a:r>
              <a:rPr lang="en-IN" dirty="0" smtClean="0"/>
              <a:t>)</a:t>
            </a:r>
            <a:endParaRPr lang="en-US" dirty="0" smtClean="0"/>
          </a:p>
        </p:txBody>
      </p:sp>
    </p:spTree>
    <p:extLst>
      <p:ext uri="{BB962C8B-B14F-4D97-AF65-F5344CB8AC3E}">
        <p14:creationId xmlns:p14="http://schemas.microsoft.com/office/powerpoint/2010/main" val="14742976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Insider Researcher </a:t>
            </a:r>
            <a:endParaRPr lang="en-IN" dirty="0"/>
          </a:p>
        </p:txBody>
      </p:sp>
      <p:sp>
        <p:nvSpPr>
          <p:cNvPr id="3" name="Content Placeholder 2"/>
          <p:cNvSpPr>
            <a:spLocks noGrp="1"/>
          </p:cNvSpPr>
          <p:nvPr>
            <p:ph idx="1"/>
          </p:nvPr>
        </p:nvSpPr>
        <p:spPr/>
        <p:txBody>
          <a:bodyPr/>
          <a:lstStyle/>
          <a:p>
            <a:r>
              <a:rPr lang="en-US" dirty="0" smtClean="0"/>
              <a:t>Convenience Sampling </a:t>
            </a:r>
            <a:r>
              <a:rPr lang="en-IN" dirty="0" smtClean="0"/>
              <a:t>(Berg, 2001, p.32). </a:t>
            </a:r>
            <a:endParaRPr lang="en-US" dirty="0" smtClean="0"/>
          </a:p>
          <a:p>
            <a:r>
              <a:rPr lang="en-US" dirty="0" smtClean="0"/>
              <a:t>Singers who are not my students to avoid insider bias and gain fresh perspective </a:t>
            </a:r>
            <a:r>
              <a:rPr lang="en-IN" dirty="0" smtClean="0"/>
              <a:t>(</a:t>
            </a:r>
            <a:r>
              <a:rPr lang="en-IN" dirty="0" err="1"/>
              <a:t>Costley</a:t>
            </a:r>
            <a:r>
              <a:rPr lang="en-IN" dirty="0"/>
              <a:t>, Elliott and Gibbs, 2010, </a:t>
            </a:r>
            <a:r>
              <a:rPr lang="en-IN" dirty="0" smtClean="0"/>
              <a:t>p.5)</a:t>
            </a:r>
            <a:endParaRPr lang="en-US" dirty="0" smtClean="0"/>
          </a:p>
          <a:p>
            <a:r>
              <a:rPr lang="en-US" dirty="0" smtClean="0"/>
              <a:t>Ensured my students did not feel obliged to participate in the research</a:t>
            </a:r>
            <a:endParaRPr lang="en-IN" dirty="0"/>
          </a:p>
        </p:txBody>
      </p:sp>
    </p:spTree>
    <p:extLst>
      <p:ext uri="{BB962C8B-B14F-4D97-AF65-F5344CB8AC3E}">
        <p14:creationId xmlns:p14="http://schemas.microsoft.com/office/powerpoint/2010/main" val="37266939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859216" cy="922114"/>
          </a:xfrm>
        </p:spPr>
        <p:txBody>
          <a:bodyPr/>
          <a:lstStyle/>
          <a:p>
            <a:r>
              <a:rPr lang="en-US" dirty="0" smtClean="0"/>
              <a:t>Literature Review</a:t>
            </a:r>
            <a:endParaRPr lang="en-IN" dirty="0"/>
          </a:p>
        </p:txBody>
      </p:sp>
      <p:sp>
        <p:nvSpPr>
          <p:cNvPr id="3" name="Content Placeholder 2"/>
          <p:cNvSpPr>
            <a:spLocks noGrp="1"/>
          </p:cNvSpPr>
          <p:nvPr>
            <p:ph idx="1"/>
          </p:nvPr>
        </p:nvSpPr>
        <p:spPr/>
        <p:txBody>
          <a:bodyPr>
            <a:normAutofit fontScale="47500" lnSpcReduction="20000"/>
          </a:bodyPr>
          <a:lstStyle/>
          <a:p>
            <a:pPr marL="0" indent="0">
              <a:buNone/>
            </a:pPr>
            <a:r>
              <a:rPr lang="en-US" sz="3800" b="1" dirty="0" smtClean="0"/>
              <a:t>Motor Learning</a:t>
            </a:r>
            <a:endParaRPr lang="en-US" b="1" dirty="0" smtClean="0"/>
          </a:p>
          <a:p>
            <a:pPr lvl="0"/>
            <a:r>
              <a:rPr lang="en-US" sz="4400" dirty="0"/>
              <a:t>Singing is a complex motor skill (</a:t>
            </a:r>
            <a:r>
              <a:rPr lang="en-US" sz="4400" dirty="0" err="1"/>
              <a:t>Helding</a:t>
            </a:r>
            <a:r>
              <a:rPr lang="en-US" sz="4400" dirty="0"/>
              <a:t>, 2008; </a:t>
            </a:r>
            <a:r>
              <a:rPr lang="en-US" sz="4400" dirty="0" err="1"/>
              <a:t>Verdolini</a:t>
            </a:r>
            <a:r>
              <a:rPr lang="en-US" sz="4400" dirty="0"/>
              <a:t>, 2000)</a:t>
            </a:r>
            <a:endParaRPr lang="en-IN" sz="4400" dirty="0"/>
          </a:p>
          <a:p>
            <a:pPr lvl="0"/>
            <a:r>
              <a:rPr lang="en-US" sz="4400" dirty="0"/>
              <a:t>Motor learning requires repetition of specific task-related movements with </a:t>
            </a:r>
            <a:r>
              <a:rPr lang="en-US" sz="4400" b="1" dirty="0"/>
              <a:t>attention</a:t>
            </a:r>
            <a:r>
              <a:rPr lang="en-US" sz="4400" dirty="0"/>
              <a:t> (</a:t>
            </a:r>
            <a:r>
              <a:rPr lang="en-US" sz="4400" dirty="0" err="1"/>
              <a:t>Helding</a:t>
            </a:r>
            <a:r>
              <a:rPr lang="en-US" sz="4400" dirty="0"/>
              <a:t>, 2008; 2012</a:t>
            </a:r>
            <a:r>
              <a:rPr lang="en-US" sz="4400" dirty="0" smtClean="0"/>
              <a:t>)</a:t>
            </a:r>
          </a:p>
          <a:p>
            <a:pPr lvl="0"/>
            <a:r>
              <a:rPr lang="en-US" sz="4400" b="1" dirty="0" smtClean="0"/>
              <a:t>Practice </a:t>
            </a:r>
            <a:r>
              <a:rPr lang="en-US" sz="4400" dirty="0" smtClean="0"/>
              <a:t>(</a:t>
            </a:r>
            <a:r>
              <a:rPr lang="en-US" sz="4400" dirty="0" err="1" smtClean="0"/>
              <a:t>Helding</a:t>
            </a:r>
            <a:r>
              <a:rPr lang="en-US" sz="4400" dirty="0" smtClean="0"/>
              <a:t>, 2008)</a:t>
            </a:r>
          </a:p>
          <a:p>
            <a:pPr lvl="0"/>
            <a:r>
              <a:rPr lang="en-US" sz="4400" b="1" dirty="0" smtClean="0"/>
              <a:t>Sleep </a:t>
            </a:r>
            <a:r>
              <a:rPr lang="en-US" sz="4400" dirty="0"/>
              <a:t>(</a:t>
            </a:r>
            <a:r>
              <a:rPr lang="en-US" sz="4400" dirty="0" err="1"/>
              <a:t>Donlea</a:t>
            </a:r>
            <a:r>
              <a:rPr lang="en-US" sz="4400" dirty="0"/>
              <a:t>, </a:t>
            </a:r>
            <a:r>
              <a:rPr lang="en-US" sz="4400" dirty="0" err="1"/>
              <a:t>Thimgan</a:t>
            </a:r>
            <a:r>
              <a:rPr lang="en-US" sz="4400" dirty="0"/>
              <a:t>, Suzuki, Gottschalk and Shaw, 2011). </a:t>
            </a:r>
            <a:endParaRPr lang="en-US" sz="4400" b="1" dirty="0" smtClean="0"/>
          </a:p>
          <a:p>
            <a:r>
              <a:rPr lang="en-US" sz="4400" dirty="0" smtClean="0"/>
              <a:t>In </a:t>
            </a:r>
            <a:r>
              <a:rPr lang="en-US" sz="4400" dirty="0"/>
              <a:t>order for the student’s cognition to be used, it is necessary to provide </a:t>
            </a:r>
            <a:r>
              <a:rPr lang="en-US" sz="4400" b="1" dirty="0"/>
              <a:t>delayed and infrequent feedback </a:t>
            </a:r>
            <a:r>
              <a:rPr lang="en-US" sz="4400" dirty="0"/>
              <a:t>(</a:t>
            </a:r>
            <a:r>
              <a:rPr lang="en-US" sz="4400" dirty="0" err="1"/>
              <a:t>Helding</a:t>
            </a:r>
            <a:r>
              <a:rPr lang="en-US" sz="4400" dirty="0"/>
              <a:t>, 2008; </a:t>
            </a:r>
            <a:r>
              <a:rPr lang="en-US" sz="4400" dirty="0" err="1"/>
              <a:t>Verdolini</a:t>
            </a:r>
            <a:r>
              <a:rPr lang="en-US" sz="4400" dirty="0"/>
              <a:t>, 2000).</a:t>
            </a:r>
            <a:endParaRPr lang="en-IN" sz="4400" dirty="0"/>
          </a:p>
          <a:p>
            <a:pPr lvl="0"/>
            <a:r>
              <a:rPr lang="en-US" sz="4400" dirty="0"/>
              <a:t>Motor learning is different from Motor Performance, the former often being messy and unstable (</a:t>
            </a:r>
            <a:r>
              <a:rPr lang="en-US" sz="4400" dirty="0" err="1"/>
              <a:t>Helding</a:t>
            </a:r>
            <a:r>
              <a:rPr lang="en-US" sz="4400" dirty="0"/>
              <a:t>, 2020). </a:t>
            </a:r>
            <a:endParaRPr lang="en-IN" sz="4400" dirty="0"/>
          </a:p>
          <a:p>
            <a:pPr lvl="0"/>
            <a:r>
              <a:rPr lang="en-US" sz="4400" dirty="0"/>
              <a:t>The learning itself cannot be observed, only the proof can be seen in the practiced action becoming automatic and unconscious (</a:t>
            </a:r>
            <a:r>
              <a:rPr lang="en-US" sz="4400" dirty="0" err="1"/>
              <a:t>Helding</a:t>
            </a:r>
            <a:r>
              <a:rPr lang="en-US" sz="4400" dirty="0"/>
              <a:t>, 2013). </a:t>
            </a:r>
            <a:endParaRPr lang="en-IN" sz="4400" dirty="0"/>
          </a:p>
          <a:p>
            <a:pPr marL="0" indent="0">
              <a:buNone/>
            </a:pPr>
            <a:r>
              <a:rPr lang="en-US" sz="4400" dirty="0"/>
              <a:t> </a:t>
            </a:r>
            <a:endParaRPr lang="en-IN" sz="4400" dirty="0"/>
          </a:p>
          <a:p>
            <a:endParaRPr lang="en-IN" dirty="0"/>
          </a:p>
        </p:txBody>
      </p:sp>
    </p:spTree>
    <p:extLst>
      <p:ext uri="{BB962C8B-B14F-4D97-AF65-F5344CB8AC3E}">
        <p14:creationId xmlns:p14="http://schemas.microsoft.com/office/powerpoint/2010/main" val="232169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Unanswered Questions</a:t>
            </a:r>
            <a:endParaRPr lang="en-IN" dirty="0"/>
          </a:p>
        </p:txBody>
      </p:sp>
      <p:sp>
        <p:nvSpPr>
          <p:cNvPr id="3" name="Content Placeholder 2"/>
          <p:cNvSpPr>
            <a:spLocks noGrp="1"/>
          </p:cNvSpPr>
          <p:nvPr>
            <p:ph idx="1"/>
          </p:nvPr>
        </p:nvSpPr>
        <p:spPr/>
        <p:txBody>
          <a:bodyPr/>
          <a:lstStyle/>
          <a:p>
            <a:r>
              <a:rPr lang="en-US" dirty="0" smtClean="0"/>
              <a:t>Motor Learning research mostly done on learning new complex motor skills and not on vocal tasks (</a:t>
            </a:r>
            <a:r>
              <a:rPr lang="en-US" dirty="0" err="1" smtClean="0"/>
              <a:t>Verdolini</a:t>
            </a:r>
            <a:r>
              <a:rPr lang="en-US" dirty="0" smtClean="0"/>
              <a:t>, 2000). </a:t>
            </a:r>
          </a:p>
          <a:p>
            <a:r>
              <a:rPr lang="en-US" dirty="0" smtClean="0"/>
              <a:t>As no </a:t>
            </a:r>
            <a:r>
              <a:rPr lang="en-US" dirty="0" smtClean="0"/>
              <a:t>singer learns from scratch in the </a:t>
            </a:r>
            <a:r>
              <a:rPr lang="en-US" dirty="0" smtClean="0"/>
              <a:t>teaching studio, how </a:t>
            </a:r>
            <a:r>
              <a:rPr lang="en-US" dirty="0" smtClean="0"/>
              <a:t>does the teacher aid in changing habituated and ingrained patterns? </a:t>
            </a:r>
          </a:p>
          <a:p>
            <a:r>
              <a:rPr lang="en-US" dirty="0" smtClean="0"/>
              <a:t>What about advanced and mature singers?</a:t>
            </a:r>
          </a:p>
          <a:p>
            <a:endParaRPr lang="en-IN" dirty="0"/>
          </a:p>
        </p:txBody>
      </p:sp>
    </p:spTree>
    <p:extLst>
      <p:ext uri="{BB962C8B-B14F-4D97-AF65-F5344CB8AC3E}">
        <p14:creationId xmlns:p14="http://schemas.microsoft.com/office/powerpoint/2010/main" val="13769105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Literature review </a:t>
            </a:r>
            <a:endParaRPr lang="en-IN" dirty="0"/>
          </a:p>
        </p:txBody>
      </p:sp>
      <p:sp>
        <p:nvSpPr>
          <p:cNvPr id="3" name="Content Placeholder 2"/>
          <p:cNvSpPr>
            <a:spLocks noGrp="1"/>
          </p:cNvSpPr>
          <p:nvPr>
            <p:ph idx="1"/>
          </p:nvPr>
        </p:nvSpPr>
        <p:spPr/>
        <p:txBody>
          <a:bodyPr>
            <a:normAutofit fontScale="85000" lnSpcReduction="10000"/>
          </a:bodyPr>
          <a:lstStyle/>
          <a:p>
            <a:pPr marL="0" indent="0">
              <a:buNone/>
            </a:pPr>
            <a:r>
              <a:rPr lang="en-US" dirty="0" smtClean="0"/>
              <a:t>Somatic Learning</a:t>
            </a:r>
          </a:p>
          <a:p>
            <a:r>
              <a:rPr lang="en-US" dirty="0"/>
              <a:t>W</a:t>
            </a:r>
            <a:r>
              <a:rPr lang="en-US" dirty="0" smtClean="0"/>
              <a:t>e </a:t>
            </a:r>
            <a:r>
              <a:rPr lang="en-US" dirty="0"/>
              <a:t>have a somatic or body sense, which is partly a physical self-image as well as a vocal </a:t>
            </a:r>
            <a:r>
              <a:rPr lang="en-US" dirty="0" smtClean="0"/>
              <a:t>self-image (Gilman,2014</a:t>
            </a:r>
            <a:r>
              <a:rPr lang="en-US" dirty="0"/>
              <a:t>, p.13</a:t>
            </a:r>
            <a:r>
              <a:rPr lang="en-US" dirty="0" smtClean="0"/>
              <a:t>). </a:t>
            </a:r>
          </a:p>
          <a:p>
            <a:r>
              <a:rPr lang="en-US" dirty="0" smtClean="0"/>
              <a:t>We move according to our somatic map, which in turn is developed </a:t>
            </a:r>
            <a:r>
              <a:rPr lang="en-US" dirty="0" smtClean="0"/>
              <a:t>from birth through </a:t>
            </a:r>
            <a:r>
              <a:rPr lang="en-US" dirty="0" smtClean="0"/>
              <a:t>movements and experiences (Gilman, 2014, p.13). </a:t>
            </a:r>
          </a:p>
          <a:p>
            <a:r>
              <a:rPr lang="en-US" dirty="0"/>
              <a:t>If our somatic map is not well developed, incomplete or altered, then it may not allow us to move, behave and do whatever we want in an efficient manner (Gilman, 2014, p.17; </a:t>
            </a:r>
            <a:r>
              <a:rPr lang="en-US" dirty="0" err="1"/>
              <a:t>Feldenkrais</a:t>
            </a:r>
            <a:r>
              <a:rPr lang="en-US" dirty="0"/>
              <a:t>, 1949, p.40). </a:t>
            </a:r>
            <a:endParaRPr lang="en-US" dirty="0" smtClean="0"/>
          </a:p>
          <a:p>
            <a:endParaRPr lang="en-IN" dirty="0"/>
          </a:p>
        </p:txBody>
      </p:sp>
    </p:spTree>
    <p:extLst>
      <p:ext uri="{BB962C8B-B14F-4D97-AF65-F5344CB8AC3E}">
        <p14:creationId xmlns:p14="http://schemas.microsoft.com/office/powerpoint/2010/main" val="3080155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92696"/>
            <a:ext cx="8219256" cy="5433467"/>
          </a:xfrm>
        </p:spPr>
        <p:txBody>
          <a:bodyPr>
            <a:normAutofit lnSpcReduction="10000"/>
          </a:bodyPr>
          <a:lstStyle/>
          <a:p>
            <a:r>
              <a:rPr lang="en-US" sz="2800" dirty="0" smtClean="0"/>
              <a:t>No amount of practicing or trying can help a singer whose somatic organization is inefficient (Gilman, 2014). </a:t>
            </a:r>
          </a:p>
          <a:p>
            <a:r>
              <a:rPr lang="en-US" sz="2800" dirty="0" smtClean="0"/>
              <a:t>Conversation with the nervous system rather than the conscious self (Gilman, 2014;Nelson </a:t>
            </a:r>
            <a:r>
              <a:rPr lang="en-US" sz="2800" dirty="0"/>
              <a:t>and Blades-</a:t>
            </a:r>
            <a:r>
              <a:rPr lang="en-US" sz="2800" dirty="0" err="1"/>
              <a:t>Zellar</a:t>
            </a:r>
            <a:r>
              <a:rPr lang="en-US" sz="2800" dirty="0"/>
              <a:t>, 2002, </a:t>
            </a:r>
            <a:r>
              <a:rPr lang="en-US" sz="2800" dirty="0" smtClean="0"/>
              <a:t>p.1)</a:t>
            </a:r>
          </a:p>
          <a:p>
            <a:r>
              <a:rPr lang="en-US" sz="2800" dirty="0"/>
              <a:t>L</a:t>
            </a:r>
            <a:r>
              <a:rPr lang="en-US" sz="2800" dirty="0" smtClean="0"/>
              <a:t>earning </a:t>
            </a:r>
            <a:r>
              <a:rPr lang="en-US" sz="2800" dirty="0"/>
              <a:t>how to sing seems to be not just about learning new movement patterns, but also learning to change old, comfortable </a:t>
            </a:r>
            <a:r>
              <a:rPr lang="en-US" sz="2800" dirty="0" smtClean="0"/>
              <a:t>habits</a:t>
            </a:r>
            <a:r>
              <a:rPr lang="en-US" sz="2800" dirty="0"/>
              <a:t> </a:t>
            </a:r>
            <a:r>
              <a:rPr lang="en-US" sz="2800" dirty="0" smtClean="0"/>
              <a:t>(Gilman, 2014). </a:t>
            </a:r>
            <a:endParaRPr lang="en-US" sz="2800" dirty="0" smtClean="0"/>
          </a:p>
          <a:p>
            <a:r>
              <a:rPr lang="en-US" sz="2800" dirty="0"/>
              <a:t>Somatic patterns, namely the vocal self-image and the somatic map, must change in the process of developing or rebuilding a vocal technique (Gilman, 2014, p.13). </a:t>
            </a:r>
            <a:endParaRPr lang="en-IN" sz="2800" dirty="0"/>
          </a:p>
          <a:p>
            <a:endParaRPr lang="en-US" sz="2800" dirty="0" smtClean="0"/>
          </a:p>
          <a:p>
            <a:endParaRPr lang="en-IN" sz="2800" dirty="0"/>
          </a:p>
        </p:txBody>
      </p:sp>
    </p:spTree>
    <p:extLst>
      <p:ext uri="{BB962C8B-B14F-4D97-AF65-F5344CB8AC3E}">
        <p14:creationId xmlns:p14="http://schemas.microsoft.com/office/powerpoint/2010/main" val="328364735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u="sng" dirty="0"/>
              <a:t>Somatic Education Techniques used in Voice </a:t>
            </a:r>
            <a:r>
              <a:rPr lang="en-US" b="1" u="sng" dirty="0" smtClean="0"/>
              <a:t>Training(Corrigan, 1997)</a:t>
            </a:r>
            <a:r>
              <a:rPr lang="en-IN" dirty="0"/>
              <a:t/>
            </a:r>
            <a:br>
              <a:rPr lang="en-IN" dirty="0"/>
            </a:br>
            <a:endParaRPr lang="en-IN" dirty="0"/>
          </a:p>
        </p:txBody>
      </p:sp>
      <p:sp>
        <p:nvSpPr>
          <p:cNvPr id="3" name="Content Placeholder 2"/>
          <p:cNvSpPr>
            <a:spLocks noGrp="1"/>
          </p:cNvSpPr>
          <p:nvPr>
            <p:ph idx="1"/>
          </p:nvPr>
        </p:nvSpPr>
        <p:spPr/>
        <p:txBody>
          <a:bodyPr/>
          <a:lstStyle/>
          <a:p>
            <a:r>
              <a:rPr lang="en-US" dirty="0" smtClean="0"/>
              <a:t>The </a:t>
            </a:r>
            <a:r>
              <a:rPr lang="en-US" dirty="0" err="1" smtClean="0"/>
              <a:t>Feldenkrais</a:t>
            </a:r>
            <a:r>
              <a:rPr lang="en-US" dirty="0" smtClean="0"/>
              <a:t> Technique</a:t>
            </a:r>
          </a:p>
          <a:p>
            <a:r>
              <a:rPr lang="en-US" dirty="0" smtClean="0"/>
              <a:t>The Alexander Technique</a:t>
            </a:r>
          </a:p>
          <a:p>
            <a:r>
              <a:rPr lang="en-US" dirty="0" smtClean="0"/>
              <a:t>Fitzmaurice </a:t>
            </a:r>
            <a:r>
              <a:rPr lang="en-US" dirty="0" err="1" smtClean="0"/>
              <a:t>Voicework</a:t>
            </a:r>
            <a:endParaRPr lang="en-US" dirty="0" smtClean="0"/>
          </a:p>
          <a:p>
            <a:r>
              <a:rPr lang="en-US" dirty="0"/>
              <a:t>Somatic </a:t>
            </a:r>
            <a:r>
              <a:rPr lang="en-US" dirty="0" err="1"/>
              <a:t>VoiceWork</a:t>
            </a:r>
            <a:r>
              <a:rPr lang="en-US" dirty="0"/>
              <a:t>™ The </a:t>
            </a:r>
            <a:r>
              <a:rPr lang="en-US" dirty="0" err="1"/>
              <a:t>LoVetri</a:t>
            </a:r>
            <a:r>
              <a:rPr lang="en-US" dirty="0"/>
              <a:t> </a:t>
            </a:r>
            <a:r>
              <a:rPr lang="en-US" dirty="0" smtClean="0"/>
              <a:t>Method</a:t>
            </a:r>
          </a:p>
          <a:p>
            <a:r>
              <a:rPr lang="en-US" dirty="0" smtClean="0"/>
              <a:t>Rolfing</a:t>
            </a:r>
          </a:p>
          <a:p>
            <a:r>
              <a:rPr lang="en-US" dirty="0" smtClean="0"/>
              <a:t>Tai Chi</a:t>
            </a:r>
            <a:endParaRPr lang="en-IN" dirty="0"/>
          </a:p>
        </p:txBody>
      </p:sp>
    </p:spTree>
    <p:extLst>
      <p:ext uri="{BB962C8B-B14F-4D97-AF65-F5344CB8AC3E}">
        <p14:creationId xmlns:p14="http://schemas.microsoft.com/office/powerpoint/2010/main" val="20409083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Collection</a:t>
            </a: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49788517"/>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99730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Discussion of Findings </a:t>
            </a:r>
            <a:endParaRPr lang="en-IN" dirty="0"/>
          </a:p>
        </p:txBody>
      </p:sp>
      <p:sp>
        <p:nvSpPr>
          <p:cNvPr id="3" name="Content Placeholder 2"/>
          <p:cNvSpPr>
            <a:spLocks noGrp="1"/>
          </p:cNvSpPr>
          <p:nvPr>
            <p:ph type="subTitle" idx="1"/>
          </p:nvPr>
        </p:nvSpPr>
        <p:spPr/>
        <p:txBody>
          <a:bodyPr>
            <a:normAutofit fontScale="92500" lnSpcReduction="10000"/>
          </a:bodyPr>
          <a:lstStyle/>
          <a:p>
            <a:r>
              <a:rPr lang="en-IN" b="1" u="sng" dirty="0"/>
              <a:t>Understanding singers perception of learning : Pre-lesson questionnaire and discussion coding </a:t>
            </a:r>
            <a:r>
              <a:rPr lang="en-IN" b="1" u="sng" dirty="0" smtClean="0"/>
              <a:t>analysis (Saldana, 2016)</a:t>
            </a:r>
            <a:endParaRPr lang="en-IN" dirty="0"/>
          </a:p>
          <a:p>
            <a:endParaRPr lang="en-IN" dirty="0"/>
          </a:p>
        </p:txBody>
      </p:sp>
    </p:spTree>
    <p:extLst>
      <p:ext uri="{BB962C8B-B14F-4D97-AF65-F5344CB8AC3E}">
        <p14:creationId xmlns:p14="http://schemas.microsoft.com/office/powerpoint/2010/main" val="22480837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467544" y="620688"/>
            <a:ext cx="8229600" cy="1143000"/>
          </a:xfrm>
        </p:spPr>
        <p:txBody>
          <a:bodyPr>
            <a:normAutofit fontScale="90000"/>
          </a:bodyPr>
          <a:lstStyle/>
          <a:p>
            <a:pPr lvl="0"/>
            <a:r>
              <a:rPr lang="en-IN" sz="3600" b="1" u="sng" dirty="0" smtClean="0"/>
              <a:t>1. Singers </a:t>
            </a:r>
            <a:r>
              <a:rPr lang="en-IN" sz="3600" b="1" u="sng" dirty="0"/>
              <a:t>were naturally perceptive to sensations and tended to rely on them while singing</a:t>
            </a:r>
            <a:r>
              <a:rPr lang="en-IN" dirty="0" smtClean="0">
                <a:effectLst/>
              </a:rPr>
              <a:t/>
            </a:r>
            <a:br>
              <a:rPr lang="en-IN" dirty="0" smtClean="0">
                <a:effectLst/>
              </a:rPr>
            </a:br>
            <a:endParaRPr lang="en-IN" dirty="0"/>
          </a:p>
        </p:txBody>
      </p:sp>
      <p:sp>
        <p:nvSpPr>
          <p:cNvPr id="15" name="Text Placeholder 14"/>
          <p:cNvSpPr>
            <a:spLocks noGrp="1"/>
          </p:cNvSpPr>
          <p:nvPr>
            <p:ph type="body" idx="1"/>
          </p:nvPr>
        </p:nvSpPr>
        <p:spPr>
          <a:xfrm>
            <a:off x="395536" y="2060848"/>
            <a:ext cx="4040188" cy="639762"/>
          </a:xfrm>
        </p:spPr>
        <p:txBody>
          <a:bodyPr>
            <a:normAutofit fontScale="77500" lnSpcReduction="20000"/>
          </a:bodyPr>
          <a:lstStyle/>
          <a:p>
            <a:endParaRPr lang="en-US" dirty="0" smtClean="0"/>
          </a:p>
          <a:p>
            <a:r>
              <a:rPr lang="en-US" dirty="0" smtClean="0"/>
              <a:t>Using ‘right technique’ </a:t>
            </a:r>
            <a:endParaRPr lang="en-IN" dirty="0"/>
          </a:p>
        </p:txBody>
      </p:sp>
      <p:pic>
        <p:nvPicPr>
          <p:cNvPr id="12" name="Content Placeholder 11"/>
          <p:cNvPicPr>
            <a:picLocks noGrp="1"/>
          </p:cNvPicPr>
          <p:nvPr>
            <p:ph sz="half" idx="2"/>
          </p:nvPr>
        </p:nvPicPr>
        <p:blipFill>
          <a:blip r:embed="rId2" cstate="print">
            <a:extLst>
              <a:ext uri="{28A0092B-C50C-407E-A947-70E740481C1C}">
                <a14:useLocalDpi xmlns:a14="http://schemas.microsoft.com/office/drawing/2010/main" val="0"/>
              </a:ext>
            </a:extLst>
          </a:blip>
          <a:stretch>
            <a:fillRect/>
          </a:stretch>
        </p:blipFill>
        <p:spPr bwMode="auto">
          <a:xfrm>
            <a:off x="457200" y="3135407"/>
            <a:ext cx="3538736" cy="2030224"/>
          </a:xfrm>
          <a:prstGeom prst="rect">
            <a:avLst/>
          </a:prstGeom>
          <a:noFill/>
          <a:ln>
            <a:noFill/>
          </a:ln>
        </p:spPr>
      </p:pic>
      <p:sp>
        <p:nvSpPr>
          <p:cNvPr id="16" name="Text Placeholder 15"/>
          <p:cNvSpPr>
            <a:spLocks noGrp="1"/>
          </p:cNvSpPr>
          <p:nvPr>
            <p:ph type="body" sz="quarter" idx="3"/>
          </p:nvPr>
        </p:nvSpPr>
        <p:spPr>
          <a:xfrm>
            <a:off x="5004048" y="2060848"/>
            <a:ext cx="3754760" cy="639762"/>
          </a:xfrm>
        </p:spPr>
        <p:txBody>
          <a:bodyPr>
            <a:normAutofit fontScale="77500" lnSpcReduction="20000"/>
          </a:bodyPr>
          <a:lstStyle/>
          <a:p>
            <a:endParaRPr lang="en-US" dirty="0" smtClean="0"/>
          </a:p>
          <a:p>
            <a:r>
              <a:rPr lang="en-US" dirty="0" smtClean="0"/>
              <a:t>Using ‘wrong technique’ </a:t>
            </a:r>
            <a:endParaRPr lang="en-IN" dirty="0"/>
          </a:p>
        </p:txBody>
      </p:sp>
      <p:pic>
        <p:nvPicPr>
          <p:cNvPr id="14" name="Content Placeholder 13"/>
          <p:cNvPicPr>
            <a:picLocks noGrp="1"/>
          </p:cNvPicPr>
          <p:nvPr>
            <p:ph sz="quarter" idx="4"/>
          </p:nvPr>
        </p:nvPicPr>
        <p:blipFill>
          <a:blip r:embed="rId3">
            <a:extLst>
              <a:ext uri="{28A0092B-C50C-407E-A947-70E740481C1C}">
                <a14:useLocalDpi xmlns:a14="http://schemas.microsoft.com/office/drawing/2010/main" val="0"/>
              </a:ext>
            </a:extLst>
          </a:blip>
          <a:stretch>
            <a:fillRect/>
          </a:stretch>
        </p:blipFill>
        <p:spPr bwMode="auto">
          <a:xfrm>
            <a:off x="5004048" y="3140968"/>
            <a:ext cx="3528392" cy="2016224"/>
          </a:xfrm>
          <a:prstGeom prst="rect">
            <a:avLst/>
          </a:prstGeom>
          <a:noFill/>
          <a:ln>
            <a:noFill/>
          </a:ln>
        </p:spPr>
      </p:pic>
    </p:spTree>
    <p:extLst>
      <p:ext uri="{BB962C8B-B14F-4D97-AF65-F5344CB8AC3E}">
        <p14:creationId xmlns:p14="http://schemas.microsoft.com/office/powerpoint/2010/main" val="146892655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548680"/>
            <a:ext cx="8291264" cy="5577483"/>
          </a:xfrm>
        </p:spPr>
        <p:txBody>
          <a:bodyPr>
            <a:normAutofit fontScale="85000" lnSpcReduction="10000"/>
          </a:bodyPr>
          <a:lstStyle/>
          <a:p>
            <a:r>
              <a:rPr lang="en-IN" dirty="0"/>
              <a:t>Effortful singing is often felt as strain or muscle fatigue and most often are indicators of poor organization or efficiency in the system (Gilman, 2014, p.21). </a:t>
            </a:r>
            <a:endParaRPr lang="en-IN" dirty="0" smtClean="0"/>
          </a:p>
          <a:p>
            <a:r>
              <a:rPr lang="en-IN" dirty="0"/>
              <a:t>These patterns can be retrained by working on the singers’ nervous system through increased self-awareness and carefully directed movements (</a:t>
            </a:r>
            <a:r>
              <a:rPr lang="en-IN" dirty="0" err="1"/>
              <a:t>Feldenkrais</a:t>
            </a:r>
            <a:r>
              <a:rPr lang="en-IN" dirty="0"/>
              <a:t>, 1972, p.68). </a:t>
            </a:r>
            <a:endParaRPr lang="en-IN" dirty="0" smtClean="0"/>
          </a:p>
          <a:p>
            <a:r>
              <a:rPr lang="en-IN" dirty="0"/>
              <a:t>The acquisition of vocal technique should ultimate be felt as effortless and free singing, where straining is impossible (</a:t>
            </a:r>
            <a:r>
              <a:rPr lang="en-IN" dirty="0" err="1"/>
              <a:t>Shewell</a:t>
            </a:r>
            <a:r>
              <a:rPr lang="en-IN" dirty="0"/>
              <a:t>, 2009, p.26). </a:t>
            </a:r>
            <a:endParaRPr lang="en-IN" dirty="0" smtClean="0"/>
          </a:p>
          <a:p>
            <a:r>
              <a:rPr lang="en-IN" dirty="0"/>
              <a:t>observe the changes which had taken place in their singing by the end of the lesson (Corrigan, 1997). </a:t>
            </a:r>
          </a:p>
        </p:txBody>
      </p:sp>
    </p:spTree>
    <p:extLst>
      <p:ext uri="{BB962C8B-B14F-4D97-AF65-F5344CB8AC3E}">
        <p14:creationId xmlns:p14="http://schemas.microsoft.com/office/powerpoint/2010/main" val="2760240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143000"/>
          </a:xfrm>
        </p:spPr>
        <p:txBody>
          <a:bodyPr>
            <a:normAutofit fontScale="90000"/>
          </a:bodyPr>
          <a:lstStyle/>
          <a:p>
            <a:pPr lvl="0"/>
            <a:r>
              <a:rPr lang="en-IN" sz="3600" b="1" u="sng" dirty="0" smtClean="0"/>
              <a:t>2. Singers </a:t>
            </a:r>
            <a:r>
              <a:rPr lang="en-IN" sz="3600" b="1" u="sng" dirty="0"/>
              <a:t>understand the importance of practicing on a regular basis:</a:t>
            </a:r>
            <a:r>
              <a:rPr lang="en-IN" dirty="0"/>
              <a:t/>
            </a:r>
            <a:br>
              <a:rPr lang="en-IN" dirty="0"/>
            </a:br>
            <a:endParaRPr lang="en-IN"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9672" y="1628800"/>
            <a:ext cx="6264696" cy="4824536"/>
          </a:xfrm>
          <a:prstGeom prst="rect">
            <a:avLst/>
          </a:prstGeom>
          <a:noFill/>
          <a:ln>
            <a:noFill/>
          </a:ln>
        </p:spPr>
      </p:pic>
    </p:spTree>
    <p:extLst>
      <p:ext uri="{BB962C8B-B14F-4D97-AF65-F5344CB8AC3E}">
        <p14:creationId xmlns:p14="http://schemas.microsoft.com/office/powerpoint/2010/main" val="26348885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267745" y="548680"/>
            <a:ext cx="4680520" cy="5832648"/>
          </a:xfrm>
          <a:prstGeom prst="rect">
            <a:avLst/>
          </a:prstGeom>
          <a:noFill/>
          <a:ln>
            <a:noFill/>
          </a:ln>
          <a:effectLst>
            <a:glow rad="139700">
              <a:schemeClr val="accent4">
                <a:satMod val="175000"/>
                <a:alpha val="40000"/>
              </a:schemeClr>
            </a:glow>
          </a:effectLst>
        </p:spPr>
      </p:pic>
    </p:spTree>
    <p:extLst>
      <p:ext uri="{BB962C8B-B14F-4D97-AF65-F5344CB8AC3E}">
        <p14:creationId xmlns:p14="http://schemas.microsoft.com/office/powerpoint/2010/main" val="3683202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260648"/>
            <a:ext cx="8219256" cy="5865515"/>
          </a:xfrm>
        </p:spPr>
        <p:txBody>
          <a:bodyPr>
            <a:normAutofit/>
          </a:bodyPr>
          <a:lstStyle/>
          <a:p>
            <a:r>
              <a:rPr lang="en-IN" dirty="0"/>
              <a:t>The participants also seemed to understand the ultimate goal of practicing regularly, which is </a:t>
            </a:r>
            <a:r>
              <a:rPr lang="en-IN" b="1" dirty="0"/>
              <a:t>improving the overall efficiency of their vocal instrument. </a:t>
            </a:r>
          </a:p>
          <a:p>
            <a:r>
              <a:rPr lang="en-US" dirty="0"/>
              <a:t>A central goal of motor learning research is effortlessness combined with accuracy, speed and consistency, thus making it impossible to strain (</a:t>
            </a:r>
            <a:r>
              <a:rPr lang="en-US" dirty="0" err="1"/>
              <a:t>Wulf</a:t>
            </a:r>
            <a:r>
              <a:rPr lang="en-US" dirty="0"/>
              <a:t> and </a:t>
            </a:r>
            <a:r>
              <a:rPr lang="en-US" dirty="0" err="1"/>
              <a:t>Lewthwaite</a:t>
            </a:r>
            <a:r>
              <a:rPr lang="en-US" dirty="0"/>
              <a:t>, 2010; </a:t>
            </a:r>
            <a:r>
              <a:rPr lang="en-US" dirty="0" err="1"/>
              <a:t>Shewell</a:t>
            </a:r>
            <a:r>
              <a:rPr lang="en-US" dirty="0"/>
              <a:t>, 2009). </a:t>
            </a:r>
            <a:endParaRPr lang="en-IN" dirty="0"/>
          </a:p>
          <a:p>
            <a:endParaRPr lang="en-IN" dirty="0"/>
          </a:p>
        </p:txBody>
      </p:sp>
    </p:spTree>
    <p:extLst>
      <p:ext uri="{BB962C8B-B14F-4D97-AF65-F5344CB8AC3E}">
        <p14:creationId xmlns:p14="http://schemas.microsoft.com/office/powerpoint/2010/main" val="24828965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92696"/>
            <a:ext cx="8219256" cy="5433467"/>
          </a:xfrm>
        </p:spPr>
        <p:txBody>
          <a:bodyPr>
            <a:normAutofit/>
          </a:bodyPr>
          <a:lstStyle/>
          <a:p>
            <a:r>
              <a:rPr lang="en-US" dirty="0" smtClean="0"/>
              <a:t>Motor learning requires the repetition of the task for it to become automatic and unconscious during performance (</a:t>
            </a:r>
            <a:r>
              <a:rPr lang="en-US" dirty="0" err="1" smtClean="0"/>
              <a:t>Helding</a:t>
            </a:r>
            <a:r>
              <a:rPr lang="en-US" dirty="0" smtClean="0"/>
              <a:t>, 2008). </a:t>
            </a:r>
          </a:p>
          <a:p>
            <a:r>
              <a:rPr lang="en-US" dirty="0" smtClean="0"/>
              <a:t>In the case of singing students, the practice process is even more important because of the amount of time spent away from the teacher (</a:t>
            </a:r>
            <a:r>
              <a:rPr lang="en-US" dirty="0" err="1" smtClean="0"/>
              <a:t>Helding</a:t>
            </a:r>
            <a:r>
              <a:rPr lang="en-US" dirty="0" smtClean="0"/>
              <a:t>, 2008). </a:t>
            </a:r>
          </a:p>
          <a:p>
            <a:endParaRPr lang="en-IN" dirty="0"/>
          </a:p>
        </p:txBody>
      </p:sp>
    </p:spTree>
    <p:extLst>
      <p:ext uri="{BB962C8B-B14F-4D97-AF65-F5344CB8AC3E}">
        <p14:creationId xmlns:p14="http://schemas.microsoft.com/office/powerpoint/2010/main" val="1299602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708920"/>
            <a:ext cx="8229600" cy="1143000"/>
          </a:xfrm>
        </p:spPr>
        <p:txBody>
          <a:bodyPr>
            <a:normAutofit fontScale="90000"/>
          </a:bodyPr>
          <a:lstStyle/>
          <a:p>
            <a:r>
              <a:rPr lang="en-IN" b="1" u="sng" dirty="0"/>
              <a:t>Post- lesson questionnaire and discussion coding analysis</a:t>
            </a:r>
            <a:r>
              <a:rPr lang="en-IN" dirty="0"/>
              <a:t/>
            </a:r>
            <a:br>
              <a:rPr lang="en-IN" dirty="0"/>
            </a:br>
            <a:endParaRPr lang="en-IN" dirty="0"/>
          </a:p>
        </p:txBody>
      </p:sp>
    </p:spTree>
    <p:extLst>
      <p:ext uri="{BB962C8B-B14F-4D97-AF65-F5344CB8AC3E}">
        <p14:creationId xmlns:p14="http://schemas.microsoft.com/office/powerpoint/2010/main" val="14395047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noAutofit/>
          </a:bodyPr>
          <a:lstStyle/>
          <a:p>
            <a:pPr lvl="0"/>
            <a:r>
              <a:rPr lang="en-IN" sz="3200" b="1" u="sng" dirty="0" smtClean="0"/>
              <a:t>3.Sensing </a:t>
            </a:r>
            <a:r>
              <a:rPr lang="en-IN" sz="3200" b="1" u="sng" dirty="0"/>
              <a:t>the difference between learning and having learnt a skill</a:t>
            </a:r>
            <a:r>
              <a:rPr lang="en-IN" sz="3200" dirty="0" smtClean="0">
                <a:effectLst/>
              </a:rPr>
              <a:t/>
            </a:r>
            <a:br>
              <a:rPr lang="en-IN" sz="3200" dirty="0" smtClean="0">
                <a:effectLst/>
              </a:rPr>
            </a:br>
            <a:endParaRPr lang="en-IN" sz="3200" dirty="0"/>
          </a:p>
        </p:txBody>
      </p:sp>
      <p:sp>
        <p:nvSpPr>
          <p:cNvPr id="3" name="Content Placeholder 2"/>
          <p:cNvSpPr>
            <a:spLocks noGrp="1"/>
          </p:cNvSpPr>
          <p:nvPr>
            <p:ph idx="1"/>
          </p:nvPr>
        </p:nvSpPr>
        <p:spPr/>
        <p:txBody>
          <a:bodyPr>
            <a:normAutofit lnSpcReduction="10000"/>
          </a:bodyPr>
          <a:lstStyle/>
          <a:p>
            <a:r>
              <a:rPr lang="en-US" b="1" dirty="0"/>
              <a:t>The learning itself cannot be observed, only the proof can be seen in the practiced action becoming automatic and unconscious </a:t>
            </a:r>
            <a:r>
              <a:rPr lang="en-US" dirty="0"/>
              <a:t>(</a:t>
            </a:r>
            <a:r>
              <a:rPr lang="en-US" dirty="0" err="1"/>
              <a:t>Helding</a:t>
            </a:r>
            <a:r>
              <a:rPr lang="en-US" dirty="0"/>
              <a:t>, 2013). </a:t>
            </a:r>
            <a:endParaRPr lang="en-US" dirty="0" smtClean="0"/>
          </a:p>
          <a:p>
            <a:r>
              <a:rPr lang="en-US" b="1" dirty="0" smtClean="0"/>
              <a:t>Motor </a:t>
            </a:r>
            <a:r>
              <a:rPr lang="en-US" b="1" dirty="0"/>
              <a:t>learning is different from Motor Performance, the former often being messy and unstable</a:t>
            </a:r>
            <a:r>
              <a:rPr lang="en-US" dirty="0"/>
              <a:t> (</a:t>
            </a:r>
            <a:r>
              <a:rPr lang="en-US" dirty="0" err="1"/>
              <a:t>Helding</a:t>
            </a:r>
            <a:r>
              <a:rPr lang="en-US" dirty="0"/>
              <a:t>, 2020</a:t>
            </a:r>
            <a:r>
              <a:rPr lang="en-US" dirty="0" smtClean="0"/>
              <a:t>).</a:t>
            </a:r>
          </a:p>
          <a:p>
            <a:r>
              <a:rPr lang="en-US" dirty="0"/>
              <a:t>V</a:t>
            </a:r>
            <a:r>
              <a:rPr lang="en-US" dirty="0" smtClean="0"/>
              <a:t>ery </a:t>
            </a:r>
            <a:r>
              <a:rPr lang="en-US" dirty="0"/>
              <a:t>few </a:t>
            </a:r>
            <a:r>
              <a:rPr lang="en-US" dirty="0" err="1"/>
              <a:t>attentional</a:t>
            </a:r>
            <a:r>
              <a:rPr lang="en-US" dirty="0"/>
              <a:t> resources </a:t>
            </a:r>
            <a:r>
              <a:rPr lang="en-US" dirty="0" smtClean="0"/>
              <a:t>required during </a:t>
            </a:r>
            <a:r>
              <a:rPr lang="en-US" dirty="0"/>
              <a:t>performance (</a:t>
            </a:r>
            <a:r>
              <a:rPr lang="en-US" dirty="0" err="1"/>
              <a:t>McCarther</a:t>
            </a:r>
            <a:r>
              <a:rPr lang="en-US" dirty="0"/>
              <a:t>, 2018). </a:t>
            </a:r>
            <a:endParaRPr lang="en-IN" dirty="0"/>
          </a:p>
        </p:txBody>
      </p:sp>
    </p:spTree>
    <p:extLst>
      <p:ext uri="{BB962C8B-B14F-4D97-AF65-F5344CB8AC3E}">
        <p14:creationId xmlns:p14="http://schemas.microsoft.com/office/powerpoint/2010/main" val="15081892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cstate="print">
            <a:extLst>
              <a:ext uri="{28A0092B-C50C-407E-A947-70E740481C1C}">
                <a14:useLocalDpi xmlns:a14="http://schemas.microsoft.com/office/drawing/2010/main" val="0"/>
              </a:ext>
            </a:extLst>
          </a:blip>
          <a:srcRect b="25981"/>
          <a:stretch/>
        </p:blipFill>
        <p:spPr bwMode="auto">
          <a:xfrm>
            <a:off x="1043608" y="476672"/>
            <a:ext cx="7056784" cy="568863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4131574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u="sng" dirty="0"/>
              <a:t>4. Aware of a new awareness</a:t>
            </a:r>
            <a:r>
              <a:rPr lang="en-IN" dirty="0"/>
              <a:t/>
            </a:r>
            <a:br>
              <a:rPr lang="en-IN" dirty="0"/>
            </a:br>
            <a:endParaRPr lang="en-IN" dirty="0"/>
          </a:p>
        </p:txBody>
      </p:sp>
      <p:sp>
        <p:nvSpPr>
          <p:cNvPr id="3" name="Content Placeholder 2"/>
          <p:cNvSpPr>
            <a:spLocks noGrp="1"/>
          </p:cNvSpPr>
          <p:nvPr>
            <p:ph idx="1"/>
          </p:nvPr>
        </p:nvSpPr>
        <p:spPr/>
        <p:txBody>
          <a:bodyPr>
            <a:normAutofit fontScale="92500" lnSpcReduction="10000"/>
          </a:bodyPr>
          <a:lstStyle/>
          <a:p>
            <a:r>
              <a:rPr lang="en-US" dirty="0" err="1"/>
              <a:t>Attentional</a:t>
            </a:r>
            <a:r>
              <a:rPr lang="en-US" dirty="0"/>
              <a:t> processing of perceptual or sensory information or being in the moment without judgment, comment or conclusions is crucial for acquisition of implicit memory and learning</a:t>
            </a:r>
            <a:r>
              <a:rPr lang="en-IN" dirty="0"/>
              <a:t> (</a:t>
            </a:r>
            <a:r>
              <a:rPr lang="en-IN" dirty="0" err="1"/>
              <a:t>Verdolini</a:t>
            </a:r>
            <a:r>
              <a:rPr lang="en-IN" dirty="0"/>
              <a:t>, 2000). </a:t>
            </a:r>
            <a:endParaRPr lang="en-IN" dirty="0" smtClean="0"/>
          </a:p>
          <a:p>
            <a:r>
              <a:rPr lang="en-US" dirty="0"/>
              <a:t>The </a:t>
            </a:r>
            <a:r>
              <a:rPr lang="en-US" dirty="0" err="1"/>
              <a:t>Feldenkrais</a:t>
            </a:r>
            <a:r>
              <a:rPr lang="en-US" dirty="0"/>
              <a:t> ATM </a:t>
            </a:r>
            <a:r>
              <a:rPr lang="en-US" b="1" dirty="0"/>
              <a:t>exercises involve the part of the nervous system that control movement and not done through conceptual consciousness or ‘thinking’</a:t>
            </a:r>
            <a:r>
              <a:rPr lang="en-US" dirty="0"/>
              <a:t>, enabling changes to be retained and </a:t>
            </a:r>
            <a:r>
              <a:rPr lang="en-US" dirty="0" smtClean="0"/>
              <a:t>amplified</a:t>
            </a:r>
            <a:r>
              <a:rPr lang="en-US" dirty="0"/>
              <a:t> </a:t>
            </a:r>
            <a:r>
              <a:rPr lang="en-US" dirty="0" smtClean="0"/>
              <a:t>(Nelson </a:t>
            </a:r>
            <a:r>
              <a:rPr lang="en-US" dirty="0"/>
              <a:t>and Blades-</a:t>
            </a:r>
            <a:r>
              <a:rPr lang="en-US" dirty="0" err="1"/>
              <a:t>Zellar</a:t>
            </a:r>
            <a:r>
              <a:rPr lang="en-US" dirty="0"/>
              <a:t>, 2002, p.4</a:t>
            </a:r>
            <a:r>
              <a:rPr lang="en-US"/>
              <a:t>). </a:t>
            </a:r>
            <a:endParaRPr lang="en-IN" dirty="0"/>
          </a:p>
        </p:txBody>
      </p:sp>
    </p:spTree>
    <p:extLst>
      <p:ext uri="{BB962C8B-B14F-4D97-AF65-F5344CB8AC3E}">
        <p14:creationId xmlns:p14="http://schemas.microsoft.com/office/powerpoint/2010/main" val="4026871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123728" y="260648"/>
            <a:ext cx="4968552" cy="6336704"/>
          </a:xfrm>
          <a:prstGeom prst="rect">
            <a:avLst/>
          </a:prstGeom>
          <a:noFill/>
          <a:ln>
            <a:noFill/>
          </a:ln>
        </p:spPr>
      </p:pic>
    </p:spTree>
    <p:extLst>
      <p:ext uri="{BB962C8B-B14F-4D97-AF65-F5344CB8AC3E}">
        <p14:creationId xmlns:p14="http://schemas.microsoft.com/office/powerpoint/2010/main" val="40273180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075240" cy="5577483"/>
          </a:xfrm>
        </p:spPr>
        <p:txBody>
          <a:bodyPr>
            <a:normAutofit/>
          </a:bodyPr>
          <a:lstStyle/>
          <a:p>
            <a:r>
              <a:rPr lang="en-US" dirty="0" smtClean="0"/>
              <a:t>Psycho-physical techniques help to </a:t>
            </a:r>
            <a:r>
              <a:rPr lang="en-US" b="1" dirty="0"/>
              <a:t>h</a:t>
            </a:r>
            <a:r>
              <a:rPr lang="en-US" b="1" dirty="0" smtClean="0"/>
              <a:t>eighten kinesthetic awareness</a:t>
            </a:r>
            <a:r>
              <a:rPr lang="en-US" dirty="0" smtClean="0"/>
              <a:t>, alter the relationship of the body in space and establish a more effective </a:t>
            </a:r>
            <a:r>
              <a:rPr lang="en-US" b="1" dirty="0" smtClean="0"/>
              <a:t>mind-body unity </a:t>
            </a:r>
            <a:r>
              <a:rPr lang="en-US" dirty="0" smtClean="0"/>
              <a:t>(Corrigan, 1997). </a:t>
            </a:r>
          </a:p>
          <a:p>
            <a:r>
              <a:rPr lang="en-US" dirty="0" smtClean="0"/>
              <a:t>By </a:t>
            </a:r>
            <a:r>
              <a:rPr lang="en-US" dirty="0"/>
              <a:t>reprogramming the functioning of the nervous system, singing problems which arise from faulty learning, injuries and structural problems can be overcome (Nelson and Blades-</a:t>
            </a:r>
            <a:r>
              <a:rPr lang="en-US" dirty="0" err="1"/>
              <a:t>Zellar</a:t>
            </a:r>
            <a:r>
              <a:rPr lang="en-US" dirty="0"/>
              <a:t>, 2002, p.4</a:t>
            </a:r>
            <a:r>
              <a:rPr lang="en-US" dirty="0" smtClean="0"/>
              <a:t>).</a:t>
            </a:r>
          </a:p>
          <a:p>
            <a:endParaRPr lang="en-IN" dirty="0"/>
          </a:p>
        </p:txBody>
      </p:sp>
    </p:spTree>
    <p:extLst>
      <p:ext uri="{BB962C8B-B14F-4D97-AF65-F5344CB8AC3E}">
        <p14:creationId xmlns:p14="http://schemas.microsoft.com/office/powerpoint/2010/main" val="353248344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IN" sz="3600" b="1" u="sng" dirty="0" smtClean="0"/>
              <a:t>5. Role </a:t>
            </a:r>
            <a:r>
              <a:rPr lang="en-IN" sz="3600" b="1" u="sng" dirty="0"/>
              <a:t>of augmented feedback in the learning process</a:t>
            </a:r>
            <a:r>
              <a:rPr lang="en-IN" dirty="0"/>
              <a:t/>
            </a:r>
            <a:br>
              <a:rPr lang="en-IN" dirty="0"/>
            </a:br>
            <a:endParaRPr lang="en-IN" dirty="0"/>
          </a:p>
        </p:txBody>
      </p:sp>
      <p:pic>
        <p:nvPicPr>
          <p:cNvPr id="4" name="Content Placeholder 3"/>
          <p:cNvPicPr>
            <a:picLocks noGrp="1"/>
          </p:cNvPicPr>
          <p:nvPr>
            <p:ph idx="1"/>
          </p:nvPr>
        </p:nvPicPr>
        <p:blipFill rotWithShape="1">
          <a:blip r:embed="rId2" cstate="print">
            <a:extLst>
              <a:ext uri="{28A0092B-C50C-407E-A947-70E740481C1C}">
                <a14:useLocalDpi xmlns:a14="http://schemas.microsoft.com/office/drawing/2010/main" val="0"/>
              </a:ext>
            </a:extLst>
          </a:blip>
          <a:srcRect t="13527" b="23632"/>
          <a:stretch/>
        </p:blipFill>
        <p:spPr bwMode="auto">
          <a:xfrm>
            <a:off x="2038695" y="1600200"/>
            <a:ext cx="5066610" cy="452596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9812270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260648"/>
            <a:ext cx="8352928" cy="6480720"/>
          </a:xfrm>
        </p:spPr>
        <p:txBody>
          <a:bodyPr>
            <a:normAutofit lnSpcReduction="10000"/>
          </a:bodyPr>
          <a:lstStyle/>
          <a:p>
            <a:r>
              <a:rPr lang="en-US" sz="3500" dirty="0" smtClean="0"/>
              <a:t>In </a:t>
            </a:r>
            <a:r>
              <a:rPr lang="en-US" sz="3500" dirty="0"/>
              <a:t>the case of complex motor skills like singing, which require spatial and temporal coordination of various sub movements, </a:t>
            </a:r>
            <a:r>
              <a:rPr lang="en-US" sz="3500" b="1" dirty="0"/>
              <a:t>blocked feedback</a:t>
            </a:r>
            <a:r>
              <a:rPr lang="en-US" sz="3500" dirty="0"/>
              <a:t> or the withholding of information about performance is thought to enhance learning in addition to helping the learner’s own processing (</a:t>
            </a:r>
            <a:r>
              <a:rPr lang="en-US" sz="3500" dirty="0" err="1"/>
              <a:t>Verdolini</a:t>
            </a:r>
            <a:r>
              <a:rPr lang="en-US" sz="3500" dirty="0"/>
              <a:t>, 2000; </a:t>
            </a:r>
            <a:r>
              <a:rPr lang="en-US" sz="3500" dirty="0" err="1"/>
              <a:t>Wulf</a:t>
            </a:r>
            <a:r>
              <a:rPr lang="en-US" sz="3500" dirty="0"/>
              <a:t>, </a:t>
            </a:r>
            <a:r>
              <a:rPr lang="en-US" sz="3500" dirty="0" err="1"/>
              <a:t>Horger</a:t>
            </a:r>
            <a:r>
              <a:rPr lang="en-US" sz="3500" dirty="0"/>
              <a:t> and Shea, 1999</a:t>
            </a:r>
            <a:r>
              <a:rPr lang="en-US" sz="3500" dirty="0" smtClean="0"/>
              <a:t>).</a:t>
            </a:r>
          </a:p>
          <a:p>
            <a:r>
              <a:rPr lang="en-US" sz="3500" dirty="0" smtClean="0"/>
              <a:t>However</a:t>
            </a:r>
            <a:r>
              <a:rPr lang="en-US" sz="3500" dirty="0"/>
              <a:t>, this seems true only for advanced singers, as students do best with frequent feedback early on in their training (</a:t>
            </a:r>
            <a:r>
              <a:rPr lang="en-US" sz="3500" dirty="0" err="1"/>
              <a:t>Helding</a:t>
            </a:r>
            <a:r>
              <a:rPr lang="en-US" sz="3500" dirty="0"/>
              <a:t>, 2008). </a:t>
            </a:r>
            <a:endParaRPr lang="en-US" sz="3500" dirty="0" smtClean="0"/>
          </a:p>
          <a:p>
            <a:pPr marL="0" indent="0">
              <a:buNone/>
            </a:pPr>
            <a:endParaRPr lang="en-US" dirty="0" smtClean="0"/>
          </a:p>
          <a:p>
            <a:pPr marL="0" indent="0">
              <a:buNone/>
            </a:pPr>
            <a:endParaRPr lang="en-IN" dirty="0"/>
          </a:p>
        </p:txBody>
      </p:sp>
    </p:spTree>
    <p:extLst>
      <p:ext uri="{BB962C8B-B14F-4D97-AF65-F5344CB8AC3E}">
        <p14:creationId xmlns:p14="http://schemas.microsoft.com/office/powerpoint/2010/main" val="144771037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IN" b="1" u="sng" dirty="0" smtClean="0"/>
              <a:t>6. Autonomy </a:t>
            </a:r>
            <a:r>
              <a:rPr lang="en-IN" b="1" u="sng" dirty="0"/>
              <a:t>in learning</a:t>
            </a:r>
            <a:r>
              <a:rPr lang="en-IN" dirty="0" smtClean="0">
                <a:effectLst/>
              </a:rPr>
              <a:t/>
            </a:r>
            <a:br>
              <a:rPr lang="en-IN" dirty="0" smtClean="0">
                <a:effectLst/>
              </a:rPr>
            </a:br>
            <a:endParaRPr lang="en-IN" dirty="0"/>
          </a:p>
        </p:txBody>
      </p:sp>
      <p:sp>
        <p:nvSpPr>
          <p:cNvPr id="3" name="Content Placeholder 2"/>
          <p:cNvSpPr>
            <a:spLocks noGrp="1"/>
          </p:cNvSpPr>
          <p:nvPr>
            <p:ph idx="1"/>
          </p:nvPr>
        </p:nvSpPr>
        <p:spPr/>
        <p:txBody>
          <a:bodyPr/>
          <a:lstStyle/>
          <a:p>
            <a:r>
              <a:rPr lang="en-IN" dirty="0"/>
              <a:t>Singers had </a:t>
            </a:r>
            <a:r>
              <a:rPr lang="en-IN" b="1" dirty="0"/>
              <a:t>earlier noted</a:t>
            </a:r>
            <a:r>
              <a:rPr lang="en-IN" dirty="0"/>
              <a:t> that they “</a:t>
            </a:r>
            <a:r>
              <a:rPr lang="en-IN" b="1" i="1" dirty="0"/>
              <a:t>noticed only when someone pointed things out</a:t>
            </a:r>
            <a:r>
              <a:rPr lang="en-IN" i="1" dirty="0"/>
              <a:t>” and “</a:t>
            </a:r>
            <a:r>
              <a:rPr lang="en-IN" b="1" i="1" dirty="0"/>
              <a:t>asked other experienced singers for exercises</a:t>
            </a:r>
            <a:r>
              <a:rPr lang="en-IN" i="1" dirty="0"/>
              <a:t>” or “</a:t>
            </a:r>
            <a:r>
              <a:rPr lang="en-IN" b="1" i="1" dirty="0"/>
              <a:t>waited for others to give me feedback”. </a:t>
            </a:r>
            <a:endParaRPr lang="en-IN" dirty="0"/>
          </a:p>
          <a:p>
            <a:endParaRPr lang="en-IN" dirty="0"/>
          </a:p>
        </p:txBody>
      </p:sp>
    </p:spTree>
    <p:extLst>
      <p:ext uri="{BB962C8B-B14F-4D97-AF65-F5344CB8AC3E}">
        <p14:creationId xmlns:p14="http://schemas.microsoft.com/office/powerpoint/2010/main" val="39939074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cstate="print">
            <a:extLst>
              <a:ext uri="{28A0092B-C50C-407E-A947-70E740481C1C}">
                <a14:useLocalDpi xmlns:a14="http://schemas.microsoft.com/office/drawing/2010/main" val="0"/>
              </a:ext>
            </a:extLst>
          </a:blip>
          <a:srcRect t="2066" b="26732"/>
          <a:stretch/>
        </p:blipFill>
        <p:spPr bwMode="auto">
          <a:xfrm>
            <a:off x="2324973" y="836712"/>
            <a:ext cx="4695299" cy="5289451"/>
          </a:xfrm>
          <a:prstGeom prst="rect">
            <a:avLst/>
          </a:prstGeom>
          <a:solidFill>
            <a:schemeClr val="accent1">
              <a:lumMod val="20000"/>
              <a:lumOff val="80000"/>
            </a:schemeClr>
          </a:solidFill>
          <a:ln>
            <a:solidFill>
              <a:schemeClr val="bg2">
                <a:lumMod val="20000"/>
                <a:lumOff val="80000"/>
              </a:schemeClr>
            </a:solidFill>
          </a:ln>
          <a:effectLst>
            <a:outerShdw blurRad="50800" dist="38100" algn="l" rotWithShape="0">
              <a:prstClr val="black">
                <a:alpha val="40000"/>
              </a:prst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7317298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91264" cy="5721499"/>
          </a:xfrm>
        </p:spPr>
        <p:txBody>
          <a:bodyPr>
            <a:normAutofit/>
          </a:bodyPr>
          <a:lstStyle/>
          <a:p>
            <a:r>
              <a:rPr lang="en-US" dirty="0" smtClean="0"/>
              <a:t>Motor Learning is </a:t>
            </a:r>
            <a:r>
              <a:rPr lang="en-US" dirty="0"/>
              <a:t>a set of processes associated with </a:t>
            </a:r>
            <a:r>
              <a:rPr lang="en-US" b="1" dirty="0"/>
              <a:t>practice or experience</a:t>
            </a:r>
            <a:r>
              <a:rPr lang="en-US" dirty="0"/>
              <a:t> which leads to </a:t>
            </a:r>
            <a:r>
              <a:rPr lang="en-US" b="1" dirty="0"/>
              <a:t>permanent changes in skilled behavior </a:t>
            </a:r>
            <a:r>
              <a:rPr lang="en-US" dirty="0"/>
              <a:t>(</a:t>
            </a:r>
            <a:r>
              <a:rPr lang="en-US" dirty="0" err="1"/>
              <a:t>Indik</a:t>
            </a:r>
            <a:r>
              <a:rPr lang="en-US" dirty="0"/>
              <a:t>, 2006; Schmidt, 1982, </a:t>
            </a:r>
            <a:r>
              <a:rPr lang="en-US" dirty="0" err="1"/>
              <a:t>Verdolini</a:t>
            </a:r>
            <a:r>
              <a:rPr lang="en-US" dirty="0"/>
              <a:t>, 2000). </a:t>
            </a:r>
            <a:endParaRPr lang="en-IN" dirty="0"/>
          </a:p>
          <a:p>
            <a:r>
              <a:rPr lang="en-IN" dirty="0" smtClean="0"/>
              <a:t>it </a:t>
            </a:r>
            <a:r>
              <a:rPr lang="en-IN" dirty="0"/>
              <a:t>seems vital that the student learns beforehand what needs to be practiced later because no amount of trying or practicing can help a singer whose somatic organization is inefficient (Gilman, 2014). </a:t>
            </a:r>
          </a:p>
          <a:p>
            <a:endParaRPr lang="en-US" dirty="0" smtClean="0"/>
          </a:p>
          <a:p>
            <a:endParaRPr lang="en-IN" dirty="0"/>
          </a:p>
        </p:txBody>
      </p:sp>
    </p:spTree>
    <p:extLst>
      <p:ext uri="{BB962C8B-B14F-4D97-AF65-F5344CB8AC3E}">
        <p14:creationId xmlns:p14="http://schemas.microsoft.com/office/powerpoint/2010/main" val="31143511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u="sng" dirty="0"/>
              <a:t>Teacher Reflective Journal coding analysis</a:t>
            </a:r>
            <a:endParaRPr lang="en-IN" dirty="0"/>
          </a:p>
        </p:txBody>
      </p:sp>
      <p:sp>
        <p:nvSpPr>
          <p:cNvPr id="3" name="Content Placeholder 2"/>
          <p:cNvSpPr>
            <a:spLocks noGrp="1"/>
          </p:cNvSpPr>
          <p:nvPr>
            <p:ph idx="1"/>
          </p:nvPr>
        </p:nvSpPr>
        <p:spPr/>
        <p:txBody>
          <a:bodyPr>
            <a:normAutofit fontScale="77500" lnSpcReduction="20000"/>
          </a:bodyPr>
          <a:lstStyle/>
          <a:p>
            <a:pPr marL="0" lvl="0" indent="0">
              <a:buNone/>
            </a:pPr>
            <a:r>
              <a:rPr lang="en-IN" b="1" u="sng" dirty="0" smtClean="0"/>
              <a:t>7. The </a:t>
            </a:r>
            <a:r>
              <a:rPr lang="en-IN" b="1" u="sng" dirty="0"/>
              <a:t>importance of providing movement options to the students and guiding their </a:t>
            </a:r>
            <a:r>
              <a:rPr lang="en-IN" b="1" u="sng" dirty="0" smtClean="0"/>
              <a:t>attention</a:t>
            </a:r>
          </a:p>
          <a:p>
            <a:r>
              <a:rPr lang="en-IN" dirty="0"/>
              <a:t>singers “</a:t>
            </a:r>
            <a:r>
              <a:rPr lang="en-IN" b="1" i="1" dirty="0"/>
              <a:t>have a hard time getting out of their own way</a:t>
            </a:r>
            <a:r>
              <a:rPr lang="en-IN" dirty="0"/>
              <a:t>” (Gilman, 2014, p.16) </a:t>
            </a:r>
            <a:endParaRPr lang="en-IN" dirty="0" smtClean="0"/>
          </a:p>
          <a:p>
            <a:r>
              <a:rPr lang="en-IN" dirty="0"/>
              <a:t>The </a:t>
            </a:r>
            <a:r>
              <a:rPr lang="en-IN" b="1" dirty="0"/>
              <a:t>second somatic lesson “</a:t>
            </a:r>
            <a:r>
              <a:rPr lang="en-IN" b="1" i="1" dirty="0"/>
              <a:t>solidified the first lesson</a:t>
            </a:r>
            <a:r>
              <a:rPr lang="en-IN" b="1" dirty="0"/>
              <a:t>”</a:t>
            </a:r>
            <a:r>
              <a:rPr lang="en-IN" dirty="0"/>
              <a:t> and “</a:t>
            </a:r>
            <a:r>
              <a:rPr lang="en-IN" b="1" i="1" dirty="0"/>
              <a:t>allowed them to explore movement options which cannot be described using words</a:t>
            </a:r>
            <a:r>
              <a:rPr lang="en-IN" dirty="0"/>
              <a:t>” (Gilman, 2014, p.9). </a:t>
            </a:r>
            <a:endParaRPr lang="en-IN" dirty="0" smtClean="0"/>
          </a:p>
          <a:p>
            <a:r>
              <a:rPr lang="en-US" dirty="0"/>
              <a:t>When </a:t>
            </a:r>
            <a:r>
              <a:rPr lang="en-US" b="1" dirty="0"/>
              <a:t>Somatic Learning preceded Motor Learning of vocal tasks, it can be a powerful intervention tool in motor learning </a:t>
            </a:r>
            <a:r>
              <a:rPr lang="en-US" dirty="0"/>
              <a:t>(Buchanan and Ulrich, 2001: </a:t>
            </a:r>
            <a:r>
              <a:rPr lang="en-US" dirty="0" err="1"/>
              <a:t>Feldenkrais</a:t>
            </a:r>
            <a:r>
              <a:rPr lang="en-US" dirty="0"/>
              <a:t>, 1972, 1981: </a:t>
            </a:r>
            <a:r>
              <a:rPr lang="en-US" dirty="0" err="1"/>
              <a:t>Lundblad</a:t>
            </a:r>
            <a:r>
              <a:rPr lang="en-US" dirty="0"/>
              <a:t>, </a:t>
            </a:r>
            <a:r>
              <a:rPr lang="en-US" dirty="0" err="1"/>
              <a:t>Elert</a:t>
            </a:r>
            <a:r>
              <a:rPr lang="en-US" dirty="0"/>
              <a:t> and </a:t>
            </a:r>
            <a:r>
              <a:rPr lang="en-US" dirty="0" err="1"/>
              <a:t>Gerdle</a:t>
            </a:r>
            <a:r>
              <a:rPr lang="en-US" dirty="0"/>
              <a:t>, 1999; Gordon, Goldberg, Rockwell and </a:t>
            </a:r>
            <a:r>
              <a:rPr lang="en-US" dirty="0" err="1"/>
              <a:t>Netsell</a:t>
            </a:r>
            <a:r>
              <a:rPr lang="en-US" dirty="0"/>
              <a:t>, 2013). </a:t>
            </a:r>
            <a:endParaRPr lang="en-IN" dirty="0"/>
          </a:p>
          <a:p>
            <a:endParaRPr lang="en-IN" dirty="0" smtClean="0">
              <a:effectLst/>
            </a:endParaRPr>
          </a:p>
          <a:p>
            <a:endParaRPr lang="en-IN" dirty="0"/>
          </a:p>
        </p:txBody>
      </p:sp>
    </p:spTree>
    <p:extLst>
      <p:ext uri="{BB962C8B-B14F-4D97-AF65-F5344CB8AC3E}">
        <p14:creationId xmlns:p14="http://schemas.microsoft.com/office/powerpoint/2010/main" val="34644857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Conclusions </a:t>
            </a:r>
            <a:endParaRPr lang="en-IN" dirty="0"/>
          </a:p>
        </p:txBody>
      </p:sp>
      <p:sp>
        <p:nvSpPr>
          <p:cNvPr id="3" name="Content Placeholder 2"/>
          <p:cNvSpPr>
            <a:spLocks noGrp="1"/>
          </p:cNvSpPr>
          <p:nvPr>
            <p:ph idx="1"/>
          </p:nvPr>
        </p:nvSpPr>
        <p:spPr/>
        <p:txBody>
          <a:bodyPr/>
          <a:lstStyle/>
          <a:p>
            <a:r>
              <a:rPr lang="en-US" dirty="0" smtClean="0"/>
              <a:t>Shift to a more student-centered teaching approach</a:t>
            </a:r>
          </a:p>
          <a:p>
            <a:r>
              <a:rPr lang="en-US" dirty="0" smtClean="0"/>
              <a:t>Pursue Somatic Learning certification options in the future</a:t>
            </a:r>
          </a:p>
          <a:p>
            <a:r>
              <a:rPr lang="en-US" dirty="0" smtClean="0"/>
              <a:t>Develop SL+ML lessons to be used in studio lessons</a:t>
            </a:r>
            <a:endParaRPr lang="en-IN" dirty="0"/>
          </a:p>
        </p:txBody>
      </p:sp>
    </p:spTree>
    <p:extLst>
      <p:ext uri="{BB962C8B-B14F-4D97-AF65-F5344CB8AC3E}">
        <p14:creationId xmlns:p14="http://schemas.microsoft.com/office/powerpoint/2010/main" val="15605804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IN" dirty="0"/>
          </a:p>
        </p:txBody>
      </p:sp>
      <p:sp>
        <p:nvSpPr>
          <p:cNvPr id="3" name="Content Placeholder 2"/>
          <p:cNvSpPr>
            <a:spLocks noGrp="1"/>
          </p:cNvSpPr>
          <p:nvPr>
            <p:ph idx="1"/>
          </p:nvPr>
        </p:nvSpPr>
        <p:spPr/>
        <p:txBody>
          <a:bodyPr>
            <a:normAutofit fontScale="55000" lnSpcReduction="20000"/>
          </a:bodyPr>
          <a:lstStyle/>
          <a:p>
            <a:r>
              <a:rPr lang="en-US" dirty="0"/>
              <a:t>Berg, B. L. (2001) </a:t>
            </a:r>
            <a:r>
              <a:rPr lang="en-US" i="1" dirty="0"/>
              <a:t>Qualitative Research Methods for the Social Sciences. </a:t>
            </a:r>
            <a:r>
              <a:rPr lang="en-US" dirty="0"/>
              <a:t>4</a:t>
            </a:r>
            <a:r>
              <a:rPr lang="en-US" baseline="30000" dirty="0"/>
              <a:t>th</a:t>
            </a:r>
            <a:r>
              <a:rPr lang="en-US" dirty="0"/>
              <a:t> Ed. Long Beach, CA: </a:t>
            </a:r>
            <a:r>
              <a:rPr lang="en-US" dirty="0" err="1"/>
              <a:t>Allyn</a:t>
            </a:r>
            <a:r>
              <a:rPr lang="en-US" dirty="0"/>
              <a:t> &amp; Bacon. </a:t>
            </a:r>
            <a:endParaRPr lang="en-US" dirty="0" smtClean="0"/>
          </a:p>
          <a:p>
            <a:r>
              <a:rPr lang="en-US" dirty="0"/>
              <a:t>Buchanan, P.A. &amp; Ulrich, B.D(2001) cited in  Gordon, S., Goldberg, L.R., Rockwell, J.A. &amp; </a:t>
            </a:r>
            <a:r>
              <a:rPr lang="en-US" dirty="0" err="1"/>
              <a:t>Netsell</a:t>
            </a:r>
            <a:r>
              <a:rPr lang="en-US" dirty="0"/>
              <a:t>, R. (2013). Peer Reviewed Article </a:t>
            </a:r>
            <a:r>
              <a:rPr lang="en-US" dirty="0" err="1"/>
              <a:t>Feldenkrais</a:t>
            </a:r>
            <a:r>
              <a:rPr lang="en-US" dirty="0"/>
              <a:t>-based Sensory Movement Technique and Breathing for Voice Production for the Stage. </a:t>
            </a:r>
            <a:r>
              <a:rPr lang="en-US" i="1" dirty="0"/>
              <a:t>Voice and Speech Review, 5</a:t>
            </a:r>
            <a:r>
              <a:rPr lang="en-US" dirty="0"/>
              <a:t>(1), 171 - 182</a:t>
            </a:r>
            <a:r>
              <a:rPr lang="en-US" dirty="0" smtClean="0"/>
              <a:t>.</a:t>
            </a:r>
          </a:p>
          <a:p>
            <a:r>
              <a:rPr lang="en-US" dirty="0"/>
              <a:t>Corrigan, M. (1997). Psycho-Physical techniques and their relevance to Voice and Actor Training. In M. &amp;. Hampton (Ed.), </a:t>
            </a:r>
            <a:r>
              <a:rPr lang="en-US" i="1" dirty="0"/>
              <a:t>The Vocal Vision: Views on Voice by 24 Leading Teachers, Coaches and Directors</a:t>
            </a:r>
            <a:r>
              <a:rPr lang="en-US" dirty="0"/>
              <a:t> (pp. 93-105). New York: Applause</a:t>
            </a:r>
            <a:r>
              <a:rPr lang="en-US" dirty="0" smtClean="0"/>
              <a:t>.</a:t>
            </a:r>
          </a:p>
          <a:p>
            <a:r>
              <a:rPr lang="en-IN" dirty="0" err="1"/>
              <a:t>Costley</a:t>
            </a:r>
            <a:r>
              <a:rPr lang="en-IN" dirty="0"/>
              <a:t>, C., Elliott, G. and Gibbs, P. (2010) </a:t>
            </a:r>
            <a:r>
              <a:rPr lang="en-IN" i="1" dirty="0"/>
              <a:t>Doing work based research</a:t>
            </a:r>
            <a:r>
              <a:rPr lang="en-IN" dirty="0"/>
              <a:t>. Los Angeles: </a:t>
            </a:r>
            <a:r>
              <a:rPr lang="en-IN" dirty="0" smtClean="0"/>
              <a:t>SAGE</a:t>
            </a:r>
            <a:endParaRPr lang="en-IN" dirty="0"/>
          </a:p>
          <a:p>
            <a:r>
              <a:rPr lang="en-IN" dirty="0" err="1"/>
              <a:t>Denscombe</a:t>
            </a:r>
            <a:r>
              <a:rPr lang="en-IN" dirty="0"/>
              <a:t>, M. (2003) </a:t>
            </a:r>
            <a:r>
              <a:rPr lang="en-IN" i="1" dirty="0"/>
              <a:t>The Good Research Guide for small-scale social research projects, </a:t>
            </a:r>
            <a:r>
              <a:rPr lang="en-IN" dirty="0"/>
              <a:t>2</a:t>
            </a:r>
            <a:r>
              <a:rPr lang="en-IN" baseline="30000" dirty="0"/>
              <a:t>nd</a:t>
            </a:r>
            <a:r>
              <a:rPr lang="en-IN" dirty="0"/>
              <a:t> Ed, Maidenhead, Philadelphia: Open University </a:t>
            </a:r>
            <a:r>
              <a:rPr lang="en-IN" dirty="0" smtClean="0"/>
              <a:t>Press</a:t>
            </a:r>
          </a:p>
          <a:p>
            <a:r>
              <a:rPr lang="en-IN" dirty="0" err="1"/>
              <a:t>Donlea</a:t>
            </a:r>
            <a:r>
              <a:rPr lang="en-IN" dirty="0"/>
              <a:t>, J. M., </a:t>
            </a:r>
            <a:r>
              <a:rPr lang="en-IN" dirty="0" err="1"/>
              <a:t>Thimgan</a:t>
            </a:r>
            <a:r>
              <a:rPr lang="en-IN" dirty="0"/>
              <a:t>, M.S. Suzuki, Y., Gottschalk, L. &amp; </a:t>
            </a:r>
            <a:r>
              <a:rPr lang="en-IN" dirty="0" err="1"/>
              <a:t>Shaw,P</a:t>
            </a:r>
            <a:r>
              <a:rPr lang="en-IN" dirty="0"/>
              <a:t>. J. (2011) cited in </a:t>
            </a:r>
            <a:r>
              <a:rPr lang="en-US" dirty="0" err="1"/>
              <a:t>Helding</a:t>
            </a:r>
            <a:r>
              <a:rPr lang="en-US" dirty="0"/>
              <a:t>, L. (2013). Memory, Hither Come. </a:t>
            </a:r>
            <a:r>
              <a:rPr lang="en-US" i="1" dirty="0"/>
              <a:t>Journal of Singing, 69</a:t>
            </a:r>
            <a:r>
              <a:rPr lang="en-US" dirty="0"/>
              <a:t>(3), 337-344</a:t>
            </a:r>
            <a:r>
              <a:rPr lang="en-US" dirty="0" smtClean="0"/>
              <a:t>.</a:t>
            </a:r>
          </a:p>
          <a:p>
            <a:r>
              <a:rPr lang="en-US" dirty="0" err="1"/>
              <a:t>Feldenkrais</a:t>
            </a:r>
            <a:r>
              <a:rPr lang="en-US" dirty="0"/>
              <a:t>, M. (1949) cited in Nelson,  S.H. &amp; Blades-</a:t>
            </a:r>
            <a:r>
              <a:rPr lang="en-US" dirty="0" err="1"/>
              <a:t>Zellar</a:t>
            </a:r>
            <a:r>
              <a:rPr lang="en-US" dirty="0"/>
              <a:t> E. (2002) </a:t>
            </a:r>
            <a:r>
              <a:rPr lang="en-US" i="1" dirty="0"/>
              <a:t>Singing with Your Whole Self: The </a:t>
            </a:r>
            <a:r>
              <a:rPr lang="en-US" i="1" dirty="0" err="1"/>
              <a:t>Feldenkrais</a:t>
            </a:r>
            <a:r>
              <a:rPr lang="en-US" i="1" dirty="0"/>
              <a:t> Method and Voice. </a:t>
            </a:r>
            <a:r>
              <a:rPr lang="en-US" dirty="0"/>
              <a:t>Lanham, Maryland and London: Scarecrow Press. </a:t>
            </a:r>
            <a:endParaRPr lang="en-IN" dirty="0" smtClean="0"/>
          </a:p>
          <a:p>
            <a:endParaRPr lang="en-US" dirty="0" smtClean="0"/>
          </a:p>
        </p:txBody>
      </p:sp>
    </p:spTree>
    <p:extLst>
      <p:ext uri="{BB962C8B-B14F-4D97-AF65-F5344CB8AC3E}">
        <p14:creationId xmlns:p14="http://schemas.microsoft.com/office/powerpoint/2010/main" val="24547957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88640"/>
            <a:ext cx="8280920" cy="6192688"/>
          </a:xfrm>
        </p:spPr>
        <p:txBody>
          <a:bodyPr>
            <a:normAutofit fontScale="47500" lnSpcReduction="20000"/>
          </a:bodyPr>
          <a:lstStyle/>
          <a:p>
            <a:endParaRPr lang="en-US" dirty="0" smtClean="0"/>
          </a:p>
          <a:p>
            <a:r>
              <a:rPr lang="en-US" sz="3800" dirty="0" err="1"/>
              <a:t>Feldenkrais</a:t>
            </a:r>
            <a:r>
              <a:rPr lang="en-US" sz="3800" dirty="0"/>
              <a:t>, M. (1972) cited in  Gordon, S., Goldberg, L.R., Rockwell, J.A. &amp; </a:t>
            </a:r>
            <a:r>
              <a:rPr lang="en-US" sz="3800" dirty="0" err="1"/>
              <a:t>Netsell</a:t>
            </a:r>
            <a:r>
              <a:rPr lang="en-US" sz="3800" dirty="0"/>
              <a:t>, R. (2013). Peer Reviewed Article </a:t>
            </a:r>
            <a:r>
              <a:rPr lang="en-US" sz="3800" dirty="0" err="1"/>
              <a:t>Feldenkrais</a:t>
            </a:r>
            <a:r>
              <a:rPr lang="en-US" sz="3800" dirty="0"/>
              <a:t>-based Sensory Movement Technique and Breathing for Voice Production for the Stage. </a:t>
            </a:r>
            <a:r>
              <a:rPr lang="en-US" sz="3800" i="1" dirty="0"/>
              <a:t>Voice and Speech Review, 5</a:t>
            </a:r>
            <a:r>
              <a:rPr lang="en-US" sz="3800" dirty="0"/>
              <a:t>(1), 171 - 182.</a:t>
            </a:r>
            <a:endParaRPr lang="en-US" sz="3800" dirty="0" smtClean="0"/>
          </a:p>
          <a:p>
            <a:r>
              <a:rPr lang="en-US" sz="3800" dirty="0" smtClean="0"/>
              <a:t>Gilman</a:t>
            </a:r>
            <a:r>
              <a:rPr lang="en-US" sz="3800" dirty="0"/>
              <a:t>, M. (2014). </a:t>
            </a:r>
            <a:r>
              <a:rPr lang="en-US" sz="3800" i="1" dirty="0"/>
              <a:t>Body and Voice Somatic Re-education.</a:t>
            </a:r>
            <a:r>
              <a:rPr lang="en-US" sz="3800" dirty="0"/>
              <a:t> San Diego, CA: Plural Publishing.</a:t>
            </a:r>
          </a:p>
          <a:p>
            <a:r>
              <a:rPr lang="en-US" sz="3800" dirty="0"/>
              <a:t>Gordon, S., Goldberg, L.R., Rockwell, J.A. &amp; </a:t>
            </a:r>
            <a:r>
              <a:rPr lang="en-US" sz="3800" dirty="0" err="1"/>
              <a:t>Netsell</a:t>
            </a:r>
            <a:r>
              <a:rPr lang="en-US" sz="3800" dirty="0"/>
              <a:t>, R. (2013). Peer Reviewed Article </a:t>
            </a:r>
            <a:r>
              <a:rPr lang="en-US" sz="3800" dirty="0" err="1"/>
              <a:t>Feldenkrais</a:t>
            </a:r>
            <a:r>
              <a:rPr lang="en-US" sz="3800" dirty="0"/>
              <a:t>-based Sensory Movement Technique and Breathing for Voice Production for the Stage. </a:t>
            </a:r>
            <a:r>
              <a:rPr lang="en-US" sz="3800" i="1" dirty="0"/>
              <a:t>Voice and Speech Review, 5</a:t>
            </a:r>
            <a:r>
              <a:rPr lang="en-US" sz="3800" dirty="0"/>
              <a:t>(1), 171 - </a:t>
            </a:r>
            <a:r>
              <a:rPr lang="en-US" sz="3800" dirty="0" smtClean="0"/>
              <a:t>182</a:t>
            </a:r>
          </a:p>
          <a:p>
            <a:r>
              <a:rPr lang="en-US" sz="3800" dirty="0" err="1" smtClean="0"/>
              <a:t>Helding</a:t>
            </a:r>
            <a:r>
              <a:rPr lang="en-US" sz="3800" dirty="0"/>
              <a:t>, L. (2008). Voice Science and Vocal Art, Part Two: Motor Learning Theory. </a:t>
            </a:r>
            <a:r>
              <a:rPr lang="en-US" sz="3800" i="1" dirty="0"/>
              <a:t>Journal of Singing, 64</a:t>
            </a:r>
            <a:r>
              <a:rPr lang="en-US" sz="3800" dirty="0"/>
              <a:t>(4), 417-428.</a:t>
            </a:r>
          </a:p>
          <a:p>
            <a:r>
              <a:rPr lang="en-US" sz="3800" dirty="0" err="1"/>
              <a:t>Helding</a:t>
            </a:r>
            <a:r>
              <a:rPr lang="en-US" sz="3800" dirty="0"/>
              <a:t>, L. (2012). The Multitasking Monster. </a:t>
            </a:r>
            <a:r>
              <a:rPr lang="en-US" sz="3800" i="1" dirty="0"/>
              <a:t>Journal of Singing, 68</a:t>
            </a:r>
            <a:r>
              <a:rPr lang="en-US" sz="3800" dirty="0"/>
              <a:t>(4), 451-455.</a:t>
            </a:r>
          </a:p>
          <a:p>
            <a:r>
              <a:rPr lang="en-US" sz="3800" dirty="0" err="1"/>
              <a:t>Helding</a:t>
            </a:r>
            <a:r>
              <a:rPr lang="en-US" sz="3800" dirty="0"/>
              <a:t>, L. (2020). </a:t>
            </a:r>
            <a:r>
              <a:rPr lang="en-US" sz="3800" i="1" dirty="0"/>
              <a:t>The Musician's Mind.</a:t>
            </a:r>
            <a:r>
              <a:rPr lang="en-US" sz="3800" dirty="0"/>
              <a:t> London: </a:t>
            </a:r>
            <a:r>
              <a:rPr lang="en-US" sz="3800" dirty="0" err="1"/>
              <a:t>Rowman</a:t>
            </a:r>
            <a:r>
              <a:rPr lang="en-US" sz="3800" dirty="0"/>
              <a:t> and Littlefield</a:t>
            </a:r>
          </a:p>
          <a:p>
            <a:r>
              <a:rPr lang="en-US" sz="3800" dirty="0" err="1" smtClean="0"/>
              <a:t>Indik</a:t>
            </a:r>
            <a:r>
              <a:rPr lang="en-US" sz="3800" dirty="0"/>
              <a:t>, L. (2006). Memory and the Skill of Singing. </a:t>
            </a:r>
            <a:r>
              <a:rPr lang="en-US" sz="3800" i="1" dirty="0"/>
              <a:t>Journal of Singing, 62</a:t>
            </a:r>
            <a:r>
              <a:rPr lang="en-US" sz="3800" dirty="0"/>
              <a:t>(3), </a:t>
            </a:r>
            <a:r>
              <a:rPr lang="en-US" sz="3800" dirty="0" smtClean="0"/>
              <a:t>251-258</a:t>
            </a:r>
            <a:endParaRPr lang="en-US" sz="3800" dirty="0"/>
          </a:p>
          <a:p>
            <a:r>
              <a:rPr lang="en-US" sz="3800" dirty="0" smtClean="0"/>
              <a:t>Lincoln</a:t>
            </a:r>
            <a:r>
              <a:rPr lang="en-US" sz="3800" dirty="0"/>
              <a:t>, Y. S., &amp; </a:t>
            </a:r>
            <a:r>
              <a:rPr lang="en-US" sz="3800" dirty="0" err="1"/>
              <a:t>Guba</a:t>
            </a:r>
            <a:r>
              <a:rPr lang="en-US" sz="3800" dirty="0"/>
              <a:t>, E. G. (1989) ‘Ethics: The Failure of Positivist Science’ </a:t>
            </a:r>
            <a:r>
              <a:rPr lang="en-US" sz="3800" i="1" dirty="0"/>
              <a:t>The Review of Higher Education, </a:t>
            </a:r>
            <a:r>
              <a:rPr lang="en-US" sz="3800" dirty="0"/>
              <a:t>12(3), pp.221-240</a:t>
            </a:r>
            <a:r>
              <a:rPr lang="en-US" sz="3800" dirty="0" smtClean="0"/>
              <a:t>.</a:t>
            </a:r>
          </a:p>
          <a:p>
            <a:r>
              <a:rPr lang="en-US" sz="3800" dirty="0" err="1" smtClean="0"/>
              <a:t>Lundblad</a:t>
            </a:r>
            <a:r>
              <a:rPr lang="en-US" sz="3800" dirty="0"/>
              <a:t>, I. , </a:t>
            </a:r>
            <a:r>
              <a:rPr lang="en-US" sz="3800" dirty="0" err="1"/>
              <a:t>Elert</a:t>
            </a:r>
            <a:r>
              <a:rPr lang="en-US" sz="3800" dirty="0"/>
              <a:t>, J. &amp; </a:t>
            </a:r>
            <a:r>
              <a:rPr lang="en-US" sz="3800" dirty="0" err="1"/>
              <a:t>Gerdle</a:t>
            </a:r>
            <a:r>
              <a:rPr lang="en-US" sz="3800" dirty="0"/>
              <a:t>, B. (1999) cited in  Gordon, S., Goldberg, L.R., Rockwell, J.A. &amp; </a:t>
            </a:r>
            <a:r>
              <a:rPr lang="en-US" sz="3800" dirty="0" err="1"/>
              <a:t>Netsell</a:t>
            </a:r>
            <a:r>
              <a:rPr lang="en-US" sz="3800" dirty="0"/>
              <a:t>, R. (2013). Peer Reviewed Article </a:t>
            </a:r>
            <a:r>
              <a:rPr lang="en-US" sz="3800" dirty="0" err="1"/>
              <a:t>Feldenkrais</a:t>
            </a:r>
            <a:r>
              <a:rPr lang="en-US" sz="3800" dirty="0"/>
              <a:t>-based Sensory Movement Technique and Breathing for Voice Production for the Stage. </a:t>
            </a:r>
            <a:r>
              <a:rPr lang="en-US" sz="3800" i="1" dirty="0"/>
              <a:t>Voice and Speech Review, 5</a:t>
            </a:r>
            <a:r>
              <a:rPr lang="en-US" sz="3800" dirty="0"/>
              <a:t>(1), 171 - 182</a:t>
            </a:r>
            <a:r>
              <a:rPr lang="en-US" sz="3800" dirty="0" smtClean="0"/>
              <a:t>.</a:t>
            </a:r>
            <a:r>
              <a:rPr lang="en-US" sz="3800" dirty="0"/>
              <a:t> </a:t>
            </a:r>
            <a:endParaRPr lang="en-US" sz="3800" dirty="0" smtClean="0"/>
          </a:p>
          <a:p>
            <a:endParaRPr lang="en-IN" dirty="0"/>
          </a:p>
          <a:p>
            <a:endParaRPr lang="en-IN" dirty="0"/>
          </a:p>
          <a:p>
            <a:pPr marL="0" indent="0">
              <a:buNone/>
            </a:pPr>
            <a:endParaRPr lang="en-IN" dirty="0"/>
          </a:p>
          <a:p>
            <a:endParaRPr lang="en-IN" dirty="0"/>
          </a:p>
          <a:p>
            <a:endParaRPr lang="en-IN" dirty="0"/>
          </a:p>
          <a:p>
            <a:endParaRPr lang="en-IN" dirty="0"/>
          </a:p>
          <a:p>
            <a:endParaRPr lang="en-US" dirty="0" smtClean="0"/>
          </a:p>
          <a:p>
            <a:endParaRPr lang="en-IN" dirty="0" smtClean="0"/>
          </a:p>
          <a:p>
            <a:endParaRPr lang="en-IN" dirty="0"/>
          </a:p>
        </p:txBody>
      </p:sp>
    </p:spTree>
    <p:extLst>
      <p:ext uri="{BB962C8B-B14F-4D97-AF65-F5344CB8AC3E}">
        <p14:creationId xmlns:p14="http://schemas.microsoft.com/office/powerpoint/2010/main" val="19857820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435280" cy="5865515"/>
          </a:xfrm>
        </p:spPr>
        <p:txBody>
          <a:bodyPr>
            <a:normAutofit fontScale="70000" lnSpcReduction="20000"/>
          </a:bodyPr>
          <a:lstStyle/>
          <a:p>
            <a:endParaRPr lang="en-US" dirty="0" smtClean="0"/>
          </a:p>
          <a:p>
            <a:r>
              <a:rPr lang="en-US" dirty="0" err="1"/>
              <a:t>McCarther</a:t>
            </a:r>
            <a:r>
              <a:rPr lang="en-US" dirty="0"/>
              <a:t>, S. (2018). Getting in the Zone, Part 2: Attention and Setting Goals. </a:t>
            </a:r>
            <a:r>
              <a:rPr lang="en-US" i="1" dirty="0"/>
              <a:t>Journal of Singing, 74</a:t>
            </a:r>
            <a:r>
              <a:rPr lang="en-US" dirty="0"/>
              <a:t>(4), 443-447.</a:t>
            </a:r>
          </a:p>
          <a:p>
            <a:r>
              <a:rPr lang="en-US" dirty="0" err="1"/>
              <a:t>MacKenzie</a:t>
            </a:r>
            <a:r>
              <a:rPr lang="en-US" dirty="0"/>
              <a:t>, N. &amp; </a:t>
            </a:r>
            <a:r>
              <a:rPr lang="en-US" dirty="0" err="1"/>
              <a:t>Knipe</a:t>
            </a:r>
            <a:r>
              <a:rPr lang="en-US" dirty="0"/>
              <a:t>, S. (2006) ‘Research Dilemmas: Paradigms, Methods and Methodologies. Issues in Educational Research’, 16, pp.1-11</a:t>
            </a:r>
            <a:r>
              <a:rPr lang="en-US" dirty="0" smtClean="0"/>
              <a:t>.</a:t>
            </a:r>
            <a:endParaRPr lang="en-US" dirty="0"/>
          </a:p>
          <a:p>
            <a:r>
              <a:rPr lang="en-US" dirty="0" smtClean="0"/>
              <a:t>Nelson,  S.H. &amp; Blades-</a:t>
            </a:r>
            <a:r>
              <a:rPr lang="en-US" dirty="0" err="1" smtClean="0"/>
              <a:t>Zellar</a:t>
            </a:r>
            <a:r>
              <a:rPr lang="en-US" dirty="0" smtClean="0"/>
              <a:t> E. (2002) </a:t>
            </a:r>
            <a:r>
              <a:rPr lang="en-US" i="1" dirty="0" smtClean="0"/>
              <a:t>Singing with Your Whole Self: The </a:t>
            </a:r>
            <a:r>
              <a:rPr lang="en-US" i="1" dirty="0" err="1" smtClean="0"/>
              <a:t>Feldenkrais</a:t>
            </a:r>
            <a:r>
              <a:rPr lang="en-US" i="1" dirty="0" smtClean="0"/>
              <a:t> Method and Voice. </a:t>
            </a:r>
            <a:r>
              <a:rPr lang="en-US" dirty="0" smtClean="0"/>
              <a:t>Lanham, Maryland and London: Scarecrow Press. </a:t>
            </a:r>
            <a:endParaRPr lang="en-IN" dirty="0" smtClean="0"/>
          </a:p>
          <a:p>
            <a:r>
              <a:rPr lang="en-IN" dirty="0" err="1" smtClean="0"/>
              <a:t>Saldaña</a:t>
            </a:r>
            <a:r>
              <a:rPr lang="en-IN" dirty="0"/>
              <a:t>, Johnny (2016) The Coding Manual for Qualitative Researchers, Sage Publishing Inc</a:t>
            </a:r>
            <a:r>
              <a:rPr lang="en-IN" dirty="0" smtClean="0"/>
              <a:t>.</a:t>
            </a:r>
          </a:p>
          <a:p>
            <a:r>
              <a:rPr lang="en-US" dirty="0" err="1"/>
              <a:t>Shewell</a:t>
            </a:r>
            <a:r>
              <a:rPr lang="en-US" dirty="0"/>
              <a:t>, C. (2009). </a:t>
            </a:r>
            <a:r>
              <a:rPr lang="en-US" i="1" dirty="0"/>
              <a:t>Voice Work: Art and Science in Changing Voices.</a:t>
            </a:r>
            <a:r>
              <a:rPr lang="en-US" dirty="0"/>
              <a:t> </a:t>
            </a:r>
            <a:r>
              <a:rPr lang="en-US" dirty="0" err="1"/>
              <a:t>Chichester</a:t>
            </a:r>
            <a:r>
              <a:rPr lang="en-US" dirty="0"/>
              <a:t>, West Sussex: Wiley-Blackwell</a:t>
            </a:r>
            <a:r>
              <a:rPr lang="en-US" dirty="0" smtClean="0"/>
              <a:t>.</a:t>
            </a:r>
          </a:p>
          <a:p>
            <a:r>
              <a:rPr lang="en-US" dirty="0" err="1"/>
              <a:t>Verdolini</a:t>
            </a:r>
            <a:r>
              <a:rPr lang="en-US" dirty="0"/>
              <a:t>, K. (2000). Principles of Skill Acquisition Applied to Voice Training. In </a:t>
            </a:r>
            <a:r>
              <a:rPr lang="en-US" i="1" dirty="0"/>
              <a:t>The Vocal Vision: Views on Voice by 24 Leading Teachers, Coaches and Directors.</a:t>
            </a:r>
            <a:r>
              <a:rPr lang="en-US" dirty="0"/>
              <a:t> Applause Books</a:t>
            </a:r>
            <a:r>
              <a:rPr lang="en-US" dirty="0" smtClean="0"/>
              <a:t>.</a:t>
            </a:r>
            <a:endParaRPr lang="en-IN" dirty="0"/>
          </a:p>
          <a:p>
            <a:r>
              <a:rPr lang="en-US" dirty="0" err="1" smtClean="0"/>
              <a:t>Wulf</a:t>
            </a:r>
            <a:r>
              <a:rPr lang="en-US" dirty="0"/>
              <a:t>, </a:t>
            </a:r>
            <a:r>
              <a:rPr lang="en-US" dirty="0" smtClean="0"/>
              <a:t>G. </a:t>
            </a:r>
            <a:r>
              <a:rPr lang="en-US" dirty="0"/>
              <a:t>,</a:t>
            </a:r>
            <a:r>
              <a:rPr lang="en-US" dirty="0" smtClean="0"/>
              <a:t> </a:t>
            </a:r>
            <a:r>
              <a:rPr lang="en-US" dirty="0" err="1"/>
              <a:t>Horger</a:t>
            </a:r>
            <a:r>
              <a:rPr lang="en-US" dirty="0"/>
              <a:t>, </a:t>
            </a:r>
            <a:r>
              <a:rPr lang="en-US" dirty="0" smtClean="0"/>
              <a:t>M.,</a:t>
            </a:r>
            <a:r>
              <a:rPr lang="en-US" dirty="0"/>
              <a:t> </a:t>
            </a:r>
            <a:r>
              <a:rPr lang="en-US" dirty="0" smtClean="0"/>
              <a:t>Shea, C.H. </a:t>
            </a:r>
            <a:r>
              <a:rPr lang="en-US" dirty="0"/>
              <a:t>(1999). Benefits of Blocked Over Serial Feedback on Complex Motor Skill Learning. </a:t>
            </a:r>
            <a:r>
              <a:rPr lang="en-US" i="1" dirty="0"/>
              <a:t>Journal of Motor Behavior, 31</a:t>
            </a:r>
            <a:r>
              <a:rPr lang="en-US" dirty="0"/>
              <a:t>(1), 95-103.</a:t>
            </a:r>
            <a:endParaRPr lang="en-IN" dirty="0"/>
          </a:p>
          <a:p>
            <a:endParaRPr lang="en-IN" dirty="0"/>
          </a:p>
          <a:p>
            <a:endParaRPr lang="en-IN" dirty="0"/>
          </a:p>
          <a:p>
            <a:endParaRPr lang="en-IN" dirty="0"/>
          </a:p>
          <a:p>
            <a:endParaRPr lang="en-US" dirty="0" smtClean="0"/>
          </a:p>
          <a:p>
            <a:endParaRPr lang="en-IN" dirty="0" smtClean="0"/>
          </a:p>
          <a:p>
            <a:endParaRPr lang="en-IN" dirty="0" smtClean="0"/>
          </a:p>
          <a:p>
            <a:endParaRPr lang="en-IN" dirty="0"/>
          </a:p>
        </p:txBody>
      </p:sp>
    </p:spTree>
    <p:extLst>
      <p:ext uri="{BB962C8B-B14F-4D97-AF65-F5344CB8AC3E}">
        <p14:creationId xmlns:p14="http://schemas.microsoft.com/office/powerpoint/2010/main" val="30077249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857</TotalTime>
  <Words>2326</Words>
  <Application>Microsoft Office PowerPoint</Application>
  <PresentationFormat>On-screen Show (4:3)</PresentationFormat>
  <Paragraphs>155</Paragraphs>
  <Slides>37</Slides>
  <Notes>2</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Wales Institute for Work Based Learning  Module Number: BMPF7008  Anupa Paul Student Number: 1911198  </vt:lpstr>
      <vt:lpstr>Project Title An exploratory study on skill acquisition in intermediate and advanced singers: effects of using motor learning principles in the teaching studio; combining the principles of somatic learning and motor learning in the teaching studio in enhancing skill retention. </vt:lpstr>
      <vt:lpstr>Background and Aims</vt:lpstr>
      <vt:lpstr>Personal learning objectives </vt:lpstr>
      <vt:lpstr>Ontology and Epistemology</vt:lpstr>
      <vt:lpstr>Qualitative Methods (Berg, 2001) </vt:lpstr>
      <vt:lpstr>Ethical considerations</vt:lpstr>
      <vt:lpstr>Insider Researcher </vt:lpstr>
      <vt:lpstr>Literature Review</vt:lpstr>
      <vt:lpstr>Unanswered Questions</vt:lpstr>
      <vt:lpstr>Literature review </vt:lpstr>
      <vt:lpstr>PowerPoint Presentation</vt:lpstr>
      <vt:lpstr>Somatic Education Techniques used in Voice Training(Corrigan, 1997) </vt:lpstr>
      <vt:lpstr>Data Collection</vt:lpstr>
      <vt:lpstr>Discussion of Findings </vt:lpstr>
      <vt:lpstr>1. Singers were naturally perceptive to sensations and tended to rely on them while singing </vt:lpstr>
      <vt:lpstr>PowerPoint Presentation</vt:lpstr>
      <vt:lpstr>2. Singers understand the importance of practicing on a regular basis: </vt:lpstr>
      <vt:lpstr>PowerPoint Presentation</vt:lpstr>
      <vt:lpstr>PowerPoint Presentation</vt:lpstr>
      <vt:lpstr>PowerPoint Presentation</vt:lpstr>
      <vt:lpstr>Post- lesson questionnaire and discussion coding analysis </vt:lpstr>
      <vt:lpstr>3.Sensing the difference between learning and having learnt a skill </vt:lpstr>
      <vt:lpstr>PowerPoint Presentation</vt:lpstr>
      <vt:lpstr>4. Aware of a new awareness </vt:lpstr>
      <vt:lpstr>PowerPoint Presentation</vt:lpstr>
      <vt:lpstr>PowerPoint Presentation</vt:lpstr>
      <vt:lpstr>5. Role of augmented feedback in the learning process </vt:lpstr>
      <vt:lpstr>PowerPoint Presentation</vt:lpstr>
      <vt:lpstr>6. Autonomy in learning </vt:lpstr>
      <vt:lpstr>PowerPoint Presentation</vt:lpstr>
      <vt:lpstr>PowerPoint Presentation</vt:lpstr>
      <vt:lpstr>Teacher Reflective Journal coding analysis</vt:lpstr>
      <vt:lpstr>Conclusions </vt:lpstr>
      <vt:lpstr>References</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exploratory study on skill acquisition in intermediate and advanced singers: effects of using motor learning principles in the teaching studio; combining the principles of somatic learning and motor learning in the teaching studio in enhancing skill retention.</dc:title>
  <dc:creator>Admin</dc:creator>
  <cp:lastModifiedBy>Admin</cp:lastModifiedBy>
  <cp:revision>56</cp:revision>
  <dcterms:created xsi:type="dcterms:W3CDTF">2021-01-12T04:20:01Z</dcterms:created>
  <dcterms:modified xsi:type="dcterms:W3CDTF">2021-01-14T08:24:04Z</dcterms:modified>
</cp:coreProperties>
</file>