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ribah Shaffiq (2504748)" userId="fa123f22-bb35-4bfe-adc9-c1143b2f92cf" providerId="ADAL" clId="{DB26AD87-2C50-4AC8-B7D5-A8CDFEB63692}"/>
    <pc:docChg chg="custSel modSld">
      <pc:chgData name="Aribah Shaffiq (2504748)" userId="fa123f22-bb35-4bfe-adc9-c1143b2f92cf" providerId="ADAL" clId="{DB26AD87-2C50-4AC8-B7D5-A8CDFEB63692}" dt="2026-06-21T21:02:02.177" v="65" actId="20577"/>
      <pc:docMkLst>
        <pc:docMk/>
      </pc:docMkLst>
      <pc:sldChg chg="modSp mod">
        <pc:chgData name="Aribah Shaffiq (2504748)" userId="fa123f22-bb35-4bfe-adc9-c1143b2f92cf" providerId="ADAL" clId="{DB26AD87-2C50-4AC8-B7D5-A8CDFEB63692}" dt="2026-06-21T21:02:02.177" v="65" actId="20577"/>
        <pc:sldMkLst>
          <pc:docMk/>
          <pc:sldMk cId="2849240042" sldId="256"/>
        </pc:sldMkLst>
        <pc:spChg chg="mod">
          <ac:chgData name="Aribah Shaffiq (2504748)" userId="fa123f22-bb35-4bfe-adc9-c1143b2f92cf" providerId="ADAL" clId="{DB26AD87-2C50-4AC8-B7D5-A8CDFEB63692}" dt="2026-06-21T21:02:02.177" v="65" actId="20577"/>
          <ac:spMkLst>
            <pc:docMk/>
            <pc:sldMk cId="2849240042" sldId="256"/>
            <ac:spMk id="2" creationId="{8393D31B-D486-D4AE-4821-99E8C94B153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073B8-37F6-D38E-21F4-4E0A4332F47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963A5D6-14BA-B4E7-1580-D331C4D5BA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E58B23-E7B9-5FA1-49F8-60B4E55ED40D}"/>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5" name="Footer Placeholder 4">
            <a:extLst>
              <a:ext uri="{FF2B5EF4-FFF2-40B4-BE49-F238E27FC236}">
                <a16:creationId xmlns:a16="http://schemas.microsoft.com/office/drawing/2014/main" id="{2EDDCBA8-A728-5D04-24FC-81B72E5DA5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183CFA-A4F1-7951-2C37-604DFC616035}"/>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32064682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89A20-CD35-7E74-7B8F-201F1F3EB13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E85FDC8-8BE0-6878-35EC-A4077624C2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1D855D1-1667-768C-7517-9DBD5E444F21}"/>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5" name="Footer Placeholder 4">
            <a:extLst>
              <a:ext uri="{FF2B5EF4-FFF2-40B4-BE49-F238E27FC236}">
                <a16:creationId xmlns:a16="http://schemas.microsoft.com/office/drawing/2014/main" id="{ACDD7983-1EE1-E202-D03A-677833B5CC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36B660-3B68-EEE7-B319-B7E3541234E9}"/>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10764993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52B43-D2BE-B370-409E-B17941BE2D0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A378A65-F779-7AC0-CA49-D5E319D0C4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0F65F4-F4DE-AB9A-92B9-1A75F52231A2}"/>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5" name="Footer Placeholder 4">
            <a:extLst>
              <a:ext uri="{FF2B5EF4-FFF2-40B4-BE49-F238E27FC236}">
                <a16:creationId xmlns:a16="http://schemas.microsoft.com/office/drawing/2014/main" id="{5C343306-C5C4-AE6C-8CC5-83C7F51F08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B2E346-D76C-8EB7-1E9C-880E18E18C20}"/>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3739747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4BC50-11F1-E2CE-2DB4-2E6366E5CFF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B33F217-B337-C991-FE6B-2343EB5B4C6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743A84A-56BD-298A-C304-05EF2DF8BF4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FF563BF-04F2-BDCA-BC15-33F6E417640A}"/>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6" name="Footer Placeholder 5">
            <a:extLst>
              <a:ext uri="{FF2B5EF4-FFF2-40B4-BE49-F238E27FC236}">
                <a16:creationId xmlns:a16="http://schemas.microsoft.com/office/drawing/2014/main" id="{EA7245BA-0EA3-E255-D43D-58838F09E9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0E35D0-5209-3AD6-6010-7D85BB2383EC}"/>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513354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C582D-5981-3FB1-EFFC-6529D0AE5FE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B0860C8-4383-01C9-D4BB-3F3E5D345D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D2E4434-F0FD-3EFB-241B-8142301E41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254F1BC-DEF2-5991-0159-A6370D9178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7A641E4-0839-1938-23B3-0A05EBAA389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24B3274-1A16-9AE3-FF12-F79D9D480166}"/>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8" name="Footer Placeholder 7">
            <a:extLst>
              <a:ext uri="{FF2B5EF4-FFF2-40B4-BE49-F238E27FC236}">
                <a16:creationId xmlns:a16="http://schemas.microsoft.com/office/drawing/2014/main" id="{02F4A0EA-5B6C-F156-8932-2993F5FA36A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9A47890-ED7B-E174-1CD5-C5D56F892CDC}"/>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7513606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741AA-8E71-698A-1156-A75223891D2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58C48DE-01F2-B2FB-E76A-DA2D120A6203}"/>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4" name="Footer Placeholder 3">
            <a:extLst>
              <a:ext uri="{FF2B5EF4-FFF2-40B4-BE49-F238E27FC236}">
                <a16:creationId xmlns:a16="http://schemas.microsoft.com/office/drawing/2014/main" id="{8A30835C-62AD-DAFF-25A2-0452724859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DB6F78-0017-6399-B758-754F42CEA599}"/>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3948083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1138461-D829-0063-C7EA-0A1062A9D6D2}"/>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3" name="Footer Placeholder 2">
            <a:extLst>
              <a:ext uri="{FF2B5EF4-FFF2-40B4-BE49-F238E27FC236}">
                <a16:creationId xmlns:a16="http://schemas.microsoft.com/office/drawing/2014/main" id="{8ACECFA1-035E-7B07-234D-FD030EB800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1A27969-8585-73FC-6367-BAD256928203}"/>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1262717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1AF38-3643-35B5-FD3E-5279F20E70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E944CDC-2C5F-B0EC-3D94-F332296408D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43E3C14-624C-6BEE-2F78-D229766B97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51816A1-6DDF-E915-8D91-0E23AAD7295D}"/>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6" name="Footer Placeholder 5">
            <a:extLst>
              <a:ext uri="{FF2B5EF4-FFF2-40B4-BE49-F238E27FC236}">
                <a16:creationId xmlns:a16="http://schemas.microsoft.com/office/drawing/2014/main" id="{9993BAF8-01B3-3898-E651-D6803A2CBF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37C0CA5-B7B5-0436-EA9C-74A9B215D2F8}"/>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41097240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56884-3C86-6FB1-1A5A-058ADA5803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A87E378-4EE5-E644-399E-786F7FF8FA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18C0846-0D61-E22F-AABD-0D07CA9401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EF6723C-0160-A5F3-C5E1-9BB71E4A84C3}"/>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6" name="Footer Placeholder 5">
            <a:extLst>
              <a:ext uri="{FF2B5EF4-FFF2-40B4-BE49-F238E27FC236}">
                <a16:creationId xmlns:a16="http://schemas.microsoft.com/office/drawing/2014/main" id="{137A2E74-770C-EC2A-82F4-DE3F5EC75E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1B542C-86A3-C004-1E21-AA07D13E63BB}"/>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1161203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4903B-683C-B5E2-C531-CD1522E689C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F1A3BB-934F-7CAC-6704-CBA7AF9BE4E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74F05E-4E0E-417F-7215-FD9F4D599121}"/>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5" name="Footer Placeholder 4">
            <a:extLst>
              <a:ext uri="{FF2B5EF4-FFF2-40B4-BE49-F238E27FC236}">
                <a16:creationId xmlns:a16="http://schemas.microsoft.com/office/drawing/2014/main" id="{E49D08A7-2FAC-8C07-464C-68DD35680D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A1B63C-11CA-15CF-F64A-8A21D101A3E6}"/>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13543662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CC7248-5F79-7F4F-27E5-A0AE1AF7841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7828F9E-4087-9C04-C506-92AF9F318C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5D73D5-6645-B0B9-BD4A-5CABCB30771A}"/>
              </a:ext>
            </a:extLst>
          </p:cNvPr>
          <p:cNvSpPr>
            <a:spLocks noGrp="1"/>
          </p:cNvSpPr>
          <p:nvPr>
            <p:ph type="dt" sz="half" idx="10"/>
          </p:nvPr>
        </p:nvSpPr>
        <p:spPr/>
        <p:txBody>
          <a:bodyPr/>
          <a:lstStyle/>
          <a:p>
            <a:fld id="{97ED664C-DB9B-F74A-B529-7AE4C1BFB51B}" type="datetimeFigureOut">
              <a:rPr lang="en-US" smtClean="0"/>
              <a:t>6/21/26</a:t>
            </a:fld>
            <a:endParaRPr lang="en-US"/>
          </a:p>
        </p:txBody>
      </p:sp>
      <p:sp>
        <p:nvSpPr>
          <p:cNvPr id="5" name="Footer Placeholder 4">
            <a:extLst>
              <a:ext uri="{FF2B5EF4-FFF2-40B4-BE49-F238E27FC236}">
                <a16:creationId xmlns:a16="http://schemas.microsoft.com/office/drawing/2014/main" id="{4E48F14A-B5B6-5018-F63D-FDBCF1F7EE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3088-8079-C615-5551-18ECA8059490}"/>
              </a:ext>
            </a:extLst>
          </p:cNvPr>
          <p:cNvSpPr>
            <a:spLocks noGrp="1"/>
          </p:cNvSpPr>
          <p:nvPr>
            <p:ph type="sldNum" sz="quarter" idx="12"/>
          </p:nvPr>
        </p:nvSpPr>
        <p:spPr/>
        <p:txBody>
          <a:bodyPr/>
          <a:lstStyle/>
          <a:p>
            <a:fld id="{4E4BC3BE-043C-3A4F-AE18-7ED9BBCC19CD}" type="slidenum">
              <a:rPr lang="en-US" smtClean="0"/>
              <a:t>‹#›</a:t>
            </a:fld>
            <a:endParaRPr lang="en-US"/>
          </a:p>
        </p:txBody>
      </p:sp>
    </p:spTree>
    <p:extLst>
      <p:ext uri="{BB962C8B-B14F-4D97-AF65-F5344CB8AC3E}">
        <p14:creationId xmlns:p14="http://schemas.microsoft.com/office/powerpoint/2010/main" val="600121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01F002-C8BE-4FFB-4A32-E05AB77280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03E62CF-4FA4-D739-EC49-D83A6B364B1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955D66-7E8B-3E30-79C2-DF19F3FD13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7ED664C-DB9B-F74A-B529-7AE4C1BFB51B}" type="datetimeFigureOut">
              <a:rPr lang="en-US" smtClean="0"/>
              <a:t>6/21/26</a:t>
            </a:fld>
            <a:endParaRPr lang="en-US"/>
          </a:p>
        </p:txBody>
      </p:sp>
      <p:sp>
        <p:nvSpPr>
          <p:cNvPr id="5" name="Footer Placeholder 4">
            <a:extLst>
              <a:ext uri="{FF2B5EF4-FFF2-40B4-BE49-F238E27FC236}">
                <a16:creationId xmlns:a16="http://schemas.microsoft.com/office/drawing/2014/main" id="{4F7A4325-2E26-5C6B-C9E6-237C94400C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4EA7F5B-450E-6FFD-0B79-5FA11FCC5A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4BC3BE-043C-3A4F-AE18-7ED9BBCC19CD}" type="slidenum">
              <a:rPr lang="en-US" smtClean="0"/>
              <a:t>‹#›</a:t>
            </a:fld>
            <a:endParaRPr lang="en-US"/>
          </a:p>
        </p:txBody>
      </p:sp>
    </p:spTree>
    <p:extLst>
      <p:ext uri="{BB962C8B-B14F-4D97-AF65-F5344CB8AC3E}">
        <p14:creationId xmlns:p14="http://schemas.microsoft.com/office/powerpoint/2010/main" val="10377973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3D31B-D486-D4AE-4821-99E8C94B1539}"/>
              </a:ext>
            </a:extLst>
          </p:cNvPr>
          <p:cNvSpPr>
            <a:spLocks noGrp="1"/>
          </p:cNvSpPr>
          <p:nvPr>
            <p:ph type="ctrTitle"/>
          </p:nvPr>
        </p:nvSpPr>
        <p:spPr/>
        <p:txBody>
          <a:bodyPr>
            <a:normAutofit/>
          </a:bodyPr>
          <a:lstStyle/>
          <a:p>
            <a:r>
              <a:rPr lang="en-GB" dirty="0"/>
              <a:t>Lecturer-Alice Clayton </a:t>
            </a:r>
            <a:br>
              <a:rPr lang="en-GB" dirty="0"/>
            </a:br>
            <a:endParaRPr lang="en-US" dirty="0"/>
          </a:p>
        </p:txBody>
      </p:sp>
      <p:sp>
        <p:nvSpPr>
          <p:cNvPr id="3" name="Subtitle 2">
            <a:extLst>
              <a:ext uri="{FF2B5EF4-FFF2-40B4-BE49-F238E27FC236}">
                <a16:creationId xmlns:a16="http://schemas.microsoft.com/office/drawing/2014/main" id="{226E7A77-9C6B-2AF2-9F1D-586114D6A198}"/>
              </a:ext>
            </a:extLst>
          </p:cNvPr>
          <p:cNvSpPr>
            <a:spLocks noGrp="1"/>
          </p:cNvSpPr>
          <p:nvPr>
            <p:ph type="subTitle" idx="1"/>
          </p:nvPr>
        </p:nvSpPr>
        <p:spPr>
          <a:xfrm>
            <a:off x="1256631" y="3429000"/>
            <a:ext cx="9144000" cy="1655762"/>
          </a:xfrm>
        </p:spPr>
        <p:txBody>
          <a:bodyPr/>
          <a:lstStyle/>
          <a:p>
            <a:r>
              <a:rPr lang="en-GB" dirty="0"/>
              <a:t>Assessment component 1:individual presentation </a:t>
            </a:r>
          </a:p>
          <a:p>
            <a:r>
              <a:rPr lang="en-GB" dirty="0"/>
              <a:t>Aribah Shaffiq </a:t>
            </a:r>
          </a:p>
          <a:p>
            <a:r>
              <a:rPr lang="en-GB" dirty="0"/>
              <a:t>2504748</a:t>
            </a:r>
          </a:p>
          <a:p>
            <a:endParaRPr lang="en-GB" dirty="0"/>
          </a:p>
        </p:txBody>
      </p:sp>
    </p:spTree>
    <p:extLst>
      <p:ext uri="{BB962C8B-B14F-4D97-AF65-F5344CB8AC3E}">
        <p14:creationId xmlns:p14="http://schemas.microsoft.com/office/powerpoint/2010/main" val="2849240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4FDA7-0A2F-3060-1315-2E0953B870B9}"/>
              </a:ext>
            </a:extLst>
          </p:cNvPr>
          <p:cNvSpPr>
            <a:spLocks noGrp="1"/>
          </p:cNvSpPr>
          <p:nvPr>
            <p:ph type="title"/>
          </p:nvPr>
        </p:nvSpPr>
        <p:spPr>
          <a:xfrm>
            <a:off x="1239253" y="2103437"/>
            <a:ext cx="10515600" cy="1325563"/>
          </a:xfrm>
        </p:spPr>
        <p:txBody>
          <a:bodyPr>
            <a:normAutofit fontScale="90000"/>
          </a:bodyPr>
          <a:lstStyle/>
          <a:p>
            <a:r>
              <a:rPr lang="en-GB" sz="2800" dirty="0"/>
              <a:t>This </a:t>
            </a:r>
            <a:r>
              <a:rPr lang="en-US" sz="2800" dirty="0"/>
              <a:t>presentation analyses the development of Isaac, a four-year-old boy attending a Children’s Centre in London. Isaac lives with his mother, who is experiencing post-natal depression and has limited social support. The family has recently moved to London and Isaac has experienced disrupted childcare arrangements over the past two years.Staff have observed that Isaac:• Is quiet and withdrawn during free play• Becomes distressed when separated from his mother• Shows delays in language development• Struggles to join group activitiesIn addition, his mother reports sleep difficulties, clingy </a:t>
            </a:r>
            <a:r>
              <a:rPr lang="en-US" sz="2800" dirty="0" err="1"/>
              <a:t>behaviour</a:t>
            </a:r>
            <a:r>
              <a:rPr lang="en-US" sz="2800" dirty="0"/>
              <a:t> and limited independent play.This presentation will use </a:t>
            </a:r>
            <a:r>
              <a:rPr lang="en-US" sz="2800" dirty="0" err="1"/>
              <a:t>Bowlby’s</a:t>
            </a:r>
            <a:r>
              <a:rPr lang="en-US" sz="2800" dirty="0"/>
              <a:t> Attachment Theory to explain how Isaac’s early experiences may have influenced his development and will propose practical support strategies informed by psychological theory.(</a:t>
            </a:r>
            <a:r>
              <a:rPr lang="en-US" sz="2800" dirty="0" err="1"/>
              <a:t>Bowlby</a:t>
            </a:r>
            <a:r>
              <a:rPr lang="en-US" sz="2800" dirty="0"/>
              <a:t>, 1969)</a:t>
            </a:r>
          </a:p>
        </p:txBody>
      </p:sp>
      <p:sp>
        <p:nvSpPr>
          <p:cNvPr id="3" name="Content Placeholder 2">
            <a:extLst>
              <a:ext uri="{FF2B5EF4-FFF2-40B4-BE49-F238E27FC236}">
                <a16:creationId xmlns:a16="http://schemas.microsoft.com/office/drawing/2014/main" id="{C2E38EF1-9609-3F4C-C937-E3DCB93C156C}"/>
              </a:ext>
            </a:extLst>
          </p:cNvPr>
          <p:cNvSpPr>
            <a:spLocks noGrp="1"/>
          </p:cNvSpPr>
          <p:nvPr>
            <p:ph idx="1"/>
          </p:nvPr>
        </p:nvSpPr>
        <p:spPr>
          <a:xfrm>
            <a:off x="637674" y="3385176"/>
            <a:ext cx="10916652" cy="6945647"/>
          </a:xfrm>
        </p:spPr>
        <p:txBody>
          <a:bodyPr/>
          <a:lstStyle/>
          <a:p>
            <a:endParaRPr lang="en-US"/>
          </a:p>
        </p:txBody>
      </p:sp>
    </p:spTree>
    <p:extLst>
      <p:ext uri="{BB962C8B-B14F-4D97-AF65-F5344CB8AC3E}">
        <p14:creationId xmlns:p14="http://schemas.microsoft.com/office/powerpoint/2010/main" val="1931783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B3CFD-6DC3-673D-2880-D8C24A7E223F}"/>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335F037E-0087-9AE7-4E5B-3E607A4377BD}"/>
              </a:ext>
            </a:extLst>
          </p:cNvPr>
          <p:cNvSpPr>
            <a:spLocks noGrp="1"/>
          </p:cNvSpPr>
          <p:nvPr>
            <p:ph idx="1"/>
          </p:nvPr>
        </p:nvSpPr>
        <p:spPr/>
        <p:txBody>
          <a:bodyPr>
            <a:normAutofit fontScale="92500" lnSpcReduction="10000"/>
          </a:bodyPr>
          <a:lstStyle/>
          <a:p>
            <a:r>
              <a:rPr lang="en-US" dirty="0"/>
              <a:t>John </a:t>
            </a:r>
            <a:r>
              <a:rPr lang="en-US" dirty="0" err="1"/>
              <a:t>Bowlby</a:t>
            </a:r>
            <a:r>
              <a:rPr lang="en-US" dirty="0"/>
              <a:t> developed Attachment Theory to explain the importance of early relationships between children and their caregivers.Attachment refers to the strong emotional bond that develops between a child and a primary </a:t>
            </a:r>
            <a:r>
              <a:rPr lang="en-US" dirty="0" err="1"/>
              <a:t>caregiver.Bowlby</a:t>
            </a:r>
            <a:r>
              <a:rPr lang="en-US" dirty="0"/>
              <a:t> suggested that children are biologically programmed to seek proximity to caregivers because it increases their chances of survival.Key concepts include:• Secure Base – a trusted caregiver provides confidence for exploration.• Safe Haven – the caregiver offers comfort during distress.• Internal Working Model – children’s early relationships create expectations about themselves and others.When caregivers respond consistently and sensitively, children are more likely to develop secure attachments.(</a:t>
            </a:r>
            <a:r>
              <a:rPr lang="en-US" dirty="0" err="1"/>
              <a:t>Bowlby</a:t>
            </a:r>
            <a:r>
              <a:rPr lang="en-US" dirty="0"/>
              <a:t>, 1969)</a:t>
            </a:r>
          </a:p>
        </p:txBody>
      </p:sp>
    </p:spTree>
    <p:extLst>
      <p:ext uri="{BB962C8B-B14F-4D97-AF65-F5344CB8AC3E}">
        <p14:creationId xmlns:p14="http://schemas.microsoft.com/office/powerpoint/2010/main" val="2143710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D7FA2-D507-4C0C-2EF8-7BCE66776D5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9EFE8F9-ABA3-688F-898A-ABEA190DACA8}"/>
              </a:ext>
            </a:extLst>
          </p:cNvPr>
          <p:cNvSpPr>
            <a:spLocks noGrp="1"/>
          </p:cNvSpPr>
          <p:nvPr>
            <p:ph idx="1"/>
          </p:nvPr>
        </p:nvSpPr>
        <p:spPr/>
        <p:txBody>
          <a:bodyPr>
            <a:normAutofit fontScale="70000" lnSpcReduction="20000"/>
          </a:bodyPr>
          <a:lstStyle/>
          <a:p>
            <a:r>
              <a:rPr lang="en-US" dirty="0"/>
              <a:t>Attachment Theory assumes that early experiences have a significant impact on future </a:t>
            </a:r>
            <a:r>
              <a:rPr lang="en-US" dirty="0" err="1"/>
              <a:t>development.Bowlby</a:t>
            </a:r>
            <a:r>
              <a:rPr lang="en-US" dirty="0"/>
              <a:t> argued that children need warm, responsive and consistent caregiving to develop emotional security.Ainsworth’s Strange Situation study identified different attachment styles:• Secure Attachment• Insecure-Avoidant Attachment• Insecure-Resistant Attachment• </a:t>
            </a:r>
            <a:r>
              <a:rPr lang="en-US" dirty="0" err="1"/>
              <a:t>Disorganised</a:t>
            </a:r>
            <a:r>
              <a:rPr lang="en-US" dirty="0"/>
              <a:t> AttachmentChildren with secure attachments generally demonstrate greater confidence, emotional regulation and social competence.In contrast, insecure attachment may contribute to anxiety, </a:t>
            </a:r>
            <a:r>
              <a:rPr lang="en-US" dirty="0" err="1"/>
              <a:t>behavioural</a:t>
            </a:r>
            <a:r>
              <a:rPr lang="en-US" dirty="0"/>
              <a:t> difficulties and relationship problems.(Ainsworth et al., 1978)Slide 5: Applying Attachment Theory to Isaac’s ExperiencesSeveral factors in Isaac’s life may have affected attachment development.Firstly, his mother’s post-natal depression may reduce emotional availability and responsiveness. Research suggests maternal depression can negatively affect parent-child interactions and attachment security.Secondly, disrupted childcare arrangements may have prevented Isaac from developing consistent relationships with caregivers. Frequent changes can create uncertainty and reduce feelings of safety.Thirdly, moving to London may have disrupted established routines, social networks and support systems, increasing stress for both Isaac and his mother.Together, these experiences may have affected Isaac’s sense of security and emotional wellbeing.(</a:t>
            </a:r>
            <a:r>
              <a:rPr lang="en-US" dirty="0" err="1"/>
              <a:t>Bowlby</a:t>
            </a:r>
            <a:r>
              <a:rPr lang="en-US" dirty="0"/>
              <a:t>, 1969; Murray et al., 2010)</a:t>
            </a:r>
          </a:p>
        </p:txBody>
      </p:sp>
    </p:spTree>
    <p:extLst>
      <p:ext uri="{BB962C8B-B14F-4D97-AF65-F5344CB8AC3E}">
        <p14:creationId xmlns:p14="http://schemas.microsoft.com/office/powerpoint/2010/main" val="665268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D2A4-2FC2-8172-ECDC-66C713B51DE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F4A9DAD-4351-5954-05D6-9F8E33536FD9}"/>
              </a:ext>
            </a:extLst>
          </p:cNvPr>
          <p:cNvSpPr>
            <a:spLocks noGrp="1"/>
          </p:cNvSpPr>
          <p:nvPr>
            <p:ph idx="1"/>
          </p:nvPr>
        </p:nvSpPr>
        <p:spPr/>
        <p:txBody>
          <a:bodyPr>
            <a:normAutofit lnSpcReduction="10000"/>
          </a:bodyPr>
          <a:lstStyle/>
          <a:p>
            <a:r>
              <a:rPr lang="en-US" dirty="0"/>
              <a:t>Attachment Theory helps explain Isaac’s observed </a:t>
            </a:r>
            <a:r>
              <a:rPr lang="en-US" dirty="0" err="1"/>
              <a:t>behaviours.His</a:t>
            </a:r>
            <a:r>
              <a:rPr lang="en-US" dirty="0"/>
              <a:t> distress during separation from his mother may indicate anxiety about caregiver availability.His clingy </a:t>
            </a:r>
            <a:r>
              <a:rPr lang="en-US" dirty="0" err="1"/>
              <a:t>behaviour</a:t>
            </a:r>
            <a:r>
              <a:rPr lang="en-US" dirty="0"/>
              <a:t> suggests he seeks reassurance and security from his primary attachment figure.His withdrawal during free play may indicate reduced confidence in exploring unfamiliar situations independently.Difficulty joining group activities could reflect limited social confidence and fear of unfamiliar interactions.Sleep difficulties may also be associated with emotional insecurity and heightened anxiety.These </a:t>
            </a:r>
            <a:r>
              <a:rPr lang="en-US" dirty="0" err="1"/>
              <a:t>behaviours</a:t>
            </a:r>
            <a:r>
              <a:rPr lang="en-US" dirty="0"/>
              <a:t> suggest that Isaac may not currently feel sufficiently secure to explore and engage confidently with others.(Cassidy, 2016)</a:t>
            </a:r>
          </a:p>
        </p:txBody>
      </p:sp>
    </p:spTree>
    <p:extLst>
      <p:ext uri="{BB962C8B-B14F-4D97-AF65-F5344CB8AC3E}">
        <p14:creationId xmlns:p14="http://schemas.microsoft.com/office/powerpoint/2010/main" val="3482146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E5BA58-2238-9B70-D01B-526B93EEF6C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124968C-EF8B-B00C-DB68-AF8DDE70323C}"/>
              </a:ext>
            </a:extLst>
          </p:cNvPr>
          <p:cNvSpPr>
            <a:spLocks noGrp="1"/>
          </p:cNvSpPr>
          <p:nvPr>
            <p:ph idx="1"/>
          </p:nvPr>
        </p:nvSpPr>
        <p:spPr/>
        <p:txBody>
          <a:bodyPr/>
          <a:lstStyle/>
          <a:p>
            <a:r>
              <a:rPr lang="en-US" dirty="0"/>
              <a:t>Isaac’s development is likely influenced by both nature and nurture.Nature refers to biological influences such as:• Genetics• Temperament• Early brain developmentSome children naturally display more cautious or sensitive temperaments.Nurture refers to environmental influences such as:• Parenting quality• Childcare experiences• Social relationships• Family transitionsIsaac’s experiences of maternal depression, disrupted childcare and relocation demonstrate how environmental factors may shape development.Most psychologists </a:t>
            </a:r>
            <a:r>
              <a:rPr lang="en-US" dirty="0" err="1"/>
              <a:t>recognise</a:t>
            </a:r>
            <a:r>
              <a:rPr lang="en-US" dirty="0"/>
              <a:t> that development results from an interaction between biological and environmental influences.(Howe, 2011)</a:t>
            </a:r>
          </a:p>
        </p:txBody>
      </p:sp>
    </p:spTree>
    <p:extLst>
      <p:ext uri="{BB962C8B-B14F-4D97-AF65-F5344CB8AC3E}">
        <p14:creationId xmlns:p14="http://schemas.microsoft.com/office/powerpoint/2010/main" val="2342484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22E91-2A7B-32F3-9FB4-9F1434E132A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4D92E540-C2A3-C4D8-7689-400D8D79F29E}"/>
              </a:ext>
            </a:extLst>
          </p:cNvPr>
          <p:cNvSpPr>
            <a:spLocks noGrp="1"/>
          </p:cNvSpPr>
          <p:nvPr>
            <p:ph idx="1"/>
          </p:nvPr>
        </p:nvSpPr>
        <p:spPr/>
        <p:txBody>
          <a:bodyPr>
            <a:normAutofit fontScale="92500" lnSpcReduction="10000"/>
          </a:bodyPr>
          <a:lstStyle/>
          <a:p>
            <a:r>
              <a:rPr lang="en-US" dirty="0"/>
              <a:t>A theory-informed support plan for Isaac should focus on increasing emotional security and developmental opportunities.Attachment-Based Support:• Allocate a consistent key worker.• Create predictable routines and transitions.• Build trusting relationships through responsive interactions.Language Development:• Daily shared reading activities.• Storytelling and singing sessions.• Small-group communication opportunities.Emotional Regulation:• Use emotion cards and feelings charts.• Teach simple coping strategies.Parental Support:• Refer mother to mental health support services.• Provide parenting support and guidance.Multi-Agency Working:• Health Visitor• Speech and Language Therapist• Early Help TeamThese interventions aim to strengthen attachment security and promote healthy development</a:t>
            </a:r>
          </a:p>
        </p:txBody>
      </p:sp>
    </p:spTree>
    <p:extLst>
      <p:ext uri="{BB962C8B-B14F-4D97-AF65-F5344CB8AC3E}">
        <p14:creationId xmlns:p14="http://schemas.microsoft.com/office/powerpoint/2010/main" val="1807670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4F786-F330-C7A9-7A1B-80E8D053790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D811065-21DB-DD93-28F9-B697F6D98207}"/>
              </a:ext>
            </a:extLst>
          </p:cNvPr>
          <p:cNvSpPr>
            <a:spLocks noGrp="1"/>
          </p:cNvSpPr>
          <p:nvPr>
            <p:ph idx="1"/>
          </p:nvPr>
        </p:nvSpPr>
        <p:spPr/>
        <p:txBody>
          <a:bodyPr/>
          <a:lstStyle/>
          <a:p>
            <a:r>
              <a:rPr lang="en-US" dirty="0"/>
              <a:t>Attachment Theory has several strengths.Strengths:• Supported by extensive research evidence.• Highlights the importance of early relationships.• Widely used in early years practice.• Helps explain Isaac’s emotional and social difficulties.Limitations:• Places considerable emphasis on the mother-child relationship.• May underestimate wider social and cultural influences.• Does not fully explain language delays.• Some researchers argue that multiple attachments can be equally important.Although </a:t>
            </a:r>
            <a:r>
              <a:rPr lang="en-US" dirty="0" err="1"/>
              <a:t>Bowlby’s</a:t>
            </a:r>
            <a:r>
              <a:rPr lang="en-US" dirty="0"/>
              <a:t> theory has limitations, it remains highly useful for understanding children’s emotional development and informing intervention strategies.(Rutter, 1995)</a:t>
            </a:r>
          </a:p>
        </p:txBody>
      </p:sp>
    </p:spTree>
    <p:extLst>
      <p:ext uri="{BB962C8B-B14F-4D97-AF65-F5344CB8AC3E}">
        <p14:creationId xmlns:p14="http://schemas.microsoft.com/office/powerpoint/2010/main" val="18455531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E34FB-F26D-67DF-9993-959E79147AE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890E48F-FC98-86EC-7DAE-778549FF090E}"/>
              </a:ext>
            </a:extLst>
          </p:cNvPr>
          <p:cNvSpPr>
            <a:spLocks noGrp="1"/>
          </p:cNvSpPr>
          <p:nvPr>
            <p:ph idx="1"/>
          </p:nvPr>
        </p:nvSpPr>
        <p:spPr/>
        <p:txBody>
          <a:bodyPr/>
          <a:lstStyle/>
          <a:p>
            <a:r>
              <a:rPr lang="en-US" dirty="0"/>
              <a:t>conclusion, </a:t>
            </a:r>
            <a:r>
              <a:rPr lang="en-US" dirty="0" err="1"/>
              <a:t>Bowlby’s</a:t>
            </a:r>
            <a:r>
              <a:rPr lang="en-US" dirty="0"/>
              <a:t> Attachment Theory provides a useful framework for understanding Isaac’s developmental difficulties.His mother’s post-natal depression, disrupted childcare experiences and recent move may have reduced feelings of emotional security and contributed to his difficulties with separation, social interaction and emotional regulation.Attachment-based interventions, language support, parental support and multi-agency collaboration could help improve Isaac’s developmental outcomes.Early intervention is essential to promote resilience, wellbeing and positive future development.Thank you for listening.Any questions?</a:t>
            </a:r>
          </a:p>
        </p:txBody>
      </p:sp>
    </p:spTree>
    <p:extLst>
      <p:ext uri="{BB962C8B-B14F-4D97-AF65-F5344CB8AC3E}">
        <p14:creationId xmlns:p14="http://schemas.microsoft.com/office/powerpoint/2010/main" val="794591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2AB3D2-6B71-A5A0-FAD8-D1771EFD370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DDDFF30-A075-1709-49EA-E77F584686C4}"/>
              </a:ext>
            </a:extLst>
          </p:cNvPr>
          <p:cNvSpPr>
            <a:spLocks noGrp="1"/>
          </p:cNvSpPr>
          <p:nvPr>
            <p:ph idx="1"/>
          </p:nvPr>
        </p:nvSpPr>
        <p:spPr/>
        <p:txBody>
          <a:bodyPr>
            <a:normAutofit lnSpcReduction="10000"/>
          </a:bodyPr>
          <a:lstStyle/>
          <a:p>
            <a:r>
              <a:rPr lang="en-US" dirty="0"/>
              <a:t>Reference </a:t>
            </a:r>
            <a:r>
              <a:rPr lang="en-US" dirty="0" err="1"/>
              <a:t>ListAinsworth</a:t>
            </a:r>
            <a:r>
              <a:rPr lang="en-US" dirty="0"/>
              <a:t>, M.D.S., </a:t>
            </a:r>
            <a:r>
              <a:rPr lang="en-US" dirty="0" err="1"/>
              <a:t>Blehar</a:t>
            </a:r>
            <a:r>
              <a:rPr lang="en-US" dirty="0"/>
              <a:t>, M.C., Waters, E. and Wall, S. (1978) Patterns of Attachment. Hillsdale, NJ: </a:t>
            </a:r>
            <a:r>
              <a:rPr lang="en-US" dirty="0" err="1"/>
              <a:t>Erlbaum.Bowlby</a:t>
            </a:r>
            <a:r>
              <a:rPr lang="en-US" dirty="0"/>
              <a:t>, J. (1969) Attachment and Loss: Volume 1. Attachment. London: Hogarth Press.Cassidy, J. (2016) ‘The Nature of the Child’s Ties’, in Cassidy, J. and Shaver, P.R. Handbook of Attachment. 3rd </a:t>
            </a:r>
            <a:r>
              <a:rPr lang="en-US" dirty="0" err="1"/>
              <a:t>edn</a:t>
            </a:r>
            <a:r>
              <a:rPr lang="en-US" dirty="0"/>
              <a:t>. New York: Guilford Press.Howe, D. (2011) Attachment Across the </a:t>
            </a:r>
            <a:r>
              <a:rPr lang="en-US" dirty="0" err="1"/>
              <a:t>Lifecourse</a:t>
            </a:r>
            <a:r>
              <a:rPr lang="en-US" dirty="0"/>
              <a:t>. London: </a:t>
            </a:r>
            <a:r>
              <a:rPr lang="en-US" dirty="0" err="1"/>
              <a:t>Palgrave</a:t>
            </a:r>
            <a:r>
              <a:rPr lang="en-US" dirty="0"/>
              <a:t> Macmillan.Murray, L., Cooper, P., </a:t>
            </a:r>
            <a:r>
              <a:rPr lang="en-US" dirty="0" err="1"/>
              <a:t>Hipwell</a:t>
            </a:r>
            <a:r>
              <a:rPr lang="en-US" dirty="0"/>
              <a:t>, A. and Hooper, R. (2010) ‘The Impact of Postnatal Depression on Child Development’, Child Psychology and Psychiatry Review, 1(1), pp. 29–41.Rutter, M. (1995) Clinical Implications of Attachment Concepts. London: Jessica Kingsley Publishers.</a:t>
            </a:r>
          </a:p>
        </p:txBody>
      </p:sp>
      <p:sp>
        <p:nvSpPr>
          <p:cNvPr id="4" name="TextBox 3">
            <a:extLst>
              <a:ext uri="{FF2B5EF4-FFF2-40B4-BE49-F238E27FC236}">
                <a16:creationId xmlns:a16="http://schemas.microsoft.com/office/drawing/2014/main" id="{03488714-9904-F22E-844F-C4C421388D8A}"/>
              </a:ext>
            </a:extLst>
          </p:cNvPr>
          <p:cNvSpPr txBox="1"/>
          <p:nvPr/>
        </p:nvSpPr>
        <p:spPr>
          <a:xfrm>
            <a:off x="5184942" y="2527968"/>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76812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Lecturer-Alice Clayton  </vt:lpstr>
      <vt:lpstr>This presentation analyses the development of Isaac, a four-year-old boy attending a Children’s Centre in London. Isaac lives with his mother, who is experiencing post-natal depression and has limited social support. The family has recently moved to London and Isaac has experienced disrupted childcare arrangements over the past two years.Staff have observed that Isaac:• Is quiet and withdrawn during free play• Becomes distressed when separated from his mother• Shows delays in language development• Struggles to join group activitiesIn addition, his mother reports sleep difficulties, clingy behaviour and limited independent play.This presentation will use Bowlby’s Attachment Theory to explain how Isaac’s early experiences may have influenced his development and will propose practical support strategies informed by psychological theory.(Bowlby, 1969)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Life span development  </dc:title>
  <dc:creator>Aribah Shaffiq (2504748)</dc:creator>
  <cp:lastModifiedBy>Aribah Shaffiq (2504748)</cp:lastModifiedBy>
  <cp:revision>3</cp:revision>
  <dcterms:created xsi:type="dcterms:W3CDTF">2026-06-21T20:23:58Z</dcterms:created>
  <dcterms:modified xsi:type="dcterms:W3CDTF">2026-06-21T21:02:05Z</dcterms:modified>
</cp:coreProperties>
</file>